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92" r:id="rId4"/>
    <p:sldId id="299" r:id="rId5"/>
    <p:sldId id="302" r:id="rId6"/>
    <p:sldId id="272" r:id="rId7"/>
    <p:sldId id="303" r:id="rId8"/>
    <p:sldId id="275" r:id="rId9"/>
    <p:sldId id="278" r:id="rId10"/>
    <p:sldId id="290" r:id="rId11"/>
    <p:sldId id="280" r:id="rId12"/>
    <p:sldId id="291"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3" autoAdjust="0"/>
    <p:restoredTop sz="86408" autoAdjust="0"/>
  </p:normalViewPr>
  <p:slideViewPr>
    <p:cSldViewPr>
      <p:cViewPr>
        <p:scale>
          <a:sx n="90" d="100"/>
          <a:sy n="90" d="100"/>
        </p:scale>
        <p:origin x="1548"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769FEBF-7ADC-40C3-86D0-01E8CBFCBF2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8131" name="Rectangle 3">
            <a:extLst>
              <a:ext uri="{FF2B5EF4-FFF2-40B4-BE49-F238E27FC236}">
                <a16:creationId xmlns:a16="http://schemas.microsoft.com/office/drawing/2014/main" id="{0690EECE-CC59-4067-B25D-FE77CB3E1D64}"/>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48132" name="Rectangle 4">
            <a:extLst>
              <a:ext uri="{FF2B5EF4-FFF2-40B4-BE49-F238E27FC236}">
                <a16:creationId xmlns:a16="http://schemas.microsoft.com/office/drawing/2014/main" id="{9B3577F5-8AC4-4910-B63F-EC26F161F74B}"/>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8133" name="Rectangle 5">
            <a:extLst>
              <a:ext uri="{FF2B5EF4-FFF2-40B4-BE49-F238E27FC236}">
                <a16:creationId xmlns:a16="http://schemas.microsoft.com/office/drawing/2014/main" id="{DFAA3F33-7471-4F70-A9AB-4015CE91C2AA}"/>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8E9E27B-0BD2-4D8E-B785-83554EC3A3D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F75FBA2-7BC7-4F4E-830F-0937FC296EB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5123" name="Rectangle 3">
            <a:extLst>
              <a:ext uri="{FF2B5EF4-FFF2-40B4-BE49-F238E27FC236}">
                <a16:creationId xmlns:a16="http://schemas.microsoft.com/office/drawing/2014/main" id="{F4E4C27C-21A7-4AE3-9A2D-A3B588576A2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8D5E453E-8118-4409-9F82-E3482B88788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7D205825-44B8-4C55-8FA9-EB9ABCE5C67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8008D88D-C596-4E1E-AA5F-FBDD7684B63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5127" name="Rectangle 7">
            <a:extLst>
              <a:ext uri="{FF2B5EF4-FFF2-40B4-BE49-F238E27FC236}">
                <a16:creationId xmlns:a16="http://schemas.microsoft.com/office/drawing/2014/main" id="{0DBD9985-0804-4419-967D-3E0B8E492CB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145A024-E044-48C3-8804-DD93684371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4AC46BA-41B4-4585-B0A3-76DB70A5391A}"/>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96B72A2F-4FE3-4BA0-947A-81C58EA33A69}"/>
              </a:ext>
            </a:extLst>
          </p:cNvPr>
          <p:cNvSpPr>
            <a:spLocks noGrp="1" noChangeArrowheads="1"/>
          </p:cNvSpPr>
          <p:nvPr>
            <p:ph type="body" idx="1"/>
          </p:nvPr>
        </p:nvSpPr>
        <p:spPr>
          <a:noFill/>
        </p:spPr>
        <p:txBody>
          <a:bodyPr/>
          <a:lstStyle/>
          <a:p>
            <a:endParaRPr lang="en-US" altLang="en-US"/>
          </a:p>
        </p:txBody>
      </p:sp>
      <p:sp>
        <p:nvSpPr>
          <p:cNvPr id="6148" name="Slide Number Placeholder 3">
            <a:extLst>
              <a:ext uri="{FF2B5EF4-FFF2-40B4-BE49-F238E27FC236}">
                <a16:creationId xmlns:a16="http://schemas.microsoft.com/office/drawing/2014/main" id="{661248ED-7329-4BEE-924C-57566E125D0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6F5650-725B-477E-B147-57C33D75697E}"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E353A9F-887A-4879-9A30-8FECC6772CB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0B949E-C5CD-4F2F-8F01-7DD6924855A7}" type="slidenum">
              <a:rPr lang="en-US" altLang="en-US" smtClean="0"/>
              <a:pPr/>
              <a:t>11</a:t>
            </a:fld>
            <a:endParaRPr lang="en-US" altLang="en-US"/>
          </a:p>
        </p:txBody>
      </p:sp>
      <p:sp>
        <p:nvSpPr>
          <p:cNvPr id="24579" name="Rectangle 2">
            <a:extLst>
              <a:ext uri="{FF2B5EF4-FFF2-40B4-BE49-F238E27FC236}">
                <a16:creationId xmlns:a16="http://schemas.microsoft.com/office/drawing/2014/main" id="{113E473D-C519-4E85-9FDC-56B7F61B2A6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F93EA56-5CCC-47EE-B010-EC21080B0A2C}"/>
              </a:ext>
            </a:extLst>
          </p:cNvPr>
          <p:cNvSpPr>
            <a:spLocks noGrp="1" noChangeArrowheads="1"/>
          </p:cNvSpPr>
          <p:nvPr>
            <p:ph type="body" idx="1"/>
          </p:nvPr>
        </p:nvSpPr>
        <p:spPr>
          <a:noFill/>
        </p:spPr>
        <p:txBody>
          <a:bodyPr/>
          <a:lstStyle/>
          <a:p>
            <a:pPr eaLnBrk="1" hangingPunct="1"/>
            <a:r>
              <a:rPr lang="en-US" altLang="en-US" dirty="0"/>
              <a:t>Local governments have taken different approaches with regard to vats; some ignore the issue and some such as Hillsborough County EPC require assessment and cleanup prior to zoning changes/development.</a:t>
            </a:r>
          </a:p>
          <a:p>
            <a:pPr eaLnBrk="1" hangingPunct="1"/>
            <a:r>
              <a:rPr lang="en-US" altLang="en-US" dirty="0"/>
              <a:t>Since development adds water lines. roads, telephone, buildings and other structures that complicate removal actions, cleanup can be completed quicker and cheaper before development.</a:t>
            </a:r>
          </a:p>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AD3B8C9-C411-44B2-84CA-6114A2E28F2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B3AA28-1DC1-4E54-92ED-DE03689F94CB}" type="slidenum">
              <a:rPr lang="en-US" altLang="en-US" smtClean="0"/>
              <a:pPr/>
              <a:t>3</a:t>
            </a:fld>
            <a:endParaRPr lang="en-US" altLang="en-US"/>
          </a:p>
        </p:txBody>
      </p:sp>
      <p:sp>
        <p:nvSpPr>
          <p:cNvPr id="8195" name="Rectangle 2">
            <a:extLst>
              <a:ext uri="{FF2B5EF4-FFF2-40B4-BE49-F238E27FC236}">
                <a16:creationId xmlns:a16="http://schemas.microsoft.com/office/drawing/2014/main" id="{76C6CAD9-D571-4C63-8BDE-4B430282AB07}"/>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E460403-F060-45BF-8349-F2FC1CBAF86F}"/>
              </a:ext>
            </a:extLst>
          </p:cNvPr>
          <p:cNvSpPr>
            <a:spLocks noGrp="1" noChangeArrowheads="1"/>
          </p:cNvSpPr>
          <p:nvPr>
            <p:ph type="body" idx="1"/>
          </p:nvPr>
        </p:nvSpPr>
        <p:spPr>
          <a:noFill/>
        </p:spPr>
        <p:txBody>
          <a:bodyPr/>
          <a:lstStyle/>
          <a:p>
            <a:pPr eaLnBrk="1" hangingPunct="1"/>
            <a:r>
              <a:rPr lang="en-US" altLang="en-US"/>
              <a:t>The vat capacity for this design would be 1470 gallons with a depth of 5’3”.</a:t>
            </a:r>
          </a:p>
          <a:p>
            <a:pPr eaLnBrk="1" hangingPunct="1"/>
            <a:r>
              <a:rPr lang="en-US" altLang="en-US"/>
              <a:t>Looking at the bottom diagram, the entry side is on the right into the deep portion of the vat.  The cow would use either grooves carved into the concrete ramp or boards nailed into the concrete to exit the vat onto the square drip pad shown here on the left side.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30BAC5A-E2C4-4EC2-8C6D-DC88BB0E2C9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C4029A-ECCE-4042-9977-2F808897245F}" type="slidenum">
              <a:rPr lang="en-US" altLang="en-US" smtClean="0"/>
              <a:pPr/>
              <a:t>4</a:t>
            </a:fld>
            <a:endParaRPr lang="en-US" altLang="en-US"/>
          </a:p>
        </p:txBody>
      </p:sp>
      <p:sp>
        <p:nvSpPr>
          <p:cNvPr id="10243" name="Rectangle 2">
            <a:extLst>
              <a:ext uri="{FF2B5EF4-FFF2-40B4-BE49-F238E27FC236}">
                <a16:creationId xmlns:a16="http://schemas.microsoft.com/office/drawing/2014/main" id="{5D8FF98D-95C2-415F-BB49-36BBB3D02700}"/>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26FFC63-F77D-4D25-B8A4-2217F886DC5A}"/>
              </a:ext>
            </a:extLst>
          </p:cNvPr>
          <p:cNvSpPr>
            <a:spLocks noGrp="1" noChangeArrowheads="1"/>
          </p:cNvSpPr>
          <p:nvPr>
            <p:ph type="body" idx="1"/>
          </p:nvPr>
        </p:nvSpPr>
        <p:spPr>
          <a:noFill/>
        </p:spPr>
        <p:txBody>
          <a:bodyPr/>
          <a:lstStyle/>
          <a:p>
            <a:pPr eaLnBrk="1" hangingPunct="1"/>
            <a:r>
              <a:rPr lang="en-US" altLang="en-US" dirty="0"/>
              <a:t>There are 3200 vats on the vat list and we know that some large land owners elected to build and operate their vats independent of the State program.</a:t>
            </a:r>
          </a:p>
          <a:p>
            <a:pPr eaLnBrk="1" hangingPunct="1"/>
            <a:endParaRPr lang="en-US" altLang="en-US" dirty="0"/>
          </a:p>
          <a:p>
            <a:pPr eaLnBrk="1" hangingPunct="1"/>
            <a:r>
              <a:rPr lang="en-US" altLang="en-US" dirty="0"/>
              <a:t>The Livestock Sanitary Board list of other approved chemicals includes chemicals for which there is no approved EPA analytical method (there may be a university research method), no CTL, and possibly no surrogate compound that could be used for cleanup.  Also, some of the compounds do not have the persistence of arsenic and the organochlorine compounds.  </a:t>
            </a:r>
          </a:p>
          <a:p>
            <a:pPr eaLnBrk="1" hangingPunct="1"/>
            <a:endParaRPr lang="en-US" altLang="en-US" dirty="0"/>
          </a:p>
          <a:p>
            <a:pPr eaLnBrk="1" hangingPunct="1"/>
            <a:r>
              <a:rPr lang="en-US" altLang="en-US" dirty="0"/>
              <a:t>Look at the change in Desoto/Lee/ Palm Beach/St Lucie Counties, Lee County and Lafayette County.</a:t>
            </a:r>
          </a:p>
          <a:p>
            <a:pPr eaLnBrk="1" hangingPunct="1"/>
            <a:r>
              <a:rPr lang="en-US" altLang="en-US" dirty="0"/>
              <a:t>This detail becomes important when using the FDEP web list of vats and you don’t find any former owners names from the title search.  You may need to look under the historical County for your location.     </a:t>
            </a:r>
          </a:p>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5ED011B-D5A5-499C-AAA5-6D88A04403F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76C0390-B0E8-4BCD-BD9B-390EDF025B06}" type="slidenum">
              <a:rPr lang="en-US" altLang="en-US" smtClean="0"/>
              <a:pPr/>
              <a:t>5</a:t>
            </a:fld>
            <a:endParaRPr lang="en-US" altLang="en-US"/>
          </a:p>
        </p:txBody>
      </p:sp>
      <p:sp>
        <p:nvSpPr>
          <p:cNvPr id="12291" name="Rectangle 2">
            <a:extLst>
              <a:ext uri="{FF2B5EF4-FFF2-40B4-BE49-F238E27FC236}">
                <a16:creationId xmlns:a16="http://schemas.microsoft.com/office/drawing/2014/main" id="{89088D2F-8973-45BF-B6A7-8B0BE235F2F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C2B9146-0AB3-4670-BC1A-340D01CE5A49}"/>
              </a:ext>
            </a:extLst>
          </p:cNvPr>
          <p:cNvSpPr>
            <a:spLocks noGrp="1" noChangeArrowheads="1"/>
          </p:cNvSpPr>
          <p:nvPr>
            <p:ph type="body" idx="1"/>
          </p:nvPr>
        </p:nvSpPr>
        <p:spPr>
          <a:noFill/>
        </p:spPr>
        <p:txBody>
          <a:bodyPr/>
          <a:lstStyle/>
          <a:p>
            <a:pPr eaLnBrk="1" hangingPunct="1"/>
            <a:r>
              <a:rPr lang="en-US" altLang="en-US"/>
              <a:t>Concentrations of toluene, xylene, and carcinogenic PAHs were above SCTLs but small in extent especially compared to the arsenic and/or organochlorine pesticides.  Because the low CTLs for arsenic and organochlorine pesticides usually control the extent of removal,  and these cleanups are voluntary, a decision was made to drop the aromatics and PAHs from required analyses.  Minimizing analytical cost while still being protective.</a:t>
            </a:r>
          </a:p>
          <a:p>
            <a:pPr eaLnBrk="1" hangingPunct="1"/>
            <a:endParaRPr lang="en-US" altLang="en-US"/>
          </a:p>
          <a:p>
            <a:pPr eaLnBrk="1" hangingPunct="1"/>
            <a:r>
              <a:rPr lang="en-US" altLang="en-US"/>
              <a:t>The cattle ranchers often substituted other chemicals present on the farm, i.e. oils, diesel or kerosene in place of the pine tar.</a:t>
            </a:r>
          </a:p>
          <a:p>
            <a:pPr eaLnBrk="1" hangingPunct="1"/>
            <a:endParaRPr lang="en-US" altLang="en-US"/>
          </a:p>
          <a:p>
            <a:pPr eaLnBrk="1" hangingPunct="1"/>
            <a:r>
              <a:rPr lang="en-US" altLang="en-US"/>
              <a:t>This is a picture from the Photo Collection of the State of Florida Archives.  Notice the wave of solution that proceeds this bull.</a:t>
            </a:r>
          </a:p>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6ED40504-9FFB-47C9-865E-D1A5EE7953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BF3956-863D-4BC5-AE6C-FB177A6E5186}" type="slidenum">
              <a:rPr lang="en-US" altLang="en-US" smtClean="0"/>
              <a:pPr/>
              <a:t>6</a:t>
            </a:fld>
            <a:endParaRPr lang="en-US" altLang="en-US"/>
          </a:p>
        </p:txBody>
      </p:sp>
      <p:sp>
        <p:nvSpPr>
          <p:cNvPr id="14339" name="Rectangle 2">
            <a:extLst>
              <a:ext uri="{FF2B5EF4-FFF2-40B4-BE49-F238E27FC236}">
                <a16:creationId xmlns:a16="http://schemas.microsoft.com/office/drawing/2014/main" id="{AD5DB38F-3D0C-4C90-B788-0D734D84370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6BCD7BAA-A707-4D60-9431-9CDC3BF8B184}"/>
              </a:ext>
            </a:extLst>
          </p:cNvPr>
          <p:cNvSpPr>
            <a:spLocks noGrp="1" noChangeArrowheads="1"/>
          </p:cNvSpPr>
          <p:nvPr>
            <p:ph type="body" idx="1"/>
          </p:nvPr>
        </p:nvSpPr>
        <p:spPr>
          <a:noFill/>
        </p:spPr>
        <p:txBody>
          <a:bodyPr/>
          <a:lstStyle/>
          <a:p>
            <a:pPr marL="228600" indent="-228600" eaLnBrk="1" hangingPunct="1">
              <a:buFontTx/>
              <a:buAutoNum type="arabicPeriod"/>
            </a:pPr>
            <a:r>
              <a:rPr lang="en-US" altLang="en-US" dirty="0"/>
              <a:t>Sample the water and sludge in the vat for arsenic and OC pesticides.</a:t>
            </a:r>
          </a:p>
          <a:p>
            <a:pPr marL="228600" indent="-228600" eaLnBrk="1" hangingPunct="1">
              <a:buFontTx/>
              <a:buAutoNum type="arabicPeriod"/>
            </a:pPr>
            <a:r>
              <a:rPr lang="en-US" altLang="en-US" dirty="0"/>
              <a:t>The original scale was 1” = 10’ so the drip pen samples are on a 10 foot spacing. </a:t>
            </a:r>
          </a:p>
          <a:p>
            <a:pPr marL="228600" indent="-228600" eaLnBrk="1" hangingPunct="1">
              <a:buFontTx/>
              <a:buAutoNum type="arabicPeriod"/>
            </a:pPr>
            <a:r>
              <a:rPr lang="en-US" altLang="en-US" dirty="0"/>
              <a:t>The final point I wanted to make is regarding the exit end of the vat at the beginning of the drip pad.   No samples are proposed here, but it is likely contaminated as you will see from my next two slides.</a:t>
            </a:r>
          </a:p>
          <a:p>
            <a:pPr marL="228600" indent="-228600" eaLnBrk="1" hangingPunct="1">
              <a:buFontTx/>
              <a:buAutoNum type="arabicPeriod"/>
            </a:pPr>
            <a:endParaRPr lang="en-US" altLang="en-US" dirty="0"/>
          </a:p>
          <a:p>
            <a:pPr marL="228600" indent="-228600" eaLnBrk="1" hangingPunct="1">
              <a:buFontTx/>
              <a:buAutoNum type="arabicPeriod"/>
            </a:pPr>
            <a:r>
              <a:rPr lang="en-US" altLang="en-US" dirty="0" err="1"/>
              <a:t>Aenon</a:t>
            </a:r>
            <a:r>
              <a:rPr lang="en-US" altLang="en-US" dirty="0"/>
              <a:t> Church Road vat and drip pad.</a:t>
            </a:r>
          </a:p>
          <a:p>
            <a:pPr marL="228600" indent="-228600" eaLnBrk="1" hangingPunct="1">
              <a:buFontTx/>
              <a:buAutoNum type="arabicPeriod"/>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B4AE448-9677-42E6-AF42-238AEB638E3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46143ECA-DC5E-454B-947F-31CA14DCF099}" type="slidenum">
              <a:rPr lang="en-US" altLang="en-US" smtClean="0"/>
              <a:pPr/>
              <a:t>7</a:t>
            </a:fld>
            <a:endParaRPr lang="en-US" altLang="en-US"/>
          </a:p>
        </p:txBody>
      </p:sp>
      <p:sp>
        <p:nvSpPr>
          <p:cNvPr id="16387" name="Rectangle 2">
            <a:extLst>
              <a:ext uri="{FF2B5EF4-FFF2-40B4-BE49-F238E27FC236}">
                <a16:creationId xmlns:a16="http://schemas.microsoft.com/office/drawing/2014/main" id="{8B27CD6D-0DD2-47FE-8580-D186BB42A8C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6261841-8DBE-46C2-8759-416355C34A6B}"/>
              </a:ext>
            </a:extLst>
          </p:cNvPr>
          <p:cNvSpPr>
            <a:spLocks noGrp="1" noChangeArrowheads="1"/>
          </p:cNvSpPr>
          <p:nvPr>
            <p:ph type="body" idx="1"/>
          </p:nvPr>
        </p:nvSpPr>
        <p:spPr>
          <a:noFill/>
        </p:spPr>
        <p:txBody>
          <a:bodyPr/>
          <a:lstStyle/>
          <a:p>
            <a:pPr eaLnBrk="1" hangingPunct="1"/>
            <a:r>
              <a:rPr lang="en-US" altLang="en-US"/>
              <a:t>The recommendation was to change the solution at least every 4-6 weeks or when ever the solution became spent.</a:t>
            </a:r>
          </a:p>
          <a:p>
            <a:pPr eaLnBrk="1" hangingPunct="1"/>
            <a:endParaRPr lang="en-US" altLang="en-US"/>
          </a:p>
          <a:p>
            <a:pPr eaLnBrk="1" hangingPunct="1"/>
            <a:r>
              <a:rPr lang="en-US" altLang="en-US"/>
              <a:t>Notice the solution dripping off the cow onto the drip pad. Some vats have groves carved into the drip pad to gravity drain the solution back into the vat.</a:t>
            </a:r>
          </a:p>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89160FC-A6F7-4EC1-BFB0-51C6C4D5FD5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DFF31C-35EE-4001-B958-C332551E212A}" type="slidenum">
              <a:rPr lang="en-US" altLang="en-US" smtClean="0"/>
              <a:pPr/>
              <a:t>8</a:t>
            </a:fld>
            <a:endParaRPr lang="en-US" altLang="en-US"/>
          </a:p>
        </p:txBody>
      </p:sp>
      <p:sp>
        <p:nvSpPr>
          <p:cNvPr id="18435" name="Rectangle 2">
            <a:extLst>
              <a:ext uri="{FF2B5EF4-FFF2-40B4-BE49-F238E27FC236}">
                <a16:creationId xmlns:a16="http://schemas.microsoft.com/office/drawing/2014/main" id="{807D9881-29A8-4565-AD39-AB39E6179202}"/>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3E30436C-C06F-445F-A37E-1E865444FBC7}"/>
              </a:ext>
            </a:extLst>
          </p:cNvPr>
          <p:cNvSpPr>
            <a:spLocks noGrp="1" noChangeArrowheads="1"/>
          </p:cNvSpPr>
          <p:nvPr>
            <p:ph type="body" idx="1"/>
          </p:nvPr>
        </p:nvSpPr>
        <p:spPr>
          <a:noFill/>
        </p:spPr>
        <p:txBody>
          <a:bodyPr/>
          <a:lstStyle/>
          <a:p>
            <a:pPr eaLnBrk="1" hangingPunct="1"/>
            <a:r>
              <a:rPr lang="en-US" altLang="en-US" dirty="0"/>
              <a:t>The Lake Weeks Subdivision is an example of the problems that arise when development occurs before vat remediation.  Homeowners moved into their new homes and promptly discovered an intact vat a few doors down.  Lawyers were hired and it was a public relations nightmare.  Later partial soil removal occurred but surface soils (0-2’) may remain up to 235 mg/kg and subsurface soils (4-8’) up to 700 mg/kg.  Arsenic concentrations in groundwater up to 900 </a:t>
            </a:r>
            <a:r>
              <a:rPr lang="en-US" altLang="en-US" dirty="0" err="1"/>
              <a:t>ug</a:t>
            </a:r>
            <a:r>
              <a:rPr lang="en-US" altLang="en-US" dirty="0"/>
              <a:t>/l.  Private potable wells present in area.  Access to the two impacted lots unrestricted with no IC.</a:t>
            </a:r>
          </a:p>
          <a:p>
            <a:pPr eaLnBrk="1" hangingPunct="1"/>
            <a:r>
              <a:rPr lang="en-US" altLang="en-US" dirty="0"/>
              <a:t>Kissimmee - Area greater than 1 square mile to be used as a wildlife preserve and infrequent hunting visitors.  Soil remediation occurred for infrequent human use and </a:t>
            </a:r>
            <a:r>
              <a:rPr lang="en-US" altLang="en-US" dirty="0" err="1"/>
              <a:t>ecorisk</a:t>
            </a:r>
            <a:r>
              <a:rPr lang="en-US" altLang="en-US" dirty="0"/>
              <a:t> 10 mg/kg for arsenic.  IC for remaining soil and ground water contamination. </a:t>
            </a:r>
          </a:p>
          <a:p>
            <a:pPr eaLnBrk="1" hangingPunct="1"/>
            <a:endParaRPr lang="en-US" altLang="en-US" dirty="0"/>
          </a:p>
          <a:p>
            <a:pPr eaLnBrk="1" hangingPunct="1"/>
            <a:endParaRPr lang="en-US" altLang="en-US" dirty="0"/>
          </a:p>
          <a:p>
            <a:pPr eaLnBrk="1" hangingPunct="1"/>
            <a:r>
              <a:rPr lang="en-US" altLang="en-US" dirty="0"/>
              <a:t>Photo: Rick Steel</a:t>
            </a:r>
          </a:p>
          <a:p>
            <a:pPr eaLnBrk="1" hangingPunct="1"/>
            <a:endParaRPr lang="en-US" altLang="en-US" dirty="0"/>
          </a:p>
          <a:p>
            <a:pPr eaLnBrk="1" hangingPunct="1"/>
            <a:r>
              <a:rPr lang="en-US" altLang="en-US" dirty="0"/>
              <a:t>Note the size of the binoculars – this vat has the width for dipping scrub cattle.</a:t>
            </a:r>
          </a:p>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837C976-3F23-482D-A2C6-FD9A35C409F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387A29-03DB-4F22-92BD-F26FB7F482A9}" type="slidenum">
              <a:rPr lang="en-US" altLang="en-US" smtClean="0"/>
              <a:pPr/>
              <a:t>9</a:t>
            </a:fld>
            <a:endParaRPr lang="en-US" altLang="en-US"/>
          </a:p>
        </p:txBody>
      </p:sp>
      <p:sp>
        <p:nvSpPr>
          <p:cNvPr id="20483" name="Rectangle 2">
            <a:extLst>
              <a:ext uri="{FF2B5EF4-FFF2-40B4-BE49-F238E27FC236}">
                <a16:creationId xmlns:a16="http://schemas.microsoft.com/office/drawing/2014/main" id="{A9DCEDB7-2F7F-4520-934B-DE8DB4EF619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4DBE9D7E-A214-441C-AC83-C357D925E0B8}"/>
              </a:ext>
            </a:extLst>
          </p:cNvPr>
          <p:cNvSpPr>
            <a:spLocks noGrp="1" noChangeArrowheads="1"/>
          </p:cNvSpPr>
          <p:nvPr>
            <p:ph type="body" idx="1"/>
          </p:nvPr>
        </p:nvSpPr>
        <p:spPr>
          <a:noFill/>
        </p:spPr>
        <p:txBody>
          <a:bodyPr/>
          <a:lstStyle/>
          <a:p>
            <a:pPr eaLnBrk="1" hangingPunct="1"/>
            <a:r>
              <a:rPr lang="en-US" altLang="en-US" dirty="0"/>
              <a:t>Release of Liability passed 1996.</a:t>
            </a:r>
          </a:p>
          <a:p>
            <a:pPr eaLnBrk="1" hangingPunct="1"/>
            <a:r>
              <a:rPr lang="en-US" altLang="en-US" dirty="0"/>
              <a:t>Education Statute- addressed risk to children at school property from contaminated sites.</a:t>
            </a:r>
          </a:p>
          <a:p>
            <a:pPr eaLnBrk="1" hangingPunct="1"/>
            <a:r>
              <a:rPr lang="en-US" altLang="en-US" dirty="0"/>
              <a:t>If the sludge in the bottom of the vat and or the soils fail TCLP, the material is considered a characteristic hazardous waste and handling/disposal needs to comply with Federal Land Ban provisions.</a:t>
            </a:r>
          </a:p>
          <a:p>
            <a:pPr eaLnBrk="1" hangingPunct="1"/>
            <a:endParaRPr lang="en-US" altLang="en-US" dirty="0"/>
          </a:p>
          <a:p>
            <a:pPr eaLnBrk="1" hangingPunct="1"/>
            <a:r>
              <a:rPr lang="en-US" altLang="en-US" dirty="0"/>
              <a:t>Shepard’s Spring, FL – a vat may be more or less overgrown than this one.  The left end of the vat is the entry end.</a:t>
            </a:r>
          </a:p>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E4B63AA-DA20-4BC1-91FF-D224A2ABE0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64B4C4EB-DC26-4E12-B879-0E34CE5FAC5B}" type="slidenum">
              <a:rPr lang="en-US" altLang="en-US" smtClean="0"/>
              <a:pPr/>
              <a:t>10</a:t>
            </a:fld>
            <a:endParaRPr lang="en-US" altLang="en-US"/>
          </a:p>
        </p:txBody>
      </p:sp>
      <p:sp>
        <p:nvSpPr>
          <p:cNvPr id="22531" name="Rectangle 2">
            <a:extLst>
              <a:ext uri="{FF2B5EF4-FFF2-40B4-BE49-F238E27FC236}">
                <a16:creationId xmlns:a16="http://schemas.microsoft.com/office/drawing/2014/main" id="{97EB9BAA-B871-4674-9D4B-5E86B13DAA0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F6AA9D93-92E1-4018-837D-F41BD4AA604E}"/>
              </a:ext>
            </a:extLst>
          </p:cNvPr>
          <p:cNvSpPr>
            <a:spLocks noGrp="1" noChangeArrowheads="1"/>
          </p:cNvSpPr>
          <p:nvPr>
            <p:ph type="body" idx="1"/>
          </p:nvPr>
        </p:nvSpPr>
        <p:spPr>
          <a:noFill/>
        </p:spPr>
        <p:txBody>
          <a:bodyPr/>
          <a:lstStyle/>
          <a:p>
            <a:pPr eaLnBrk="1" hangingPunct="1"/>
            <a:r>
              <a:rPr lang="en-US" altLang="en-US" dirty="0"/>
              <a:t>Vat picture found on a Department of Health web site. The raised concrete lip may be uncommon.  Using the gentleman for size, this is a vat constructed to dip improved pasture cattle.</a:t>
            </a:r>
          </a:p>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6F1D6BB-9A27-4286-8190-C6F443223C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666973-983F-4CB0-9C0F-9FC88956BC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036EDE0-56FC-4CC5-8379-3D14D2973638}"/>
              </a:ext>
            </a:extLst>
          </p:cNvPr>
          <p:cNvSpPr>
            <a:spLocks noGrp="1" noChangeArrowheads="1"/>
          </p:cNvSpPr>
          <p:nvPr>
            <p:ph type="sldNum" sz="quarter" idx="12"/>
          </p:nvPr>
        </p:nvSpPr>
        <p:spPr>
          <a:ln/>
        </p:spPr>
        <p:txBody>
          <a:bodyPr/>
          <a:lstStyle>
            <a:lvl1pPr>
              <a:defRPr/>
            </a:lvl1pPr>
          </a:lstStyle>
          <a:p>
            <a:pPr>
              <a:defRPr/>
            </a:pPr>
            <a:fld id="{B45B1198-8530-4CAD-8873-B9642271C4E4}" type="slidenum">
              <a:rPr lang="en-US" altLang="en-US"/>
              <a:pPr>
                <a:defRPr/>
              </a:pPr>
              <a:t>‹#›</a:t>
            </a:fld>
            <a:endParaRPr lang="en-US" altLang="en-US"/>
          </a:p>
        </p:txBody>
      </p:sp>
    </p:spTree>
    <p:extLst>
      <p:ext uri="{BB962C8B-B14F-4D97-AF65-F5344CB8AC3E}">
        <p14:creationId xmlns:p14="http://schemas.microsoft.com/office/powerpoint/2010/main" val="1855519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482072-39B9-4732-8AE6-2DDA579659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E3269F3-5DC2-49D5-BCF9-7DA3CA2390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F0EFFAC-BB10-4704-ACA9-8688F308E641}"/>
              </a:ext>
            </a:extLst>
          </p:cNvPr>
          <p:cNvSpPr>
            <a:spLocks noGrp="1" noChangeArrowheads="1"/>
          </p:cNvSpPr>
          <p:nvPr>
            <p:ph type="sldNum" sz="quarter" idx="12"/>
          </p:nvPr>
        </p:nvSpPr>
        <p:spPr>
          <a:ln/>
        </p:spPr>
        <p:txBody>
          <a:bodyPr/>
          <a:lstStyle>
            <a:lvl1pPr>
              <a:defRPr/>
            </a:lvl1pPr>
          </a:lstStyle>
          <a:p>
            <a:pPr>
              <a:defRPr/>
            </a:pPr>
            <a:fld id="{4B6E60E8-55B4-439C-8477-5C55A7B5A896}" type="slidenum">
              <a:rPr lang="en-US" altLang="en-US"/>
              <a:pPr>
                <a:defRPr/>
              </a:pPr>
              <a:t>‹#›</a:t>
            </a:fld>
            <a:endParaRPr lang="en-US" altLang="en-US"/>
          </a:p>
        </p:txBody>
      </p:sp>
    </p:spTree>
    <p:extLst>
      <p:ext uri="{BB962C8B-B14F-4D97-AF65-F5344CB8AC3E}">
        <p14:creationId xmlns:p14="http://schemas.microsoft.com/office/powerpoint/2010/main" val="67455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5B142C-4906-4CAB-89BB-095AE95708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3F5B0B5-5E43-4380-8FEE-D462F2B067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0D45ACE-1560-449A-9652-16C835FE636C}"/>
              </a:ext>
            </a:extLst>
          </p:cNvPr>
          <p:cNvSpPr>
            <a:spLocks noGrp="1" noChangeArrowheads="1"/>
          </p:cNvSpPr>
          <p:nvPr>
            <p:ph type="sldNum" sz="quarter" idx="12"/>
          </p:nvPr>
        </p:nvSpPr>
        <p:spPr>
          <a:ln/>
        </p:spPr>
        <p:txBody>
          <a:bodyPr/>
          <a:lstStyle>
            <a:lvl1pPr>
              <a:defRPr/>
            </a:lvl1pPr>
          </a:lstStyle>
          <a:p>
            <a:pPr>
              <a:defRPr/>
            </a:pPr>
            <a:fld id="{3E857667-2884-4142-87A4-7794826A3E81}" type="slidenum">
              <a:rPr lang="en-US" altLang="en-US"/>
              <a:pPr>
                <a:defRPr/>
              </a:pPr>
              <a:t>‹#›</a:t>
            </a:fld>
            <a:endParaRPr lang="en-US" altLang="en-US"/>
          </a:p>
        </p:txBody>
      </p:sp>
    </p:spTree>
    <p:extLst>
      <p:ext uri="{BB962C8B-B14F-4D97-AF65-F5344CB8AC3E}">
        <p14:creationId xmlns:p14="http://schemas.microsoft.com/office/powerpoint/2010/main" val="366791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186673-3827-466E-84C6-51E4B54405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6059545-56A1-46B7-9D95-C529BAD0B8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D79B4C-BD4A-4FAD-B905-77BD1BAC1827}"/>
              </a:ext>
            </a:extLst>
          </p:cNvPr>
          <p:cNvSpPr>
            <a:spLocks noGrp="1" noChangeArrowheads="1"/>
          </p:cNvSpPr>
          <p:nvPr>
            <p:ph type="sldNum" sz="quarter" idx="12"/>
          </p:nvPr>
        </p:nvSpPr>
        <p:spPr>
          <a:ln/>
        </p:spPr>
        <p:txBody>
          <a:bodyPr/>
          <a:lstStyle>
            <a:lvl1pPr>
              <a:defRPr/>
            </a:lvl1pPr>
          </a:lstStyle>
          <a:p>
            <a:pPr>
              <a:defRPr/>
            </a:pPr>
            <a:fld id="{53178770-2726-4D69-BA2C-FB546300D08D}" type="slidenum">
              <a:rPr lang="en-US" altLang="en-US"/>
              <a:pPr>
                <a:defRPr/>
              </a:pPr>
              <a:t>‹#›</a:t>
            </a:fld>
            <a:endParaRPr lang="en-US" altLang="en-US"/>
          </a:p>
        </p:txBody>
      </p:sp>
    </p:spTree>
    <p:extLst>
      <p:ext uri="{BB962C8B-B14F-4D97-AF65-F5344CB8AC3E}">
        <p14:creationId xmlns:p14="http://schemas.microsoft.com/office/powerpoint/2010/main" val="295657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ED8619B-7551-45BD-886C-CD47EB7B0F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6E09D2D-A8DD-4A8C-A242-3EE07F7A03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79F9DB5-4F7E-400C-B98E-4660432F2AE5}"/>
              </a:ext>
            </a:extLst>
          </p:cNvPr>
          <p:cNvSpPr>
            <a:spLocks noGrp="1" noChangeArrowheads="1"/>
          </p:cNvSpPr>
          <p:nvPr>
            <p:ph type="sldNum" sz="quarter" idx="12"/>
          </p:nvPr>
        </p:nvSpPr>
        <p:spPr>
          <a:ln/>
        </p:spPr>
        <p:txBody>
          <a:bodyPr/>
          <a:lstStyle>
            <a:lvl1pPr>
              <a:defRPr/>
            </a:lvl1pPr>
          </a:lstStyle>
          <a:p>
            <a:pPr>
              <a:defRPr/>
            </a:pPr>
            <a:fld id="{65B56C1B-4E68-4BD7-BDDD-C52BF067A644}" type="slidenum">
              <a:rPr lang="en-US" altLang="en-US"/>
              <a:pPr>
                <a:defRPr/>
              </a:pPr>
              <a:t>‹#›</a:t>
            </a:fld>
            <a:endParaRPr lang="en-US" altLang="en-US"/>
          </a:p>
        </p:txBody>
      </p:sp>
    </p:spTree>
    <p:extLst>
      <p:ext uri="{BB962C8B-B14F-4D97-AF65-F5344CB8AC3E}">
        <p14:creationId xmlns:p14="http://schemas.microsoft.com/office/powerpoint/2010/main" val="70884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B561E24-DD47-44AA-AB26-E98A01688B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BD2FF2A-5CEF-4A06-83C5-FDD6E34029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EC9E6EC-45D9-4DC8-88E4-D16A979E3932}"/>
              </a:ext>
            </a:extLst>
          </p:cNvPr>
          <p:cNvSpPr>
            <a:spLocks noGrp="1" noChangeArrowheads="1"/>
          </p:cNvSpPr>
          <p:nvPr>
            <p:ph type="sldNum" sz="quarter" idx="12"/>
          </p:nvPr>
        </p:nvSpPr>
        <p:spPr>
          <a:ln/>
        </p:spPr>
        <p:txBody>
          <a:bodyPr/>
          <a:lstStyle>
            <a:lvl1pPr>
              <a:defRPr/>
            </a:lvl1pPr>
          </a:lstStyle>
          <a:p>
            <a:pPr>
              <a:defRPr/>
            </a:pPr>
            <a:fld id="{FF6F69DD-506A-4FC8-9FFE-4A191E652489}" type="slidenum">
              <a:rPr lang="en-US" altLang="en-US"/>
              <a:pPr>
                <a:defRPr/>
              </a:pPr>
              <a:t>‹#›</a:t>
            </a:fld>
            <a:endParaRPr lang="en-US" altLang="en-US"/>
          </a:p>
        </p:txBody>
      </p:sp>
    </p:spTree>
    <p:extLst>
      <p:ext uri="{BB962C8B-B14F-4D97-AF65-F5344CB8AC3E}">
        <p14:creationId xmlns:p14="http://schemas.microsoft.com/office/powerpoint/2010/main" val="45116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D4C205A-F904-4F22-B85B-25466E4F7B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6B8551D-B922-41E2-8F3D-46E15A11BE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27F0603-90CB-45B0-B9FC-73F40144C144}"/>
              </a:ext>
            </a:extLst>
          </p:cNvPr>
          <p:cNvSpPr>
            <a:spLocks noGrp="1" noChangeArrowheads="1"/>
          </p:cNvSpPr>
          <p:nvPr>
            <p:ph type="sldNum" sz="quarter" idx="12"/>
          </p:nvPr>
        </p:nvSpPr>
        <p:spPr>
          <a:ln/>
        </p:spPr>
        <p:txBody>
          <a:bodyPr/>
          <a:lstStyle>
            <a:lvl1pPr>
              <a:defRPr/>
            </a:lvl1pPr>
          </a:lstStyle>
          <a:p>
            <a:pPr>
              <a:defRPr/>
            </a:pPr>
            <a:fld id="{558AE132-98F6-4D22-8B4A-B8AFFE89B440}" type="slidenum">
              <a:rPr lang="en-US" altLang="en-US"/>
              <a:pPr>
                <a:defRPr/>
              </a:pPr>
              <a:t>‹#›</a:t>
            </a:fld>
            <a:endParaRPr lang="en-US" altLang="en-US"/>
          </a:p>
        </p:txBody>
      </p:sp>
    </p:spTree>
    <p:extLst>
      <p:ext uri="{BB962C8B-B14F-4D97-AF65-F5344CB8AC3E}">
        <p14:creationId xmlns:p14="http://schemas.microsoft.com/office/powerpoint/2010/main" val="64207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BF0A7EE-E01E-4699-A3B9-2C61A8E419F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548550AD-7C0C-47CD-A218-FF6B20BEC1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F6C618D-CADA-4141-B6BB-9B726D8579ED}"/>
              </a:ext>
            </a:extLst>
          </p:cNvPr>
          <p:cNvSpPr>
            <a:spLocks noGrp="1" noChangeArrowheads="1"/>
          </p:cNvSpPr>
          <p:nvPr>
            <p:ph type="sldNum" sz="quarter" idx="12"/>
          </p:nvPr>
        </p:nvSpPr>
        <p:spPr>
          <a:ln/>
        </p:spPr>
        <p:txBody>
          <a:bodyPr/>
          <a:lstStyle>
            <a:lvl1pPr>
              <a:defRPr/>
            </a:lvl1pPr>
          </a:lstStyle>
          <a:p>
            <a:pPr>
              <a:defRPr/>
            </a:pPr>
            <a:fld id="{EDC90C00-5772-4906-A11A-000BE5BFCBD6}" type="slidenum">
              <a:rPr lang="en-US" altLang="en-US"/>
              <a:pPr>
                <a:defRPr/>
              </a:pPr>
              <a:t>‹#›</a:t>
            </a:fld>
            <a:endParaRPr lang="en-US" altLang="en-US"/>
          </a:p>
        </p:txBody>
      </p:sp>
    </p:spTree>
    <p:extLst>
      <p:ext uri="{BB962C8B-B14F-4D97-AF65-F5344CB8AC3E}">
        <p14:creationId xmlns:p14="http://schemas.microsoft.com/office/powerpoint/2010/main" val="252672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CA0B3C4-D08B-4C7F-89F6-3E941EBC14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56D750F-60CD-4AD3-A7F1-430F0E8F0DA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245B8CB-A9D9-48FC-B883-FF6944B8B7EE}"/>
              </a:ext>
            </a:extLst>
          </p:cNvPr>
          <p:cNvSpPr>
            <a:spLocks noGrp="1" noChangeArrowheads="1"/>
          </p:cNvSpPr>
          <p:nvPr>
            <p:ph type="sldNum" sz="quarter" idx="12"/>
          </p:nvPr>
        </p:nvSpPr>
        <p:spPr>
          <a:ln/>
        </p:spPr>
        <p:txBody>
          <a:bodyPr/>
          <a:lstStyle>
            <a:lvl1pPr>
              <a:defRPr/>
            </a:lvl1pPr>
          </a:lstStyle>
          <a:p>
            <a:pPr>
              <a:defRPr/>
            </a:pPr>
            <a:fld id="{C54C35DD-72ED-4150-A49E-4A8B56D4DA3D}" type="slidenum">
              <a:rPr lang="en-US" altLang="en-US"/>
              <a:pPr>
                <a:defRPr/>
              </a:pPr>
              <a:t>‹#›</a:t>
            </a:fld>
            <a:endParaRPr lang="en-US" altLang="en-US"/>
          </a:p>
        </p:txBody>
      </p:sp>
    </p:spTree>
    <p:extLst>
      <p:ext uri="{BB962C8B-B14F-4D97-AF65-F5344CB8AC3E}">
        <p14:creationId xmlns:p14="http://schemas.microsoft.com/office/powerpoint/2010/main" val="412165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11972CD3-793A-4CDB-86F7-23C0910929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9795915-C20D-4D16-BFE2-C1CBF099AE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98867E-FD27-452F-8F15-A1A42E9CA5A9}"/>
              </a:ext>
            </a:extLst>
          </p:cNvPr>
          <p:cNvSpPr>
            <a:spLocks noGrp="1" noChangeArrowheads="1"/>
          </p:cNvSpPr>
          <p:nvPr>
            <p:ph type="sldNum" sz="quarter" idx="12"/>
          </p:nvPr>
        </p:nvSpPr>
        <p:spPr>
          <a:ln/>
        </p:spPr>
        <p:txBody>
          <a:bodyPr/>
          <a:lstStyle>
            <a:lvl1pPr>
              <a:defRPr/>
            </a:lvl1pPr>
          </a:lstStyle>
          <a:p>
            <a:pPr>
              <a:defRPr/>
            </a:pPr>
            <a:fld id="{9CE92478-B73B-42F7-B0EB-6FABA72C6386}" type="slidenum">
              <a:rPr lang="en-US" altLang="en-US"/>
              <a:pPr>
                <a:defRPr/>
              </a:pPr>
              <a:t>‹#›</a:t>
            </a:fld>
            <a:endParaRPr lang="en-US" altLang="en-US"/>
          </a:p>
        </p:txBody>
      </p:sp>
    </p:spTree>
    <p:extLst>
      <p:ext uri="{BB962C8B-B14F-4D97-AF65-F5344CB8AC3E}">
        <p14:creationId xmlns:p14="http://schemas.microsoft.com/office/powerpoint/2010/main" val="334179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13A5AE0-74FB-48DA-8F45-F636680703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AE90577-3BED-4E5F-BA29-0B267EA5691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C70DCAC-FFCA-43B1-A6D9-C732FE6AF0D3}"/>
              </a:ext>
            </a:extLst>
          </p:cNvPr>
          <p:cNvSpPr>
            <a:spLocks noGrp="1" noChangeArrowheads="1"/>
          </p:cNvSpPr>
          <p:nvPr>
            <p:ph type="sldNum" sz="quarter" idx="12"/>
          </p:nvPr>
        </p:nvSpPr>
        <p:spPr>
          <a:ln/>
        </p:spPr>
        <p:txBody>
          <a:bodyPr/>
          <a:lstStyle>
            <a:lvl1pPr>
              <a:defRPr/>
            </a:lvl1pPr>
          </a:lstStyle>
          <a:p>
            <a:pPr>
              <a:defRPr/>
            </a:pPr>
            <a:fld id="{EC764B7B-255B-4B1E-A3DD-D8E7CDB2B5E2}" type="slidenum">
              <a:rPr lang="en-US" altLang="en-US"/>
              <a:pPr>
                <a:defRPr/>
              </a:pPr>
              <a:t>‹#›</a:t>
            </a:fld>
            <a:endParaRPr lang="en-US" altLang="en-US"/>
          </a:p>
        </p:txBody>
      </p:sp>
    </p:spTree>
    <p:extLst>
      <p:ext uri="{BB962C8B-B14F-4D97-AF65-F5344CB8AC3E}">
        <p14:creationId xmlns:p14="http://schemas.microsoft.com/office/powerpoint/2010/main" val="416025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DDEF29-3208-4F5F-BAC8-46DA8A9ED98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4296C6D-50C7-402E-A279-FEFE527B257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88F4EBE-B2D0-40DD-BEA3-D0B4128F3D1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en-US"/>
          </a:p>
        </p:txBody>
      </p:sp>
      <p:sp>
        <p:nvSpPr>
          <p:cNvPr id="1029" name="Rectangle 5">
            <a:extLst>
              <a:ext uri="{FF2B5EF4-FFF2-40B4-BE49-F238E27FC236}">
                <a16:creationId xmlns:a16="http://schemas.microsoft.com/office/drawing/2014/main" id="{468718D0-45FF-46FA-95C0-53A8C29806D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1030" name="Rectangle 6">
            <a:extLst>
              <a:ext uri="{FF2B5EF4-FFF2-40B4-BE49-F238E27FC236}">
                <a16:creationId xmlns:a16="http://schemas.microsoft.com/office/drawing/2014/main" id="{B2A4DAD6-B7E0-4519-98AE-B1433F65E6D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18FF6D-9336-4542-9927-F478B623B6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http://home.hiwaay.net/~pcasteel/images/cowtalk.gif&amp;imgrefurl=http://home.hiwaay.net/~pcasteel/cowtip.htm&amp;h=329&amp;w=251&amp;sz=115&amp;tbnid=HbkP7uoeXVCmGM:&amp;tbnh=114&amp;tbnw=86&amp;hl=en&amp;start=6&amp;prev=/images?q%3D%2Bcow%2B%26svnum%3D10%26hl%3Den%26lr%3D%26sa%3DG" TargetMode="External"/><Relationship Id="rId1" Type="http://schemas.openxmlformats.org/officeDocument/2006/relationships/slideLayout" Target="../slideLayouts/slideLayout1.xml"/><Relationship Id="rId4" Type="http://schemas.openxmlformats.org/officeDocument/2006/relationships/hyperlink" Target="mailto:Christi.Whittington@dep.state.fl.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268DB10-9841-453E-A676-09871B9764B7}"/>
              </a:ext>
            </a:extLst>
          </p:cNvPr>
          <p:cNvSpPr>
            <a:spLocks noGrp="1" noChangeArrowheads="1"/>
          </p:cNvSpPr>
          <p:nvPr>
            <p:ph type="ctrTitle"/>
          </p:nvPr>
        </p:nvSpPr>
        <p:spPr>
          <a:xfrm>
            <a:off x="685800" y="685800"/>
            <a:ext cx="7772400" cy="1470025"/>
          </a:xfrm>
        </p:spPr>
        <p:txBody>
          <a:bodyPr anchor="ctr"/>
          <a:lstStyle/>
          <a:p>
            <a:pPr eaLnBrk="1" hangingPunct="1"/>
            <a:r>
              <a:rPr lang="en-US" altLang="en-US" sz="4400" dirty="0">
                <a:latin typeface="Times New Roman" panose="02020603050405020304" pitchFamily="18" charset="0"/>
                <a:cs typeface="Times New Roman" panose="02020603050405020304" pitchFamily="18" charset="0"/>
              </a:rPr>
              <a:t>Cattle Dip Vats (CDVs)</a:t>
            </a:r>
            <a:br>
              <a:rPr lang="en-US" altLang="en-US" sz="4400" dirty="0">
                <a:latin typeface="Times New Roman" panose="02020603050405020304" pitchFamily="18" charset="0"/>
                <a:cs typeface="Times New Roman" panose="02020603050405020304" pitchFamily="18" charset="0"/>
              </a:rPr>
            </a:br>
            <a:r>
              <a:rPr lang="en-US" altLang="en-US" sz="4400" dirty="0">
                <a:latin typeface="Times New Roman" panose="02020603050405020304" pitchFamily="18" charset="0"/>
                <a:cs typeface="Times New Roman" panose="02020603050405020304" pitchFamily="18" charset="0"/>
              </a:rPr>
              <a:t> Update 2018</a:t>
            </a:r>
          </a:p>
        </p:txBody>
      </p:sp>
      <p:pic>
        <p:nvPicPr>
          <p:cNvPr id="4100" name="Picture 1" descr="cowtalk">
            <a:hlinkClick r:id="rId2"/>
            <a:extLst>
              <a:ext uri="{FF2B5EF4-FFF2-40B4-BE49-F238E27FC236}">
                <a16:creationId xmlns:a16="http://schemas.microsoft.com/office/drawing/2014/main" id="{8F8C2D69-F0D6-4D28-B287-4236970D1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5711"/>
            <a:ext cx="98266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2">
            <a:extLst>
              <a:ext uri="{FF2B5EF4-FFF2-40B4-BE49-F238E27FC236}">
                <a16:creationId xmlns:a16="http://schemas.microsoft.com/office/drawing/2014/main" id="{7F5A648C-BD44-4D56-A463-FE9A4FEBEC1E}"/>
              </a:ext>
            </a:extLst>
          </p:cNvPr>
          <p:cNvSpPr txBox="1">
            <a:spLocks noChangeArrowheads="1"/>
          </p:cNvSpPr>
          <p:nvPr/>
        </p:nvSpPr>
        <p:spPr bwMode="auto">
          <a:xfrm>
            <a:off x="-14288" y="4038600"/>
            <a:ext cx="9144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2000">
                <a:latin typeface="Times New Roman" panose="02020603050405020304" pitchFamily="18" charset="0"/>
                <a:cs typeface="Times New Roman" panose="02020603050405020304" pitchFamily="18" charset="0"/>
              </a:rPr>
              <a:t>Update to presentation given by Zoe Kulakowski on February 10, 2016</a:t>
            </a:r>
          </a:p>
        </p:txBody>
      </p:sp>
      <p:sp>
        <p:nvSpPr>
          <p:cNvPr id="4099" name="Text Box 3">
            <a:extLst>
              <a:ext uri="{FF2B5EF4-FFF2-40B4-BE49-F238E27FC236}">
                <a16:creationId xmlns:a16="http://schemas.microsoft.com/office/drawing/2014/main" id="{8B46C766-8358-4AFC-B6B8-5004D89D36A4}"/>
              </a:ext>
            </a:extLst>
          </p:cNvPr>
          <p:cNvSpPr>
            <a:spLocks noGrp="1" noChangeArrowheads="1"/>
          </p:cNvSpPr>
          <p:nvPr>
            <p:ph type="subTitle" idx="1"/>
          </p:nvPr>
        </p:nvSpPr>
        <p:spPr>
          <a:xfrm>
            <a:off x="2286000" y="4953000"/>
            <a:ext cx="4191000" cy="1916113"/>
          </a:xfrm>
        </p:spPr>
        <p:txBody>
          <a:bodyPr/>
          <a:lstStyle/>
          <a:p>
            <a:pPr eaLnBrk="1" hangingPunct="1"/>
            <a:r>
              <a:rPr lang="en-US" altLang="en-US" sz="2000">
                <a:latin typeface="Times New Roman" panose="02020603050405020304" pitchFamily="18" charset="0"/>
                <a:cs typeface="Times New Roman" panose="02020603050405020304" pitchFamily="18" charset="0"/>
              </a:rPr>
              <a:t>February 14, 2018</a:t>
            </a:r>
          </a:p>
          <a:p>
            <a:pPr eaLnBrk="1" hangingPunct="1"/>
            <a:r>
              <a:rPr lang="en-US" altLang="en-US" sz="2000">
                <a:latin typeface="Times New Roman" panose="02020603050405020304" pitchFamily="18" charset="0"/>
                <a:cs typeface="Times New Roman" panose="02020603050405020304" pitchFamily="18" charset="0"/>
              </a:rPr>
              <a:t>Presented by:</a:t>
            </a:r>
          </a:p>
          <a:p>
            <a:pPr eaLnBrk="1" hangingPunct="1"/>
            <a:r>
              <a:rPr lang="en-US" altLang="en-US" sz="2000">
                <a:latin typeface="Times New Roman" panose="02020603050405020304" pitchFamily="18" charset="0"/>
                <a:cs typeface="Times New Roman" panose="02020603050405020304" pitchFamily="18" charset="0"/>
              </a:rPr>
              <a:t>Christi Whittington</a:t>
            </a:r>
          </a:p>
          <a:p>
            <a:pPr eaLnBrk="1" hangingPunct="1"/>
            <a:r>
              <a:rPr lang="en-US" altLang="en-US" sz="2000">
                <a:latin typeface="Times New Roman" panose="02020603050405020304" pitchFamily="18" charset="0"/>
                <a:cs typeface="Times New Roman" panose="02020603050405020304" pitchFamily="18" charset="0"/>
                <a:hlinkClick r:id="rId4"/>
              </a:rPr>
              <a:t>Christi.Whittington@dep.state.fl.us</a:t>
            </a:r>
            <a:endParaRPr lang="en-US" altLang="en-US" sz="2000">
              <a:latin typeface="Times New Roman" panose="02020603050405020304" pitchFamily="18" charset="0"/>
              <a:cs typeface="Times New Roman" panose="02020603050405020304" pitchFamily="18" charset="0"/>
            </a:endParaRPr>
          </a:p>
          <a:p>
            <a:pPr eaLnBrk="1" hangingPunct="1"/>
            <a:r>
              <a:rPr lang="en-US" altLang="en-US" sz="2000">
                <a:latin typeface="Times New Roman" panose="02020603050405020304" pitchFamily="18" charset="0"/>
                <a:cs typeface="Times New Roman" panose="02020603050405020304" pitchFamily="18" charset="0"/>
              </a:rPr>
              <a:t>850.245.8880</a:t>
            </a:r>
          </a:p>
          <a:p>
            <a:pPr eaLnBrk="1" hangingPunct="1"/>
            <a:endParaRPr lang="en-US" altLang="en-US" sz="2000">
              <a:latin typeface="Times New Roman" panose="02020603050405020304" pitchFamily="18" charset="0"/>
              <a:cs typeface="Times New Roman" panose="02020603050405020304" pitchFamily="18" charset="0"/>
            </a:endParaRPr>
          </a:p>
          <a:p>
            <a:pPr eaLnBrk="1" hangingPunct="1"/>
            <a:endParaRPr lang="en-US"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5FD621E-1547-4DE4-A464-2C52581791EF}"/>
              </a:ext>
            </a:extLst>
          </p:cNvPr>
          <p:cNvSpPr>
            <a:spLocks noGrp="1" noChangeArrowheads="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Chapter 376.306(2), F.S.</a:t>
            </a:r>
          </a:p>
        </p:txBody>
      </p:sp>
      <p:sp>
        <p:nvSpPr>
          <p:cNvPr id="21507" name="Text Box 1">
            <a:extLst>
              <a:ext uri="{FF2B5EF4-FFF2-40B4-BE49-F238E27FC236}">
                <a16:creationId xmlns:a16="http://schemas.microsoft.com/office/drawing/2014/main" id="{5A652755-B55D-47EE-BF2E-6E45FBCD5330}"/>
              </a:ext>
            </a:extLst>
          </p:cNvPr>
          <p:cNvSpPr>
            <a:spLocks noGrp="1" noChangeArrowheads="1"/>
          </p:cNvSpPr>
          <p:nvPr>
            <p:ph type="body" idx="1"/>
          </p:nvPr>
        </p:nvSpPr>
        <p:spPr>
          <a:xfrm>
            <a:off x="368300" y="1295400"/>
            <a:ext cx="8458200" cy="4708525"/>
          </a:xfrm>
        </p:spPr>
        <p:txBody>
          <a:bodyPr/>
          <a:lstStyle/>
          <a:p>
            <a:pPr marL="0" indent="0" eaLnBrk="1" hangingPunct="1">
              <a:spcAft>
                <a:spcPts val="1200"/>
              </a:spcAft>
              <a:buFontTx/>
              <a:buNone/>
            </a:pPr>
            <a:r>
              <a:rPr lang="en-US" altLang="en-US" sz="2000">
                <a:latin typeface="Times New Roman" panose="02020603050405020304" pitchFamily="18" charset="0"/>
                <a:cs typeface="Times New Roman" panose="02020603050405020304" pitchFamily="18" charset="0"/>
              </a:rPr>
              <a:t>Any private owner of property in this state upon which cattle-dipping vats are located shall not be liable to the state under any state law, or to any other person seeking to enforce state law, for any costs, damages, or penalties associated with the discharge, evaluation, contamination, assessment, or remediation of any substances or derivatives thereof that were used in the vat for the eradication of the cattle fever tick. This provision shall be broadly construed to the benefit of said private owner.</a:t>
            </a:r>
          </a:p>
        </p:txBody>
      </p:sp>
      <p:pic>
        <p:nvPicPr>
          <p:cNvPr id="21508" name="Picture 1" descr="vat1">
            <a:extLst>
              <a:ext uri="{FF2B5EF4-FFF2-40B4-BE49-F238E27FC236}">
                <a16:creationId xmlns:a16="http://schemas.microsoft.com/office/drawing/2014/main" id="{92FCAAF3-91F3-4B05-BE2A-A1C2C760F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59125"/>
            <a:ext cx="51054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5C0FBE-304D-41CC-86BE-406F74F5A967}"/>
              </a:ext>
            </a:extLst>
          </p:cNvPr>
          <p:cNvSpPr>
            <a:spLocks noGrp="1" noChangeArrowheads="1"/>
          </p:cNvSpPr>
          <p:nvPr>
            <p:ph type="title"/>
          </p:nvPr>
        </p:nvSpPr>
        <p:spPr>
          <a:xfrm>
            <a:off x="647700" y="0"/>
            <a:ext cx="7848600" cy="1295400"/>
          </a:xfrm>
        </p:spPr>
        <p:txBody>
          <a:bodyPr/>
          <a:lstStyle/>
          <a:p>
            <a:pPr eaLnBrk="1" hangingPunct="1"/>
            <a:r>
              <a:rPr lang="en-US" altLang="en-US">
                <a:latin typeface="Times New Roman" panose="02020603050405020304" pitchFamily="18" charset="0"/>
                <a:cs typeface="Times New Roman" panose="02020603050405020304" pitchFamily="18" charset="0"/>
              </a:rPr>
              <a:t>Highlights</a:t>
            </a:r>
          </a:p>
        </p:txBody>
      </p:sp>
      <p:sp>
        <p:nvSpPr>
          <p:cNvPr id="23555" name="Text Box 1">
            <a:extLst>
              <a:ext uri="{FF2B5EF4-FFF2-40B4-BE49-F238E27FC236}">
                <a16:creationId xmlns:a16="http://schemas.microsoft.com/office/drawing/2014/main" id="{8627B9D2-11FA-47CB-A6E3-BF8B46D5B1B8}"/>
              </a:ext>
            </a:extLst>
          </p:cNvPr>
          <p:cNvSpPr>
            <a:spLocks noGrp="1" noChangeArrowheads="1"/>
          </p:cNvSpPr>
          <p:nvPr>
            <p:ph type="body" idx="1"/>
          </p:nvPr>
        </p:nvSpPr>
        <p:spPr>
          <a:xfrm>
            <a:off x="420688" y="1295400"/>
            <a:ext cx="3770312" cy="4525963"/>
          </a:xfrm>
        </p:spPr>
        <p:txBody>
          <a:bodyPr/>
          <a:lstStyle/>
          <a:p>
            <a:pPr eaLnBrk="1" hangingPunct="1"/>
            <a:r>
              <a:rPr lang="en-US" altLang="en-US" sz="2400">
                <a:latin typeface="Times New Roman" panose="02020603050405020304" pitchFamily="18" charset="0"/>
                <a:cs typeface="Times New Roman" panose="02020603050405020304" pitchFamily="18" charset="0"/>
              </a:rPr>
              <a:t>DEP does not regulate land development</a:t>
            </a:r>
          </a:p>
          <a:p>
            <a:pPr lvl="2"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sz="2400">
                <a:latin typeface="Times New Roman" panose="02020603050405020304" pitchFamily="18" charset="0"/>
                <a:cs typeface="Times New Roman" panose="02020603050405020304" pitchFamily="18" charset="0"/>
              </a:rPr>
              <a:t>Local government land development regulations generally do not cover contaminated media</a:t>
            </a:r>
          </a:p>
          <a:p>
            <a:pPr lvl="2"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sz="2400">
                <a:latin typeface="Times New Roman" panose="02020603050405020304" pitchFamily="18" charset="0"/>
                <a:cs typeface="Times New Roman" panose="02020603050405020304" pitchFamily="18" charset="0"/>
              </a:rPr>
              <a:t>Lending institutions want their liability defined</a:t>
            </a:r>
          </a:p>
        </p:txBody>
      </p:sp>
      <p:sp>
        <p:nvSpPr>
          <p:cNvPr id="27652" name="Text Box 2">
            <a:extLst>
              <a:ext uri="{FF2B5EF4-FFF2-40B4-BE49-F238E27FC236}">
                <a16:creationId xmlns:a16="http://schemas.microsoft.com/office/drawing/2014/main" id="{7CED6221-BCF4-4DCD-9A92-66B20046A1DB}"/>
              </a:ext>
            </a:extLst>
          </p:cNvPr>
          <p:cNvSpPr txBox="1">
            <a:spLocks noChangeArrowheads="1"/>
          </p:cNvSpPr>
          <p:nvPr/>
        </p:nvSpPr>
        <p:spPr bwMode="auto">
          <a:xfrm>
            <a:off x="4700588" y="1295400"/>
            <a:ext cx="40227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n-US" altLang="en-US" sz="2400" dirty="0">
                <a:latin typeface="Times New Roman" panose="02020603050405020304" pitchFamily="18" charset="0"/>
                <a:cs typeface="Times New Roman" panose="02020603050405020304" pitchFamily="18" charset="0"/>
              </a:rPr>
              <a:t>Encourage voluntary cleanup before development</a:t>
            </a:r>
          </a:p>
          <a:p>
            <a:pPr marL="0" indent="0" eaLnBrk="1" hangingPunct="1">
              <a:buFontTx/>
              <a:buNone/>
              <a:defRPr/>
            </a:pPr>
            <a:r>
              <a:rPr lang="en-US" altLang="en-US" sz="1800" dirty="0">
                <a:latin typeface="Times New Roman" panose="02020603050405020304" pitchFamily="18" charset="0"/>
                <a:cs typeface="Times New Roman" panose="02020603050405020304" pitchFamily="18" charset="0"/>
              </a:rPr>
              <a:t>	</a:t>
            </a:r>
          </a:p>
          <a:p>
            <a:pPr eaLnBrk="1" hangingPunct="1">
              <a:defRPr/>
            </a:pPr>
            <a:r>
              <a:rPr lang="en-US" altLang="en-US" sz="2400" dirty="0">
                <a:latin typeface="Times New Roman" panose="02020603050405020304" pitchFamily="18" charset="0"/>
                <a:cs typeface="Times New Roman" panose="02020603050405020304" pitchFamily="18" charset="0"/>
              </a:rPr>
              <a:t>Seek cooperative solutions to eliminate human exposure and environmental impacts</a:t>
            </a:r>
          </a:p>
          <a:p>
            <a:pPr lvl="2" eaLnBrk="1" hangingPunct="1">
              <a:defRPr/>
            </a:pPr>
            <a:endParaRPr lang="en-US" altLang="en-US" sz="16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Area of contaminated media cannot be enlarged</a:t>
            </a:r>
          </a:p>
          <a:p>
            <a:pPr eaLnBrk="1" hangingPunct="1">
              <a:defRPr/>
            </a:pPr>
            <a:endParaRPr lang="en-US" altLang="en-US" sz="2400" dirty="0">
              <a:latin typeface="Times New Roman" panose="02020603050405020304" pitchFamily="18" charset="0"/>
              <a:cs typeface="Times New Roman" panose="02020603050405020304" pitchFamily="18" charset="0"/>
            </a:endParaRPr>
          </a:p>
        </p:txBody>
      </p:sp>
      <p:sp>
        <p:nvSpPr>
          <p:cNvPr id="6" name="Text Box 3">
            <a:extLst>
              <a:ext uri="{FF2B5EF4-FFF2-40B4-BE49-F238E27FC236}">
                <a16:creationId xmlns:a16="http://schemas.microsoft.com/office/drawing/2014/main" id="{9CC1B673-444D-4DA6-9C28-8A7B867BDD0A}"/>
              </a:ext>
            </a:extLst>
          </p:cNvPr>
          <p:cNvSpPr txBox="1">
            <a:spLocks noChangeArrowheads="1"/>
          </p:cNvSpPr>
          <p:nvPr/>
        </p:nvSpPr>
        <p:spPr bwMode="auto">
          <a:xfrm>
            <a:off x="647700" y="5715000"/>
            <a:ext cx="7658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US" altLang="en-US" sz="2400" dirty="0">
                <a:latin typeface="Times New Roman" panose="02020603050405020304" pitchFamily="18" charset="0"/>
                <a:cs typeface="Times New Roman" panose="02020603050405020304" pitchFamily="18" charset="0"/>
              </a:rPr>
              <a:t>DEP and DOH concerned with acute and 1E-06 cancer risks</a:t>
            </a:r>
          </a:p>
          <a:p>
            <a:pPr eaLnBrk="1" hangingPunct="1">
              <a:defRPr/>
            </a:pP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A961D89-5CDF-4C16-B84D-375D4F706AA8}"/>
              </a:ext>
            </a:extLst>
          </p:cNvPr>
          <p:cNvSpPr>
            <a:spLocks noGrp="1" noChangeArrowheads="1"/>
          </p:cNvSpPr>
          <p:nvPr>
            <p:ph type="title"/>
          </p:nvPr>
        </p:nvSpPr>
        <p:spPr/>
        <p:txBody>
          <a:bodyPr/>
          <a:lstStyle/>
          <a:p>
            <a:r>
              <a:rPr lang="en-US" altLang="en-US"/>
              <a:t>62-780 Cleanup?</a:t>
            </a:r>
          </a:p>
        </p:txBody>
      </p:sp>
      <p:graphicFrame>
        <p:nvGraphicFramePr>
          <p:cNvPr id="2" name="Table 1" descr="table outline">
            <a:extLst>
              <a:ext uri="{FF2B5EF4-FFF2-40B4-BE49-F238E27FC236}">
                <a16:creationId xmlns:a16="http://schemas.microsoft.com/office/drawing/2014/main" id="{ACCFFFE4-DF04-4299-9D33-062F52C094F3}"/>
              </a:ext>
            </a:extLst>
          </p:cNvPr>
          <p:cNvGraphicFramePr>
            <a:graphicFrameLocks noGrp="1"/>
          </p:cNvGraphicFramePr>
          <p:nvPr>
            <p:extLst>
              <p:ext uri="{D42A27DB-BD31-4B8C-83A1-F6EECF244321}">
                <p14:modId xmlns:p14="http://schemas.microsoft.com/office/powerpoint/2010/main" val="224489756"/>
              </p:ext>
            </p:extLst>
          </p:nvPr>
        </p:nvGraphicFramePr>
        <p:xfrm>
          <a:off x="762000" y="1981201"/>
          <a:ext cx="7620000" cy="2438399"/>
        </p:xfrm>
        <a:graphic>
          <a:graphicData uri="http://schemas.openxmlformats.org/drawingml/2006/table">
            <a:tbl>
              <a:tblPr firstRow="1" bandRow="1">
                <a:tableStyleId>{0E3FDE45-AF77-4B5C-9715-49D594BDF05E}</a:tableStyleId>
              </a:tblPr>
              <a:tblGrid>
                <a:gridCol w="2540000">
                  <a:extLst>
                    <a:ext uri="{9D8B030D-6E8A-4147-A177-3AD203B41FA5}">
                      <a16:colId xmlns:a16="http://schemas.microsoft.com/office/drawing/2014/main" val="1826440496"/>
                    </a:ext>
                  </a:extLst>
                </a:gridCol>
                <a:gridCol w="2540000">
                  <a:extLst>
                    <a:ext uri="{9D8B030D-6E8A-4147-A177-3AD203B41FA5}">
                      <a16:colId xmlns:a16="http://schemas.microsoft.com/office/drawing/2014/main" val="4247424443"/>
                    </a:ext>
                  </a:extLst>
                </a:gridCol>
                <a:gridCol w="2540000">
                  <a:extLst>
                    <a:ext uri="{9D8B030D-6E8A-4147-A177-3AD203B41FA5}">
                      <a16:colId xmlns:a16="http://schemas.microsoft.com/office/drawing/2014/main" val="2605286161"/>
                    </a:ext>
                  </a:extLst>
                </a:gridCol>
              </a:tblGrid>
              <a:tr h="1162594">
                <a:tc>
                  <a:txBody>
                    <a:bodyPr/>
                    <a:lstStyle/>
                    <a:p>
                      <a:pPr algn="ctr" rtl="0" fontAlgn="ctr"/>
                      <a:r>
                        <a:rPr lang="en-US" sz="2000" u="none" strike="noStrike" dirty="0">
                          <a:effectLst/>
                        </a:rPr>
                        <a:t>Property Owner</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ctr"/>
                      <a:r>
                        <a:rPr lang="en-US" sz="2000" u="none" strike="noStrike" dirty="0">
                          <a:effectLst/>
                        </a:rPr>
                        <a:t>SRCO desired?</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0" fontAlgn="ctr"/>
                      <a:r>
                        <a:rPr lang="en-US" sz="2000" u="none" strike="noStrike">
                          <a:effectLst/>
                        </a:rPr>
                        <a:t>SRCO not desired?</a:t>
                      </a:r>
                      <a:endParaRPr lang="en-US" sz="2000" b="0" i="0" u="none" strike="noStrike">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3265681"/>
                  </a:ext>
                </a:extLst>
              </a:tr>
              <a:tr h="500742">
                <a:tc>
                  <a:txBody>
                    <a:bodyPr/>
                    <a:lstStyle/>
                    <a:p>
                      <a:pPr algn="ctr" rtl="0" fontAlgn="ctr"/>
                      <a:r>
                        <a:rPr lang="en-US" sz="2000" u="none" strike="noStrike" dirty="0">
                          <a:effectLst/>
                        </a:rPr>
                        <a:t>Private</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2000" u="none" strike="noStrike" dirty="0">
                          <a:effectLst/>
                        </a:rPr>
                        <a:t>Voluntary</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ctr"/>
                      <a:r>
                        <a:rPr lang="en-US" sz="2000" u="none" strike="noStrike" dirty="0">
                          <a:effectLst/>
                        </a:rPr>
                        <a:t>Exempt</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67002835"/>
                  </a:ext>
                </a:extLst>
              </a:tr>
              <a:tr h="775063">
                <a:tc>
                  <a:txBody>
                    <a:bodyPr/>
                    <a:lstStyle/>
                    <a:p>
                      <a:pPr algn="ctr" rtl="0" fontAlgn="ctr"/>
                      <a:r>
                        <a:rPr lang="en-US" sz="2000" u="none" strike="noStrike" dirty="0">
                          <a:effectLst/>
                        </a:rPr>
                        <a:t>Public</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000" u="none" strike="noStrike" dirty="0">
                          <a:effectLst/>
                        </a:rPr>
                        <a:t>Non-exempt</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2000" u="none" strike="noStrike" dirty="0">
                          <a:effectLst/>
                        </a:rPr>
                        <a:t>Non-exempt</a:t>
                      </a:r>
                      <a:endParaRPr lang="en-US" sz="2000" b="0" i="0" u="none" strike="noStrike" dirty="0">
                        <a:solidFill>
                          <a:srgbClr val="000000"/>
                        </a:solidFill>
                        <a:effectLst/>
                        <a:latin typeface="Times New Roman" panose="02020603050405020304" pitchFamily="18" charset="0"/>
                      </a:endParaRPr>
                    </a:p>
                  </a:txBody>
                  <a:tcPr marL="7885" marR="7885" marT="78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65617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715BD32-37DF-4B13-B806-B953F544D227}"/>
              </a:ext>
            </a:extLst>
          </p:cNvPr>
          <p:cNvSpPr>
            <a:spLocks noGrp="1" noChangeArrowheads="1"/>
          </p:cNvSpPr>
          <p:nvPr>
            <p:ph type="title"/>
          </p:nvPr>
        </p:nvSpPr>
        <p:spPr>
          <a:xfrm>
            <a:off x="457200" y="274638"/>
            <a:ext cx="8229600" cy="1143000"/>
          </a:xfrm>
        </p:spPr>
        <p:txBody>
          <a:bodyPr/>
          <a:lstStyle/>
          <a:p>
            <a:pPr eaLnBrk="1" hangingPunct="1"/>
            <a:r>
              <a:rPr lang="en-US" altLang="en-US">
                <a:latin typeface="Times New Roman" panose="02020603050405020304" pitchFamily="18" charset="0"/>
                <a:cs typeface="Times New Roman" panose="02020603050405020304" pitchFamily="18" charset="0"/>
              </a:rPr>
              <a:t>Talk Outline</a:t>
            </a:r>
          </a:p>
        </p:txBody>
      </p:sp>
      <p:sp>
        <p:nvSpPr>
          <p:cNvPr id="5123" name="Text Box 2">
            <a:extLst>
              <a:ext uri="{FF2B5EF4-FFF2-40B4-BE49-F238E27FC236}">
                <a16:creationId xmlns:a16="http://schemas.microsoft.com/office/drawing/2014/main" id="{4DEDAFAA-C401-4DCF-8398-A0EE5F9C5B5B}"/>
              </a:ext>
            </a:extLst>
          </p:cNvPr>
          <p:cNvSpPr>
            <a:spLocks noGrp="1" noChangeArrowheads="1"/>
          </p:cNvSpPr>
          <p:nvPr>
            <p:ph type="body" idx="1"/>
          </p:nvPr>
        </p:nvSpPr>
        <p:spPr>
          <a:xfrm>
            <a:off x="457200" y="1600200"/>
            <a:ext cx="3522663" cy="4983163"/>
          </a:xfrm>
        </p:spPr>
        <p:txBody>
          <a:bodyPr/>
          <a:lstStyle/>
          <a:p>
            <a:pPr eaLnBrk="1" hangingPunct="1">
              <a:defRPr/>
            </a:pPr>
            <a:r>
              <a:rPr lang="en-US" altLang="en-US" sz="2400" dirty="0">
                <a:latin typeface="Times New Roman" panose="02020603050405020304" pitchFamily="18" charset="0"/>
                <a:cs typeface="Times New Roman" panose="02020603050405020304" pitchFamily="18" charset="0"/>
              </a:rPr>
              <a:t>Cattle Vat Dipping Program</a:t>
            </a:r>
          </a:p>
          <a:p>
            <a:pPr marL="0" indent="0" eaLnBrk="1" hangingPunct="1">
              <a:buFontTx/>
              <a:buNone/>
              <a:defRPr/>
            </a:pPr>
            <a:endParaRPr lang="en-US" altLang="en-US" sz="24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Assessment </a:t>
            </a:r>
          </a:p>
          <a:p>
            <a:pPr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FDEP Regulatory Framework</a:t>
            </a:r>
          </a:p>
          <a:p>
            <a:pPr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Land Development Issues</a:t>
            </a:r>
          </a:p>
          <a:p>
            <a:pPr eaLnBrk="1" hangingPunct="1">
              <a:defRPr/>
            </a:pPr>
            <a:endParaRPr lang="en-US" altLang="en-US" sz="24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Cleanup</a:t>
            </a:r>
          </a:p>
          <a:p>
            <a:pPr eaLnBrk="1" hangingPunct="1">
              <a:defRPr/>
            </a:pPr>
            <a:endParaRPr lang="en-US" altLang="en-US" sz="2400" dirty="0">
              <a:latin typeface="Times New Roman" panose="02020603050405020304" pitchFamily="18" charset="0"/>
              <a:cs typeface="Times New Roman" panose="02020603050405020304" pitchFamily="18" charset="0"/>
            </a:endParaRPr>
          </a:p>
        </p:txBody>
      </p:sp>
      <p:sp>
        <p:nvSpPr>
          <p:cNvPr id="5125" name="Text Box 3">
            <a:extLst>
              <a:ext uri="{FF2B5EF4-FFF2-40B4-BE49-F238E27FC236}">
                <a16:creationId xmlns:a16="http://schemas.microsoft.com/office/drawing/2014/main" id="{591A224B-A6B4-494A-AABB-F2310AC4F8C0}"/>
              </a:ext>
            </a:extLst>
          </p:cNvPr>
          <p:cNvSpPr txBox="1">
            <a:spLocks noChangeArrowheads="1"/>
          </p:cNvSpPr>
          <p:nvPr/>
        </p:nvSpPr>
        <p:spPr bwMode="auto">
          <a:xfrm>
            <a:off x="2286001" y="1417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tx2"/>
                </a:solidFill>
                <a:latin typeface="Times New Roman" panose="02020603050405020304" pitchFamily="18" charset="0"/>
                <a:cs typeface="Times New Roman" panose="02020603050405020304" pitchFamily="18" charset="0"/>
              </a:rPr>
              <a:t>1906 Extent of Cattle Tick Fever</a:t>
            </a:r>
          </a:p>
        </p:txBody>
      </p:sp>
      <p:pic>
        <p:nvPicPr>
          <p:cNvPr id="5124" name="Picture 1" descr="United States map with demarked northern boundary of the Cattle Tick Fever, roughly the southern third of the U.S. Shaded areas in southwest Florida and Texas indicate cattle quarantine areas in the 1940s.">
            <a:extLst>
              <a:ext uri="{FF2B5EF4-FFF2-40B4-BE49-F238E27FC236}">
                <a16:creationId xmlns:a16="http://schemas.microsoft.com/office/drawing/2014/main" id="{07494AB8-7156-44CA-90A4-62C6C2C16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38375"/>
            <a:ext cx="5164138"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DCE7725-0628-4164-A493-EAB7ECAC3443}"/>
              </a:ext>
            </a:extLst>
          </p:cNvPr>
          <p:cNvSpPr>
            <a:spLocks noGrp="1" noChangeArrowheads="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Vat Dipping Program</a:t>
            </a:r>
          </a:p>
        </p:txBody>
      </p:sp>
      <p:sp>
        <p:nvSpPr>
          <p:cNvPr id="7172" name="Text Box 2">
            <a:extLst>
              <a:ext uri="{FF2B5EF4-FFF2-40B4-BE49-F238E27FC236}">
                <a16:creationId xmlns:a16="http://schemas.microsoft.com/office/drawing/2014/main" id="{805C41A7-A44F-4763-8CEB-E9BA6FA5C4E9}"/>
              </a:ext>
            </a:extLst>
          </p:cNvPr>
          <p:cNvSpPr txBox="1">
            <a:spLocks noChangeArrowheads="1"/>
          </p:cNvSpPr>
          <p:nvPr/>
        </p:nvSpPr>
        <p:spPr bwMode="auto">
          <a:xfrm>
            <a:off x="457200" y="1382713"/>
            <a:ext cx="8229600"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Aft>
                <a:spcPts val="600"/>
              </a:spcAft>
            </a:pPr>
            <a:r>
              <a:rPr lang="en-US" altLang="en-US" sz="2400">
                <a:latin typeface="Times New Roman" panose="02020603050405020304" pitchFamily="18" charset="0"/>
                <a:cs typeface="Times New Roman" panose="02020603050405020304" pitchFamily="18" charset="0"/>
              </a:rPr>
              <a:t>Run by Livestock Sanitary Board (LSB, now FDACS)</a:t>
            </a:r>
          </a:p>
          <a:p>
            <a:pPr lvl="1" eaLnBrk="1" hangingPunct="1">
              <a:spcAft>
                <a:spcPts val="600"/>
              </a:spcAft>
            </a:pPr>
            <a:r>
              <a:rPr lang="en-US" altLang="en-US" sz="2000">
                <a:latin typeface="Times New Roman" panose="02020603050405020304" pitchFamily="18" charset="0"/>
                <a:cs typeface="Times New Roman" panose="02020603050405020304" pitchFamily="18" charset="0"/>
              </a:rPr>
              <a:t>Federal requirement: 0.18% (1,800,000 </a:t>
            </a:r>
            <a:r>
              <a:rPr lang="el-GR" altLang="en-US" sz="2000">
                <a:latin typeface="Times New Roman" panose="02020603050405020304" pitchFamily="18" charset="0"/>
                <a:cs typeface="Times New Roman" panose="02020603050405020304" pitchFamily="18" charset="0"/>
              </a:rPr>
              <a:t>μ</a:t>
            </a:r>
            <a:r>
              <a:rPr lang="en-US" altLang="en-US" sz="2000">
                <a:latin typeface="Times New Roman" panose="02020603050405020304" pitchFamily="18" charset="0"/>
                <a:cs typeface="Times New Roman" panose="02020603050405020304" pitchFamily="18" charset="0"/>
              </a:rPr>
              <a:t>g/L) arsenic</a:t>
            </a:r>
          </a:p>
          <a:p>
            <a:pPr lvl="1" eaLnBrk="1" hangingPunct="1">
              <a:spcAft>
                <a:spcPts val="600"/>
              </a:spcAft>
            </a:pPr>
            <a:r>
              <a:rPr lang="en-US" altLang="en-US" sz="2000">
                <a:latin typeface="Times New Roman" panose="02020603050405020304" pitchFamily="18" charset="0"/>
                <a:cs typeface="Times New Roman" panose="02020603050405020304" pitchFamily="18" charset="0"/>
              </a:rPr>
              <a:t>LSB approved other chemicals in later years</a:t>
            </a:r>
          </a:p>
          <a:p>
            <a:pPr eaLnBrk="1" hangingPunct="1">
              <a:spcAft>
                <a:spcPts val="600"/>
              </a:spcAft>
            </a:pPr>
            <a:endParaRPr lang="en-US" altLang="en-US" sz="2400">
              <a:latin typeface="Times New Roman" panose="02020603050405020304" pitchFamily="18" charset="0"/>
              <a:cs typeface="Times New Roman" panose="02020603050405020304" pitchFamily="18" charset="0"/>
            </a:endParaRPr>
          </a:p>
        </p:txBody>
      </p:sp>
      <p:pic>
        <p:nvPicPr>
          <p:cNvPr id="7171" name="Picture 1" descr="Construction details of a cattle dipping vat, shown from the side and top. The cattle entered down a slide, then climbed up stairs to exit the vat.">
            <a:extLst>
              <a:ext uri="{FF2B5EF4-FFF2-40B4-BE49-F238E27FC236}">
                <a16:creationId xmlns:a16="http://schemas.microsoft.com/office/drawing/2014/main" id="{ACAADBCD-EC29-43A1-874F-2BAD10DBE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2878138"/>
            <a:ext cx="62103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64C52C3-2662-422D-A284-285986F1E396}"/>
              </a:ext>
            </a:extLst>
          </p:cNvPr>
          <p:cNvSpPr>
            <a:spLocks noGrp="1" noChangeArrowheads="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Location Issues</a:t>
            </a:r>
          </a:p>
        </p:txBody>
      </p:sp>
      <p:sp>
        <p:nvSpPr>
          <p:cNvPr id="9220" name="Text Box 2">
            <a:extLst>
              <a:ext uri="{FF2B5EF4-FFF2-40B4-BE49-F238E27FC236}">
                <a16:creationId xmlns:a16="http://schemas.microsoft.com/office/drawing/2014/main" id="{C260B597-DDA8-4B7E-A7B5-D2C7D8B6A0EB}"/>
              </a:ext>
            </a:extLst>
          </p:cNvPr>
          <p:cNvSpPr txBox="1">
            <a:spLocks noChangeArrowheads="1"/>
          </p:cNvSpPr>
          <p:nvPr/>
        </p:nvSpPr>
        <p:spPr bwMode="auto">
          <a:xfrm>
            <a:off x="227013" y="1417638"/>
            <a:ext cx="4191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Aft>
                <a:spcPts val="600"/>
              </a:spcAft>
            </a:pPr>
            <a:r>
              <a:rPr lang="en-US" altLang="en-US" sz="2400" dirty="0">
                <a:latin typeface="Times New Roman" panose="02020603050405020304" pitchFamily="18" charset="0"/>
                <a:cs typeface="Times New Roman" panose="02020603050405020304" pitchFamily="18" charset="0"/>
              </a:rPr>
              <a:t>Vat locations not recorded</a:t>
            </a:r>
          </a:p>
          <a:p>
            <a:pPr lvl="1" eaLnBrk="1" hangingPunct="1">
              <a:spcAft>
                <a:spcPts val="600"/>
              </a:spcAft>
            </a:pPr>
            <a:r>
              <a:rPr lang="en-US" altLang="en-US" sz="2000" dirty="0">
                <a:latin typeface="Times New Roman" panose="02020603050405020304" pitchFamily="18" charset="0"/>
                <a:cs typeface="Times New Roman" panose="02020603050405020304" pitchFamily="18" charset="0"/>
              </a:rPr>
              <a:t>3200+ vats constructed at livestock markets, shipping ports, rail depots, state lines and private properties</a:t>
            </a:r>
          </a:p>
          <a:p>
            <a:pPr lvl="1" eaLnBrk="1" hangingPunct="1">
              <a:spcAft>
                <a:spcPts val="600"/>
              </a:spcAft>
            </a:pPr>
            <a:r>
              <a:rPr lang="en-US" altLang="en-US" sz="2000" dirty="0">
                <a:latin typeface="Times New Roman" panose="02020603050405020304" pitchFamily="18" charset="0"/>
                <a:cs typeface="Times New Roman" panose="02020603050405020304" pitchFamily="18" charset="0"/>
              </a:rPr>
              <a:t>Only 175+ known vat locations</a:t>
            </a:r>
          </a:p>
          <a:p>
            <a:pPr lvl="2" eaLnBrk="1" hangingPunct="1">
              <a:spcAft>
                <a:spcPts val="600"/>
              </a:spcAft>
            </a:pPr>
            <a:endParaRPr lang="en-US" altLang="en-US" sz="1600" dirty="0">
              <a:latin typeface="Times New Roman" panose="02020603050405020304" pitchFamily="18" charset="0"/>
              <a:cs typeface="Times New Roman" panose="02020603050405020304" pitchFamily="18" charset="0"/>
            </a:endParaRPr>
          </a:p>
          <a:p>
            <a:pPr eaLnBrk="1" hangingPunct="1">
              <a:spcAft>
                <a:spcPts val="600"/>
              </a:spcAft>
            </a:pPr>
            <a:r>
              <a:rPr lang="en-US" altLang="en-US" sz="2400" dirty="0">
                <a:latin typeface="Times New Roman" panose="02020603050405020304" pitchFamily="18" charset="0"/>
                <a:cs typeface="Times New Roman" panose="02020603050405020304" pitchFamily="18" charset="0"/>
              </a:rPr>
              <a:t>Inconsistent naming</a:t>
            </a:r>
          </a:p>
          <a:p>
            <a:pPr lvl="1" eaLnBrk="1" hangingPunct="1">
              <a:spcAft>
                <a:spcPts val="600"/>
              </a:spcAft>
            </a:pPr>
            <a:r>
              <a:rPr lang="en-US" altLang="en-US" sz="2000" dirty="0">
                <a:latin typeface="Times New Roman" panose="02020603050405020304" pitchFamily="18" charset="0"/>
                <a:cs typeface="Times New Roman" panose="02020603050405020304" pitchFamily="18" charset="0"/>
              </a:rPr>
              <a:t>“Peach Orchard” or “Sink Hole” or “Log Camp”</a:t>
            </a:r>
          </a:p>
          <a:p>
            <a:pPr lvl="1" eaLnBrk="1" hangingPunct="1">
              <a:spcAft>
                <a:spcPts val="600"/>
              </a:spcAft>
            </a:pPr>
            <a:r>
              <a:rPr lang="en-US" altLang="en-US" sz="2000" dirty="0">
                <a:latin typeface="Times New Roman" panose="02020603050405020304" pitchFamily="18" charset="0"/>
                <a:cs typeface="Times New Roman" panose="02020603050405020304" pitchFamily="18" charset="0"/>
              </a:rPr>
              <a:t>“Alford” in Leon County owned more than 14,000 acres</a:t>
            </a:r>
          </a:p>
          <a:p>
            <a:pPr eaLnBrk="1" hangingPunct="1">
              <a:spcAft>
                <a:spcPts val="600"/>
              </a:spcAft>
            </a:pPr>
            <a:endParaRPr lang="en-US" altLang="en-US" sz="2400" dirty="0">
              <a:latin typeface="Times New Roman" panose="02020603050405020304" pitchFamily="18" charset="0"/>
              <a:cs typeface="Times New Roman" panose="02020603050405020304" pitchFamily="18" charset="0"/>
            </a:endParaRPr>
          </a:p>
        </p:txBody>
      </p:sp>
      <p:sp>
        <p:nvSpPr>
          <p:cNvPr id="9219" name="Text Box 3">
            <a:extLst>
              <a:ext uri="{FF2B5EF4-FFF2-40B4-BE49-F238E27FC236}">
                <a16:creationId xmlns:a16="http://schemas.microsoft.com/office/drawing/2014/main" id="{58A8FDED-F9C1-4FB2-9735-801E9A02CE5B}"/>
              </a:ext>
            </a:extLst>
          </p:cNvPr>
          <p:cNvSpPr txBox="1">
            <a:spLocks noChangeArrowheads="1"/>
          </p:cNvSpPr>
          <p:nvPr/>
        </p:nvSpPr>
        <p:spPr bwMode="auto">
          <a:xfrm>
            <a:off x="4700588" y="1417638"/>
            <a:ext cx="4191000"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Aft>
                <a:spcPts val="600"/>
              </a:spcAft>
            </a:pPr>
            <a:r>
              <a:rPr lang="en-US" altLang="en-US" sz="2400" dirty="0">
                <a:latin typeface="Times New Roman" panose="02020603050405020304" pitchFamily="18" charset="0"/>
                <a:cs typeface="Times New Roman" panose="02020603050405020304" pitchFamily="18" charset="0"/>
              </a:rPr>
              <a:t>Vats destroyed</a:t>
            </a:r>
          </a:p>
          <a:p>
            <a:pPr lvl="1" eaLnBrk="1" hangingPunct="1">
              <a:spcAft>
                <a:spcPts val="600"/>
              </a:spcAft>
            </a:pPr>
            <a:r>
              <a:rPr lang="en-US" altLang="en-US" sz="2000" dirty="0">
                <a:latin typeface="Times New Roman" panose="02020603050405020304" pitchFamily="18" charset="0"/>
                <a:cs typeface="Times New Roman" panose="02020603050405020304" pitchFamily="18" charset="0"/>
              </a:rPr>
              <a:t>buried, dynamited or removed (without the contaminated soil)</a:t>
            </a:r>
          </a:p>
          <a:p>
            <a:pPr lvl="2" eaLnBrk="1" hangingPunct="1">
              <a:spcAft>
                <a:spcPts val="600"/>
              </a:spcAft>
            </a:pPr>
            <a:endParaRPr lang="en-US" altLang="en-US" sz="1600" dirty="0">
              <a:latin typeface="Times New Roman" panose="02020603050405020304" pitchFamily="18" charset="0"/>
              <a:cs typeface="Times New Roman" panose="02020603050405020304" pitchFamily="18" charset="0"/>
            </a:endParaRPr>
          </a:p>
          <a:p>
            <a:pPr eaLnBrk="1" hangingPunct="1">
              <a:spcAft>
                <a:spcPts val="600"/>
              </a:spcAft>
            </a:pPr>
            <a:r>
              <a:rPr lang="en-US" altLang="en-US" sz="2400" dirty="0">
                <a:latin typeface="Times New Roman" panose="02020603050405020304" pitchFamily="18" charset="0"/>
                <a:cs typeface="Times New Roman" panose="02020603050405020304" pitchFamily="18" charset="0"/>
              </a:rPr>
              <a:t>Revised County boundaries</a:t>
            </a:r>
          </a:p>
          <a:p>
            <a:pPr lvl="1" eaLnBrk="1" hangingPunct="1">
              <a:spcAft>
                <a:spcPts val="600"/>
              </a:spcAft>
            </a:pPr>
            <a:r>
              <a:rPr lang="en-US" altLang="en-US" sz="2000" dirty="0">
                <a:latin typeface="Times New Roman" panose="02020603050405020304" pitchFamily="18" charset="0"/>
                <a:cs typeface="Times New Roman" panose="02020603050405020304" pitchFamily="18" charset="0"/>
              </a:rPr>
              <a:t>1920 and 1930 County Lines</a:t>
            </a:r>
          </a:p>
          <a:p>
            <a:pPr lvl="1" eaLnBrk="1" hangingPunct="1">
              <a:spcAft>
                <a:spcPts val="600"/>
              </a:spcAft>
            </a:pPr>
            <a:endParaRPr lang="en-US" altLang="en-US" sz="2000" dirty="0">
              <a:latin typeface="Times New Roman" panose="02020603050405020304" pitchFamily="18" charset="0"/>
              <a:cs typeface="Times New Roman" panose="02020603050405020304" pitchFamily="18" charset="0"/>
            </a:endParaRPr>
          </a:p>
          <a:p>
            <a:pPr lvl="2" eaLnBrk="1" hangingPunct="1">
              <a:spcAft>
                <a:spcPts val="600"/>
              </a:spcAft>
            </a:pPr>
            <a:endParaRPr lang="en-US" altLang="en-US" sz="1600" dirty="0">
              <a:latin typeface="Times New Roman" panose="02020603050405020304" pitchFamily="18" charset="0"/>
              <a:cs typeface="Times New Roman" panose="02020603050405020304" pitchFamily="18" charset="0"/>
            </a:endParaRPr>
          </a:p>
          <a:p>
            <a:pPr eaLnBrk="1" hangingPunct="1">
              <a:spcAft>
                <a:spcPts val="600"/>
              </a:spcAft>
            </a:pPr>
            <a:endParaRPr lang="en-US" altLang="en-US" sz="2400" dirty="0">
              <a:latin typeface="Times New Roman" panose="02020603050405020304" pitchFamily="18" charset="0"/>
              <a:cs typeface="Times New Roman" panose="02020603050405020304" pitchFamily="18" charset="0"/>
            </a:endParaRPr>
          </a:p>
        </p:txBody>
      </p:sp>
      <p:pic>
        <p:nvPicPr>
          <p:cNvPr id="9221" name="Picture 1" descr="Florida map with county lines in 1920. County lines were revised every 10 years.">
            <a:extLst>
              <a:ext uri="{FF2B5EF4-FFF2-40B4-BE49-F238E27FC236}">
                <a16:creationId xmlns:a16="http://schemas.microsoft.com/office/drawing/2014/main" id="{78BDEBB3-3026-4A05-9BB4-C16BC71428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4208463"/>
            <a:ext cx="2163763"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descr="Florida map with county lines in 1930. County lines were revised every 10 years.">
            <a:extLst>
              <a:ext uri="{FF2B5EF4-FFF2-40B4-BE49-F238E27FC236}">
                <a16:creationId xmlns:a16="http://schemas.microsoft.com/office/drawing/2014/main" id="{9B53E59B-54A2-4AAB-A1AA-A7F6D4B013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9888" y="4135438"/>
            <a:ext cx="2143125"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937C60C-F291-45EC-8BEC-C23575232473}"/>
              </a:ext>
            </a:extLst>
          </p:cNvPr>
          <p:cNvSpPr>
            <a:spLocks noGrp="1" noChangeArrowheads="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Contaminants of Concern</a:t>
            </a:r>
          </a:p>
        </p:txBody>
      </p:sp>
      <p:sp>
        <p:nvSpPr>
          <p:cNvPr id="15363" name="Text Box 2">
            <a:extLst>
              <a:ext uri="{FF2B5EF4-FFF2-40B4-BE49-F238E27FC236}">
                <a16:creationId xmlns:a16="http://schemas.microsoft.com/office/drawing/2014/main" id="{D52FB7CF-CCAE-414D-914A-6E132D7292FC}"/>
              </a:ext>
            </a:extLst>
          </p:cNvPr>
          <p:cNvSpPr txBox="1">
            <a:spLocks noChangeArrowheads="1"/>
          </p:cNvSpPr>
          <p:nvPr/>
        </p:nvSpPr>
        <p:spPr bwMode="auto">
          <a:xfrm>
            <a:off x="609600" y="1066800"/>
            <a:ext cx="4038600" cy="531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n-US" altLang="en-US" sz="2400" dirty="0">
                <a:latin typeface="Times New Roman" panose="02020603050405020304" pitchFamily="18" charset="0"/>
                <a:cs typeface="Times New Roman" panose="02020603050405020304" pitchFamily="18" charset="0"/>
              </a:rPr>
              <a:t>Historic analyses </a:t>
            </a:r>
          </a:p>
          <a:p>
            <a:pPr lvl="1" eaLnBrk="1" hangingPunct="1">
              <a:defRPr/>
            </a:pPr>
            <a:r>
              <a:rPr lang="en-US" altLang="en-US" sz="2000" dirty="0">
                <a:latin typeface="Times New Roman" panose="02020603050405020304" pitchFamily="18" charset="0"/>
                <a:cs typeface="Times New Roman" panose="02020603050405020304" pitchFamily="18" charset="0"/>
              </a:rPr>
              <a:t>EPA 8260/8270, EPA 8080, As, </a:t>
            </a:r>
            <a:r>
              <a:rPr lang="en-US" altLang="en-US" sz="2000" dirty="0" err="1">
                <a:latin typeface="Times New Roman" panose="02020603050405020304" pitchFamily="18" charset="0"/>
                <a:cs typeface="Times New Roman" panose="02020603050405020304" pitchFamily="18" charset="0"/>
              </a:rPr>
              <a:t>Pb</a:t>
            </a:r>
            <a:r>
              <a:rPr lang="en-US" altLang="en-US" sz="2000" dirty="0">
                <a:latin typeface="Times New Roman" panose="02020603050405020304" pitchFamily="18" charset="0"/>
                <a:cs typeface="Times New Roman" panose="02020603050405020304" pitchFamily="18" charset="0"/>
              </a:rPr>
              <a:t>, Cr, Cd, Fe and Cu</a:t>
            </a:r>
          </a:p>
          <a:p>
            <a:pPr lvl="1" eaLnBrk="1" hangingPunct="1">
              <a:defRPr/>
            </a:pPr>
            <a:r>
              <a:rPr lang="en-US" altLang="en-US" sz="2000" dirty="0">
                <a:latin typeface="Times New Roman" panose="02020603050405020304" pitchFamily="18" charset="0"/>
                <a:cs typeface="Times New Roman" panose="02020603050405020304" pitchFamily="18" charset="0"/>
              </a:rPr>
              <a:t>Cattle Dip Vat Report, Woodward-Clyde Consultants </a:t>
            </a:r>
          </a:p>
          <a:p>
            <a:pPr marL="914400" lvl="2" indent="0" eaLnBrk="1" hangingPunct="1">
              <a:buFontTx/>
              <a:buNone/>
              <a:defRPr/>
            </a:pPr>
            <a:endParaRPr lang="en-US" altLang="en-US" sz="18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Empirical results </a:t>
            </a:r>
          </a:p>
          <a:p>
            <a:pPr lvl="1" eaLnBrk="1" hangingPunct="1">
              <a:defRPr/>
            </a:pPr>
            <a:r>
              <a:rPr lang="en-US" altLang="en-US" sz="2000" dirty="0">
                <a:latin typeface="Times New Roman" panose="02020603050405020304" pitchFamily="18" charset="0"/>
                <a:cs typeface="Times New Roman" panose="02020603050405020304" pitchFamily="18" charset="0"/>
              </a:rPr>
              <a:t>As, organochlorine pesticides, Fe, aromatics and </a:t>
            </a:r>
            <a:r>
              <a:rPr lang="en-US" altLang="en-US" sz="2000" dirty="0" err="1">
                <a:latin typeface="Times New Roman" panose="02020603050405020304" pitchFamily="18" charset="0"/>
                <a:cs typeface="Times New Roman" panose="02020603050405020304" pitchFamily="18" charset="0"/>
              </a:rPr>
              <a:t>cPAHs</a:t>
            </a:r>
            <a:endParaRPr lang="en-US" altLang="en-US" sz="2000" dirty="0">
              <a:latin typeface="Times New Roman" panose="02020603050405020304" pitchFamily="18" charset="0"/>
              <a:cs typeface="Times New Roman" panose="02020603050405020304" pitchFamily="18" charset="0"/>
            </a:endParaRPr>
          </a:p>
          <a:p>
            <a:pPr lvl="2" eaLnBrk="1" hangingPunct="1">
              <a:defRPr/>
            </a:pPr>
            <a:endParaRPr lang="en-US" altLang="en-US" sz="1800" dirty="0">
              <a:latin typeface="Times New Roman" panose="02020603050405020304" pitchFamily="18" charset="0"/>
              <a:cs typeface="Times New Roman" panose="02020603050405020304" pitchFamily="18" charset="0"/>
            </a:endParaRPr>
          </a:p>
          <a:p>
            <a:pPr eaLnBrk="1" hangingPunct="1">
              <a:defRPr/>
            </a:pPr>
            <a:r>
              <a:rPr lang="en-US" altLang="en-US" sz="2400" dirty="0">
                <a:latin typeface="Times New Roman" panose="02020603050405020304" pitchFamily="18" charset="0"/>
                <a:cs typeface="Times New Roman" panose="02020603050405020304" pitchFamily="18" charset="0"/>
              </a:rPr>
              <a:t>Present analyses</a:t>
            </a:r>
          </a:p>
          <a:p>
            <a:pPr lvl="1" eaLnBrk="1" hangingPunct="1">
              <a:defRPr/>
            </a:pPr>
            <a:r>
              <a:rPr lang="en-US" altLang="en-US" sz="2000" dirty="0">
                <a:latin typeface="Times New Roman" panose="02020603050405020304" pitchFamily="18" charset="0"/>
                <a:cs typeface="Times New Roman" panose="02020603050405020304" pitchFamily="18" charset="0"/>
              </a:rPr>
              <a:t>As and organochlorine pesticides</a:t>
            </a:r>
          </a:p>
          <a:p>
            <a:pPr lvl="2" eaLnBrk="1" hangingPunct="1">
              <a:defRPr/>
            </a:pPr>
            <a:r>
              <a:rPr lang="en-US" altLang="en-US" sz="1600" dirty="0">
                <a:latin typeface="Times New Roman" panose="02020603050405020304" pitchFamily="18" charset="0"/>
                <a:cs typeface="Times New Roman" panose="02020603050405020304" pitchFamily="18" charset="0"/>
              </a:rPr>
              <a:t>drive cleanup with regard to extent and CTLs</a:t>
            </a:r>
          </a:p>
          <a:p>
            <a:pPr lvl="1" eaLnBrk="1" hangingPunct="1">
              <a:defRPr/>
            </a:pPr>
            <a:r>
              <a:rPr lang="en-US" altLang="en-US" sz="2000" dirty="0">
                <a:latin typeface="Times New Roman" panose="02020603050405020304" pitchFamily="18" charset="0"/>
                <a:cs typeface="Times New Roman" panose="02020603050405020304" pitchFamily="18" charset="0"/>
              </a:rPr>
              <a:t>Chapter 62-777 CTLs apply</a:t>
            </a:r>
          </a:p>
        </p:txBody>
      </p:sp>
      <p:pic>
        <p:nvPicPr>
          <p:cNvPr id="11268" name="Picture 1" descr="Cow Dipping">
            <a:extLst>
              <a:ext uri="{FF2B5EF4-FFF2-40B4-BE49-F238E27FC236}">
                <a16:creationId xmlns:a16="http://schemas.microsoft.com/office/drawing/2014/main" id="{4B1AA82F-4C0E-4CEB-8147-5C9D4F262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88" y="1384300"/>
            <a:ext cx="39227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04DE9AD-67BB-45BC-9F34-CAACE09E42B7}"/>
              </a:ext>
            </a:extLst>
          </p:cNvPr>
          <p:cNvSpPr>
            <a:spLocks noGrp="1" noChangeArrowheads="1"/>
          </p:cNvSpPr>
          <p:nvPr>
            <p:ph type="title"/>
          </p:nvPr>
        </p:nvSpPr>
        <p:spPr>
          <a:xfrm>
            <a:off x="457200" y="134938"/>
            <a:ext cx="8229600" cy="1143000"/>
          </a:xfrm>
        </p:spPr>
        <p:txBody>
          <a:bodyPr/>
          <a:lstStyle/>
          <a:p>
            <a:pPr eaLnBrk="1" hangingPunct="1"/>
            <a:r>
              <a:rPr lang="en-US" altLang="en-US">
                <a:latin typeface="Times New Roman" panose="02020603050405020304" pitchFamily="18" charset="0"/>
                <a:cs typeface="Times New Roman" panose="02020603050405020304" pitchFamily="18" charset="0"/>
              </a:rPr>
              <a:t>Initial Phase Sampling Plan</a:t>
            </a:r>
          </a:p>
        </p:txBody>
      </p:sp>
      <p:pic>
        <p:nvPicPr>
          <p:cNvPr id="13319" name="Picture 1" descr="Typical Phase I Sampling Plan of a Cattle Dip Vat, with a 10' by 10' grid of the drip pen.">
            <a:extLst>
              <a:ext uri="{FF2B5EF4-FFF2-40B4-BE49-F238E27FC236}">
                <a16:creationId xmlns:a16="http://schemas.microsoft.com/office/drawing/2014/main" id="{91A4F8FB-D44C-4336-A317-B52485D7D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266825"/>
            <a:ext cx="65436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3" name="Text Box 1">
            <a:extLst>
              <a:ext uri="{FF2B5EF4-FFF2-40B4-BE49-F238E27FC236}">
                <a16:creationId xmlns:a16="http://schemas.microsoft.com/office/drawing/2014/main" id="{D44BB977-1927-4ADB-9456-D9CF1E416A3D}"/>
              </a:ext>
            </a:extLst>
          </p:cNvPr>
          <p:cNvSpPr>
            <a:spLocks noChangeArrowheads="1"/>
          </p:cNvSpPr>
          <p:nvPr/>
        </p:nvSpPr>
        <p:spPr bwMode="auto">
          <a:xfrm>
            <a:off x="2071688" y="1449388"/>
            <a:ext cx="34163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Times New Roman" panose="02020603050405020304" pitchFamily="18" charset="0"/>
                <a:cs typeface="Times New Roman" panose="02020603050405020304" pitchFamily="18" charset="0"/>
              </a:rPr>
              <a:t>Sample water and sludge in the vat</a:t>
            </a:r>
          </a:p>
        </p:txBody>
      </p:sp>
      <p:sp>
        <p:nvSpPr>
          <p:cNvPr id="13325" name="Text Box 2">
            <a:extLst>
              <a:ext uri="{FF2B5EF4-FFF2-40B4-BE49-F238E27FC236}">
                <a16:creationId xmlns:a16="http://schemas.microsoft.com/office/drawing/2014/main" id="{27F1CAED-579A-4268-95C8-064F3FAB57DA}"/>
              </a:ext>
            </a:extLst>
          </p:cNvPr>
          <p:cNvSpPr txBox="1">
            <a:spLocks noChangeArrowheads="1"/>
          </p:cNvSpPr>
          <p:nvPr/>
        </p:nvSpPr>
        <p:spPr bwMode="auto">
          <a:xfrm>
            <a:off x="2041525" y="2408238"/>
            <a:ext cx="11223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Entry side</a:t>
            </a:r>
          </a:p>
        </p:txBody>
      </p:sp>
      <p:sp>
        <p:nvSpPr>
          <p:cNvPr id="13324" name="Text Box 3">
            <a:extLst>
              <a:ext uri="{FF2B5EF4-FFF2-40B4-BE49-F238E27FC236}">
                <a16:creationId xmlns:a16="http://schemas.microsoft.com/office/drawing/2014/main" id="{9D99DBB2-C786-466B-A7EA-243FA0167A47}"/>
              </a:ext>
            </a:extLst>
          </p:cNvPr>
          <p:cNvSpPr txBox="1">
            <a:spLocks noChangeArrowheads="1"/>
          </p:cNvSpPr>
          <p:nvPr/>
        </p:nvSpPr>
        <p:spPr bwMode="auto">
          <a:xfrm>
            <a:off x="5059363" y="2486025"/>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drip pad</a:t>
            </a:r>
          </a:p>
        </p:txBody>
      </p:sp>
      <p:sp>
        <p:nvSpPr>
          <p:cNvPr id="13320" name="Text Box 4">
            <a:extLst>
              <a:ext uri="{FF2B5EF4-FFF2-40B4-BE49-F238E27FC236}">
                <a16:creationId xmlns:a16="http://schemas.microsoft.com/office/drawing/2014/main" id="{56ACEA42-FAB9-404A-B532-3F5925C2D2C4}"/>
              </a:ext>
            </a:extLst>
          </p:cNvPr>
          <p:cNvSpPr txBox="1">
            <a:spLocks noChangeArrowheads="1"/>
          </p:cNvSpPr>
          <p:nvPr/>
        </p:nvSpPr>
        <p:spPr bwMode="auto">
          <a:xfrm>
            <a:off x="6735763" y="271462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Drip pen</a:t>
            </a:r>
          </a:p>
        </p:txBody>
      </p:sp>
      <p:sp>
        <p:nvSpPr>
          <p:cNvPr id="13322" name="Text Box 5">
            <a:extLst>
              <a:ext uri="{FF2B5EF4-FFF2-40B4-BE49-F238E27FC236}">
                <a16:creationId xmlns:a16="http://schemas.microsoft.com/office/drawing/2014/main" id="{7EDD64E1-7C8C-44CE-885F-09344B1669D0}"/>
              </a:ext>
            </a:extLst>
          </p:cNvPr>
          <p:cNvSpPr txBox="1">
            <a:spLocks noChangeArrowheads="1"/>
          </p:cNvSpPr>
          <p:nvPr/>
        </p:nvSpPr>
        <p:spPr bwMode="auto">
          <a:xfrm>
            <a:off x="6583363" y="378142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cs typeface="Times New Roman" panose="02020603050405020304" pitchFamily="18" charset="0"/>
              </a:rPr>
              <a:t>10 feet</a:t>
            </a:r>
          </a:p>
        </p:txBody>
      </p:sp>
      <p:pic>
        <p:nvPicPr>
          <p:cNvPr id="13326" name="Picture 2" descr="Image of Aenon Church Road vat and drip pad.&#10;">
            <a:extLst>
              <a:ext uri="{FF2B5EF4-FFF2-40B4-BE49-F238E27FC236}">
                <a16:creationId xmlns:a16="http://schemas.microsoft.com/office/drawing/2014/main" id="{951607A7-C10A-4EF1-B2B4-EDA051F26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343535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8B4BC0A-CE6A-4C7B-A60F-692057EC6F9F}"/>
              </a:ext>
            </a:extLst>
          </p:cNvPr>
          <p:cNvSpPr>
            <a:spLocks noGrp="1" noChangeArrowheads="1"/>
          </p:cNvSpPr>
          <p:nvPr>
            <p:ph type="title"/>
          </p:nvPr>
        </p:nvSpPr>
        <p:spPr/>
        <p:txBody>
          <a:bodyPr/>
          <a:lstStyle/>
          <a:p>
            <a:pPr eaLnBrk="1" hangingPunct="1"/>
            <a:r>
              <a:rPr lang="en-US" altLang="en-US" sz="4000">
                <a:latin typeface="Times New Roman" panose="02020603050405020304" pitchFamily="18" charset="0"/>
                <a:cs typeface="Times New Roman" panose="02020603050405020304" pitchFamily="18" charset="0"/>
              </a:rPr>
              <a:t>Assessment Findings</a:t>
            </a:r>
          </a:p>
        </p:txBody>
      </p:sp>
      <p:sp>
        <p:nvSpPr>
          <p:cNvPr id="21507" name="Text Box 1">
            <a:extLst>
              <a:ext uri="{FF2B5EF4-FFF2-40B4-BE49-F238E27FC236}">
                <a16:creationId xmlns:a16="http://schemas.microsoft.com/office/drawing/2014/main" id="{C217F81C-A3FC-4E7C-BE61-F93D67C66F0C}"/>
              </a:ext>
            </a:extLst>
          </p:cNvPr>
          <p:cNvSpPr>
            <a:spLocks noGrp="1" noChangeArrowheads="1"/>
          </p:cNvSpPr>
          <p:nvPr>
            <p:ph type="body" idx="1"/>
          </p:nvPr>
        </p:nvSpPr>
        <p:spPr>
          <a:xfrm>
            <a:off x="457200" y="1165225"/>
            <a:ext cx="3892550" cy="5692775"/>
          </a:xfrm>
        </p:spPr>
        <p:txBody>
          <a:bodyPr/>
          <a:lstStyle/>
          <a:p>
            <a:pPr eaLnBrk="1" hangingPunct="1">
              <a:defRPr/>
            </a:pPr>
            <a:r>
              <a:rPr lang="en-US" altLang="en-US" sz="1800" dirty="0">
                <a:latin typeface="Times New Roman" panose="02020603050405020304" pitchFamily="18" charset="0"/>
                <a:cs typeface="Times New Roman" panose="02020603050405020304" pitchFamily="18" charset="0"/>
              </a:rPr>
              <a:t>Vat soil/groundwater concentrations reflect steady state conditions </a:t>
            </a:r>
          </a:p>
          <a:p>
            <a:pPr lvl="1" eaLnBrk="1" hangingPunct="1">
              <a:defRPr/>
            </a:pPr>
            <a:r>
              <a:rPr lang="en-US" altLang="en-US" sz="1600" dirty="0">
                <a:latin typeface="Times New Roman" panose="02020603050405020304" pitchFamily="18" charset="0"/>
                <a:cs typeface="Times New Roman" panose="02020603050405020304" pitchFamily="18" charset="0"/>
              </a:rPr>
              <a:t>Official Vat Dipping Program ended in mid 1960’s</a:t>
            </a:r>
          </a:p>
          <a:p>
            <a:pPr lvl="1" eaLnBrk="1" hangingPunct="1">
              <a:defRPr/>
            </a:pPr>
            <a:r>
              <a:rPr lang="en-US" altLang="en-US" sz="1600" dirty="0">
                <a:latin typeface="Times New Roman" panose="02020603050405020304" pitchFamily="18" charset="0"/>
                <a:cs typeface="Times New Roman" panose="02020603050405020304" pitchFamily="18" charset="0"/>
              </a:rPr>
              <a:t>In many cases extent of groundwater impacts coincides with extent of contaminated soil</a:t>
            </a:r>
          </a:p>
          <a:p>
            <a:pPr lvl="1" eaLnBrk="1" hangingPunct="1">
              <a:defRPr/>
            </a:pPr>
            <a:r>
              <a:rPr lang="en-US" altLang="en-US" sz="1600" dirty="0">
                <a:latin typeface="Times New Roman" panose="02020603050405020304" pitchFamily="18" charset="0"/>
                <a:cs typeface="Times New Roman" panose="02020603050405020304" pitchFamily="18" charset="0"/>
              </a:rPr>
              <a:t>Sites with long plumes: Walker Ranch, Okeechobee</a:t>
            </a:r>
          </a:p>
          <a:p>
            <a:pPr lvl="2" eaLnBrk="1" hangingPunct="1">
              <a:defRPr/>
            </a:pPr>
            <a:endParaRPr lang="en-US" altLang="en-US" sz="1200" dirty="0">
              <a:latin typeface="Times New Roman" panose="02020603050405020304" pitchFamily="18" charset="0"/>
              <a:cs typeface="Times New Roman" panose="02020603050405020304" pitchFamily="18" charset="0"/>
            </a:endParaRPr>
          </a:p>
          <a:p>
            <a:pPr eaLnBrk="1" hangingPunct="1">
              <a:defRPr/>
            </a:pPr>
            <a:r>
              <a:rPr lang="en-US" altLang="en-US" sz="1800" dirty="0">
                <a:latin typeface="Times New Roman" panose="02020603050405020304" pitchFamily="18" charset="0"/>
                <a:cs typeface="Times New Roman" panose="02020603050405020304" pitchFamily="18" charset="0"/>
              </a:rPr>
              <a:t>Some sediment impacts </a:t>
            </a:r>
          </a:p>
          <a:p>
            <a:pPr lvl="1" eaLnBrk="1" hangingPunct="1">
              <a:defRPr/>
            </a:pPr>
            <a:r>
              <a:rPr lang="en-US" altLang="en-US" sz="1600" dirty="0">
                <a:latin typeface="Times New Roman" panose="02020603050405020304" pitchFamily="18" charset="0"/>
                <a:cs typeface="Times New Roman" panose="02020603050405020304" pitchFamily="18" charset="0"/>
              </a:rPr>
              <a:t>Use SQAGs for delineation/removals</a:t>
            </a:r>
          </a:p>
          <a:p>
            <a:pPr lvl="2" eaLnBrk="1" hangingPunct="1">
              <a:defRPr/>
            </a:pPr>
            <a:r>
              <a:rPr lang="en-US" altLang="en-US" sz="1400" dirty="0">
                <a:latin typeface="Times New Roman" panose="02020603050405020304" pitchFamily="18" charset="0"/>
                <a:cs typeface="Times New Roman" panose="02020603050405020304" pitchFamily="18" charset="0"/>
              </a:rPr>
              <a:t>Sediment Quality Assessment Guidelines</a:t>
            </a:r>
          </a:p>
          <a:p>
            <a:pPr lvl="2" eaLnBrk="1" hangingPunct="1">
              <a:defRPr/>
            </a:pPr>
            <a:endParaRPr lang="en-US" altLang="en-US" sz="1400" dirty="0">
              <a:latin typeface="Times New Roman" panose="02020603050405020304" pitchFamily="18" charset="0"/>
              <a:cs typeface="Times New Roman" panose="02020603050405020304" pitchFamily="18" charset="0"/>
            </a:endParaRPr>
          </a:p>
          <a:p>
            <a:pPr>
              <a:defRPr/>
            </a:pPr>
            <a:r>
              <a:rPr lang="en-US" altLang="en-US" sz="1800" dirty="0">
                <a:latin typeface="Times New Roman" panose="02020603050405020304" pitchFamily="18" charset="0"/>
                <a:cs typeface="Times New Roman" panose="02020603050405020304" pitchFamily="18" charset="0"/>
              </a:rPr>
              <a:t>Contact DOH to sample all private wells located near a vat</a:t>
            </a:r>
          </a:p>
          <a:p>
            <a:pPr lvl="1">
              <a:defRPr/>
            </a:pPr>
            <a:r>
              <a:rPr lang="en-US" altLang="en-US" sz="1600" dirty="0">
                <a:latin typeface="Times New Roman" panose="02020603050405020304" pitchFamily="18" charset="0"/>
                <a:cs typeface="Times New Roman" panose="02020603050405020304" pitchFamily="18" charset="0"/>
              </a:rPr>
              <a:t>DEP-Drinking Water program provides alternate water supply if concentrations exceed GCTLs</a:t>
            </a:r>
          </a:p>
          <a:p>
            <a:pPr eaLnBrk="1" hangingPunct="1">
              <a:defRPr/>
            </a:pPr>
            <a:endParaRPr lang="en-US" altLang="en-US" sz="2000" dirty="0">
              <a:latin typeface="Times New Roman" panose="02020603050405020304" pitchFamily="18" charset="0"/>
              <a:cs typeface="Times New Roman" panose="02020603050405020304" pitchFamily="18" charset="0"/>
            </a:endParaRPr>
          </a:p>
          <a:p>
            <a:pPr marL="0" indent="0" eaLnBrk="1" hangingPunct="1">
              <a:buFontTx/>
              <a:buNone/>
              <a:defRPr/>
            </a:pPr>
            <a:r>
              <a:rPr lang="en-US" altLang="en-US" sz="1800" dirty="0">
                <a:latin typeface="Times New Roman" panose="02020603050405020304" pitchFamily="18" charset="0"/>
                <a:cs typeface="Times New Roman" panose="02020603050405020304" pitchFamily="18" charset="0"/>
              </a:rPr>
              <a:t>					</a:t>
            </a:r>
          </a:p>
        </p:txBody>
      </p:sp>
      <p:pic>
        <p:nvPicPr>
          <p:cNvPr id="15364" name="Picture 1" descr="pr01397">
            <a:extLst>
              <a:ext uri="{FF2B5EF4-FFF2-40B4-BE49-F238E27FC236}">
                <a16:creationId xmlns:a16="http://schemas.microsoft.com/office/drawing/2014/main" id="{EFB8B41B-46F9-472A-835A-4A22C6C88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2233613"/>
            <a:ext cx="4343400"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FBADDC5-5C0A-4336-AE8B-FD769CA66881}"/>
              </a:ext>
            </a:extLst>
          </p:cNvPr>
          <p:cNvSpPr>
            <a:spLocks noGrp="1" noChangeArrowheads="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Examples of Vat Sites</a:t>
            </a:r>
          </a:p>
        </p:txBody>
      </p:sp>
      <p:sp>
        <p:nvSpPr>
          <p:cNvPr id="17411" name="Text Box 1">
            <a:extLst>
              <a:ext uri="{FF2B5EF4-FFF2-40B4-BE49-F238E27FC236}">
                <a16:creationId xmlns:a16="http://schemas.microsoft.com/office/drawing/2014/main" id="{328A346E-450C-412F-A83E-7D0300B4B713}"/>
              </a:ext>
            </a:extLst>
          </p:cNvPr>
          <p:cNvSpPr>
            <a:spLocks noGrp="1" noChangeArrowheads="1"/>
          </p:cNvSpPr>
          <p:nvPr>
            <p:ph type="body" idx="1"/>
          </p:nvPr>
        </p:nvSpPr>
        <p:spPr>
          <a:xfrm>
            <a:off x="457200" y="1143000"/>
            <a:ext cx="4495800" cy="5715000"/>
          </a:xfrm>
        </p:spPr>
        <p:txBody>
          <a:bodyPr/>
          <a:lstStyle/>
          <a:p>
            <a:pPr eaLnBrk="1" hangingPunct="1"/>
            <a:r>
              <a:rPr lang="en-US" altLang="en-US" sz="2400">
                <a:latin typeface="Times New Roman" panose="02020603050405020304" pitchFamily="18" charset="0"/>
                <a:cs typeface="Times New Roman" panose="02020603050405020304" pitchFamily="18" charset="0"/>
              </a:rPr>
              <a:t>Individual parcels to tracts of land proposed for development</a:t>
            </a:r>
          </a:p>
          <a:p>
            <a:pPr lvl="1" eaLnBrk="1" hangingPunct="1"/>
            <a:r>
              <a:rPr lang="en-US" altLang="en-US" sz="2000">
                <a:latin typeface="Times New Roman" panose="02020603050405020304" pitchFamily="18" charset="0"/>
                <a:cs typeface="Times New Roman" panose="02020603050405020304" pitchFamily="18" charset="0"/>
              </a:rPr>
              <a:t>Lake Weeks Subdivision</a:t>
            </a:r>
          </a:p>
          <a:p>
            <a:pPr lvl="2"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sz="2400">
                <a:latin typeface="Times New Roman" panose="02020603050405020304" pitchFamily="18" charset="0"/>
                <a:cs typeface="Times New Roman" panose="02020603050405020304" pitchFamily="18" charset="0"/>
              </a:rPr>
              <a:t>Citizens with a vat on or next to their property</a:t>
            </a:r>
          </a:p>
          <a:p>
            <a:pPr lvl="2"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sz="2400">
                <a:latin typeface="Times New Roman" panose="02020603050405020304" pitchFamily="18" charset="0"/>
                <a:cs typeface="Times New Roman" panose="02020603050405020304" pitchFamily="18" charset="0"/>
              </a:rPr>
              <a:t>Public ownership of land containing a vat </a:t>
            </a:r>
          </a:p>
          <a:p>
            <a:pPr lvl="1" eaLnBrk="1" hangingPunct="1"/>
            <a:r>
              <a:rPr lang="en-US" altLang="en-US" sz="2000">
                <a:latin typeface="Times New Roman" panose="02020603050405020304" pitchFamily="18" charset="0"/>
                <a:cs typeface="Times New Roman" panose="02020603050405020304" pitchFamily="18" charset="0"/>
              </a:rPr>
              <a:t>9 Vats Within the Kissimmee River Restoration Project</a:t>
            </a:r>
          </a:p>
          <a:p>
            <a:pPr lvl="2" eaLnBrk="1" hangingPunct="1"/>
            <a:endParaRPr lang="en-US" altLang="en-US" sz="1800">
              <a:latin typeface="Times New Roman" panose="02020603050405020304" pitchFamily="18" charset="0"/>
              <a:cs typeface="Times New Roman" panose="02020603050405020304" pitchFamily="18" charset="0"/>
            </a:endParaRPr>
          </a:p>
          <a:p>
            <a:pPr eaLnBrk="1" hangingPunct="1"/>
            <a:r>
              <a:rPr lang="en-US" altLang="en-US" sz="2400">
                <a:latin typeface="Times New Roman" panose="02020603050405020304" pitchFamily="18" charset="0"/>
                <a:cs typeface="Times New Roman" panose="02020603050405020304" pitchFamily="18" charset="0"/>
              </a:rPr>
              <a:t>Vats on State Properties</a:t>
            </a:r>
          </a:p>
          <a:p>
            <a:pPr lvl="1" eaLnBrk="1" hangingPunct="1"/>
            <a:r>
              <a:rPr lang="en-US" altLang="en-US" sz="2000">
                <a:latin typeface="Times New Roman" panose="02020603050405020304" pitchFamily="18" charset="0"/>
                <a:cs typeface="Times New Roman" panose="02020603050405020304" pitchFamily="18" charset="0"/>
              </a:rPr>
              <a:t>Cleanup through State Owned Lands Cleanup Program (SOLCP)</a:t>
            </a:r>
            <a:endParaRPr lang="en-US" altLang="en-US" sz="2400">
              <a:latin typeface="Times New Roman" panose="02020603050405020304" pitchFamily="18" charset="0"/>
              <a:cs typeface="Times New Roman" panose="02020603050405020304" pitchFamily="18" charset="0"/>
            </a:endParaRPr>
          </a:p>
        </p:txBody>
      </p:sp>
      <p:pic>
        <p:nvPicPr>
          <p:cNvPr id="17412" name="Picture 1" descr="Picture 004">
            <a:extLst>
              <a:ext uri="{FF2B5EF4-FFF2-40B4-BE49-F238E27FC236}">
                <a16:creationId xmlns:a16="http://schemas.microsoft.com/office/drawing/2014/main" id="{36986B33-A4FC-403F-A959-E903D4133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65250"/>
            <a:ext cx="3952875"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0F54D6B-3730-4209-904A-714347F4B275}"/>
              </a:ext>
            </a:extLst>
          </p:cNvPr>
          <p:cNvSpPr>
            <a:spLocks noGrp="1" noChangeArrowheads="1"/>
          </p:cNvSpPr>
          <p:nvPr>
            <p:ph type="title"/>
          </p:nvPr>
        </p:nvSpPr>
        <p:spPr/>
        <p:txBody>
          <a:bodyPr/>
          <a:lstStyle/>
          <a:p>
            <a:pPr eaLnBrk="1" hangingPunct="1"/>
            <a:r>
              <a:rPr lang="en-US" altLang="en-US">
                <a:latin typeface="Times New Roman" panose="02020603050405020304" pitchFamily="18" charset="0"/>
                <a:cs typeface="Times New Roman" panose="02020603050405020304" pitchFamily="18" charset="0"/>
              </a:rPr>
              <a:t>Regulatory Framework</a:t>
            </a:r>
          </a:p>
        </p:txBody>
      </p:sp>
      <p:sp>
        <p:nvSpPr>
          <p:cNvPr id="19459" name="Text Box 1">
            <a:extLst>
              <a:ext uri="{FF2B5EF4-FFF2-40B4-BE49-F238E27FC236}">
                <a16:creationId xmlns:a16="http://schemas.microsoft.com/office/drawing/2014/main" id="{00118536-1287-4C2E-AC74-BD2E17CBACAA}"/>
              </a:ext>
            </a:extLst>
          </p:cNvPr>
          <p:cNvSpPr>
            <a:spLocks noGrp="1" noChangeArrowheads="1"/>
          </p:cNvSpPr>
          <p:nvPr>
            <p:ph type="body" idx="1"/>
          </p:nvPr>
        </p:nvSpPr>
        <p:spPr>
          <a:xfrm>
            <a:off x="100013" y="1676400"/>
            <a:ext cx="3960812" cy="2819400"/>
          </a:xfrm>
        </p:spPr>
        <p:txBody>
          <a:bodyPr/>
          <a:lstStyle/>
          <a:p>
            <a:pPr eaLnBrk="1" hangingPunct="1"/>
            <a:r>
              <a:rPr lang="en-US" altLang="en-US" sz="2400">
                <a:latin typeface="Times New Roman" panose="02020603050405020304" pitchFamily="18" charset="0"/>
                <a:cs typeface="Times New Roman" panose="02020603050405020304" pitchFamily="18" charset="0"/>
              </a:rPr>
              <a:t>State:</a:t>
            </a:r>
          </a:p>
          <a:p>
            <a:pPr lvl="1" eaLnBrk="1" hangingPunct="1"/>
            <a:r>
              <a:rPr lang="en-US" altLang="en-US" sz="2000">
                <a:latin typeface="Times New Roman" panose="02020603050405020304" pitchFamily="18" charset="0"/>
                <a:cs typeface="Times New Roman" panose="02020603050405020304" pitchFamily="18" charset="0"/>
              </a:rPr>
              <a:t>Enforcement stopped in 1993</a:t>
            </a:r>
          </a:p>
          <a:p>
            <a:pPr lvl="1" eaLnBrk="1" hangingPunct="1"/>
            <a:r>
              <a:rPr lang="en-US" altLang="en-US" sz="2000">
                <a:latin typeface="Times New Roman" panose="02020603050405020304" pitchFamily="18" charset="0"/>
                <a:cs typeface="Times New Roman" panose="02020603050405020304" pitchFamily="18" charset="0"/>
              </a:rPr>
              <a:t>Ch. 376.306, F.S.</a:t>
            </a:r>
          </a:p>
          <a:p>
            <a:pPr lvl="2" eaLnBrk="1" hangingPunct="1"/>
            <a:r>
              <a:rPr lang="en-US" altLang="en-US" sz="1600">
                <a:latin typeface="Times New Roman" panose="02020603050405020304" pitchFamily="18" charset="0"/>
                <a:cs typeface="Times New Roman" panose="02020603050405020304" pitchFamily="18" charset="0"/>
              </a:rPr>
              <a:t>CDV</a:t>
            </a:r>
            <a:endParaRPr lang="en-US" altLang="en-US" sz="2000">
              <a:latin typeface="Times New Roman" panose="02020603050405020304" pitchFamily="18" charset="0"/>
              <a:cs typeface="Times New Roman" panose="02020603050405020304" pitchFamily="18" charset="0"/>
            </a:endParaRPr>
          </a:p>
          <a:p>
            <a:pPr lvl="1" eaLnBrk="1" hangingPunct="1"/>
            <a:r>
              <a:rPr lang="en-US" altLang="en-US" sz="2000">
                <a:latin typeface="Times New Roman" panose="02020603050405020304" pitchFamily="18" charset="0"/>
                <a:cs typeface="Times New Roman" panose="02020603050405020304" pitchFamily="18" charset="0"/>
              </a:rPr>
              <a:t>Ch. 403.161, F.S. </a:t>
            </a:r>
          </a:p>
          <a:p>
            <a:pPr lvl="2" eaLnBrk="1" hangingPunct="1"/>
            <a:r>
              <a:rPr lang="en-US" altLang="en-US" sz="1600">
                <a:latin typeface="Times New Roman" panose="02020603050405020304" pitchFamily="18" charset="0"/>
                <a:cs typeface="Times New Roman" panose="02020603050405020304" pitchFamily="18" charset="0"/>
              </a:rPr>
              <a:t>Pollution Prevention</a:t>
            </a:r>
          </a:p>
          <a:p>
            <a:pPr lvl="1" eaLnBrk="1" hangingPunct="1"/>
            <a:r>
              <a:rPr lang="en-US" altLang="en-US" sz="2000">
                <a:latin typeface="Times New Roman" panose="02020603050405020304" pitchFamily="18" charset="0"/>
                <a:cs typeface="Times New Roman" panose="02020603050405020304" pitchFamily="18" charset="0"/>
              </a:rPr>
              <a:t>Ch. 1013.365, F.S </a:t>
            </a:r>
          </a:p>
          <a:p>
            <a:pPr lvl="2" eaLnBrk="1" hangingPunct="1"/>
            <a:r>
              <a:rPr lang="en-US" altLang="en-US" sz="1600">
                <a:latin typeface="Times New Roman" panose="02020603050405020304" pitchFamily="18" charset="0"/>
                <a:cs typeface="Times New Roman" panose="02020603050405020304" pitchFamily="18" charset="0"/>
              </a:rPr>
              <a:t>School Restriction</a:t>
            </a:r>
          </a:p>
          <a:p>
            <a:pPr lvl="2" eaLnBrk="1" hangingPunct="1"/>
            <a:endParaRPr lang="en-US" altLang="en-US" sz="1800">
              <a:latin typeface="Times New Roman" panose="02020603050405020304" pitchFamily="18" charset="0"/>
              <a:cs typeface="Times New Roman" panose="02020603050405020304" pitchFamily="18" charset="0"/>
            </a:endParaRPr>
          </a:p>
          <a:p>
            <a:pPr lvl="2" eaLnBrk="1" hangingPunct="1"/>
            <a:endParaRPr lang="en-US" altLang="en-US" sz="1600">
              <a:latin typeface="Times New Roman" panose="02020603050405020304" pitchFamily="18" charset="0"/>
              <a:cs typeface="Times New Roman" panose="02020603050405020304" pitchFamily="18" charset="0"/>
            </a:endParaRPr>
          </a:p>
        </p:txBody>
      </p:sp>
      <p:sp>
        <p:nvSpPr>
          <p:cNvPr id="19460" name="Text Box 2">
            <a:extLst>
              <a:ext uri="{FF2B5EF4-FFF2-40B4-BE49-F238E27FC236}">
                <a16:creationId xmlns:a16="http://schemas.microsoft.com/office/drawing/2014/main" id="{A49A5F92-FDA7-4437-BE82-EB474B06BEE7}"/>
              </a:ext>
            </a:extLst>
          </p:cNvPr>
          <p:cNvSpPr txBox="1">
            <a:spLocks noChangeArrowheads="1"/>
          </p:cNvSpPr>
          <p:nvPr/>
        </p:nvSpPr>
        <p:spPr bwMode="auto">
          <a:xfrm>
            <a:off x="4202113" y="1600200"/>
            <a:ext cx="48768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cs typeface="Times New Roman" panose="02020603050405020304" pitchFamily="18" charset="0"/>
              </a:rPr>
              <a:t>Federal:</a:t>
            </a:r>
          </a:p>
          <a:p>
            <a:pPr lvl="1" eaLnBrk="1" hangingPunct="1"/>
            <a:r>
              <a:rPr lang="en-US" altLang="en-US" sz="2000">
                <a:latin typeface="Times New Roman" panose="02020603050405020304" pitchFamily="18" charset="0"/>
                <a:cs typeface="Times New Roman" panose="02020603050405020304" pitchFamily="18" charset="0"/>
              </a:rPr>
              <a:t>EPA retains full CERCLA Liability</a:t>
            </a:r>
          </a:p>
          <a:p>
            <a:pPr lvl="1" eaLnBrk="1" hangingPunct="1"/>
            <a:r>
              <a:rPr lang="en-US" altLang="en-US" sz="2000">
                <a:latin typeface="Times New Roman" panose="02020603050405020304" pitchFamily="18" charset="0"/>
                <a:cs typeface="Times New Roman" panose="02020603050405020304" pitchFamily="18" charset="0"/>
              </a:rPr>
              <a:t>RCRA farmers exemption applies as long as no sludge/soils exceed TCLP</a:t>
            </a:r>
          </a:p>
          <a:p>
            <a:pPr lvl="2" eaLnBrk="1" hangingPunct="1"/>
            <a:endParaRPr lang="en-US" altLang="en-US" sz="1600">
              <a:latin typeface="Times New Roman" panose="02020603050405020304" pitchFamily="18" charset="0"/>
              <a:cs typeface="Times New Roman" panose="02020603050405020304" pitchFamily="18" charset="0"/>
            </a:endParaRPr>
          </a:p>
        </p:txBody>
      </p:sp>
      <p:pic>
        <p:nvPicPr>
          <p:cNvPr id="19461" name="Picture 1" descr="Picture 001">
            <a:extLst>
              <a:ext uri="{FF2B5EF4-FFF2-40B4-BE49-F238E27FC236}">
                <a16:creationId xmlns:a16="http://schemas.microsoft.com/office/drawing/2014/main" id="{40CEE069-F965-4995-88C5-12258D52D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357563"/>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7667</TotalTime>
  <Words>1443</Words>
  <Application>Microsoft Office PowerPoint</Application>
  <PresentationFormat>On-screen Show (4:3)</PresentationFormat>
  <Paragraphs>161</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Cattle Dip Vats (CDVs)  Update 2018</vt:lpstr>
      <vt:lpstr>Talk Outline</vt:lpstr>
      <vt:lpstr>Vat Dipping Program</vt:lpstr>
      <vt:lpstr>Location Issues</vt:lpstr>
      <vt:lpstr>Contaminants of Concern</vt:lpstr>
      <vt:lpstr>Initial Phase Sampling Plan</vt:lpstr>
      <vt:lpstr>Assessment Findings</vt:lpstr>
      <vt:lpstr>Examples of Vat Sites</vt:lpstr>
      <vt:lpstr>Regulatory Framework</vt:lpstr>
      <vt:lpstr>Chapter 376.306(2), F.S.</vt:lpstr>
      <vt:lpstr>Highlights</vt:lpstr>
      <vt:lpstr>62-780 Cleanup?</vt:lpstr>
    </vt:vector>
  </TitlesOfParts>
  <Company>DEP/DWM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Cattle Vat Update</dc:title>
  <dc:creator>kulakowski_z</dc:creator>
  <cp:lastModifiedBy>Landon, John</cp:lastModifiedBy>
  <cp:revision>72</cp:revision>
  <dcterms:created xsi:type="dcterms:W3CDTF">2006-02-07T14:44:19Z</dcterms:created>
  <dcterms:modified xsi:type="dcterms:W3CDTF">2018-03-05T15:50:27Z</dcterms:modified>
</cp:coreProperties>
</file>