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notesMasterIdLst>
    <p:notesMasterId r:id="rId35"/>
  </p:notesMasterIdLst>
  <p:sldIdLst>
    <p:sldId id="259" r:id="rId4"/>
    <p:sldId id="260" r:id="rId5"/>
    <p:sldId id="263" r:id="rId6"/>
    <p:sldId id="297" r:id="rId7"/>
    <p:sldId id="298" r:id="rId8"/>
    <p:sldId id="296" r:id="rId9"/>
    <p:sldId id="270" r:id="rId10"/>
    <p:sldId id="299" r:id="rId11"/>
    <p:sldId id="300" r:id="rId12"/>
    <p:sldId id="301" r:id="rId13"/>
    <p:sldId id="302" r:id="rId14"/>
    <p:sldId id="266" r:id="rId15"/>
    <p:sldId id="273" r:id="rId16"/>
    <p:sldId id="292" r:id="rId17"/>
    <p:sldId id="293" r:id="rId18"/>
    <p:sldId id="303" r:id="rId19"/>
    <p:sldId id="304"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77"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7" d="100"/>
          <a:sy n="87" d="100"/>
        </p:scale>
        <p:origin x="120"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79658-3CB8-4A12-9AC1-3C4A1B639B5C}" type="datetimeFigureOut">
              <a:rPr lang="en-US" smtClean="0"/>
              <a:t>7/13/2017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B30E-2424-493D-8BA6-ADB249E44484}" type="slidenum">
              <a:rPr lang="en-US" smtClean="0"/>
              <a:t>‹#›</a:t>
            </a:fld>
            <a:endParaRPr lang="en-US"/>
          </a:p>
        </p:txBody>
      </p:sp>
    </p:spTree>
    <p:extLst>
      <p:ext uri="{BB962C8B-B14F-4D97-AF65-F5344CB8AC3E}">
        <p14:creationId xmlns:p14="http://schemas.microsoft.com/office/powerpoint/2010/main" val="197862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B0246-348F-4278-9715-9D9338937F4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867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F51B89-4662-4B92-8553-9102C516571A}" type="slidenum">
              <a:rPr lang="en-US" smtClean="0"/>
              <a:t>14</a:t>
            </a:fld>
            <a:endParaRPr lang="en-US"/>
          </a:p>
        </p:txBody>
      </p:sp>
    </p:spTree>
    <p:extLst>
      <p:ext uri="{BB962C8B-B14F-4D97-AF65-F5344CB8AC3E}">
        <p14:creationId xmlns:p14="http://schemas.microsoft.com/office/powerpoint/2010/main" val="389355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dirty="0"/>
          </a:p>
        </p:txBody>
      </p:sp>
      <p:sp>
        <p:nvSpPr>
          <p:cNvPr id="4" name="Slide Number Placeholder 3"/>
          <p:cNvSpPr>
            <a:spLocks noGrp="1"/>
          </p:cNvSpPr>
          <p:nvPr>
            <p:ph type="sldNum" sz="quarter" idx="10"/>
          </p:nvPr>
        </p:nvSpPr>
        <p:spPr/>
        <p:txBody>
          <a:bodyPr/>
          <a:lstStyle/>
          <a:p>
            <a:fld id="{38F51B89-4662-4B92-8553-9102C516571A}" type="slidenum">
              <a:rPr lang="en-US" smtClean="0"/>
              <a:t>15</a:t>
            </a:fld>
            <a:endParaRPr lang="en-US"/>
          </a:p>
        </p:txBody>
      </p:sp>
    </p:spTree>
    <p:extLst>
      <p:ext uri="{BB962C8B-B14F-4D97-AF65-F5344CB8AC3E}">
        <p14:creationId xmlns:p14="http://schemas.microsoft.com/office/powerpoint/2010/main" val="413566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dirty="0"/>
          </a:p>
        </p:txBody>
      </p:sp>
      <p:sp>
        <p:nvSpPr>
          <p:cNvPr id="4" name="Slide Number Placeholder 3"/>
          <p:cNvSpPr>
            <a:spLocks noGrp="1"/>
          </p:cNvSpPr>
          <p:nvPr>
            <p:ph type="sldNum" sz="quarter" idx="10"/>
          </p:nvPr>
        </p:nvSpPr>
        <p:spPr/>
        <p:txBody>
          <a:bodyPr/>
          <a:lstStyle/>
          <a:p>
            <a:fld id="{38F51B89-4662-4B92-8553-9102C516571A}" type="slidenum">
              <a:rPr lang="en-US" smtClean="0"/>
              <a:t>16</a:t>
            </a:fld>
            <a:endParaRPr lang="en-US"/>
          </a:p>
        </p:txBody>
      </p:sp>
    </p:spTree>
    <p:extLst>
      <p:ext uri="{BB962C8B-B14F-4D97-AF65-F5344CB8AC3E}">
        <p14:creationId xmlns:p14="http://schemas.microsoft.com/office/powerpoint/2010/main" val="425177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Contact John Wright at ………………</a:t>
            </a:r>
          </a:p>
        </p:txBody>
      </p:sp>
      <p:sp>
        <p:nvSpPr>
          <p:cNvPr id="399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09" indent="-285734">
              <a:defRPr kumimoji="1" sz="2400">
                <a:solidFill>
                  <a:schemeClr val="tx1"/>
                </a:solidFill>
                <a:latin typeface="Times New Roman" pitchFamily="18" charset="0"/>
              </a:defRPr>
            </a:lvl2pPr>
            <a:lvl3pPr marL="1142937" indent="-228587">
              <a:defRPr kumimoji="1" sz="2400">
                <a:solidFill>
                  <a:schemeClr val="tx1"/>
                </a:solidFill>
                <a:latin typeface="Times New Roman" pitchFamily="18" charset="0"/>
              </a:defRPr>
            </a:lvl3pPr>
            <a:lvl4pPr marL="1600111" indent="-228587">
              <a:defRPr kumimoji="1" sz="2400">
                <a:solidFill>
                  <a:schemeClr val="tx1"/>
                </a:solidFill>
                <a:latin typeface="Times New Roman" pitchFamily="18" charset="0"/>
              </a:defRPr>
            </a:lvl4pPr>
            <a:lvl5pPr marL="2057287" indent="-228587">
              <a:defRPr kumimoji="1" sz="2400">
                <a:solidFill>
                  <a:schemeClr val="tx1"/>
                </a:solidFill>
                <a:latin typeface="Times New Roman" pitchFamily="18" charset="0"/>
              </a:defRPr>
            </a:lvl5pPr>
            <a:lvl6pPr marL="2514461" indent="-228587" eaLnBrk="0" fontAlgn="base" hangingPunct="0">
              <a:spcBef>
                <a:spcPct val="0"/>
              </a:spcBef>
              <a:spcAft>
                <a:spcPct val="0"/>
              </a:spcAft>
              <a:defRPr kumimoji="1" sz="2400">
                <a:solidFill>
                  <a:schemeClr val="tx1"/>
                </a:solidFill>
                <a:latin typeface="Times New Roman" pitchFamily="18" charset="0"/>
              </a:defRPr>
            </a:lvl6pPr>
            <a:lvl7pPr marL="2971635" indent="-228587" eaLnBrk="0" fontAlgn="base" hangingPunct="0">
              <a:spcBef>
                <a:spcPct val="0"/>
              </a:spcBef>
              <a:spcAft>
                <a:spcPct val="0"/>
              </a:spcAft>
              <a:defRPr kumimoji="1" sz="2400">
                <a:solidFill>
                  <a:schemeClr val="tx1"/>
                </a:solidFill>
                <a:latin typeface="Times New Roman" pitchFamily="18" charset="0"/>
              </a:defRPr>
            </a:lvl7pPr>
            <a:lvl8pPr marL="3428811" indent="-228587" eaLnBrk="0" fontAlgn="base" hangingPunct="0">
              <a:spcBef>
                <a:spcPct val="0"/>
              </a:spcBef>
              <a:spcAft>
                <a:spcPct val="0"/>
              </a:spcAft>
              <a:defRPr kumimoji="1" sz="2400">
                <a:solidFill>
                  <a:schemeClr val="tx1"/>
                </a:solidFill>
                <a:latin typeface="Times New Roman" pitchFamily="18" charset="0"/>
              </a:defRPr>
            </a:lvl8pPr>
            <a:lvl9pPr marL="3885985" indent="-228587" eaLnBrk="0" fontAlgn="base" hangingPunct="0">
              <a:spcBef>
                <a:spcPct val="0"/>
              </a:spcBef>
              <a:spcAft>
                <a:spcPct val="0"/>
              </a:spcAft>
              <a:defRPr kumimoji="1" sz="2400">
                <a:solidFill>
                  <a:schemeClr val="tx1"/>
                </a:solidFill>
                <a:latin typeface="Times New Roman" pitchFamily="18" charset="0"/>
              </a:defRPr>
            </a:lvl9pPr>
          </a:lstStyle>
          <a:p>
            <a:fld id="{CFF755C8-AB72-470A-8CD2-9E859B30ADBA}" type="datetime1">
              <a:rPr kumimoji="0" lang="en-US" altLang="en-US" sz="1200"/>
              <a:pPr/>
              <a:t>7/13/2017</a:t>
            </a:fld>
            <a:endParaRPr kumimoji="0" lang="en-US" altLang="en-US" sz="1200" dirty="0"/>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defRPr>
            </a:lvl1pPr>
            <a:lvl2pPr marL="742909" indent="-285734">
              <a:defRPr kumimoji="1" sz="2400">
                <a:solidFill>
                  <a:schemeClr val="tx1"/>
                </a:solidFill>
                <a:latin typeface="Times New Roman" pitchFamily="18" charset="0"/>
              </a:defRPr>
            </a:lvl2pPr>
            <a:lvl3pPr marL="1142937" indent="-228587">
              <a:defRPr kumimoji="1" sz="2400">
                <a:solidFill>
                  <a:schemeClr val="tx1"/>
                </a:solidFill>
                <a:latin typeface="Times New Roman" pitchFamily="18" charset="0"/>
              </a:defRPr>
            </a:lvl3pPr>
            <a:lvl4pPr marL="1600111" indent="-228587">
              <a:defRPr kumimoji="1" sz="2400">
                <a:solidFill>
                  <a:schemeClr val="tx1"/>
                </a:solidFill>
                <a:latin typeface="Times New Roman" pitchFamily="18" charset="0"/>
              </a:defRPr>
            </a:lvl4pPr>
            <a:lvl5pPr marL="2057287" indent="-228587">
              <a:defRPr kumimoji="1" sz="2400">
                <a:solidFill>
                  <a:schemeClr val="tx1"/>
                </a:solidFill>
                <a:latin typeface="Times New Roman" pitchFamily="18" charset="0"/>
              </a:defRPr>
            </a:lvl5pPr>
            <a:lvl6pPr marL="2514461" indent="-228587" eaLnBrk="0" fontAlgn="base" hangingPunct="0">
              <a:spcBef>
                <a:spcPct val="0"/>
              </a:spcBef>
              <a:spcAft>
                <a:spcPct val="0"/>
              </a:spcAft>
              <a:defRPr kumimoji="1" sz="2400">
                <a:solidFill>
                  <a:schemeClr val="tx1"/>
                </a:solidFill>
                <a:latin typeface="Times New Roman" pitchFamily="18" charset="0"/>
              </a:defRPr>
            </a:lvl6pPr>
            <a:lvl7pPr marL="2971635" indent="-228587" eaLnBrk="0" fontAlgn="base" hangingPunct="0">
              <a:spcBef>
                <a:spcPct val="0"/>
              </a:spcBef>
              <a:spcAft>
                <a:spcPct val="0"/>
              </a:spcAft>
              <a:defRPr kumimoji="1" sz="2400">
                <a:solidFill>
                  <a:schemeClr val="tx1"/>
                </a:solidFill>
                <a:latin typeface="Times New Roman" pitchFamily="18" charset="0"/>
              </a:defRPr>
            </a:lvl7pPr>
            <a:lvl8pPr marL="3428811" indent="-228587" eaLnBrk="0" fontAlgn="base" hangingPunct="0">
              <a:spcBef>
                <a:spcPct val="0"/>
              </a:spcBef>
              <a:spcAft>
                <a:spcPct val="0"/>
              </a:spcAft>
              <a:defRPr kumimoji="1" sz="2400">
                <a:solidFill>
                  <a:schemeClr val="tx1"/>
                </a:solidFill>
                <a:latin typeface="Times New Roman" pitchFamily="18" charset="0"/>
              </a:defRPr>
            </a:lvl8pPr>
            <a:lvl9pPr marL="3885985" indent="-228587" eaLnBrk="0" fontAlgn="base" hangingPunct="0">
              <a:spcBef>
                <a:spcPct val="0"/>
              </a:spcBef>
              <a:spcAft>
                <a:spcPct val="0"/>
              </a:spcAft>
              <a:defRPr kumimoji="1" sz="2400">
                <a:solidFill>
                  <a:schemeClr val="tx1"/>
                </a:solidFill>
                <a:latin typeface="Times New Roman" pitchFamily="18" charset="0"/>
              </a:defRPr>
            </a:lvl9pPr>
          </a:lstStyle>
          <a:p>
            <a:fld id="{A6193D20-E376-459C-88DE-2F6A661A5541}" type="slidenum">
              <a:rPr kumimoji="0" lang="en-US" altLang="en-US" sz="1200"/>
              <a:pPr/>
              <a:t>18</a:t>
            </a:fld>
            <a:endParaRPr kumimoji="0" lang="en-US" altLang="en-US" sz="1200" dirty="0"/>
          </a:p>
        </p:txBody>
      </p:sp>
    </p:spTree>
    <p:extLst>
      <p:ext uri="{BB962C8B-B14F-4D97-AF65-F5344CB8AC3E}">
        <p14:creationId xmlns:p14="http://schemas.microsoft.com/office/powerpoint/2010/main" val="395935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consultants </a:t>
            </a:r>
            <a:r>
              <a:rPr lang="en-US" baseline="0" dirty="0"/>
              <a:t>questions can be answered in the recently updated User Guide on PRP ADaPT webpage.</a:t>
            </a:r>
          </a:p>
          <a:p>
            <a:endParaRPr lang="en-US" baseline="0" dirty="0"/>
          </a:p>
        </p:txBody>
      </p:sp>
      <p:sp>
        <p:nvSpPr>
          <p:cNvPr id="4" name="Slide Number Placeholder 3"/>
          <p:cNvSpPr>
            <a:spLocks noGrp="1"/>
          </p:cNvSpPr>
          <p:nvPr>
            <p:ph type="sldNum" sz="quarter" idx="10"/>
          </p:nvPr>
        </p:nvSpPr>
        <p:spPr/>
        <p:txBody>
          <a:bodyPr/>
          <a:lstStyle/>
          <a:p>
            <a:fld id="{A9A54354-BCA9-42F6-9B7C-930CE7F30336}" type="slidenum">
              <a:rPr lang="en-US" smtClean="0"/>
              <a:pPr/>
              <a:t>21</a:t>
            </a:fld>
            <a:endParaRPr lang="en-US" dirty="0"/>
          </a:p>
        </p:txBody>
      </p:sp>
    </p:spTree>
    <p:extLst>
      <p:ext uri="{BB962C8B-B14F-4D97-AF65-F5344CB8AC3E}">
        <p14:creationId xmlns:p14="http://schemas.microsoft.com/office/powerpoint/2010/main" val="421434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54354-BCA9-42F6-9B7C-930CE7F30336}" type="slidenum">
              <a:rPr lang="en-US" smtClean="0"/>
              <a:pPr/>
              <a:t>27</a:t>
            </a:fld>
            <a:endParaRPr lang="en-US" dirty="0"/>
          </a:p>
        </p:txBody>
      </p:sp>
    </p:spTree>
    <p:extLst>
      <p:ext uri="{BB962C8B-B14F-4D97-AF65-F5344CB8AC3E}">
        <p14:creationId xmlns:p14="http://schemas.microsoft.com/office/powerpoint/2010/main" val="387010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8BE2A1-D69D-4343-8DC6-1358ADFA764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94006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BE2A1-D69D-4343-8DC6-1358ADFA764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242031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BE2A1-D69D-4343-8DC6-1358ADFA764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389885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63A7E6-20F5-490B-B3DB-C1DE95491127}"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01319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654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23A0E-ADE9-485C-AFA2-8C195DFCC04A}"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55505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A60AB7-E2BD-4D27-A395-863AE9EFBE30}" type="datetime1">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8426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3A23FF-FE1C-41AE-A1D4-3F7E67105448}" type="datetime1">
              <a:rPr lang="en-US" smtClean="0">
                <a:solidFill>
                  <a:prstClr val="white"/>
                </a:solidFill>
              </a:rPr>
              <a:pPr/>
              <a:t>7/13/2017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3238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41A963-0986-4E84-AE91-57E03B800C7E}" type="datetime1">
              <a:rPr lang="en-US" smtClean="0">
                <a:solidFill>
                  <a:prstClr val="white"/>
                </a:solidFill>
              </a:rPr>
              <a:pPr/>
              <a:t>7/13/2017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49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02710-F92E-4BB7-AAC7-AEC0FED14E57}" type="datetime1">
              <a:rPr lang="en-US" smtClean="0">
                <a:solidFill>
                  <a:prstClr val="white"/>
                </a:solidFill>
              </a:rPr>
              <a:pPr/>
              <a:t>7/13/2017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90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D4BDE6-C580-49F4-8967-B64FD3048913}" type="datetime1">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0728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BE2A1-D69D-4343-8DC6-1358ADFA764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413929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E4B4DA-8766-46BE-8F10-35EA21271E5A}" type="datetime1">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95047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46088-75BF-46A7-B331-6A2E81165F88}"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28945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F2E32-1EA8-43D4-A3BF-1CDC53311F76}"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70078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143E03-91FF-4BAF-9E2C-6D164A2D73C0}" type="datetime1">
              <a:rPr lang="en-US" smtClean="0">
                <a:solidFill>
                  <a:prstClr val="white"/>
                </a:solidFill>
              </a:rPr>
              <a:pPr/>
              <a:t>7/13/2017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3704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63A7E6-20F5-490B-B3DB-C1DE95491127}"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5372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9240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23A0E-ADE9-485C-AFA2-8C195DFCC04A}"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99417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A60AB7-E2BD-4D27-A395-863AE9EFBE30}" type="datetime1">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8013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3A23FF-FE1C-41AE-A1D4-3F7E67105448}" type="datetime1">
              <a:rPr lang="en-US" smtClean="0">
                <a:solidFill>
                  <a:prstClr val="white"/>
                </a:solidFill>
              </a:rPr>
              <a:pPr/>
              <a:t>7/13/2017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9723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41A963-0986-4E84-AE91-57E03B800C7E}" type="datetime1">
              <a:rPr lang="en-US" smtClean="0">
                <a:solidFill>
                  <a:prstClr val="white"/>
                </a:solidFill>
              </a:rPr>
              <a:pPr/>
              <a:t>7/13/2017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8631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BE2A1-D69D-4343-8DC6-1358ADFA764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2156690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02710-F92E-4BB7-AAC7-AEC0FED14E57}" type="datetime1">
              <a:rPr lang="en-US" smtClean="0">
                <a:solidFill>
                  <a:prstClr val="white"/>
                </a:solidFill>
              </a:rPr>
              <a:pPr/>
              <a:t>7/13/2017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61399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D4BDE6-C580-49F4-8967-B64FD3048913}" type="datetime1">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6338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E4B4DA-8766-46BE-8F10-35EA21271E5A}" type="datetime1">
              <a:rPr lang="en-US" smtClean="0">
                <a:solidFill>
                  <a:prstClr val="white"/>
                </a:solidFill>
              </a:rPr>
              <a:pPr/>
              <a:t>7/13/2017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9157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46088-75BF-46A7-B331-6A2E81165F88}"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22055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F2E32-1EA8-43D4-A3BF-1CDC53311F76}" type="datetime1">
              <a:rPr lang="en-US" smtClean="0">
                <a:solidFill>
                  <a:prstClr val="white"/>
                </a:solidFill>
              </a:rPr>
              <a:pPr/>
              <a:t>7/13/2017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6976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143E03-91FF-4BAF-9E2C-6D164A2D73C0}" type="datetime1">
              <a:rPr lang="en-US" smtClean="0">
                <a:solidFill>
                  <a:prstClr val="white"/>
                </a:solidFill>
              </a:rPr>
              <a:pPr/>
              <a:t>7/13/2017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010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BE2A1-D69D-4343-8DC6-1358ADFA7643}"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34810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BE2A1-D69D-4343-8DC6-1358ADFA7643}"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183710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8BE2A1-D69D-4343-8DC6-1358ADFA7643}"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91174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BE2A1-D69D-4343-8DC6-1358ADFA7643}"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212748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8BE2A1-D69D-4343-8DC6-1358ADFA7643}"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23562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8BE2A1-D69D-4343-8DC6-1358ADFA7643}"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AAE78-9782-4C0A-9063-7623D30F0E75}" type="slidenum">
              <a:rPr lang="en-US" smtClean="0"/>
              <a:t>‹#›</a:t>
            </a:fld>
            <a:endParaRPr lang="en-US"/>
          </a:p>
        </p:txBody>
      </p:sp>
    </p:spTree>
    <p:extLst>
      <p:ext uri="{BB962C8B-B14F-4D97-AF65-F5344CB8AC3E}">
        <p14:creationId xmlns:p14="http://schemas.microsoft.com/office/powerpoint/2010/main" val="332099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BE2A1-D69D-4343-8DC6-1358ADFA7643}" type="datetimeFigureOut">
              <a:rPr lang="en-US" smtClean="0"/>
              <a:t>7/13/2017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AAE78-9782-4C0A-9063-7623D30F0E75}" type="slidenum">
              <a:rPr lang="en-US" smtClean="0"/>
              <a:t>‹#›</a:t>
            </a:fld>
            <a:endParaRPr lang="en-US"/>
          </a:p>
        </p:txBody>
      </p:sp>
    </p:spTree>
    <p:extLst>
      <p:ext uri="{BB962C8B-B14F-4D97-AF65-F5344CB8AC3E}">
        <p14:creationId xmlns:p14="http://schemas.microsoft.com/office/powerpoint/2010/main" val="2257097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stretch>
            <a:fillRect/>
          </a:stretch>
        </p:blipFill>
        <p:spPr>
          <a:xfrm>
            <a:off x="0" y="0"/>
            <a:ext cx="12192000" cy="6858000"/>
          </a:xfrm>
          <a:prstGeom prst="rect">
            <a:avLst/>
          </a:prstGeom>
        </p:spPr>
      </p:pic>
      <p:pic>
        <p:nvPicPr>
          <p:cNvPr id="8" name="Picture 7" descr="DEP_color_logo white text[Converted].png"/>
          <p:cNvPicPr>
            <a:picLocks noChangeAspect="1"/>
          </p:cNvPicPr>
          <p:nvPr/>
        </p:nvPicPr>
        <p:blipFill>
          <a:blip r:embed="rId16" cstate="print"/>
          <a:stretch>
            <a:fillRect/>
          </a:stretch>
        </p:blipFill>
        <p:spPr>
          <a:xfrm>
            <a:off x="304800" y="191380"/>
            <a:ext cx="1320800" cy="646821"/>
          </a:xfrm>
          <a:prstGeom prst="rect">
            <a:avLst/>
          </a:prstGeom>
        </p:spPr>
      </p:pic>
      <p:sp>
        <p:nvSpPr>
          <p:cNvPr id="2" name="Title Placeholder 1"/>
          <p:cNvSpPr>
            <a:spLocks noGrp="1"/>
          </p:cNvSpPr>
          <p:nvPr>
            <p:ph type="title"/>
          </p:nvPr>
        </p:nvSpPr>
        <p:spPr>
          <a:xfrm>
            <a:off x="1117600" y="0"/>
            <a:ext cx="10464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492876"/>
            <a:ext cx="28448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9E143E03-91FF-4BAF-9E2C-6D164A2D73C0}" type="datetime1">
              <a:rPr lang="en-US" smtClean="0">
                <a:solidFill>
                  <a:prstClr val="white"/>
                </a:solidFill>
              </a:rPr>
              <a:pPr/>
              <a:t>7/13/2017</a:t>
            </a:fld>
            <a:endParaRPr lang="en-US" dirty="0">
              <a:solidFill>
                <a:prstClr val="white"/>
              </a:solidFill>
            </a:endParaRPr>
          </a:p>
        </p:txBody>
      </p:sp>
      <p:sp>
        <p:nvSpPr>
          <p:cNvPr id="5" name="Footer Placeholder 4"/>
          <p:cNvSpPr>
            <a:spLocks noGrp="1"/>
          </p:cNvSpPr>
          <p:nvPr>
            <p:ph type="ftr" sz="quarter" idx="3"/>
          </p:nvPr>
        </p:nvSpPr>
        <p:spPr>
          <a:xfrm>
            <a:off x="4165600" y="6492876"/>
            <a:ext cx="38608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a:solidFill>
                <a:prstClr val="white"/>
              </a:solidFill>
            </a:endParaRPr>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44199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stretch>
            <a:fillRect/>
          </a:stretch>
        </p:blipFill>
        <p:spPr>
          <a:xfrm>
            <a:off x="0" y="0"/>
            <a:ext cx="12192000" cy="6858000"/>
          </a:xfrm>
          <a:prstGeom prst="rect">
            <a:avLst/>
          </a:prstGeom>
        </p:spPr>
      </p:pic>
      <p:pic>
        <p:nvPicPr>
          <p:cNvPr id="8" name="Picture 7" descr="DEP_color_logo white text[Converted].png"/>
          <p:cNvPicPr>
            <a:picLocks noChangeAspect="1"/>
          </p:cNvPicPr>
          <p:nvPr/>
        </p:nvPicPr>
        <p:blipFill>
          <a:blip r:embed="rId16" cstate="print"/>
          <a:stretch>
            <a:fillRect/>
          </a:stretch>
        </p:blipFill>
        <p:spPr>
          <a:xfrm>
            <a:off x="304800" y="191380"/>
            <a:ext cx="1320800" cy="646821"/>
          </a:xfrm>
          <a:prstGeom prst="rect">
            <a:avLst/>
          </a:prstGeom>
        </p:spPr>
      </p:pic>
      <p:sp>
        <p:nvSpPr>
          <p:cNvPr id="2" name="Title Placeholder 1"/>
          <p:cNvSpPr>
            <a:spLocks noGrp="1"/>
          </p:cNvSpPr>
          <p:nvPr>
            <p:ph type="title"/>
          </p:nvPr>
        </p:nvSpPr>
        <p:spPr>
          <a:xfrm>
            <a:off x="1117600" y="0"/>
            <a:ext cx="10464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492876"/>
            <a:ext cx="28448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9E143E03-91FF-4BAF-9E2C-6D164A2D73C0}" type="datetime1">
              <a:rPr lang="en-US" smtClean="0">
                <a:solidFill>
                  <a:prstClr val="white"/>
                </a:solidFill>
              </a:rPr>
              <a:pPr/>
              <a:t>7/13/2017</a:t>
            </a:fld>
            <a:endParaRPr lang="en-US" dirty="0">
              <a:solidFill>
                <a:prstClr val="white"/>
              </a:solidFill>
            </a:endParaRPr>
          </a:p>
        </p:txBody>
      </p:sp>
      <p:sp>
        <p:nvSpPr>
          <p:cNvPr id="5" name="Footer Placeholder 4"/>
          <p:cNvSpPr>
            <a:spLocks noGrp="1"/>
          </p:cNvSpPr>
          <p:nvPr>
            <p:ph type="ftr" sz="quarter" idx="3"/>
          </p:nvPr>
        </p:nvSpPr>
        <p:spPr>
          <a:xfrm>
            <a:off x="4165600" y="6492876"/>
            <a:ext cx="38608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a:solidFill>
                <a:prstClr val="white"/>
              </a:solidFill>
            </a:endParaRPr>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D9515C9C-B0D4-49C7-83C7-4BF66E55645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79706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p:txStyles>
    <p:titleStyle>
      <a:lvl1pPr algn="ctr" defTabSz="914400" rtl="0" eaLnBrk="1" latinLnBrk="0" hangingPunct="1">
        <a:spcBef>
          <a:spcPct val="0"/>
        </a:spcBef>
        <a:buNone/>
        <a:defRPr sz="4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www.floridadep.gov/waste/content/announcements-upcoming-events"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www.floridadep.gov/waste/content/announcements-upcoming-events"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hyperlink" Target="mailto:Jamie.l.lopez@dep.state.fl.us" TargetMode="Externa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mailto:James.Fletcher@dep.state.fl.us" TargetMode="External"/><Relationship Id="rId2" Type="http://schemas.openxmlformats.org/officeDocument/2006/relationships/hyperlink" Target="mailto:George.M.Smith@dep.state.fl.us" TargetMode="External"/><Relationship Id="rId1" Type="http://schemas.openxmlformats.org/officeDocument/2006/relationships/slideLayout" Target="../slideLayouts/slideLayout25.xml"/><Relationship Id="rId5" Type="http://schemas.openxmlformats.org/officeDocument/2006/relationships/hyperlink" Target="mailto:Jamie.L.Lopez@dep.state.fl.us" TargetMode="External"/><Relationship Id="rId4" Type="http://schemas.openxmlformats.org/officeDocument/2006/relationships/hyperlink" Target="mailto:Tamara.Blyden@dep.state.fl.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troleum Restoration Program&#10;ATC-PRP Teleconference&#10;Tallahassee, Florida&#10;January 22, 2015"/>
          <p:cNvPicPr>
            <a:picLocks noChangeAspect="1"/>
          </p:cNvPicPr>
          <p:nvPr/>
        </p:nvPicPr>
        <p:blipFill>
          <a:blip r:embed="rId2" cstate="print"/>
          <a:stretch>
            <a:fillRect/>
          </a:stretch>
        </p:blipFill>
        <p:spPr>
          <a:xfrm>
            <a:off x="1524000" y="288003"/>
            <a:ext cx="9144000" cy="6068347"/>
          </a:xfrm>
          <a:prstGeom prst="rect">
            <a:avLst/>
          </a:prstGeom>
        </p:spPr>
      </p:pic>
      <p:sp>
        <p:nvSpPr>
          <p:cNvPr id="4" name="TextBox 3"/>
          <p:cNvSpPr txBox="1"/>
          <p:nvPr/>
        </p:nvSpPr>
        <p:spPr>
          <a:xfrm>
            <a:off x="2686050" y="1534845"/>
            <a:ext cx="7620000" cy="523220"/>
          </a:xfrm>
          <a:prstGeom prst="rect">
            <a:avLst/>
          </a:prstGeom>
          <a:noFill/>
        </p:spPr>
        <p:txBody>
          <a:bodyPr wrap="square" rtlCol="0">
            <a:spAutoFit/>
          </a:bodyPr>
          <a:lstStyle/>
          <a:p>
            <a:pPr algn="ctr"/>
            <a:r>
              <a:rPr lang="en-US" sz="2800" b="1" dirty="0">
                <a:solidFill>
                  <a:schemeClr val="bg1"/>
                </a:solidFill>
                <a:latin typeface="Arial" pitchFamily="34" charset="0"/>
                <a:cs typeface="Arial" pitchFamily="34" charset="0"/>
              </a:rPr>
              <a:t>Division of Waste Management</a:t>
            </a:r>
          </a:p>
        </p:txBody>
      </p:sp>
      <p:sp>
        <p:nvSpPr>
          <p:cNvPr id="5" name="TextBox 4"/>
          <p:cNvSpPr txBox="1"/>
          <p:nvPr/>
        </p:nvSpPr>
        <p:spPr>
          <a:xfrm>
            <a:off x="1524000" y="2240628"/>
            <a:ext cx="9144000" cy="2554545"/>
          </a:xfrm>
          <a:prstGeom prst="rect">
            <a:avLst/>
          </a:prstGeom>
          <a:noFill/>
        </p:spPr>
        <p:txBody>
          <a:bodyPr wrap="square" rtlCol="0">
            <a:spAutoFit/>
          </a:bodyPr>
          <a:lstStyle/>
          <a:p>
            <a:pPr algn="ctr"/>
            <a:r>
              <a:rPr lang="en-US" sz="3200" dirty="0">
                <a:latin typeface="Arial" pitchFamily="34" charset="0"/>
                <a:cs typeface="Arial" pitchFamily="34" charset="0"/>
              </a:rPr>
              <a:t>PETROLEUM RESTORATION PROGRAM</a:t>
            </a:r>
            <a:endParaRPr lang="en-US" sz="3200" dirty="0">
              <a:solidFill>
                <a:srgbClr val="00B0F0"/>
              </a:solidFill>
              <a:effectLst>
                <a:outerShdw blurRad="38100" dist="38100" dir="2700000" algn="tl">
                  <a:srgbClr val="000000">
                    <a:alpha val="43137"/>
                  </a:srgbClr>
                </a:outerShdw>
              </a:effectLst>
              <a:latin typeface="Arial" pitchFamily="34" charset="0"/>
              <a:cs typeface="Arial" pitchFamily="34" charset="0"/>
            </a:endParaRPr>
          </a:p>
          <a:p>
            <a:pPr algn="ctr"/>
            <a:endParaRPr lang="en-US" sz="2800" dirty="0">
              <a:latin typeface="Arial" pitchFamily="34" charset="0"/>
              <a:cs typeface="Arial" pitchFamily="34" charset="0"/>
            </a:endParaRPr>
          </a:p>
          <a:p>
            <a:pPr algn="ctr"/>
            <a:endParaRPr lang="en-US" sz="2800" dirty="0">
              <a:latin typeface="Arial" pitchFamily="34" charset="0"/>
              <a:cs typeface="Arial" pitchFamily="34" charset="0"/>
            </a:endParaRPr>
          </a:p>
          <a:p>
            <a:pPr algn="ctr"/>
            <a:r>
              <a:rPr lang="en-US" sz="4400" b="1" dirty="0">
                <a:effectLst>
                  <a:outerShdw blurRad="38100" dist="38100" dir="2700000" algn="tl">
                    <a:srgbClr val="000000">
                      <a:alpha val="43137"/>
                    </a:srgbClr>
                  </a:outerShdw>
                </a:effectLst>
                <a:latin typeface="Arial" pitchFamily="34" charset="0"/>
                <a:cs typeface="Arial" pitchFamily="34" charset="0"/>
              </a:rPr>
              <a:t>ATC-PRP Teleconference</a:t>
            </a:r>
          </a:p>
          <a:p>
            <a:pPr algn="ctr"/>
            <a:r>
              <a:rPr lang="en-US" sz="2800" b="1" dirty="0">
                <a:latin typeface="Arial" pitchFamily="34" charset="0"/>
                <a:cs typeface="Arial" pitchFamily="34" charset="0"/>
              </a:rPr>
              <a:t>Tallahassee, Florida</a:t>
            </a:r>
          </a:p>
        </p:txBody>
      </p:sp>
      <p:sp>
        <p:nvSpPr>
          <p:cNvPr id="6" name="TextBox 5"/>
          <p:cNvSpPr txBox="1"/>
          <p:nvPr/>
        </p:nvSpPr>
        <p:spPr>
          <a:xfrm>
            <a:off x="3162300" y="4716126"/>
            <a:ext cx="5715000" cy="523220"/>
          </a:xfrm>
          <a:prstGeom prst="rect">
            <a:avLst/>
          </a:prstGeom>
          <a:noFill/>
        </p:spPr>
        <p:txBody>
          <a:bodyPr wrap="square" rtlCol="0">
            <a:spAutoFit/>
          </a:bodyPr>
          <a:lstStyle/>
          <a:p>
            <a:pPr algn="ctr"/>
            <a:r>
              <a:rPr lang="en-US" sz="2800" b="1" dirty="0">
                <a:latin typeface="Arial" pitchFamily="34" charset="0"/>
                <a:cs typeface="Arial" pitchFamily="34" charset="0"/>
              </a:rPr>
              <a:t>January 22, 2015</a:t>
            </a:r>
          </a:p>
        </p:txBody>
      </p:sp>
      <p:sp>
        <p:nvSpPr>
          <p:cNvPr id="8" name="Title 7" hidden="1"/>
          <p:cNvSpPr>
            <a:spLocks noGrp="1"/>
          </p:cNvSpPr>
          <p:nvPr>
            <p:ph type="ctrTitle"/>
          </p:nvPr>
        </p:nvSpPr>
        <p:spPr/>
        <p:txBody>
          <a:bodyPr>
            <a:normAutofit fontScale="90000"/>
          </a:bodyPr>
          <a:lstStyle/>
          <a:p>
            <a:r>
              <a:rPr lang="en-US" dirty="0"/>
              <a:t>ATC-PRP Teleconference</a:t>
            </a:r>
            <a:br>
              <a:rPr lang="en-US" dirty="0"/>
            </a:br>
            <a:r>
              <a:rPr lang="en-US" dirty="0"/>
              <a:t>Tallahassee, FL</a:t>
            </a:r>
            <a:br>
              <a:rPr lang="en-US" dirty="0"/>
            </a:br>
            <a:r>
              <a:rPr lang="en-US" dirty="0"/>
              <a:t>January 22, 2015</a:t>
            </a:r>
          </a:p>
        </p:txBody>
      </p:sp>
      <p:sp>
        <p:nvSpPr>
          <p:cNvPr id="9" name="Subtitle 8" hidden="1"/>
          <p:cNvSpPr>
            <a:spLocks noGrp="1"/>
          </p:cNvSpPr>
          <p:nvPr>
            <p:ph type="subTitle" idx="1"/>
          </p:nvPr>
        </p:nvSpPr>
        <p:spPr/>
        <p:txBody>
          <a:bodyPr/>
          <a:lstStyle/>
          <a:p>
            <a:endParaRPr lang="en-US"/>
          </a:p>
        </p:txBody>
      </p:sp>
      <p:sp>
        <p:nvSpPr>
          <p:cNvPr id="7" name="Slide Number Placeholder 6"/>
          <p:cNvSpPr>
            <a:spLocks noGrp="1"/>
          </p:cNvSpPr>
          <p:nvPr>
            <p:ph type="sldNum" sz="quarter" idx="12"/>
          </p:nvPr>
        </p:nvSpPr>
        <p:spPr/>
        <p:txBody>
          <a:bodyPr/>
          <a:lstStyle/>
          <a:p>
            <a:fld id="{ECA950DE-4DE7-4DAE-A8A1-D7FF25CA807F}" type="slidenum">
              <a:rPr lang="en-US" smtClean="0"/>
              <a:pPr/>
              <a:t>1</a:t>
            </a:fld>
            <a:endParaRPr lang="en-US" dirty="0"/>
          </a:p>
        </p:txBody>
      </p:sp>
    </p:spTree>
    <p:extLst>
      <p:ext uri="{BB962C8B-B14F-4D97-AF65-F5344CB8AC3E}">
        <p14:creationId xmlns:p14="http://schemas.microsoft.com/office/powerpoint/2010/main" val="301648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New Site Access Agreement</a:t>
            </a:r>
            <a:br>
              <a:rPr lang="en-US" dirty="0"/>
            </a:br>
            <a:endParaRPr lang="en-US" dirty="0"/>
          </a:p>
        </p:txBody>
      </p:sp>
      <p:sp>
        <p:nvSpPr>
          <p:cNvPr id="2" name="Date Placeholder 1"/>
          <p:cNvSpPr>
            <a:spLocks noGrp="1"/>
          </p:cNvSpPr>
          <p:nvPr>
            <p:ph type="dt" sz="half" idx="10"/>
          </p:nvPr>
        </p:nvSpPr>
        <p:spPr/>
        <p:txBody>
          <a:bodyPr/>
          <a:lstStyle/>
          <a:p>
            <a:fld id="{3F002710-F92E-4BB7-AAC7-AEC0FED14E57}" type="datetime1">
              <a:rPr lang="en-US" smtClean="0">
                <a:solidFill>
                  <a:prstClr val="white"/>
                </a:solidFill>
              </a:rPr>
              <a:pPr/>
              <a:t>7/13/2017</a:t>
            </a:fld>
            <a:endParaRPr lang="en-US">
              <a:solidFill>
                <a:prstClr val="white"/>
              </a:solidFill>
            </a:endParaRPr>
          </a:p>
        </p:txBody>
      </p:sp>
      <p:sp>
        <p:nvSpPr>
          <p:cNvPr id="3" name="Slide Number Placeholder 2"/>
          <p:cNvSpPr>
            <a:spLocks noGrp="1"/>
          </p:cNvSpPr>
          <p:nvPr>
            <p:ph type="sldNum" sz="quarter" idx="12"/>
          </p:nvPr>
        </p:nvSpPr>
        <p:spPr/>
        <p:txBody>
          <a:bodyPr/>
          <a:lstStyle/>
          <a:p>
            <a:fld id="{D9515C9C-B0D4-49C7-83C7-4BF66E55645D}" type="slidenum">
              <a:rPr lang="en-US" smtClean="0">
                <a:solidFill>
                  <a:prstClr val="white"/>
                </a:solidFill>
              </a:rPr>
              <a:pPr/>
              <a:t>10</a:t>
            </a:fld>
            <a:endParaRPr lang="en-US">
              <a:solidFill>
                <a:prstClr val="white"/>
              </a:solidFill>
            </a:endParaRPr>
          </a:p>
        </p:txBody>
      </p:sp>
      <p:sp>
        <p:nvSpPr>
          <p:cNvPr id="6" name="Rectangle 5"/>
          <p:cNvSpPr/>
          <p:nvPr/>
        </p:nvSpPr>
        <p:spPr>
          <a:xfrm>
            <a:off x="1" y="1334530"/>
            <a:ext cx="12192000" cy="4955203"/>
          </a:xfrm>
          <a:prstGeom prst="rect">
            <a:avLst/>
          </a:prstGeom>
        </p:spPr>
        <p:txBody>
          <a:bodyPr wrap="square">
            <a:spAutoFit/>
          </a:bodyPr>
          <a:lstStyle/>
          <a:p>
            <a:pPr marL="285750" indent="-285750">
              <a:buFont typeface="Arial" panose="020B0604020202020204" pitchFamily="34" charset="0"/>
              <a:buChar char="•"/>
            </a:pPr>
            <a:r>
              <a:rPr lang="en-US" sz="2000" b="1" dirty="0"/>
              <a:t>For use by the Florida Department of Environmental Protection (Department) Agency Term Contractors (ATCs) when working as an ATC for Source and Non-Source Properties</a:t>
            </a:r>
          </a:p>
          <a:p>
            <a:endParaRPr lang="en-US" sz="2000" b="1" dirty="0"/>
          </a:p>
          <a:p>
            <a:pPr marL="285750" indent="-285750">
              <a:buFont typeface="Arial" panose="020B0604020202020204" pitchFamily="34" charset="0"/>
              <a:buChar char="•"/>
            </a:pPr>
            <a:r>
              <a:rPr lang="en-US" sz="2000" b="1" dirty="0"/>
              <a:t>Unless there are unique or extenuating circumstances, the new Site Access Agreement (Agreement) should not be altered</a:t>
            </a:r>
          </a:p>
          <a:p>
            <a:endParaRPr lang="en-US" sz="2000" b="1" dirty="0"/>
          </a:p>
          <a:p>
            <a:pPr marL="285750" indent="-285750">
              <a:buFont typeface="Arial" panose="020B0604020202020204" pitchFamily="34" charset="0"/>
              <a:buChar char="•"/>
            </a:pPr>
            <a:r>
              <a:rPr lang="en-US" sz="2000" b="1" dirty="0"/>
              <a:t>The new agreement is between the Owner/RP and Department</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ATCs are no longer required to obtain the agreements from Owner/RPs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No work shall be conducted until the Department is in possession of a fully executed Agreement between the Department and Owner/RP</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New Site Access Agreement Template:</a:t>
            </a:r>
          </a:p>
          <a:p>
            <a:endParaRPr lang="en-US" dirty="0"/>
          </a:p>
          <a:p>
            <a:pPr algn="ctr"/>
            <a:r>
              <a:rPr lang="en-US" b="1" dirty="0"/>
              <a:t>http://www.floridadep.gov/waste/content/announcements-upcoming-events</a:t>
            </a:r>
          </a:p>
        </p:txBody>
      </p:sp>
    </p:spTree>
    <p:extLst>
      <p:ext uri="{BB962C8B-B14F-4D97-AF65-F5344CB8AC3E}">
        <p14:creationId xmlns:p14="http://schemas.microsoft.com/office/powerpoint/2010/main" val="355718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90489"/>
            <a:ext cx="10464800" cy="1143000"/>
          </a:xfrm>
        </p:spPr>
        <p:txBody>
          <a:bodyPr>
            <a:normAutofit fontScale="90000"/>
          </a:bodyPr>
          <a:lstStyle/>
          <a:p>
            <a:r>
              <a:rPr lang="en-US" sz="3600" dirty="0"/>
              <a:t>INDEMNIFICATION</a:t>
            </a:r>
            <a:br>
              <a:rPr lang="en-US" dirty="0"/>
            </a:br>
            <a:r>
              <a:rPr lang="en-US" sz="2700" dirty="0"/>
              <a:t>(Paragraph 15 of New Site Access Agreement)</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The Department does not indemnify the Owner but acknowledges and accepts its responsibility under applicable law (Section 768.28, Florida Statutes) for damages caused by the acts of its employees while on the property of owner (see paragraph 16 of the New Site Access Agreement)</a:t>
            </a:r>
          </a:p>
          <a:p>
            <a:endParaRPr lang="en-US" dirty="0"/>
          </a:p>
          <a:p>
            <a:r>
              <a:rPr lang="en-US" dirty="0"/>
              <a:t>The ATC has already indemnified the Department in it’s contract</a:t>
            </a:r>
          </a:p>
          <a:p>
            <a:endParaRPr lang="en-US" dirty="0"/>
          </a:p>
          <a:p>
            <a:r>
              <a:rPr lang="en-US" dirty="0"/>
              <a:t>The Contractor should not enter into any agreement that conflicts with its indemnification of the Department</a:t>
            </a:r>
          </a:p>
          <a:p>
            <a:endParaRPr lang="en-US" dirty="0"/>
          </a:p>
          <a:p>
            <a:r>
              <a:rPr lang="en-US" dirty="0"/>
              <a:t>Where no conflicts exist, any subsequent indemnification by the Contractor to any party associated with the Permissible Activities is subservient and subordinate to the Contractor’s indemnification of the Department</a:t>
            </a:r>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611742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DUE DATES</a:t>
            </a:r>
          </a:p>
        </p:txBody>
      </p:sp>
      <p:sp>
        <p:nvSpPr>
          <p:cNvPr id="3" name="Content Placeholder 2"/>
          <p:cNvSpPr>
            <a:spLocks noGrp="1"/>
          </p:cNvSpPr>
          <p:nvPr>
            <p:ph idx="1"/>
          </p:nvPr>
        </p:nvSpPr>
        <p:spPr>
          <a:xfrm>
            <a:off x="1676400" y="1219200"/>
            <a:ext cx="8839200" cy="5181600"/>
          </a:xfrm>
        </p:spPr>
        <p:txBody>
          <a:bodyPr>
            <a:normAutofit/>
          </a:bodyPr>
          <a:lstStyle/>
          <a:p>
            <a:pPr marL="0" indent="0">
              <a:buNone/>
            </a:pPr>
            <a:endParaRPr lang="en-US" sz="4800" dirty="0"/>
          </a:p>
          <a:p>
            <a:pPr marL="0" indent="0">
              <a:buNone/>
            </a:pPr>
            <a:r>
              <a:rPr lang="en-US" sz="4800" dirty="0"/>
              <a:t>	</a:t>
            </a:r>
          </a:p>
          <a:p>
            <a:pPr marL="0" indent="0" algn="ctr">
              <a:buNone/>
            </a:pPr>
            <a:r>
              <a:rPr lang="en-US" sz="4000" dirty="0"/>
              <a:t> DIANE PICKETT/ CHRIS BAYLISS</a:t>
            </a:r>
          </a:p>
          <a:p>
            <a:pPr marL="0" indent="0">
              <a:buNone/>
            </a:pPr>
            <a:endParaRPr lang="en-US" sz="3800"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185921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 DOCUMENTATION FORMS AND DOCUMENTATION FOR INVOICES</a:t>
            </a:r>
          </a:p>
        </p:txBody>
      </p:sp>
      <p:sp>
        <p:nvSpPr>
          <p:cNvPr id="3" name="Content Placeholder 2"/>
          <p:cNvSpPr>
            <a:spLocks noGrp="1"/>
          </p:cNvSpPr>
          <p:nvPr>
            <p:ph idx="1"/>
          </p:nvPr>
        </p:nvSpPr>
        <p:spPr>
          <a:xfrm>
            <a:off x="1676400" y="1219200"/>
            <a:ext cx="8839200" cy="5181600"/>
          </a:xfrm>
        </p:spPr>
        <p:txBody>
          <a:bodyPr>
            <a:normAutofit/>
          </a:bodyPr>
          <a:lstStyle/>
          <a:p>
            <a:pPr marL="0" indent="0">
              <a:buNone/>
            </a:pPr>
            <a:endParaRPr lang="en-US" sz="4800" dirty="0"/>
          </a:p>
          <a:p>
            <a:pPr marL="0" indent="0">
              <a:buNone/>
            </a:pPr>
            <a:r>
              <a:rPr lang="en-US" sz="4800" dirty="0"/>
              <a:t>	</a:t>
            </a:r>
          </a:p>
          <a:p>
            <a:pPr marL="0" indent="0" algn="just">
              <a:buNone/>
            </a:pPr>
            <a:r>
              <a:rPr lang="en-US" sz="4800" dirty="0"/>
              <a:t>		SHARON LEE</a:t>
            </a:r>
          </a:p>
          <a:p>
            <a:pPr marL="0" indent="0">
              <a:buNone/>
            </a:pPr>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189916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30" dirty="0"/>
              <a:t>DEP Travel Form &amp; Documentation for Invoices</a:t>
            </a:r>
          </a:p>
        </p:txBody>
      </p:sp>
      <p:sp>
        <p:nvSpPr>
          <p:cNvPr id="5" name="TextBox 4"/>
          <p:cNvSpPr txBox="1"/>
          <p:nvPr/>
        </p:nvSpPr>
        <p:spPr>
          <a:xfrm>
            <a:off x="801816" y="1570762"/>
            <a:ext cx="11096368"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Eligible for per diem when overnight travel is required</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Invoicing for per diem is based on $20 per daily quarter </a:t>
            </a:r>
          </a:p>
        </p:txBody>
      </p:sp>
      <p:sp>
        <p:nvSpPr>
          <p:cNvPr id="22" name="Oval 21" descr="Per Diem diagram"/>
          <p:cNvSpPr/>
          <p:nvPr/>
        </p:nvSpPr>
        <p:spPr>
          <a:xfrm>
            <a:off x="4103300" y="3322777"/>
            <a:ext cx="2371811" cy="2186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cxnSp>
        <p:nvCxnSpPr>
          <p:cNvPr id="23" name="Straight Connector 22" descr="Vertical diagram connector"/>
          <p:cNvCxnSpPr>
            <a:endCxn id="22" idx="4"/>
          </p:cNvCxnSpPr>
          <p:nvPr/>
        </p:nvCxnSpPr>
        <p:spPr>
          <a:xfrm flipH="1">
            <a:off x="5289206" y="3325312"/>
            <a:ext cx="7766" cy="2183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descr="Horizontal diagram connector"/>
          <p:cNvCxnSpPr/>
          <p:nvPr/>
        </p:nvCxnSpPr>
        <p:spPr>
          <a:xfrm flipV="1">
            <a:off x="4111066" y="4415837"/>
            <a:ext cx="2371811" cy="21889"/>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4553527" y="3835982"/>
            <a:ext cx="635000" cy="450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Qtr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30"/>
          <p:cNvSpPr txBox="1">
            <a:spLocks noChangeArrowheads="1"/>
          </p:cNvSpPr>
          <p:nvPr/>
        </p:nvSpPr>
        <p:spPr bwMode="auto">
          <a:xfrm>
            <a:off x="5498156" y="3789514"/>
            <a:ext cx="635000"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Qtr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8"/>
          <p:cNvSpPr txBox="1">
            <a:spLocks noChangeArrowheads="1"/>
          </p:cNvSpPr>
          <p:nvPr/>
        </p:nvSpPr>
        <p:spPr bwMode="auto">
          <a:xfrm>
            <a:off x="4499982" y="4617456"/>
            <a:ext cx="635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Qtr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7"/>
          <p:cNvSpPr txBox="1">
            <a:spLocks noChangeArrowheads="1"/>
          </p:cNvSpPr>
          <p:nvPr/>
        </p:nvSpPr>
        <p:spPr bwMode="auto">
          <a:xfrm>
            <a:off x="5449330" y="4617456"/>
            <a:ext cx="635000" cy="50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$20.00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Qtr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33"/>
          <p:cNvSpPr txBox="1">
            <a:spLocks noChangeArrowheads="1"/>
          </p:cNvSpPr>
          <p:nvPr/>
        </p:nvSpPr>
        <p:spPr bwMode="auto">
          <a:xfrm>
            <a:off x="4741346" y="2917631"/>
            <a:ext cx="1111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12:00 midnight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31"/>
          <p:cNvSpPr txBox="1">
            <a:spLocks noChangeArrowheads="1"/>
          </p:cNvSpPr>
          <p:nvPr/>
        </p:nvSpPr>
        <p:spPr bwMode="auto">
          <a:xfrm>
            <a:off x="6583556" y="4260988"/>
            <a:ext cx="768350"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6:00 a.m.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25"/>
          <p:cNvSpPr txBox="1">
            <a:spLocks noChangeArrowheads="1"/>
          </p:cNvSpPr>
          <p:nvPr/>
        </p:nvSpPr>
        <p:spPr bwMode="auto">
          <a:xfrm>
            <a:off x="4871027" y="5593458"/>
            <a:ext cx="901700"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12:00 noon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Text Box 32"/>
          <p:cNvSpPr txBox="1">
            <a:spLocks noChangeArrowheads="1"/>
          </p:cNvSpPr>
          <p:nvPr/>
        </p:nvSpPr>
        <p:spPr bwMode="auto">
          <a:xfrm>
            <a:off x="3294275" y="4258060"/>
            <a:ext cx="774700" cy="247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6:00 p.m.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014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538" y="-81601"/>
            <a:ext cx="7220462" cy="1209964"/>
          </a:xfrm>
        </p:spPr>
        <p:txBody>
          <a:bodyPr>
            <a:normAutofit/>
          </a:bodyPr>
          <a:lstStyle/>
          <a:p>
            <a:pPr algn="ctr"/>
            <a:r>
              <a:rPr lang="en-US" sz="3600" cap="none" dirty="0"/>
              <a:t>DEP Trave</a:t>
            </a:r>
            <a:r>
              <a:rPr lang="en-US" sz="3600" dirty="0"/>
              <a:t>l Voucher</a:t>
            </a:r>
            <a:endParaRPr lang="en-US" sz="3600" cap="none" dirty="0"/>
          </a:p>
        </p:txBody>
      </p:sp>
      <p:sp>
        <p:nvSpPr>
          <p:cNvPr id="3" name="Content Placeholder 2"/>
          <p:cNvSpPr>
            <a:spLocks noGrp="1"/>
          </p:cNvSpPr>
          <p:nvPr>
            <p:ph idx="1"/>
          </p:nvPr>
        </p:nvSpPr>
        <p:spPr>
          <a:xfrm>
            <a:off x="881448" y="1134068"/>
            <a:ext cx="10000735" cy="785576"/>
          </a:xfrm>
        </p:spPr>
        <p:txBody>
          <a:bodyPr>
            <a:normAutofit fontScale="85000" lnSpcReduction="10000"/>
          </a:bodyPr>
          <a:lstStyle/>
          <a:p>
            <a:r>
              <a:rPr lang="en-US" b="1" dirty="0"/>
              <a:t>The DEP Travel Voucher is found at this link:</a:t>
            </a:r>
          </a:p>
          <a:p>
            <a:pPr lvl="1"/>
            <a:r>
              <a:rPr lang="en-US" b="1" dirty="0">
                <a:solidFill>
                  <a:srgbClr val="005B9C"/>
                </a:solidFill>
              </a:rPr>
              <a:t> </a:t>
            </a:r>
            <a:r>
              <a:rPr lang="en-US" dirty="0">
                <a:hlinkClick r:id="rId3"/>
              </a:rPr>
              <a:t>http://www.floridadep.</a:t>
            </a:r>
            <a:r>
              <a:rPr lang="en-US" u="sng" dirty="0">
                <a:solidFill>
                  <a:srgbClr val="0000FF"/>
                </a:solidFill>
                <a:hlinkClick r:id="rId3"/>
              </a:rPr>
              <a:t>gov/waste/content/announcements-upcoming-events</a:t>
            </a:r>
            <a:endParaRPr lang="en-US" u="sng" dirty="0">
              <a:solidFill>
                <a:srgbClr val="0000FF"/>
              </a:solidFill>
            </a:endParaRPr>
          </a:p>
          <a:p>
            <a:endParaRPr lang="en-US" dirty="0"/>
          </a:p>
        </p:txBody>
      </p:sp>
      <p:pic>
        <p:nvPicPr>
          <p:cNvPr id="6" name="Picture 5" descr="DEP Voucher For Reimbursement of Travel Expenses "/>
          <p:cNvPicPr>
            <a:picLocks noChangeAspect="1"/>
          </p:cNvPicPr>
          <p:nvPr/>
        </p:nvPicPr>
        <p:blipFill rotWithShape="1">
          <a:blip r:embed="rId4"/>
          <a:srcRect l="16263" t="13754" r="15231" b="336"/>
          <a:stretch/>
        </p:blipFill>
        <p:spPr>
          <a:xfrm>
            <a:off x="2010032" y="1919644"/>
            <a:ext cx="7315200" cy="4642346"/>
          </a:xfrm>
          <a:prstGeom prst="rect">
            <a:avLst/>
          </a:prstGeom>
        </p:spPr>
      </p:pic>
    </p:spTree>
    <p:extLst>
      <p:ext uri="{BB962C8B-B14F-4D97-AF65-F5344CB8AC3E}">
        <p14:creationId xmlns:p14="http://schemas.microsoft.com/office/powerpoint/2010/main" val="180704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 Travel Voucher</a:t>
            </a:r>
          </a:p>
        </p:txBody>
      </p:sp>
      <p:sp>
        <p:nvSpPr>
          <p:cNvPr id="3" name="Content Placeholder 2"/>
          <p:cNvSpPr>
            <a:spLocks noGrp="1"/>
          </p:cNvSpPr>
          <p:nvPr>
            <p:ph idx="1"/>
          </p:nvPr>
        </p:nvSpPr>
        <p:spPr>
          <a:xfrm>
            <a:off x="527222" y="1394255"/>
            <a:ext cx="10972800" cy="4525963"/>
          </a:xfrm>
        </p:spPr>
        <p:txBody>
          <a:bodyPr/>
          <a:lstStyle/>
          <a:p>
            <a:r>
              <a:rPr lang="en-US" dirty="0">
                <a:solidFill>
                  <a:schemeClr val="accent1">
                    <a:lumMod val="75000"/>
                  </a:schemeClr>
                </a:solidFill>
              </a:rPr>
              <a:t>The DEP Travel Voucher is found at this link:</a:t>
            </a:r>
          </a:p>
          <a:p>
            <a:pPr marL="457200" lvl="1" indent="0">
              <a:buNone/>
            </a:pPr>
            <a:r>
              <a:rPr lang="en-US" dirty="0"/>
              <a:t> </a:t>
            </a:r>
            <a:r>
              <a:rPr lang="en-US" dirty="0">
                <a:hlinkClick r:id="rId3"/>
              </a:rPr>
              <a:t>http://www.floridadep.gov/waste/content/announcements-upcoming-events</a:t>
            </a:r>
            <a:endParaRPr lang="en-US" dirty="0"/>
          </a:p>
          <a:p>
            <a:endParaRPr lang="en-US" dirty="0"/>
          </a:p>
          <a:p>
            <a:pPr lvl="1"/>
            <a:r>
              <a:rPr lang="en-US" b="1" dirty="0">
                <a:solidFill>
                  <a:srgbClr val="005B9C"/>
                </a:solidFill>
              </a:rPr>
              <a:t>Must be completed and signed by the traveler</a:t>
            </a:r>
            <a:endParaRPr lang="en-US" dirty="0">
              <a:solidFill>
                <a:srgbClr val="005B9C"/>
              </a:solidFill>
            </a:endParaRPr>
          </a:p>
          <a:p>
            <a:pPr lvl="1"/>
            <a:r>
              <a:rPr lang="en-US" b="1" dirty="0">
                <a:solidFill>
                  <a:srgbClr val="005B9C"/>
                </a:solidFill>
              </a:rPr>
              <a:t>Accepts Adobe electronic signature</a:t>
            </a:r>
            <a:endParaRPr lang="en-US" dirty="0">
              <a:solidFill>
                <a:srgbClr val="005B9C"/>
              </a:solidFill>
            </a:endParaRPr>
          </a:p>
          <a:p>
            <a:pPr lvl="1"/>
            <a:r>
              <a:rPr lang="en-US" b="1" dirty="0">
                <a:solidFill>
                  <a:srgbClr val="005B9C"/>
                </a:solidFill>
              </a:rPr>
              <a:t>Can be printed and signed in ink</a:t>
            </a:r>
          </a:p>
          <a:p>
            <a:pPr lvl="1"/>
            <a:r>
              <a:rPr lang="en-US" b="1" dirty="0">
                <a:solidFill>
                  <a:srgbClr val="005B9C"/>
                </a:solidFill>
              </a:rPr>
              <a:t>Must be included with deliverable to site manager</a:t>
            </a:r>
            <a:endParaRPr lang="en-US" dirty="0">
              <a:solidFill>
                <a:srgbClr val="005B9C"/>
              </a:solidFill>
            </a:endParaRPr>
          </a:p>
          <a:p>
            <a:pPr lvl="1"/>
            <a:r>
              <a:rPr lang="en-US" b="1" dirty="0">
                <a:solidFill>
                  <a:srgbClr val="005B9C"/>
                </a:solidFill>
              </a:rPr>
              <a:t>Must be included with invoice billing for per diem</a:t>
            </a:r>
            <a:endParaRPr lang="en-US" dirty="0">
              <a:solidFill>
                <a:srgbClr val="005B9C"/>
              </a:solidFill>
            </a:endParaRPr>
          </a:p>
          <a:p>
            <a:endParaRPr lang="en-US" dirty="0"/>
          </a:p>
        </p:txBody>
      </p:sp>
    </p:spTree>
    <p:extLst>
      <p:ext uri="{BB962C8B-B14F-4D97-AF65-F5344CB8AC3E}">
        <p14:creationId xmlns:p14="http://schemas.microsoft.com/office/powerpoint/2010/main" val="245361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mple Travel Voucher"/>
          <p:cNvPicPr>
            <a:picLocks noGrp="1" noChangeAspect="1"/>
          </p:cNvPicPr>
          <p:nvPr>
            <p:ph idx="1"/>
          </p:nvPr>
        </p:nvPicPr>
        <p:blipFill>
          <a:blip r:embed="rId2"/>
          <a:stretch>
            <a:fillRect/>
          </a:stretch>
        </p:blipFill>
        <p:spPr>
          <a:xfrm>
            <a:off x="872523" y="790832"/>
            <a:ext cx="10809417" cy="6067167"/>
          </a:xfrm>
          <a:prstGeom prst="rect">
            <a:avLst/>
          </a:prstGeom>
        </p:spPr>
      </p:pic>
      <p:sp>
        <p:nvSpPr>
          <p:cNvPr id="2" name="Title 1"/>
          <p:cNvSpPr>
            <a:spLocks noGrp="1"/>
          </p:cNvSpPr>
          <p:nvPr>
            <p:ph type="title"/>
          </p:nvPr>
        </p:nvSpPr>
        <p:spPr>
          <a:xfrm>
            <a:off x="1044832" y="-156519"/>
            <a:ext cx="10464800" cy="1143000"/>
          </a:xfrm>
        </p:spPr>
        <p:txBody>
          <a:bodyPr/>
          <a:lstStyle/>
          <a:p>
            <a:r>
              <a:rPr lang="en-US" b="0" dirty="0"/>
              <a:t>Sample Travel Voucher</a:t>
            </a:r>
          </a:p>
        </p:txBody>
      </p:sp>
    </p:spTree>
    <p:extLst>
      <p:ext uri="{BB962C8B-B14F-4D97-AF65-F5344CB8AC3E}">
        <p14:creationId xmlns:p14="http://schemas.microsoft.com/office/powerpoint/2010/main" val="148744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124200" y="1772"/>
            <a:ext cx="7391400" cy="1295400"/>
          </a:xfrm>
        </p:spPr>
        <p:txBody>
          <a:bodyPr>
            <a:normAutofit/>
          </a:bodyPr>
          <a:lstStyle/>
          <a:p>
            <a:pPr algn="l"/>
            <a:r>
              <a:rPr lang="en-US" altLang="en-US" sz="3200" dirty="0"/>
              <a:t>		    ADaPT</a:t>
            </a:r>
            <a:br>
              <a:rPr lang="en-US" altLang="en-US" sz="2800" dirty="0"/>
            </a:br>
            <a:endParaRPr lang="en-US" altLang="en-US" sz="2800" dirty="0"/>
          </a:p>
        </p:txBody>
      </p:sp>
      <p:sp>
        <p:nvSpPr>
          <p:cNvPr id="5123" name="Rectangle 3"/>
          <p:cNvSpPr>
            <a:spLocks noGrp="1" noChangeArrowheads="1"/>
          </p:cNvSpPr>
          <p:nvPr>
            <p:ph idx="1"/>
          </p:nvPr>
        </p:nvSpPr>
        <p:spPr>
          <a:xfrm>
            <a:off x="1828800" y="1524001"/>
            <a:ext cx="8534400" cy="4525963"/>
          </a:xfrm>
        </p:spPr>
        <p:txBody>
          <a:bodyPr/>
          <a:lstStyle/>
          <a:p>
            <a:pPr algn="ctr">
              <a:buNone/>
            </a:pPr>
            <a:endParaRPr lang="en-US" b="1" dirty="0"/>
          </a:p>
          <a:p>
            <a:pPr algn="ctr">
              <a:buNone/>
            </a:pPr>
            <a:r>
              <a:rPr lang="en-US" sz="4000" b="1" u="sng" dirty="0"/>
              <a:t>A</a:t>
            </a:r>
            <a:r>
              <a:rPr lang="en-US" sz="4000" b="1" dirty="0"/>
              <a:t>utomated </a:t>
            </a:r>
            <a:r>
              <a:rPr lang="en-US" sz="4000" b="1" u="sng" dirty="0"/>
              <a:t>Da</a:t>
            </a:r>
            <a:r>
              <a:rPr lang="en-US" sz="4000" b="1" dirty="0"/>
              <a:t>ta </a:t>
            </a:r>
            <a:r>
              <a:rPr lang="en-US" sz="4000" b="1" u="sng" dirty="0"/>
              <a:t>P</a:t>
            </a:r>
            <a:r>
              <a:rPr lang="en-US" sz="4000" b="1" dirty="0"/>
              <a:t>rocessing </a:t>
            </a:r>
            <a:r>
              <a:rPr lang="en-US" sz="4000" b="1" u="sng" dirty="0"/>
              <a:t>T</a:t>
            </a:r>
            <a:r>
              <a:rPr lang="en-US" sz="4000" b="1" dirty="0"/>
              <a:t>ool</a:t>
            </a:r>
          </a:p>
          <a:p>
            <a:pPr algn="ctr">
              <a:buNone/>
            </a:pPr>
            <a:endParaRPr lang="en-US" b="1" dirty="0"/>
          </a:p>
          <a:p>
            <a:pPr algn="ctr">
              <a:buNone/>
            </a:pPr>
            <a:r>
              <a:rPr lang="en-US" sz="4800" dirty="0"/>
              <a:t>JAMIE LOPEZ</a:t>
            </a:r>
          </a:p>
          <a:p>
            <a:pPr algn="ctr" eaLnBrk="1" hangingPunct="1">
              <a:buFont typeface="Monotype Sorts" pitchFamily="2" charset="2"/>
              <a:buNone/>
            </a:pPr>
            <a:endParaRPr lang="en-US" altLang="en-US" b="1" dirty="0"/>
          </a:p>
          <a:p>
            <a:pPr algn="ctr" eaLnBrk="1" hangingPunct="1">
              <a:buFont typeface="Monotype Sorts" pitchFamily="2" charset="2"/>
              <a:buNone/>
            </a:pPr>
            <a:endParaRPr lang="en-US" altLang="en-US" dirty="0"/>
          </a:p>
          <a:p>
            <a:pPr eaLnBrk="1" hangingPunct="1">
              <a:buFont typeface="Monotype Sorts" pitchFamily="2" charset="2"/>
              <a:buNone/>
            </a:pPr>
            <a:endParaRPr lang="en-US" altLang="en-US" dirty="0"/>
          </a:p>
          <a:p>
            <a:pPr eaLnBrk="1" hangingPunct="1">
              <a:buFont typeface="Monotype Sorts" pitchFamily="2" charset="2"/>
              <a:buNone/>
            </a:pPr>
            <a:endParaRPr lang="en-US" altLang="en-US" dirty="0"/>
          </a:p>
          <a:p>
            <a:pPr lvl="1" eaLnBrk="1" hangingPunct="1">
              <a:buFont typeface="Wingdings 2" pitchFamily="18" charset="2"/>
              <a:buChar char=""/>
            </a:pPr>
            <a:endParaRPr lang="en-US" altLang="en-US" dirty="0"/>
          </a:p>
        </p:txBody>
      </p:sp>
    </p:spTree>
    <p:extLst>
      <p:ext uri="{BB962C8B-B14F-4D97-AF65-F5344CB8AC3E}">
        <p14:creationId xmlns:p14="http://schemas.microsoft.com/office/powerpoint/2010/main" val="134817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ADaPT?</a:t>
            </a:r>
          </a:p>
        </p:txBody>
      </p:sp>
      <p:sp>
        <p:nvSpPr>
          <p:cNvPr id="3" name="Content Placeholder 2"/>
          <p:cNvSpPr>
            <a:spLocks noGrp="1"/>
          </p:cNvSpPr>
          <p:nvPr>
            <p:ph idx="1"/>
          </p:nvPr>
        </p:nvSpPr>
        <p:spPr/>
        <p:txBody>
          <a:bodyPr>
            <a:normAutofit/>
          </a:bodyPr>
          <a:lstStyle/>
          <a:p>
            <a:r>
              <a:rPr lang="en-US" dirty="0"/>
              <a:t>The requirements for ADaPT Electronic Data Deliverable (EDD) submittals is mandated in our </a:t>
            </a:r>
            <a:r>
              <a:rPr lang="en-US" u="sng" dirty="0"/>
              <a:t>Division of Waste Management (DWM) Quality Assurance Plan</a:t>
            </a:r>
            <a:r>
              <a:rPr lang="en-US" dirty="0"/>
              <a:t>.</a:t>
            </a:r>
          </a:p>
          <a:p>
            <a:r>
              <a:rPr lang="en-US" dirty="0"/>
              <a:t>The laboratory and field data that is received in the format of Electronic Data Deliverables (EDDs) will be validated by the Agency Term Contractor and DWM staff through ADaPT, then merged and uploaded to a database (REDD) in order for data analysis to be conducted.</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19</a:t>
            </a:fld>
            <a:endParaRPr lang="en-US" dirty="0"/>
          </a:p>
        </p:txBody>
      </p:sp>
    </p:spTree>
    <p:extLst>
      <p:ext uri="{BB962C8B-B14F-4D97-AF65-F5344CB8AC3E}">
        <p14:creationId xmlns:p14="http://schemas.microsoft.com/office/powerpoint/2010/main" val="171038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7848600" cy="914400"/>
          </a:xfrm>
        </p:spPr>
        <p:txBody>
          <a:bodyPr/>
          <a:lstStyle/>
          <a:p>
            <a:r>
              <a:rPr lang="en-US" dirty="0"/>
              <a:t>Agenda </a:t>
            </a:r>
          </a:p>
        </p:txBody>
      </p:sp>
      <p:sp>
        <p:nvSpPr>
          <p:cNvPr id="3" name="Date Placeholder 2"/>
          <p:cNvSpPr>
            <a:spLocks noGrp="1"/>
          </p:cNvSpPr>
          <p:nvPr>
            <p:ph type="dt" sz="half" idx="10"/>
          </p:nvPr>
        </p:nvSpPr>
        <p:spPr/>
        <p:txBody>
          <a:bodyPr/>
          <a:lstStyle/>
          <a:p>
            <a:fld id="{8641A963-0986-4E84-AE91-57E03B800C7E}" type="datetime1">
              <a:rPr lang="en-US" smtClean="0">
                <a:solidFill>
                  <a:prstClr val="white"/>
                </a:solidFill>
              </a:rPr>
              <a:pPr/>
              <a:t>7/13/2017</a:t>
            </a:fld>
            <a:endParaRPr lang="en-US">
              <a:solidFill>
                <a:prstClr val="white"/>
              </a:solidFill>
            </a:endParaRPr>
          </a:p>
        </p:txBody>
      </p:sp>
      <p:sp>
        <p:nvSpPr>
          <p:cNvPr id="4" name="Slide Number Placeholder 3"/>
          <p:cNvSpPr>
            <a:spLocks noGrp="1"/>
          </p:cNvSpPr>
          <p:nvPr>
            <p:ph type="sldNum" sz="quarter" idx="12"/>
          </p:nvPr>
        </p:nvSpPr>
        <p:spPr/>
        <p:txBody>
          <a:bodyPr/>
          <a:lstStyle/>
          <a:p>
            <a:fld id="{D9515C9C-B0D4-49C7-83C7-4BF66E55645D}" type="slidenum">
              <a:rPr lang="en-US" smtClean="0">
                <a:solidFill>
                  <a:prstClr val="white"/>
                </a:solidFill>
              </a:rPr>
              <a:pPr/>
              <a:t>2</a:t>
            </a:fld>
            <a:endParaRPr lang="en-US">
              <a:solidFill>
                <a:prstClr val="white"/>
              </a:solidFill>
            </a:endParaRPr>
          </a:p>
        </p:txBody>
      </p:sp>
      <p:sp>
        <p:nvSpPr>
          <p:cNvPr id="6" name="Rectangle 5"/>
          <p:cNvSpPr/>
          <p:nvPr/>
        </p:nvSpPr>
        <p:spPr>
          <a:xfrm>
            <a:off x="2219325" y="1459230"/>
            <a:ext cx="7991475" cy="5047536"/>
          </a:xfrm>
          <a:prstGeom prst="rect">
            <a:avLst/>
          </a:prstGeom>
        </p:spPr>
        <p:txBody>
          <a:bodyPr wrap="square">
            <a:sp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				AGENDA: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Welcome</a:t>
            </a:r>
            <a:r>
              <a:rPr lang="en-US" sz="2400" dirty="0">
                <a:effectLst/>
                <a:latin typeface="Calibri" panose="020F0502020204030204" pitchFamily="34" charset="0"/>
                <a:ea typeface="Calibri" panose="020F0502020204030204" pitchFamily="34" charset="0"/>
                <a:cs typeface="Times New Roman" panose="02020603050405020304" pitchFamily="18" charset="0"/>
              </a:rPr>
              <a:t> – Diane Pickett</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ATC Selection Process </a:t>
            </a:r>
            <a:r>
              <a:rPr lang="en-US" sz="2400" dirty="0">
                <a:effectLst/>
                <a:latin typeface="Calibri" panose="020F0502020204030204" pitchFamily="34" charset="0"/>
                <a:ea typeface="Calibri" panose="020F0502020204030204" pitchFamily="34" charset="0"/>
                <a:cs typeface="Times New Roman" panose="02020603050405020304" pitchFamily="18" charset="0"/>
              </a:rPr>
              <a:t>– John Coates</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New Site Access Agreement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 Stan Warden (procedure for having POs withdrawn for failure to obtain site access)</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Importance of Due Dates</a:t>
            </a:r>
            <a:r>
              <a:rPr lang="en-US" sz="2400" dirty="0">
                <a:effectLst/>
                <a:latin typeface="Calibri" panose="020F0502020204030204" pitchFamily="34" charset="0"/>
                <a:ea typeface="Calibri" panose="020F0502020204030204" pitchFamily="34" charset="0"/>
                <a:cs typeface="Times New Roman" panose="02020603050405020304" pitchFamily="18" charset="0"/>
              </a:rPr>
              <a:t> – Diane Pickett and Chris Bayliss (LSA Reminder – Change Orders)</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DEP Travel Form &amp; Documentation for Invoices</a:t>
            </a:r>
            <a:r>
              <a:rPr lang="en-US" sz="2400" dirty="0">
                <a:effectLst/>
                <a:latin typeface="Calibri" panose="020F0502020204030204" pitchFamily="34" charset="0"/>
                <a:ea typeface="Calibri" panose="020F0502020204030204" pitchFamily="34" charset="0"/>
                <a:cs typeface="Times New Roman" panose="02020603050405020304" pitchFamily="18" charset="0"/>
              </a:rPr>
              <a:t> – Sharon Lee</a:t>
            </a:r>
          </a:p>
          <a:p>
            <a:pPr marL="342900" marR="0" lvl="0" indent="-342900">
              <a:spcBef>
                <a:spcPts val="0"/>
              </a:spcBef>
              <a:spcAft>
                <a:spcPts val="0"/>
              </a:spcAft>
              <a:buFont typeface="+mj-lt"/>
              <a:buAutoNum type="arabicPeriod"/>
            </a:pP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ADaPT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Update</a:t>
            </a:r>
            <a:r>
              <a:rPr lang="en-US" sz="2400" dirty="0">
                <a:effectLst/>
                <a:latin typeface="Calibri" panose="020F0502020204030204" pitchFamily="34" charset="0"/>
                <a:ea typeface="Calibri" panose="020F0502020204030204" pitchFamily="34" charset="0"/>
                <a:cs typeface="Times New Roman" panose="02020603050405020304" pitchFamily="18" charset="0"/>
              </a:rPr>
              <a:t> – Jamie Lopez (common mistakes and consequences of not submitting correctly)</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Upcoming Master Contract Amendments</a:t>
            </a:r>
            <a:r>
              <a:rPr lang="en-US" sz="2400" dirty="0">
                <a:effectLst/>
                <a:latin typeface="Calibri" panose="020F0502020204030204" pitchFamily="34" charset="0"/>
                <a:ea typeface="Calibri" panose="020F0502020204030204" pitchFamily="34" charset="0"/>
                <a:cs typeface="Times New Roman" panose="02020603050405020304" pitchFamily="18" charset="0"/>
              </a:rPr>
              <a:t> – Martin Ehlen</a:t>
            </a:r>
          </a:p>
          <a:p>
            <a:pPr marL="342900" marR="0" lvl="0" indent="-342900">
              <a:spcBef>
                <a:spcPts val="0"/>
              </a:spcBef>
              <a:spcAft>
                <a:spcPts val="0"/>
              </a:spcAft>
              <a:buFont typeface="+mj-lt"/>
              <a:buAutoNum type="arabi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Open Questions and Answers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65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ADaPT?</a:t>
            </a:r>
          </a:p>
        </p:txBody>
      </p:sp>
      <p:sp>
        <p:nvSpPr>
          <p:cNvPr id="3" name="Content Placeholder 2"/>
          <p:cNvSpPr>
            <a:spLocks noGrp="1"/>
          </p:cNvSpPr>
          <p:nvPr>
            <p:ph idx="1"/>
          </p:nvPr>
        </p:nvSpPr>
        <p:spPr/>
        <p:txBody>
          <a:bodyPr>
            <a:normAutofit/>
          </a:bodyPr>
          <a:lstStyle/>
          <a:p>
            <a:r>
              <a:rPr lang="en-US" dirty="0"/>
              <a:t>ADaPT checks for the following:</a:t>
            </a:r>
          </a:p>
          <a:p>
            <a:pPr lvl="1"/>
            <a:r>
              <a:rPr lang="en-US" dirty="0"/>
              <a:t>Critical or Non-Critical Errors in the EDD. Such as:</a:t>
            </a:r>
          </a:p>
          <a:p>
            <a:pPr lvl="2"/>
            <a:r>
              <a:rPr lang="en-US" dirty="0"/>
              <a:t>Facility numbers match the Facility name.</a:t>
            </a:r>
          </a:p>
          <a:p>
            <a:pPr lvl="2"/>
            <a:r>
              <a:rPr lang="en-US" dirty="0"/>
              <a:t>Each results and corresponding units are entered.</a:t>
            </a:r>
          </a:p>
          <a:p>
            <a:pPr lvl="2"/>
            <a:r>
              <a:rPr lang="en-US" dirty="0"/>
              <a:t>Date sample and times are matching from the Lab EDD and Field EDD.</a:t>
            </a:r>
          </a:p>
          <a:p>
            <a:pPr lvl="2"/>
            <a:r>
              <a:rPr lang="en-US" dirty="0"/>
              <a:t>Laboratory QC samples and holding times are included and then validated to ensure accuracy and precision. </a:t>
            </a:r>
          </a:p>
          <a:p>
            <a:pPr lvl="3"/>
            <a:r>
              <a:rPr lang="en-US" dirty="0"/>
              <a:t>If outliers exists ADaPT will add the necessary qualifier.</a:t>
            </a:r>
          </a:p>
          <a:p>
            <a:pPr lvl="1"/>
            <a:endParaRPr lang="en-US" dirty="0"/>
          </a:p>
          <a:p>
            <a:pPr marL="457200" lvl="1"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20</a:t>
            </a:fld>
            <a:endParaRPr lang="en-US" dirty="0"/>
          </a:p>
        </p:txBody>
      </p:sp>
    </p:spTree>
    <p:extLst>
      <p:ext uri="{BB962C8B-B14F-4D97-AF65-F5344CB8AC3E}">
        <p14:creationId xmlns:p14="http://schemas.microsoft.com/office/powerpoint/2010/main" val="114837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DWM Consolidated ADaPT User Guide</a:t>
            </a:r>
          </a:p>
        </p:txBody>
      </p:sp>
      <p:sp>
        <p:nvSpPr>
          <p:cNvPr id="3" name="Content Placeholder 2"/>
          <p:cNvSpPr>
            <a:spLocks noGrp="1"/>
          </p:cNvSpPr>
          <p:nvPr>
            <p:ph idx="1"/>
          </p:nvPr>
        </p:nvSpPr>
        <p:spPr>
          <a:xfrm>
            <a:off x="1981200" y="1219201"/>
            <a:ext cx="8229600" cy="4906963"/>
          </a:xfrm>
        </p:spPr>
        <p:txBody>
          <a:bodyPr>
            <a:normAutofit/>
          </a:bodyPr>
          <a:lstStyle/>
          <a:p>
            <a:pPr marL="0" indent="0">
              <a:buNone/>
            </a:pPr>
            <a:r>
              <a:rPr lang="en-US" sz="2000" dirty="0"/>
              <a:t>The ADaPT consolidated DWM User Guide can be located on our DEP website. </a:t>
            </a:r>
          </a:p>
        </p:txBody>
      </p:sp>
      <p:sp>
        <p:nvSpPr>
          <p:cNvPr id="4" name="Slide Number Placeholder 3"/>
          <p:cNvSpPr>
            <a:spLocks noGrp="1"/>
          </p:cNvSpPr>
          <p:nvPr>
            <p:ph type="sldNum" sz="quarter" idx="12"/>
          </p:nvPr>
        </p:nvSpPr>
        <p:spPr/>
        <p:txBody>
          <a:bodyPr/>
          <a:lstStyle/>
          <a:p>
            <a:fld id="{ECA950DE-4DE7-4DAE-A8A1-D7FF25CA807F}" type="slidenum">
              <a:rPr lang="en-US" smtClean="0"/>
              <a:pPr/>
              <a:t>21</a:t>
            </a:fld>
            <a:endParaRPr lang="en-US" dirty="0"/>
          </a:p>
        </p:txBody>
      </p:sp>
      <p:pic>
        <p:nvPicPr>
          <p:cNvPr id="6" name="Picture 5" descr="Image location of the ADaPT consolidatd DWM User Guide on DEP website"/>
          <p:cNvPicPr>
            <a:picLocks noChangeAspect="1"/>
          </p:cNvPicPr>
          <p:nvPr/>
        </p:nvPicPr>
        <p:blipFill>
          <a:blip r:embed="rId3"/>
          <a:stretch>
            <a:fillRect/>
          </a:stretch>
        </p:blipFill>
        <p:spPr>
          <a:xfrm>
            <a:off x="2220762" y="1948083"/>
            <a:ext cx="7990038" cy="4544792"/>
          </a:xfrm>
          <a:prstGeom prst="rect">
            <a:avLst/>
          </a:prstGeom>
        </p:spPr>
      </p:pic>
    </p:spTree>
    <p:extLst>
      <p:ext uri="{BB962C8B-B14F-4D97-AF65-F5344CB8AC3E}">
        <p14:creationId xmlns:p14="http://schemas.microsoft.com/office/powerpoint/2010/main" val="1210222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DWM Consolidated ADaPT User Guide</a:t>
            </a:r>
          </a:p>
        </p:txBody>
      </p:sp>
      <p:sp>
        <p:nvSpPr>
          <p:cNvPr id="4" name="Slide Number Placeholder 3"/>
          <p:cNvSpPr>
            <a:spLocks noGrp="1"/>
          </p:cNvSpPr>
          <p:nvPr>
            <p:ph type="sldNum" sz="quarter" idx="12"/>
          </p:nvPr>
        </p:nvSpPr>
        <p:spPr/>
        <p:txBody>
          <a:bodyPr/>
          <a:lstStyle/>
          <a:p>
            <a:fld id="{ECA950DE-4DE7-4DAE-A8A1-D7FF25CA807F}" type="slidenum">
              <a:rPr lang="en-US" smtClean="0"/>
              <a:pPr/>
              <a:t>22</a:t>
            </a:fld>
            <a:endParaRPr lang="en-US" dirty="0"/>
          </a:p>
        </p:txBody>
      </p:sp>
      <p:pic>
        <p:nvPicPr>
          <p:cNvPr id="6" name="Content Placeholder 5" descr="Image location of the ADaPT consolidatd DWM User Guide on DEP website"/>
          <p:cNvPicPr>
            <a:picLocks noGrp="1" noChangeAspect="1"/>
          </p:cNvPicPr>
          <p:nvPr>
            <p:ph idx="1"/>
          </p:nvPr>
        </p:nvPicPr>
        <p:blipFill>
          <a:blip r:embed="rId2"/>
          <a:stretch>
            <a:fillRect/>
          </a:stretch>
        </p:blipFill>
        <p:spPr>
          <a:xfrm>
            <a:off x="2007704" y="1921165"/>
            <a:ext cx="8229600" cy="4204999"/>
          </a:xfrm>
          <a:prstGeom prst="rect">
            <a:avLst/>
          </a:prstGeom>
        </p:spPr>
      </p:pic>
      <p:sp>
        <p:nvSpPr>
          <p:cNvPr id="7" name="Content Placeholder 2"/>
          <p:cNvSpPr txBox="1">
            <a:spLocks/>
          </p:cNvSpPr>
          <p:nvPr/>
        </p:nvSpPr>
        <p:spPr>
          <a:xfrm>
            <a:off x="1981200" y="1219201"/>
            <a:ext cx="8229600"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The ADaPT consolidated DWM User Guide is a </a:t>
            </a:r>
            <a:r>
              <a:rPr lang="en-US" sz="2000" u="sng" dirty="0"/>
              <a:t>working copy and subject to change</a:t>
            </a:r>
            <a:r>
              <a:rPr lang="en-US" sz="2000" dirty="0"/>
              <a:t>.  </a:t>
            </a:r>
          </a:p>
        </p:txBody>
      </p:sp>
    </p:spTree>
    <p:extLst>
      <p:ext uri="{BB962C8B-B14F-4D97-AF65-F5344CB8AC3E}">
        <p14:creationId xmlns:p14="http://schemas.microsoft.com/office/powerpoint/2010/main" val="364256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7848600" cy="1143000"/>
          </a:xfrm>
        </p:spPr>
        <p:txBody>
          <a:bodyPr>
            <a:normAutofit/>
          </a:bodyPr>
          <a:lstStyle/>
          <a:p>
            <a:r>
              <a:rPr lang="en-US" sz="3600" dirty="0"/>
              <a:t>Responsibilities</a:t>
            </a:r>
          </a:p>
        </p:txBody>
      </p:sp>
      <p:sp>
        <p:nvSpPr>
          <p:cNvPr id="3" name="Content Placeholder 2"/>
          <p:cNvSpPr>
            <a:spLocks noGrp="1"/>
          </p:cNvSpPr>
          <p:nvPr>
            <p:ph idx="1"/>
          </p:nvPr>
        </p:nvSpPr>
        <p:spPr/>
        <p:txBody>
          <a:bodyPr>
            <a:normAutofit/>
          </a:bodyPr>
          <a:lstStyle/>
          <a:p>
            <a:endParaRPr lang="en-US" dirty="0"/>
          </a:p>
          <a:p>
            <a:r>
              <a:rPr lang="en-US" sz="2000" dirty="0"/>
              <a:t>ADaPT EDDs are submitted to PRP via the FTP site. </a:t>
            </a:r>
          </a:p>
          <a:p>
            <a:r>
              <a:rPr lang="en-US" sz="2000" dirty="0"/>
              <a:t>Ensure that the electronic copy of the Zip file with the </a:t>
            </a:r>
            <a:r>
              <a:rPr lang="en-US" sz="2000" u="sng" dirty="0"/>
              <a:t>Lab EDDs, the Lab EDD Error Log, and Field EDD</a:t>
            </a:r>
            <a:r>
              <a:rPr lang="en-US" sz="2000" dirty="0"/>
              <a:t> are named correctly.</a:t>
            </a:r>
          </a:p>
          <a:p>
            <a:pPr marL="0" indent="0">
              <a:buNone/>
            </a:pPr>
            <a:endParaRPr lang="en-US" sz="2000" dirty="0"/>
          </a:p>
          <a:p>
            <a:pPr lvl="1"/>
            <a:r>
              <a:rPr lang="en-US" sz="1600" dirty="0"/>
              <a:t>The zip folder should be named:</a:t>
            </a:r>
          </a:p>
          <a:p>
            <a:pPr marL="457200" lvl="1" indent="0">
              <a:buNone/>
            </a:pPr>
            <a:r>
              <a:rPr lang="en-US" sz="1600" dirty="0"/>
              <a:t>		8515075}{11-18-2014}{przdd.txt</a:t>
            </a:r>
          </a:p>
          <a:p>
            <a:pPr lvl="1"/>
            <a:r>
              <a:rPr lang="en-US" sz="1600" dirty="0"/>
              <a:t>And contain the following files:</a:t>
            </a:r>
          </a:p>
          <a:p>
            <a:pPr marL="457200" lvl="1" indent="0">
              <a:buNone/>
            </a:pPr>
            <a:r>
              <a:rPr lang="en-US" sz="1600" dirty="0"/>
              <a:t>		8515075}{11-18-2014}{prldd.txt</a:t>
            </a:r>
          </a:p>
          <a:p>
            <a:pPr marL="457200" lvl="1" indent="0">
              <a:buNone/>
            </a:pPr>
            <a:r>
              <a:rPr lang="en-US" sz="1600" dirty="0"/>
              <a:t>		8515075}{11-18-2014}{prldd_Errorlog.txt</a:t>
            </a:r>
          </a:p>
          <a:p>
            <a:pPr marL="457200" lvl="1" indent="0">
              <a:buNone/>
            </a:pPr>
            <a:r>
              <a:rPr lang="en-US" sz="1600" dirty="0"/>
              <a:t>		8515075}{11-18-2014}{prfdd.txt </a:t>
            </a:r>
            <a:r>
              <a:rPr lang="en-US" sz="1600" u="sng" dirty="0"/>
              <a:t>or</a:t>
            </a:r>
            <a:r>
              <a:rPr lang="en-US" sz="1600" dirty="0"/>
              <a:t> 8515075}{11-18-2014}{prfdd.csv</a:t>
            </a:r>
          </a:p>
          <a:p>
            <a:pPr lvl="1"/>
            <a:endParaRPr lang="en-US" sz="1600" dirty="0"/>
          </a:p>
          <a:p>
            <a:pPr lvl="1"/>
            <a:endParaRPr lang="en-US" sz="1600" dirty="0"/>
          </a:p>
          <a:p>
            <a:pPr marL="914400" lvl="2" indent="0">
              <a:buNone/>
            </a:pPr>
            <a:endParaRPr lang="en-US" dirty="0"/>
          </a:p>
          <a:p>
            <a:pPr marL="914400" lvl="2" indent="0">
              <a:buNone/>
            </a:pPr>
            <a:endParaRPr lang="en-US" dirty="0"/>
          </a:p>
          <a:p>
            <a:pPr lvl="2"/>
            <a:endParaRPr lang="en-US" dirty="0"/>
          </a:p>
          <a:p>
            <a:pPr lvl="2"/>
            <a:endParaRPr lang="en-US" dirty="0"/>
          </a:p>
          <a:p>
            <a:pPr marL="1371600" lvl="3" indent="0">
              <a:buNone/>
            </a:pPr>
            <a:endParaRPr lang="en-US" dirty="0"/>
          </a:p>
          <a:p>
            <a:pPr lvl="2"/>
            <a:endParaRPr lang="en-US" dirty="0"/>
          </a:p>
          <a:p>
            <a:pPr lvl="2"/>
            <a:endParaRPr lang="en-US" dirty="0"/>
          </a:p>
          <a:p>
            <a:pPr marL="1371600" lvl="3" indent="0">
              <a:buNone/>
            </a:pPr>
            <a:endParaRPr lang="en-US" dirty="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23</a:t>
            </a:fld>
            <a:endParaRPr lang="en-US" dirty="0"/>
          </a:p>
        </p:txBody>
      </p:sp>
    </p:spTree>
    <p:extLst>
      <p:ext uri="{BB962C8B-B14F-4D97-AF65-F5344CB8AC3E}">
        <p14:creationId xmlns:p14="http://schemas.microsoft.com/office/powerpoint/2010/main" val="218368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Corrected EDDs in Oculus</a:t>
            </a:r>
          </a:p>
        </p:txBody>
      </p:sp>
      <p:sp>
        <p:nvSpPr>
          <p:cNvPr id="3" name="Content Placeholder 2"/>
          <p:cNvSpPr>
            <a:spLocks noGrp="1"/>
          </p:cNvSpPr>
          <p:nvPr>
            <p:ph idx="1"/>
          </p:nvPr>
        </p:nvSpPr>
        <p:spPr/>
        <p:txBody>
          <a:bodyPr/>
          <a:lstStyle/>
          <a:p>
            <a:r>
              <a:rPr lang="en-US" dirty="0"/>
              <a:t>Once the zip file is received on the FTP site the file is pulled and reviewed (with in 24 hours) prior to upload.</a:t>
            </a:r>
          </a:p>
          <a:p>
            <a:pPr lvl="1"/>
            <a:r>
              <a:rPr lang="en-US" dirty="0"/>
              <a:t>If no errors are present it is uploaded to Oculus.</a:t>
            </a:r>
          </a:p>
          <a:p>
            <a:pPr lvl="1"/>
            <a:r>
              <a:rPr lang="en-US" dirty="0"/>
              <a:t>If the EDDs have Errors then the ADaPT Specialist will send an email to the site manager.</a:t>
            </a:r>
          </a:p>
          <a:p>
            <a:pPr lvl="1"/>
            <a:r>
              <a:rPr lang="en-US" dirty="0"/>
              <a:t>The site manager will contact you to correct the EDDs and request for you to resubmit the corrected EDD to the FTP site.</a:t>
            </a:r>
          </a:p>
          <a:p>
            <a:pPr lvl="2"/>
            <a:r>
              <a:rPr lang="en-US" dirty="0"/>
              <a:t>Notify the Site Manager via email when the corrected EDD is resubmitted.</a:t>
            </a:r>
          </a:p>
          <a:p>
            <a:pPr lvl="1"/>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24</a:t>
            </a:fld>
            <a:endParaRPr lang="en-US" dirty="0"/>
          </a:p>
        </p:txBody>
      </p:sp>
    </p:spTree>
    <p:extLst>
      <p:ext uri="{BB962C8B-B14F-4D97-AF65-F5344CB8AC3E}">
        <p14:creationId xmlns:p14="http://schemas.microsoft.com/office/powerpoint/2010/main" val="342056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File Naming Errors</a:t>
            </a:r>
          </a:p>
        </p:txBody>
      </p:sp>
      <p:sp>
        <p:nvSpPr>
          <p:cNvPr id="3" name="Content Placeholder 2"/>
          <p:cNvSpPr>
            <a:spLocks noGrp="1"/>
          </p:cNvSpPr>
          <p:nvPr>
            <p:ph idx="1"/>
          </p:nvPr>
        </p:nvSpPr>
        <p:spPr/>
        <p:txBody>
          <a:bodyPr>
            <a:normAutofit lnSpcReduction="10000"/>
          </a:bodyPr>
          <a:lstStyle/>
          <a:p>
            <a:r>
              <a:rPr lang="en-US" dirty="0"/>
              <a:t>Common Errors</a:t>
            </a:r>
          </a:p>
          <a:p>
            <a:pPr lvl="1"/>
            <a:r>
              <a:rPr lang="en-US" dirty="0"/>
              <a:t>File named wrong</a:t>
            </a:r>
          </a:p>
          <a:p>
            <a:pPr marL="457200" lvl="1" indent="0">
              <a:buNone/>
            </a:pPr>
            <a:r>
              <a:rPr lang="en-US" dirty="0"/>
              <a:t>	Correct file naming convention</a:t>
            </a:r>
          </a:p>
          <a:p>
            <a:pPr marL="457200" lvl="1" indent="0">
              <a:buNone/>
            </a:pPr>
            <a:r>
              <a:rPr lang="en-US" dirty="0"/>
              <a:t>	8517002}{01-14-2011}{przdd.zip</a:t>
            </a:r>
          </a:p>
          <a:p>
            <a:pPr marL="457200" lvl="1" indent="0">
              <a:buNone/>
            </a:pPr>
            <a:endParaRPr lang="en-US" dirty="0"/>
          </a:p>
          <a:p>
            <a:pPr marL="457200" lvl="1" indent="0">
              <a:buNone/>
            </a:pPr>
            <a:r>
              <a:rPr lang="en-US" dirty="0"/>
              <a:t>	Incorrect file naming convention</a:t>
            </a:r>
          </a:p>
          <a:p>
            <a:pPr marL="457200" lvl="1" indent="0">
              <a:buNone/>
            </a:pPr>
            <a:r>
              <a:rPr lang="en-US" dirty="0"/>
              <a:t>	8517002}{01-14-</a:t>
            </a:r>
            <a:r>
              <a:rPr lang="en-US" dirty="0">
                <a:solidFill>
                  <a:srgbClr val="FF0000"/>
                </a:solidFill>
              </a:rPr>
              <a:t>11</a:t>
            </a:r>
            <a:r>
              <a:rPr lang="en-US" dirty="0"/>
              <a:t>}{przdd.zip</a:t>
            </a:r>
          </a:p>
          <a:p>
            <a:pPr marL="457200" lvl="1" indent="0">
              <a:buNone/>
            </a:pPr>
            <a:r>
              <a:rPr lang="en-US" dirty="0"/>
              <a:t>	Incorrect file naming convention</a:t>
            </a:r>
          </a:p>
          <a:p>
            <a:pPr marL="457200" lvl="1" indent="0">
              <a:buNone/>
            </a:pPr>
            <a:r>
              <a:rPr lang="en-US" dirty="0"/>
              <a:t>	8517002}{01-14-2014}{przdd.zip</a:t>
            </a:r>
            <a:r>
              <a:rPr lang="en-US" dirty="0">
                <a:solidFill>
                  <a:srgbClr val="FF0000"/>
                </a:solidFill>
              </a:rPr>
              <a:t>.zip</a:t>
            </a:r>
          </a:p>
          <a:p>
            <a:pPr marL="457200" lvl="1" indent="0">
              <a:buNone/>
            </a:pPr>
            <a:r>
              <a:rPr lang="en-US" dirty="0"/>
              <a:t>	Incorrect file naming convention</a:t>
            </a:r>
          </a:p>
          <a:p>
            <a:pPr marL="457200" lvl="1" indent="0">
              <a:buNone/>
            </a:pPr>
            <a:r>
              <a:rPr lang="en-US" dirty="0"/>
              <a:t>	8517</a:t>
            </a:r>
            <a:r>
              <a:rPr lang="en-US" dirty="0">
                <a:solidFill>
                  <a:srgbClr val="FF0000"/>
                </a:solidFill>
              </a:rPr>
              <a:t>5</a:t>
            </a:r>
            <a:r>
              <a:rPr lang="en-US" dirty="0"/>
              <a:t>002}{01-14-2014}{przdd.zip</a:t>
            </a:r>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25</a:t>
            </a:fld>
            <a:endParaRPr lang="en-US" dirty="0"/>
          </a:p>
        </p:txBody>
      </p:sp>
    </p:spTree>
    <p:extLst>
      <p:ext uri="{BB962C8B-B14F-4D97-AF65-F5344CB8AC3E}">
        <p14:creationId xmlns:p14="http://schemas.microsoft.com/office/powerpoint/2010/main" val="1623629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 Errors</a:t>
            </a:r>
          </a:p>
        </p:txBody>
      </p:sp>
      <p:sp>
        <p:nvSpPr>
          <p:cNvPr id="3" name="Content Placeholder 2"/>
          <p:cNvSpPr>
            <a:spLocks noGrp="1"/>
          </p:cNvSpPr>
          <p:nvPr>
            <p:ph idx="1"/>
          </p:nvPr>
        </p:nvSpPr>
        <p:spPr/>
        <p:txBody>
          <a:bodyPr>
            <a:normAutofit/>
          </a:bodyPr>
          <a:lstStyle/>
          <a:p>
            <a:pPr marL="0" indent="0">
              <a:buNone/>
            </a:pPr>
            <a:r>
              <a:rPr lang="en-US" dirty="0"/>
              <a:t>A total of 464 files were reviewed in December.</a:t>
            </a:r>
          </a:p>
          <a:p>
            <a:pPr marL="742950" lvl="2" indent="-342900"/>
            <a:r>
              <a:rPr lang="en-US" dirty="0"/>
              <a:t>46% of them were returned with Errors.</a:t>
            </a:r>
          </a:p>
          <a:p>
            <a:pPr marL="0" lvl="1" indent="0">
              <a:buNone/>
            </a:pPr>
            <a:endParaRPr lang="en-US" dirty="0"/>
          </a:p>
          <a:p>
            <a:pPr marL="0" lvl="1" indent="0">
              <a:buNone/>
            </a:pPr>
            <a:r>
              <a:rPr lang="en-US" sz="2800" dirty="0"/>
              <a:t>Updating the following will assist in resolving some of these errors:</a:t>
            </a:r>
          </a:p>
          <a:p>
            <a:pPr lvl="4"/>
            <a:r>
              <a:rPr lang="en-US" sz="2400" dirty="0"/>
              <a:t>Update ADaPT Version 8.1.01</a:t>
            </a:r>
          </a:p>
          <a:p>
            <a:pPr lvl="4"/>
            <a:r>
              <a:rPr lang="en-US" sz="2400" dirty="0"/>
              <a:t>Update Valid Values Table</a:t>
            </a:r>
          </a:p>
          <a:p>
            <a:pPr lvl="4"/>
            <a:r>
              <a:rPr lang="en-US" sz="2400" dirty="0"/>
              <a:t>Update DWM Libraries</a:t>
            </a:r>
          </a:p>
          <a:p>
            <a:pPr lvl="2"/>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pPr/>
              <a:t>7/13/2017</a:t>
            </a:fld>
            <a:endParaRPr lang="en-US"/>
          </a:p>
        </p:txBody>
      </p:sp>
      <p:sp>
        <p:nvSpPr>
          <p:cNvPr id="5" name="Slide Number Placeholder 4"/>
          <p:cNvSpPr>
            <a:spLocks noGrp="1"/>
          </p:cNvSpPr>
          <p:nvPr>
            <p:ph type="sldNum" sz="quarter" idx="12"/>
          </p:nvPr>
        </p:nvSpPr>
        <p:spPr/>
        <p:txBody>
          <a:bodyPr/>
          <a:lstStyle/>
          <a:p>
            <a:fld id="{D9515C9C-B0D4-49C7-83C7-4BF66E55645D}" type="slidenum">
              <a:rPr lang="en-US" smtClean="0"/>
              <a:pPr/>
              <a:t>26</a:t>
            </a:fld>
            <a:endParaRPr lang="en-US"/>
          </a:p>
        </p:txBody>
      </p:sp>
    </p:spTree>
    <p:extLst>
      <p:ext uri="{BB962C8B-B14F-4D97-AF65-F5344CB8AC3E}">
        <p14:creationId xmlns:p14="http://schemas.microsoft.com/office/powerpoint/2010/main" val="2387238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dirty="0"/>
              <a:t>ADaPT 8.1.01</a:t>
            </a:r>
          </a:p>
        </p:txBody>
      </p:sp>
      <p:sp>
        <p:nvSpPr>
          <p:cNvPr id="3" name="Content Placeholder 2"/>
          <p:cNvSpPr>
            <a:spLocks noGrp="1"/>
          </p:cNvSpPr>
          <p:nvPr>
            <p:ph idx="1"/>
          </p:nvPr>
        </p:nvSpPr>
        <p:spPr>
          <a:xfrm>
            <a:off x="1981200" y="1295401"/>
            <a:ext cx="8229600" cy="4830763"/>
          </a:xfrm>
        </p:spPr>
        <p:txBody>
          <a:bodyPr/>
          <a:lstStyle/>
          <a:p>
            <a:pPr marL="0" indent="0">
              <a:buNone/>
            </a:pPr>
            <a:r>
              <a:rPr lang="en-US" sz="2400" dirty="0"/>
              <a:t>UPDATE your computer with the latest ADaPT Version 8.1.01, DWM library and DWM Valid Values.</a:t>
            </a:r>
          </a:p>
          <a:p>
            <a:endParaRPr lang="en-US"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27</a:t>
            </a:fld>
            <a:endParaRPr lang="en-US" dirty="0"/>
          </a:p>
        </p:txBody>
      </p:sp>
      <p:pic>
        <p:nvPicPr>
          <p:cNvPr id="5" name="Picture 4" descr="ADaPT Version 8.1.01, DWM library and DWM Valid Values"/>
          <p:cNvPicPr>
            <a:picLocks noChangeAspect="1"/>
          </p:cNvPicPr>
          <p:nvPr/>
        </p:nvPicPr>
        <p:blipFill>
          <a:blip r:embed="rId3"/>
          <a:stretch>
            <a:fillRect/>
          </a:stretch>
        </p:blipFill>
        <p:spPr>
          <a:xfrm>
            <a:off x="1881508" y="2185997"/>
            <a:ext cx="8428985" cy="4306878"/>
          </a:xfrm>
          <a:prstGeom prst="rect">
            <a:avLst/>
          </a:prstGeom>
        </p:spPr>
      </p:pic>
    </p:spTree>
    <p:extLst>
      <p:ext uri="{BB962C8B-B14F-4D97-AF65-F5344CB8AC3E}">
        <p14:creationId xmlns:p14="http://schemas.microsoft.com/office/powerpoint/2010/main" val="51781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ATC ADaPT Training Event</a:t>
            </a:r>
          </a:p>
        </p:txBody>
      </p:sp>
      <p:sp>
        <p:nvSpPr>
          <p:cNvPr id="3" name="Content Placeholder 2"/>
          <p:cNvSpPr>
            <a:spLocks noGrp="1"/>
          </p:cNvSpPr>
          <p:nvPr>
            <p:ph idx="1"/>
          </p:nvPr>
        </p:nvSpPr>
        <p:spPr/>
        <p:txBody>
          <a:bodyPr>
            <a:normAutofit/>
          </a:bodyPr>
          <a:lstStyle/>
          <a:p>
            <a:pPr marL="0" indent="0" algn="ctr">
              <a:buNone/>
            </a:pPr>
            <a:r>
              <a:rPr lang="en-US" dirty="0"/>
              <a:t>Date: Friday, January 30, 2015</a:t>
            </a:r>
          </a:p>
          <a:p>
            <a:pPr marL="0" indent="0" algn="ctr">
              <a:buNone/>
            </a:pPr>
            <a:r>
              <a:rPr lang="en-US" dirty="0"/>
              <a:t>Time: 9:00 am - 4:00 pm  </a:t>
            </a:r>
          </a:p>
          <a:p>
            <a:pPr marL="0" indent="0" algn="ctr">
              <a:buNone/>
            </a:pPr>
            <a:br>
              <a:rPr lang="en-US" dirty="0"/>
            </a:br>
            <a:r>
              <a:rPr lang="en-US" dirty="0"/>
              <a:t>Location:</a:t>
            </a:r>
          </a:p>
          <a:p>
            <a:pPr marL="0" indent="0" algn="ctr">
              <a:buNone/>
            </a:pPr>
            <a:r>
              <a:rPr lang="en-US" dirty="0"/>
              <a:t>BOB MARTINEZ CENTER ROOM 603</a:t>
            </a:r>
          </a:p>
          <a:p>
            <a:pPr marL="0" indent="0" algn="ctr">
              <a:buNone/>
            </a:pPr>
            <a:r>
              <a:rPr lang="en-US" dirty="0"/>
              <a:t>2600 BLAIR STONE ROAD</a:t>
            </a:r>
            <a:br>
              <a:rPr lang="en-US" dirty="0"/>
            </a:br>
            <a:r>
              <a:rPr lang="en-US" dirty="0"/>
              <a:t>TALLAHASSEE, FLORIDA 32399-2400</a:t>
            </a:r>
          </a:p>
          <a:p>
            <a:pPr marL="0" indent="0">
              <a:buNone/>
            </a:pPr>
            <a:endParaRPr lang="en-US" dirty="0"/>
          </a:p>
          <a:p>
            <a:pPr marL="0" indent="0">
              <a:buNone/>
            </a:pPr>
            <a:r>
              <a:rPr lang="en-US" dirty="0"/>
              <a:t>Email </a:t>
            </a:r>
            <a:r>
              <a:rPr lang="en-US" dirty="0">
                <a:hlinkClick r:id="rId2"/>
              </a:rPr>
              <a:t>Jamie.l.lopez@dep.state.fl.us</a:t>
            </a:r>
            <a:r>
              <a:rPr lang="en-US" dirty="0"/>
              <a:t> to register</a:t>
            </a:r>
          </a:p>
        </p:txBody>
      </p:sp>
      <p:sp>
        <p:nvSpPr>
          <p:cNvPr id="4" name="Date Placeholder 3"/>
          <p:cNvSpPr>
            <a:spLocks noGrp="1"/>
          </p:cNvSpPr>
          <p:nvPr>
            <p:ph type="dt" sz="half" idx="10"/>
          </p:nvPr>
        </p:nvSpPr>
        <p:spPr/>
        <p:txBody>
          <a:bodyPr/>
          <a:lstStyle/>
          <a:p>
            <a:fld id="{D9641B56-F1C1-4B9C-86AB-A9C4D2348069}" type="datetime1">
              <a:rPr lang="en-US" smtClean="0"/>
              <a:pPr/>
              <a:t>7/13/2017</a:t>
            </a:fld>
            <a:endParaRPr lang="en-US"/>
          </a:p>
        </p:txBody>
      </p:sp>
      <p:sp>
        <p:nvSpPr>
          <p:cNvPr id="5" name="Slide Number Placeholder 4"/>
          <p:cNvSpPr>
            <a:spLocks noGrp="1"/>
          </p:cNvSpPr>
          <p:nvPr>
            <p:ph type="sldNum" sz="quarter" idx="12"/>
          </p:nvPr>
        </p:nvSpPr>
        <p:spPr/>
        <p:txBody>
          <a:bodyPr/>
          <a:lstStyle/>
          <a:p>
            <a:fld id="{D9515C9C-B0D4-49C7-83C7-4BF66E55645D}" type="slidenum">
              <a:rPr lang="en-US" smtClean="0"/>
              <a:pPr/>
              <a:t>28</a:t>
            </a:fld>
            <a:endParaRPr lang="en-US"/>
          </a:p>
        </p:txBody>
      </p:sp>
    </p:spTree>
    <p:extLst>
      <p:ext uri="{BB962C8B-B14F-4D97-AF65-F5344CB8AC3E}">
        <p14:creationId xmlns:p14="http://schemas.microsoft.com/office/powerpoint/2010/main" val="3415658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981200" y="1447801"/>
            <a:ext cx="4191000" cy="4678363"/>
          </a:xfrm>
        </p:spPr>
        <p:txBody>
          <a:bodyPr>
            <a:normAutofit fontScale="85000" lnSpcReduction="20000"/>
          </a:bodyPr>
          <a:lstStyle/>
          <a:p>
            <a:pPr marL="0" indent="0">
              <a:buNone/>
            </a:pPr>
            <a:r>
              <a:rPr lang="en-US" sz="2000"/>
              <a:t>PRP ADaPT Contacts</a:t>
            </a:r>
            <a:endParaRPr lang="en-US" sz="2000" dirty="0"/>
          </a:p>
          <a:p>
            <a:pPr marL="0" indent="0">
              <a:buNone/>
            </a:pPr>
            <a:endParaRPr lang="en-US" sz="2000" dirty="0"/>
          </a:p>
          <a:p>
            <a:pPr marL="0" indent="0">
              <a:buNone/>
            </a:pPr>
            <a:r>
              <a:rPr lang="en-US" sz="2000" dirty="0"/>
              <a:t>George Smith </a:t>
            </a:r>
          </a:p>
          <a:p>
            <a:pPr marL="0" indent="0">
              <a:buNone/>
            </a:pPr>
            <a:r>
              <a:rPr lang="en-US" sz="2000" dirty="0"/>
              <a:t>(850) 245-7119</a:t>
            </a:r>
          </a:p>
          <a:p>
            <a:pPr marL="0" indent="0">
              <a:buNone/>
            </a:pPr>
            <a:r>
              <a:rPr lang="en-US" sz="2000" dirty="0">
                <a:hlinkClick r:id="rId2"/>
              </a:rPr>
              <a:t>George.M.Smith@dep.state.fl.us</a:t>
            </a:r>
            <a:endParaRPr lang="en-US" sz="2000" dirty="0"/>
          </a:p>
          <a:p>
            <a:pPr marL="0" indent="0">
              <a:buNone/>
            </a:pPr>
            <a:endParaRPr lang="en-US" sz="2000" dirty="0"/>
          </a:p>
          <a:p>
            <a:pPr marL="0" indent="0">
              <a:buNone/>
            </a:pPr>
            <a:r>
              <a:rPr lang="en-US" sz="2000" dirty="0"/>
              <a:t>James Fletcher</a:t>
            </a:r>
          </a:p>
          <a:p>
            <a:pPr marL="0" indent="0">
              <a:buNone/>
            </a:pPr>
            <a:r>
              <a:rPr lang="en-US" sz="2000" dirty="0"/>
              <a:t>(850) 245-7619</a:t>
            </a:r>
          </a:p>
          <a:p>
            <a:pPr marL="0" indent="0">
              <a:buNone/>
            </a:pPr>
            <a:r>
              <a:rPr lang="en-US" sz="2000" dirty="0">
                <a:hlinkClick r:id="rId3"/>
              </a:rPr>
              <a:t>James.Fletcher@dep.state.fl.us</a:t>
            </a:r>
            <a:endParaRPr lang="en-US" sz="2000" dirty="0"/>
          </a:p>
          <a:p>
            <a:pPr marL="0" indent="0">
              <a:buNone/>
            </a:pPr>
            <a:endParaRPr lang="en-US" sz="2000" dirty="0"/>
          </a:p>
          <a:p>
            <a:pPr marL="0" indent="0">
              <a:buNone/>
            </a:pPr>
            <a:r>
              <a:rPr lang="en-US" sz="2000" dirty="0"/>
              <a:t>Tamara </a:t>
            </a:r>
            <a:r>
              <a:rPr lang="en-US" sz="2000" dirty="0" err="1"/>
              <a:t>Blyden</a:t>
            </a:r>
            <a:endParaRPr lang="en-US" sz="2000" dirty="0"/>
          </a:p>
          <a:p>
            <a:pPr marL="0" indent="0">
              <a:buNone/>
            </a:pPr>
            <a:r>
              <a:rPr lang="en-US" sz="2000" dirty="0"/>
              <a:t>(850) 245-8901</a:t>
            </a:r>
          </a:p>
          <a:p>
            <a:pPr marL="0" indent="0">
              <a:buNone/>
            </a:pPr>
            <a:r>
              <a:rPr lang="en-US" sz="2000" dirty="0">
                <a:hlinkClick r:id="rId4"/>
              </a:rPr>
              <a:t>Tamara.Blyden@dep.state.fl.us</a:t>
            </a:r>
            <a:endParaRPr lang="en-US" sz="2000" dirty="0"/>
          </a:p>
          <a:p>
            <a:pPr marL="0" indent="0">
              <a:buNone/>
            </a:pPr>
            <a:endParaRPr lang="en-US" sz="2000" dirty="0"/>
          </a:p>
          <a:p>
            <a:pPr marL="0" indent="0">
              <a:buNone/>
            </a:pPr>
            <a:r>
              <a:rPr lang="en-US" sz="2000" dirty="0"/>
              <a:t>Jamie Lopez</a:t>
            </a:r>
          </a:p>
          <a:p>
            <a:pPr marL="0" indent="0">
              <a:buNone/>
            </a:pPr>
            <a:r>
              <a:rPr lang="en-US" sz="2000" dirty="0"/>
              <a:t>(850) 245-8925</a:t>
            </a:r>
          </a:p>
          <a:p>
            <a:pPr marL="0" indent="0">
              <a:buNone/>
            </a:pPr>
            <a:r>
              <a:rPr lang="en-US" sz="2000" dirty="0">
                <a:hlinkClick r:id="rId5"/>
              </a:rPr>
              <a:t>Jamie.L.Lopez@dep.state.fl.us</a:t>
            </a: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ECA950DE-4DE7-4DAE-A8A1-D7FF25CA807F}" type="slidenum">
              <a:rPr lang="en-US" smtClean="0"/>
              <a:pPr/>
              <a:t>29</a:t>
            </a:fld>
            <a:endParaRPr lang="en-US" dirty="0"/>
          </a:p>
        </p:txBody>
      </p:sp>
    </p:spTree>
    <p:extLst>
      <p:ext uri="{BB962C8B-B14F-4D97-AF65-F5344CB8AC3E}">
        <p14:creationId xmlns:p14="http://schemas.microsoft.com/office/powerpoint/2010/main" val="123808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1676400" y="1219200"/>
            <a:ext cx="8839200" cy="5181600"/>
          </a:xfrm>
        </p:spPr>
        <p:txBody>
          <a:bodyPr>
            <a:normAutofit/>
          </a:bodyPr>
          <a:lstStyle/>
          <a:p>
            <a:pPr marL="0" indent="0">
              <a:buNone/>
            </a:pPr>
            <a:endParaRPr lang="en-US" sz="4800" dirty="0"/>
          </a:p>
          <a:p>
            <a:pPr marL="0" indent="0">
              <a:buNone/>
            </a:pPr>
            <a:r>
              <a:rPr lang="en-US" sz="4800" dirty="0"/>
              <a:t>		</a:t>
            </a:r>
          </a:p>
          <a:p>
            <a:pPr marL="0" indent="0" algn="just">
              <a:buNone/>
            </a:pPr>
            <a:r>
              <a:rPr lang="en-US" sz="4800" dirty="0"/>
              <a:t>		DIANE PICKETT</a:t>
            </a:r>
          </a:p>
          <a:p>
            <a:pPr marL="0" indent="0">
              <a:buNone/>
            </a:pPr>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464519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UPCOMING MASTER CONTRACT AMMENDMENTS</a:t>
            </a:r>
          </a:p>
        </p:txBody>
      </p:sp>
      <p:sp>
        <p:nvSpPr>
          <p:cNvPr id="3" name="Content Placeholder 2"/>
          <p:cNvSpPr>
            <a:spLocks noGrp="1"/>
          </p:cNvSpPr>
          <p:nvPr>
            <p:ph idx="1"/>
          </p:nvPr>
        </p:nvSpPr>
        <p:spPr>
          <a:xfrm>
            <a:off x="1676400" y="1219200"/>
            <a:ext cx="8839200" cy="5181600"/>
          </a:xfrm>
        </p:spPr>
        <p:txBody>
          <a:bodyPr>
            <a:normAutofit/>
          </a:bodyPr>
          <a:lstStyle/>
          <a:p>
            <a:pPr marL="0" indent="0">
              <a:buNone/>
            </a:pPr>
            <a:endParaRPr lang="en-US" sz="4800" dirty="0"/>
          </a:p>
          <a:p>
            <a:pPr marL="0" indent="0">
              <a:buNone/>
            </a:pPr>
            <a:r>
              <a:rPr lang="en-US" sz="4800" dirty="0"/>
              <a:t>	</a:t>
            </a:r>
          </a:p>
          <a:p>
            <a:pPr marL="0" indent="0">
              <a:buNone/>
            </a:pPr>
            <a:r>
              <a:rPr lang="en-US" sz="4800" dirty="0"/>
              <a:t>		MARTIN EHLEN</a:t>
            </a:r>
          </a:p>
          <a:p>
            <a:pPr marL="0" indent="0">
              <a:buNone/>
            </a:pPr>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30</a:t>
            </a:fld>
            <a:endParaRPr lang="en-US">
              <a:solidFill>
                <a:prstClr val="white"/>
              </a:solidFill>
            </a:endParaRPr>
          </a:p>
        </p:txBody>
      </p:sp>
    </p:spTree>
    <p:extLst>
      <p:ext uri="{BB962C8B-B14F-4D97-AF65-F5344CB8AC3E}">
        <p14:creationId xmlns:p14="http://schemas.microsoft.com/office/powerpoint/2010/main" val="2816884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117600" y="0"/>
            <a:ext cx="10464800" cy="6339840"/>
          </a:xfrm>
        </p:spPr>
        <p:txBody>
          <a:bodyPr>
            <a:normAutofit/>
          </a:bodyPr>
          <a:lstStyle/>
          <a:p>
            <a:pPr lvl="0">
              <a:spcBef>
                <a:spcPct val="20000"/>
              </a:spcBef>
            </a:pPr>
            <a:r>
              <a:rPr lang="en-US" sz="6000" b="0" dirty="0">
                <a:solidFill>
                  <a:prstClr val="black"/>
                </a:solidFill>
                <a:effectLst>
                  <a:outerShdw blurRad="38100" dist="38100" dir="2700000" algn="tl">
                    <a:srgbClr val="000000">
                      <a:alpha val="43137"/>
                    </a:srgbClr>
                  </a:outerShdw>
                </a:effectLst>
                <a:ea typeface="+mn-ea"/>
              </a:rPr>
              <a:t>OPEN QUESTIONS AND </a:t>
            </a:r>
            <a:br>
              <a:rPr lang="en-US" sz="6000" b="0" dirty="0">
                <a:solidFill>
                  <a:prstClr val="black"/>
                </a:solidFill>
                <a:effectLst>
                  <a:outerShdw blurRad="38100" dist="38100" dir="2700000" algn="tl">
                    <a:srgbClr val="000000">
                      <a:alpha val="43137"/>
                    </a:srgbClr>
                  </a:outerShdw>
                </a:effectLst>
                <a:ea typeface="+mn-ea"/>
              </a:rPr>
            </a:br>
            <a:r>
              <a:rPr lang="en-US" sz="6000" b="0" dirty="0">
                <a:solidFill>
                  <a:prstClr val="black"/>
                </a:solidFill>
                <a:effectLst>
                  <a:outerShdw blurRad="38100" dist="38100" dir="2700000" algn="tl">
                    <a:srgbClr val="000000">
                      <a:alpha val="43137"/>
                    </a:srgbClr>
                  </a:outerShdw>
                </a:effectLst>
                <a:ea typeface="+mn-ea"/>
              </a:rPr>
              <a:t>ANSWERS</a:t>
            </a:r>
            <a:br>
              <a:rPr lang="en-US" sz="3600" b="0" dirty="0">
                <a:solidFill>
                  <a:prstClr val="black"/>
                </a:solidFill>
                <a:effectLst>
                  <a:outerShdw blurRad="38100" dist="38100" dir="2700000" algn="tl">
                    <a:srgbClr val="000000">
                      <a:alpha val="43137"/>
                    </a:srgbClr>
                  </a:outerShdw>
                </a:effectLst>
                <a:ea typeface="+mn-ea"/>
              </a:rPr>
            </a:br>
            <a:endParaRPr lang="en-US" dirty="0"/>
          </a:p>
        </p:txBody>
      </p:sp>
      <p:sp>
        <p:nvSpPr>
          <p:cNvPr id="3" name="Content Placeholder 2" hidden="1"/>
          <p:cNvSpPr>
            <a:spLocks noGrp="1"/>
          </p:cNvSpPr>
          <p:nvPr>
            <p:ph idx="1"/>
          </p:nvPr>
        </p:nvSpPr>
        <p:spPr/>
        <p:txBody>
          <a:bodyPr/>
          <a:lstStyle/>
          <a:p>
            <a:endParaRPr lang="en-US" dirty="0"/>
          </a:p>
          <a:p>
            <a:r>
              <a:rPr lang="en-US" dirty="0"/>
              <a:t>	OPEN QUESTIONS AND </a:t>
            </a:r>
          </a:p>
          <a:p>
            <a:r>
              <a:rPr lang="en-US" dirty="0"/>
              <a:t>ANSWERS</a:t>
            </a:r>
          </a:p>
          <a:p>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pPr/>
              <a:t>7/13/2017</a:t>
            </a:fld>
            <a:endParaRPr lang="en-US"/>
          </a:p>
        </p:txBody>
      </p:sp>
      <p:sp>
        <p:nvSpPr>
          <p:cNvPr id="5" name="Slide Number Placeholder 4"/>
          <p:cNvSpPr>
            <a:spLocks noGrp="1"/>
          </p:cNvSpPr>
          <p:nvPr>
            <p:ph type="sldNum" sz="quarter" idx="12"/>
          </p:nvPr>
        </p:nvSpPr>
        <p:spPr/>
        <p:txBody>
          <a:bodyPr/>
          <a:lstStyle/>
          <a:p>
            <a:fld id="{D9515C9C-B0D4-49C7-83C7-4BF66E55645D}" type="slidenum">
              <a:rPr lang="en-US" smtClean="0"/>
              <a:pPr/>
              <a:t>31</a:t>
            </a:fld>
            <a:endParaRPr lang="en-US"/>
          </a:p>
        </p:txBody>
      </p:sp>
    </p:spTree>
    <p:extLst>
      <p:ext uri="{BB962C8B-B14F-4D97-AF65-F5344CB8AC3E}">
        <p14:creationId xmlns:p14="http://schemas.microsoft.com/office/powerpoint/2010/main" val="114448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descr="Image of PRP Fiscal Year 2014-2015 Numbers and Projections"/>
          <p:cNvSpPr>
            <a:spLocks noGrp="1"/>
          </p:cNvSpPr>
          <p:nvPr>
            <p:ph idx="1"/>
          </p:nvPr>
        </p:nvSpPr>
        <p:spPr>
          <a:xfrm>
            <a:off x="1676400" y="1219200"/>
            <a:ext cx="8839200" cy="5181600"/>
          </a:xfrm>
        </p:spPr>
        <p:txBody>
          <a:bodyPr>
            <a:normAutofit/>
          </a:bodyPr>
          <a:lstStyle/>
          <a:p>
            <a:pPr marL="0" indent="0">
              <a:buNone/>
            </a:pPr>
            <a:endParaRPr lang="en-US" sz="4800" dirty="0"/>
          </a:p>
          <a:p>
            <a:pPr marL="0" indent="0">
              <a:buNone/>
            </a:pPr>
            <a:r>
              <a:rPr lang="en-US" sz="4800" dirty="0"/>
              <a:t>		</a:t>
            </a:r>
          </a:p>
          <a:p>
            <a:pPr marL="0" indent="0" algn="just">
              <a:buNone/>
            </a:pPr>
            <a:r>
              <a:rPr lang="en-US" sz="4800" dirty="0"/>
              <a:t>		</a:t>
            </a:r>
          </a:p>
          <a:p>
            <a:pPr marL="0" indent="0">
              <a:buNone/>
            </a:pPr>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4</a:t>
            </a:fld>
            <a:endParaRPr lang="en-US">
              <a:solidFill>
                <a:prstClr val="white"/>
              </a:solidFill>
            </a:endParaRPr>
          </a:p>
        </p:txBody>
      </p:sp>
      <p:pic>
        <p:nvPicPr>
          <p:cNvPr id="6" name="Picture 5" descr="Image of PRP Fiscal Year 2014-2015 Numbers and Projections"/>
          <p:cNvPicPr>
            <a:picLocks noChangeAspect="1"/>
          </p:cNvPicPr>
          <p:nvPr/>
        </p:nvPicPr>
        <p:blipFill>
          <a:blip r:embed="rId2"/>
          <a:stretch>
            <a:fillRect/>
          </a:stretch>
        </p:blipFill>
        <p:spPr>
          <a:xfrm>
            <a:off x="247650" y="1143000"/>
            <a:ext cx="5695950" cy="4877223"/>
          </a:xfrm>
          <a:prstGeom prst="rect">
            <a:avLst/>
          </a:prstGeom>
        </p:spPr>
      </p:pic>
      <p:pic>
        <p:nvPicPr>
          <p:cNvPr id="7" name="Picture 6" descr="Image of PRP Fiscal Year 2014-2015 Numbers and Projections"/>
          <p:cNvPicPr>
            <a:picLocks noChangeAspect="1"/>
          </p:cNvPicPr>
          <p:nvPr/>
        </p:nvPicPr>
        <p:blipFill>
          <a:blip r:embed="rId3"/>
          <a:stretch>
            <a:fillRect/>
          </a:stretch>
        </p:blipFill>
        <p:spPr>
          <a:xfrm>
            <a:off x="6035418" y="1127124"/>
            <a:ext cx="5775582" cy="4865030"/>
          </a:xfrm>
          <a:prstGeom prst="rect">
            <a:avLst/>
          </a:prstGeom>
        </p:spPr>
      </p:pic>
    </p:spTree>
    <p:extLst>
      <p:ext uri="{BB962C8B-B14F-4D97-AF65-F5344CB8AC3E}">
        <p14:creationId xmlns:p14="http://schemas.microsoft.com/office/powerpoint/2010/main" val="261255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descr="Work Orders (WO) and Task Assignments (TA) per Month July 1, 2011 through December 31, 2014"/>
          <p:cNvSpPr>
            <a:spLocks noGrp="1"/>
          </p:cNvSpPr>
          <p:nvPr>
            <p:ph idx="1"/>
          </p:nvPr>
        </p:nvSpPr>
        <p:spPr>
          <a:xfrm>
            <a:off x="1676400" y="1219200"/>
            <a:ext cx="8839200" cy="5181600"/>
          </a:xfrm>
        </p:spPr>
        <p:txBody>
          <a:bodyPr>
            <a:normAutofit/>
          </a:bodyPr>
          <a:lstStyle/>
          <a:p>
            <a:pPr marL="0" indent="0">
              <a:buNone/>
            </a:pPr>
            <a:endParaRPr lang="en-US" sz="4800" dirty="0"/>
          </a:p>
          <a:p>
            <a:pPr marL="0" indent="0">
              <a:buNone/>
            </a:pPr>
            <a:r>
              <a:rPr lang="en-US" sz="4800" dirty="0"/>
              <a:t>		</a:t>
            </a:r>
          </a:p>
          <a:p>
            <a:pPr marL="0" indent="0" algn="just">
              <a:buNone/>
            </a:pPr>
            <a:endParaRPr lang="en-US" sz="4800" dirty="0"/>
          </a:p>
          <a:p>
            <a:pPr marL="0" indent="0">
              <a:buNone/>
            </a:pPr>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5</a:t>
            </a:fld>
            <a:endParaRPr lang="en-US">
              <a:solidFill>
                <a:prstClr val="white"/>
              </a:solidFill>
            </a:endParaRPr>
          </a:p>
        </p:txBody>
      </p:sp>
      <p:pic>
        <p:nvPicPr>
          <p:cNvPr id="7" name="Picture 6" descr="Work Orders (WO) and Task Assignments (TA) per Month July 1, 2011 through December 31, 2014"/>
          <p:cNvPicPr>
            <a:picLocks noChangeAspect="1"/>
          </p:cNvPicPr>
          <p:nvPr/>
        </p:nvPicPr>
        <p:blipFill>
          <a:blip r:embed="rId2"/>
          <a:stretch>
            <a:fillRect/>
          </a:stretch>
        </p:blipFill>
        <p:spPr>
          <a:xfrm>
            <a:off x="81933" y="1244232"/>
            <a:ext cx="5509241" cy="4947018"/>
          </a:xfrm>
          <a:prstGeom prst="rect">
            <a:avLst/>
          </a:prstGeom>
        </p:spPr>
      </p:pic>
      <p:pic>
        <p:nvPicPr>
          <p:cNvPr id="8" name="Picture 7" descr="WO/TA Created &#10;July 1, 2011 through December 31, 2014"/>
          <p:cNvPicPr>
            <a:picLocks noChangeAspect="1"/>
          </p:cNvPicPr>
          <p:nvPr/>
        </p:nvPicPr>
        <p:blipFill>
          <a:blip r:embed="rId3"/>
          <a:stretch>
            <a:fillRect/>
          </a:stretch>
        </p:blipFill>
        <p:spPr>
          <a:xfrm>
            <a:off x="5591174" y="1244232"/>
            <a:ext cx="6600826" cy="4947017"/>
          </a:xfrm>
          <a:prstGeom prst="rect">
            <a:avLst/>
          </a:prstGeom>
        </p:spPr>
      </p:pic>
    </p:spTree>
    <p:extLst>
      <p:ext uri="{BB962C8B-B14F-4D97-AF65-F5344CB8AC3E}">
        <p14:creationId xmlns:p14="http://schemas.microsoft.com/office/powerpoint/2010/main" val="140982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ATC SELECTION PROCESS</a:t>
            </a:r>
          </a:p>
        </p:txBody>
      </p:sp>
      <p:sp>
        <p:nvSpPr>
          <p:cNvPr id="3" name="Content Placeholder 2" descr="John Coates"/>
          <p:cNvSpPr>
            <a:spLocks noGrp="1"/>
          </p:cNvSpPr>
          <p:nvPr>
            <p:ph idx="1"/>
          </p:nvPr>
        </p:nvSpPr>
        <p:spPr>
          <a:xfrm>
            <a:off x="1676400" y="1219200"/>
            <a:ext cx="8839200" cy="5181600"/>
          </a:xfrm>
        </p:spPr>
        <p:txBody>
          <a:bodyPr>
            <a:normAutofit/>
          </a:bodyPr>
          <a:lstStyle/>
          <a:p>
            <a:pPr marL="0" indent="0">
              <a:buNone/>
            </a:pPr>
            <a:endParaRPr lang="en-US" sz="4800" dirty="0"/>
          </a:p>
          <a:p>
            <a:pPr marL="0" indent="0">
              <a:buNone/>
            </a:pPr>
            <a:r>
              <a:rPr lang="en-US" sz="4800" dirty="0"/>
              <a:t>		</a:t>
            </a:r>
          </a:p>
          <a:p>
            <a:pPr marL="0" indent="0" algn="just">
              <a:buNone/>
            </a:pPr>
            <a:r>
              <a:rPr lang="en-US" sz="4800" dirty="0"/>
              <a:t>		</a:t>
            </a:r>
          </a:p>
          <a:p>
            <a:pPr marL="0" indent="0">
              <a:buNone/>
            </a:pPr>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6</a:t>
            </a:fld>
            <a:endParaRPr lang="en-US">
              <a:solidFill>
                <a:prstClr val="white"/>
              </a:solidFill>
            </a:endParaRPr>
          </a:p>
        </p:txBody>
      </p:sp>
      <p:sp>
        <p:nvSpPr>
          <p:cNvPr id="9" name="TextBox 8"/>
          <p:cNvSpPr txBox="1"/>
          <p:nvPr/>
        </p:nvSpPr>
        <p:spPr>
          <a:xfrm>
            <a:off x="3857625" y="2986940"/>
            <a:ext cx="5276850" cy="830997"/>
          </a:xfrm>
          <a:prstGeom prst="rect">
            <a:avLst/>
          </a:prstGeom>
          <a:noFill/>
        </p:spPr>
        <p:txBody>
          <a:bodyPr wrap="square" rtlCol="0">
            <a:spAutoFit/>
          </a:bodyPr>
          <a:lstStyle/>
          <a:p>
            <a:pPr algn="ctr"/>
            <a:r>
              <a:rPr lang="en-US" sz="4800" dirty="0"/>
              <a:t>JOHN COATES</a:t>
            </a:r>
          </a:p>
        </p:txBody>
      </p:sp>
    </p:spTree>
    <p:extLst>
      <p:ext uri="{BB962C8B-B14F-4D97-AF65-F5344CB8AC3E}">
        <p14:creationId xmlns:p14="http://schemas.microsoft.com/office/powerpoint/2010/main" val="260796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ATC SELECTION PROCESS</a:t>
            </a:r>
          </a:p>
        </p:txBody>
      </p:sp>
      <p:sp>
        <p:nvSpPr>
          <p:cNvPr id="3" name="Content Placeholder 2" descr="ATC Selection Process flow chart"/>
          <p:cNvSpPr>
            <a:spLocks noGrp="1"/>
          </p:cNvSpPr>
          <p:nvPr>
            <p:ph idx="1"/>
          </p:nvPr>
        </p:nvSpPr>
        <p:spPr>
          <a:xfrm>
            <a:off x="1676400" y="1219200"/>
            <a:ext cx="8839200" cy="5181600"/>
          </a:xfrm>
        </p:spPr>
        <p:txBody>
          <a:bodyPr>
            <a:normAutofit/>
          </a:bodyPr>
          <a:lstStyle/>
          <a:p>
            <a:pPr marL="0" indent="0">
              <a:buNone/>
            </a:pPr>
            <a:endParaRPr lang="en-US" sz="4800" dirty="0"/>
          </a:p>
          <a:p>
            <a:pPr marL="0" indent="0">
              <a:buNone/>
            </a:pPr>
            <a:r>
              <a:rPr lang="en-US" sz="4800" dirty="0"/>
              <a:t>		</a:t>
            </a:r>
          </a:p>
          <a:p>
            <a:pPr marL="0" indent="0">
              <a:buNone/>
            </a:pPr>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7</a:t>
            </a:fld>
            <a:endParaRPr lang="en-US">
              <a:solidFill>
                <a:prstClr val="white"/>
              </a:solidFill>
            </a:endParaRPr>
          </a:p>
        </p:txBody>
      </p:sp>
      <p:pic>
        <p:nvPicPr>
          <p:cNvPr id="6" name="Picture 5" descr="ATC Selection Process flow chart"/>
          <p:cNvPicPr>
            <a:picLocks noChangeAspect="1"/>
          </p:cNvPicPr>
          <p:nvPr/>
        </p:nvPicPr>
        <p:blipFill>
          <a:blip r:embed="rId2"/>
          <a:stretch>
            <a:fillRect/>
          </a:stretch>
        </p:blipFill>
        <p:spPr>
          <a:xfrm>
            <a:off x="2781300" y="1028700"/>
            <a:ext cx="6915150" cy="5553075"/>
          </a:xfrm>
          <a:prstGeom prst="rect">
            <a:avLst/>
          </a:prstGeom>
        </p:spPr>
      </p:pic>
    </p:spTree>
    <p:extLst>
      <p:ext uri="{BB962C8B-B14F-4D97-AF65-F5344CB8AC3E}">
        <p14:creationId xmlns:p14="http://schemas.microsoft.com/office/powerpoint/2010/main" val="392578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SITE ASSESSMENT AGREEMENT</a:t>
            </a:r>
          </a:p>
        </p:txBody>
      </p:sp>
      <p:sp>
        <p:nvSpPr>
          <p:cNvPr id="3" name="Content Placeholder 2"/>
          <p:cNvSpPr>
            <a:spLocks noGrp="1"/>
          </p:cNvSpPr>
          <p:nvPr>
            <p:ph idx="1"/>
          </p:nvPr>
        </p:nvSpPr>
        <p:spPr>
          <a:xfrm>
            <a:off x="1676400" y="1219200"/>
            <a:ext cx="8839200" cy="5181600"/>
          </a:xfrm>
        </p:spPr>
        <p:txBody>
          <a:bodyPr>
            <a:normAutofit/>
          </a:bodyPr>
          <a:lstStyle/>
          <a:p>
            <a:pPr marL="0" indent="0">
              <a:buNone/>
            </a:pPr>
            <a:endParaRPr lang="en-US" sz="4800" dirty="0"/>
          </a:p>
          <a:p>
            <a:pPr marL="0" indent="0" algn="ctr">
              <a:buNone/>
            </a:pPr>
            <a:r>
              <a:rPr lang="en-US" sz="4800" dirty="0"/>
              <a:t>	</a:t>
            </a:r>
          </a:p>
          <a:p>
            <a:pPr marL="0" indent="0" algn="ctr">
              <a:buNone/>
            </a:pPr>
            <a:r>
              <a:rPr lang="en-US" sz="4800" dirty="0"/>
              <a:t>STAN WARDEN</a:t>
            </a:r>
          </a:p>
          <a:p>
            <a:pPr marL="0" indent="0">
              <a:buNone/>
            </a:pPr>
            <a:endParaRPr lang="en-US" dirty="0"/>
          </a:p>
        </p:txBody>
      </p:sp>
      <p:sp>
        <p:nvSpPr>
          <p:cNvPr id="4" name="Date Placeholder 3"/>
          <p:cNvSpPr>
            <a:spLocks noGrp="1"/>
          </p:cNvSpPr>
          <p:nvPr>
            <p:ph type="dt" sz="half" idx="10"/>
          </p:nvPr>
        </p:nvSpPr>
        <p:spPr/>
        <p:txBody>
          <a:bodyPr/>
          <a:lstStyle/>
          <a:p>
            <a:fld id="{D9641B56-F1C1-4B9C-86AB-A9C4D2348069}" type="datetime1">
              <a:rPr lang="en-US" smtClean="0">
                <a:solidFill>
                  <a:prstClr val="white"/>
                </a:solidFill>
              </a:rPr>
              <a:pPr/>
              <a:t>7/13/2017</a:t>
            </a:fld>
            <a:endParaRPr lang="en-US">
              <a:solidFill>
                <a:prstClr val="white"/>
              </a:solidFill>
            </a:endParaRPr>
          </a:p>
        </p:txBody>
      </p:sp>
      <p:sp>
        <p:nvSpPr>
          <p:cNvPr id="5" name="Slide Number Placeholder 4"/>
          <p:cNvSpPr>
            <a:spLocks noGrp="1"/>
          </p:cNvSpPr>
          <p:nvPr>
            <p:ph type="sldNum" sz="quarter" idx="12"/>
          </p:nvPr>
        </p:nvSpPr>
        <p:spPr/>
        <p:txBody>
          <a:bodyPr/>
          <a:lstStyle/>
          <a:p>
            <a:fld id="{D9515C9C-B0D4-49C7-83C7-4BF66E55645D}"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68532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5199"/>
          </a:xfrm>
        </p:spPr>
        <p:txBody>
          <a:bodyPr>
            <a:normAutofit/>
          </a:bodyPr>
          <a:lstStyle/>
          <a:p>
            <a:pPr algn="ctr"/>
            <a:r>
              <a:rPr lang="en-US" sz="2800" b="1" dirty="0"/>
              <a:t>Procedure for Having Purchase Orders Withdrawn</a:t>
            </a:r>
            <a:br>
              <a:rPr lang="en-US" sz="2800" b="1" dirty="0"/>
            </a:br>
            <a:r>
              <a:rPr lang="en-US" sz="2800" b="1" dirty="0"/>
              <a:t>for Failure to Obtain Site Access</a:t>
            </a:r>
          </a:p>
        </p:txBody>
      </p:sp>
      <p:sp>
        <p:nvSpPr>
          <p:cNvPr id="3" name="Subtitle 2"/>
          <p:cNvSpPr>
            <a:spLocks noGrp="1"/>
          </p:cNvSpPr>
          <p:nvPr>
            <p:ph idx="1"/>
          </p:nvPr>
        </p:nvSpPr>
        <p:spPr>
          <a:xfrm>
            <a:off x="838200" y="1048809"/>
            <a:ext cx="10515600" cy="5523441"/>
          </a:xfrm>
        </p:spPr>
        <p:txBody>
          <a:bodyPr>
            <a:normAutofit fontScale="40000" lnSpcReduction="20000"/>
          </a:bodyPr>
          <a:lstStyle/>
          <a:p>
            <a:endParaRPr lang="en-US" dirty="0"/>
          </a:p>
          <a:p>
            <a:pPr marL="0" indent="0">
              <a:buNone/>
            </a:pPr>
            <a:r>
              <a:rPr lang="en-US" sz="4200" b="1" dirty="0"/>
              <a:t>Agency Term Contractors (ATC) that were unable to obtain site access and would like to have their Purchase Order (PO) withdrawn must:</a:t>
            </a:r>
          </a:p>
          <a:p>
            <a:endParaRPr lang="en-US" sz="4200" b="1" dirty="0"/>
          </a:p>
          <a:p>
            <a:pPr marL="0" indent="0" algn="l">
              <a:buNone/>
            </a:pPr>
            <a:r>
              <a:rPr lang="en-US" sz="4200" u="sng" dirty="0"/>
              <a:t>WHERE MONEY </a:t>
            </a:r>
            <a:r>
              <a:rPr lang="en-US" sz="4200" b="1" u="sng" dirty="0"/>
              <a:t>IS</a:t>
            </a:r>
            <a:r>
              <a:rPr lang="en-US" sz="4200" u="sng" dirty="0"/>
              <a:t> DUE FROM PRP </a:t>
            </a:r>
          </a:p>
          <a:p>
            <a:pPr algn="l"/>
            <a:endParaRPr lang="en-US" sz="4200" u="sng" dirty="0"/>
          </a:p>
          <a:p>
            <a:pPr algn="l"/>
            <a:r>
              <a:rPr lang="en-US" sz="4200" dirty="0"/>
              <a:t>ATC must submit a request for Change Order (CO) to remove the total cost of the PO, leaving any amount that is reimbursable from the PRP. The request for CO must include a detailed account as to the attempts to gain site access as well as any responses from the Owner/RP. Please note, the terms of the ATC Contract, in most cases, do not provide for reimbursement of costs where site access was not obtained. Generally, The PRP is authorized to reimburse site access efforts only where the ATC was able to obtain and submit fully executed Site Access Agreements to the PRP.</a:t>
            </a:r>
          </a:p>
          <a:p>
            <a:pPr algn="l"/>
            <a:endParaRPr lang="en-US" sz="4200" dirty="0"/>
          </a:p>
          <a:p>
            <a:pPr marL="0" indent="0" algn="l">
              <a:buNone/>
            </a:pPr>
            <a:r>
              <a:rPr lang="en-US" sz="4200" u="sng" dirty="0"/>
              <a:t>WHERE MONEY IS </a:t>
            </a:r>
            <a:r>
              <a:rPr lang="en-US" sz="4200" b="1" u="sng" dirty="0"/>
              <a:t>NOT</a:t>
            </a:r>
            <a:r>
              <a:rPr lang="en-US" sz="4200" u="sng" dirty="0"/>
              <a:t> DUE FROM PRP </a:t>
            </a:r>
          </a:p>
          <a:p>
            <a:pPr marL="457200" indent="-457200" algn="l">
              <a:buAutoNum type="arabicPeriod" startAt="2"/>
            </a:pPr>
            <a:endParaRPr lang="en-US" sz="4200" u="sng" dirty="0"/>
          </a:p>
          <a:p>
            <a:pPr algn="l"/>
            <a:r>
              <a:rPr lang="en-US" sz="4200" dirty="0"/>
              <a:t>ATC must request, in writing, that they would like for the PO to be cancelled. The written request must include a detailed account as to the attempts to gain site access as well as any responses from the Owner/RP. Please note, the terms of the ATC Contract, in most cases, do not provide for reimbursement of costs where site access was not obtained. Generally, The PRP is authorized to reimburse site access efforts only where the ATC was able to obtain and submit fully executed Site Access Agreements to the PRP.</a:t>
            </a:r>
          </a:p>
          <a:p>
            <a:pPr algn="l"/>
            <a:endParaRPr lang="en-US" u="sng" dirty="0"/>
          </a:p>
          <a:p>
            <a:pPr algn="l"/>
            <a:endParaRPr lang="en-US" dirty="0"/>
          </a:p>
        </p:txBody>
      </p:sp>
    </p:spTree>
    <p:extLst>
      <p:ext uri="{BB962C8B-B14F-4D97-AF65-F5344CB8AC3E}">
        <p14:creationId xmlns:p14="http://schemas.microsoft.com/office/powerpoint/2010/main" val="2918355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owerpoint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1279</Words>
  <Application>Microsoft Office PowerPoint</Application>
  <PresentationFormat>Widescreen</PresentationFormat>
  <Paragraphs>269</Paragraphs>
  <Slides>31</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Calibri</vt:lpstr>
      <vt:lpstr>Calibri Light</vt:lpstr>
      <vt:lpstr>Monotype Sorts</vt:lpstr>
      <vt:lpstr>Times New Roman</vt:lpstr>
      <vt:lpstr>Wingdings 2</vt:lpstr>
      <vt:lpstr>Office Theme</vt:lpstr>
      <vt:lpstr>powerpoint_green</vt:lpstr>
      <vt:lpstr>2_powerpoint_green</vt:lpstr>
      <vt:lpstr>ATC-PRP Teleconference Tallahassee, FL January 22, 2015</vt:lpstr>
      <vt:lpstr>Agenda </vt:lpstr>
      <vt:lpstr>WELCOME</vt:lpstr>
      <vt:lpstr>WELCOME</vt:lpstr>
      <vt:lpstr>WELCOME</vt:lpstr>
      <vt:lpstr>ATC SELECTION PROCESS</vt:lpstr>
      <vt:lpstr>ATC SELECTION PROCESS</vt:lpstr>
      <vt:lpstr>NEW SITE ASSESSMENT AGREEMENT</vt:lpstr>
      <vt:lpstr>Procedure for Having Purchase Orders Withdrawn for Failure to Obtain Site Access</vt:lpstr>
      <vt:lpstr>New Site Access Agreement </vt:lpstr>
      <vt:lpstr>INDEMNIFICATION (Paragraph 15 of New Site Access Agreement) </vt:lpstr>
      <vt:lpstr>IMPORTANCE OF DUE DATES</vt:lpstr>
      <vt:lpstr>DEP DOCUMENTATION FORMS AND DOCUMENTATION FOR INVOICES</vt:lpstr>
      <vt:lpstr>DEP Travel Form &amp; Documentation for Invoices</vt:lpstr>
      <vt:lpstr>DEP Travel Voucher</vt:lpstr>
      <vt:lpstr>DEP Travel Voucher</vt:lpstr>
      <vt:lpstr>Sample Travel Voucher</vt:lpstr>
      <vt:lpstr>      ADaPT </vt:lpstr>
      <vt:lpstr>Why do we need ADaPT?</vt:lpstr>
      <vt:lpstr>What is ADaPT?</vt:lpstr>
      <vt:lpstr>DWM Consolidated ADaPT User Guide</vt:lpstr>
      <vt:lpstr>DWM Consolidated ADaPT User Guide</vt:lpstr>
      <vt:lpstr>Responsibilities</vt:lpstr>
      <vt:lpstr>Corrected EDDs in Oculus</vt:lpstr>
      <vt:lpstr>Common File Naming Errors</vt:lpstr>
      <vt:lpstr>ADaPT Errors</vt:lpstr>
      <vt:lpstr>ADaPT 8.1.01</vt:lpstr>
      <vt:lpstr>ATC ADaPT Training Event</vt:lpstr>
      <vt:lpstr>Contact Information</vt:lpstr>
      <vt:lpstr>UPCOMING MASTER CONTRACT AMMENDMENTS</vt:lpstr>
      <vt:lpstr>OPEN 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ATC-PRP Teleconference Presentation on 1/22/15</dc:title>
  <dc:creator>Gomez, Eduardo J.</dc:creator>
  <cp:lastModifiedBy>Fluitt, Nicole</cp:lastModifiedBy>
  <cp:revision>19</cp:revision>
  <dcterms:created xsi:type="dcterms:W3CDTF">2015-01-20T20:07:39Z</dcterms:created>
  <dcterms:modified xsi:type="dcterms:W3CDTF">2017-07-13T15:37:21Z</dcterms:modified>
</cp:coreProperties>
</file>