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slideLayouts/slideLayout19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slideLayouts/slideLayout2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ppt/theme/theme20.xml" ContentType="application/vnd.openxmlformats-officedocument.theme+xml"/>
  <Override PartName="/ppt/slideLayouts/slideLayout24.xml" ContentType="application/vnd.openxmlformats-officedocument.presentationml.slideLayout+xml"/>
  <Override PartName="/ppt/theme/theme21.xml" ContentType="application/vnd.openxmlformats-officedocument.theme+xml"/>
  <Override PartName="/ppt/slideLayouts/slideLayout25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slideLayouts/slideLayout32.xml" ContentType="application/vnd.openxmlformats-officedocument.presentationml.slideLayout+xml"/>
  <Override PartName="/ppt/theme/theme33.xml" ContentType="application/vnd.openxmlformats-officedocument.theme+xml"/>
  <Override PartName="/ppt/slideLayouts/slideLayout33.xml" ContentType="application/vnd.openxmlformats-officedocument.presentationml.slideLayout+xml"/>
  <Override PartName="/ppt/theme/theme34.xml" ContentType="application/vnd.openxmlformats-officedocument.theme+xml"/>
  <Override PartName="/ppt/slideLayouts/slideLayout34.xml" ContentType="application/vnd.openxmlformats-officedocument.presentationml.slideLayout+xml"/>
  <Override PartName="/ppt/theme/theme35.xml" ContentType="application/vnd.openxmlformats-officedocument.theme+xml"/>
  <Override PartName="/ppt/slideLayouts/slideLayout35.xml" ContentType="application/vnd.openxmlformats-officedocument.presentationml.slideLayout+xml"/>
  <Override PartName="/ppt/theme/theme36.xml" ContentType="application/vnd.openxmlformats-officedocument.theme+xml"/>
  <Override PartName="/ppt/slideLayouts/slideLayout36.xml" ContentType="application/vnd.openxmlformats-officedocument.presentationml.slideLayout+xml"/>
  <Override PartName="/ppt/theme/theme37.xml" ContentType="application/vnd.openxmlformats-officedocument.theme+xml"/>
  <Override PartName="/ppt/slideLayouts/slideLayout37.xml" ContentType="application/vnd.openxmlformats-officedocument.presentationml.slideLayout+xml"/>
  <Override PartName="/ppt/theme/theme38.xml" ContentType="application/vnd.openxmlformats-officedocument.theme+xml"/>
  <Override PartName="/ppt/slideLayouts/slideLayout38.xml" ContentType="application/vnd.openxmlformats-officedocument.presentationml.slideLayout+xml"/>
  <Override PartName="/ppt/theme/theme39.xml" ContentType="application/vnd.openxmlformats-officedocument.theme+xml"/>
  <Override PartName="/ppt/slideLayouts/slideLayout39.xml" ContentType="application/vnd.openxmlformats-officedocument.presentationml.slideLayout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slideLayouts/slideLayout40.xml" ContentType="application/vnd.openxmlformats-officedocument.presentationml.slideLayout+xml"/>
  <Override PartName="/ppt/theme/theme44.xml" ContentType="application/vnd.openxmlformats-officedocument.theme+xml"/>
  <Override PartName="/ppt/slideLayouts/slideLayout41.xml" ContentType="application/vnd.openxmlformats-officedocument.presentationml.slideLayout+xml"/>
  <Override PartName="/ppt/theme/theme45.xml" ContentType="application/vnd.openxmlformats-officedocument.theme+xml"/>
  <Override PartName="/ppt/slideLayouts/slideLayout42.xml" ContentType="application/vnd.openxmlformats-officedocument.presentationml.slideLayout+xml"/>
  <Override PartName="/ppt/theme/theme46.xml" ContentType="application/vnd.openxmlformats-officedocument.theme+xml"/>
  <Override PartName="/ppt/slideLayouts/slideLayout43.xml" ContentType="application/vnd.openxmlformats-officedocument.presentationml.slideLayout+xml"/>
  <Override PartName="/ppt/theme/theme47.xml" ContentType="application/vnd.openxmlformats-officedocument.theme+xml"/>
  <Override PartName="/ppt/theme/theme48.xml" ContentType="application/vnd.openxmlformats-officedocument.theme+xml"/>
  <Override PartName="/ppt/slideLayouts/slideLayout44.xml" ContentType="application/vnd.openxmlformats-officedocument.presentationml.slideLayout+xml"/>
  <Override PartName="/ppt/theme/theme49.xml" ContentType="application/vnd.openxmlformats-officedocument.theme+xml"/>
  <Override PartName="/ppt/slideLayouts/slideLayout45.xml" ContentType="application/vnd.openxmlformats-officedocument.presentationml.slideLayout+xml"/>
  <Override PartName="/ppt/theme/theme50.xml" ContentType="application/vnd.openxmlformats-officedocument.theme+xml"/>
  <Override PartName="/ppt/slideLayouts/slideLayout46.xml" ContentType="application/vnd.openxmlformats-officedocument.presentationml.slideLayout+xml"/>
  <Override PartName="/ppt/theme/theme51.xml" ContentType="application/vnd.openxmlformats-officedocument.theme+xml"/>
  <Override PartName="/ppt/slideLayouts/slideLayout47.xml" ContentType="application/vnd.openxmlformats-officedocument.presentationml.slideLayout+xml"/>
  <Override PartName="/ppt/theme/theme52.xml" ContentType="application/vnd.openxmlformats-officedocument.theme+xml"/>
  <Override PartName="/ppt/slideLayouts/slideLayout48.xml" ContentType="application/vnd.openxmlformats-officedocument.presentationml.slideLayout+xml"/>
  <Override PartName="/ppt/theme/theme53.xml" ContentType="application/vnd.openxmlformats-officedocument.theme+xml"/>
  <Override PartName="/ppt/theme/theme5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  <p:sldMasterId id="2147483662" r:id="rId7"/>
    <p:sldMasterId id="2147483664" r:id="rId8"/>
    <p:sldMasterId id="2147483666" r:id="rId9"/>
    <p:sldMasterId id="2147483668" r:id="rId10"/>
    <p:sldMasterId id="2147483670" r:id="rId11"/>
    <p:sldMasterId id="2147483671" r:id="rId12"/>
    <p:sldMasterId id="2147483673" r:id="rId13"/>
    <p:sldMasterId id="2147483675" r:id="rId14"/>
    <p:sldMasterId id="2147483677" r:id="rId15"/>
    <p:sldMasterId id="2147483679" r:id="rId16"/>
    <p:sldMasterId id="2147483681" r:id="rId17"/>
    <p:sldMasterId id="2147483683" r:id="rId18"/>
    <p:sldMasterId id="2147483685" r:id="rId19"/>
    <p:sldMasterId id="2147483687" r:id="rId20"/>
    <p:sldMasterId id="2147483689" r:id="rId21"/>
    <p:sldMasterId id="2147483691" r:id="rId22"/>
    <p:sldMasterId id="2147483693" r:id="rId23"/>
    <p:sldMasterId id="2147483695" r:id="rId24"/>
    <p:sldMasterId id="2147483697" r:id="rId25"/>
    <p:sldMasterId id="2147483699" r:id="rId26"/>
    <p:sldMasterId id="2147483701" r:id="rId27"/>
    <p:sldMasterId id="2147483703" r:id="rId28"/>
    <p:sldMasterId id="2147483705" r:id="rId29"/>
    <p:sldMasterId id="2147483707" r:id="rId30"/>
    <p:sldMasterId id="2147483709" r:id="rId31"/>
    <p:sldMasterId id="2147483711" r:id="rId32"/>
    <p:sldMasterId id="2147483713" r:id="rId33"/>
    <p:sldMasterId id="2147483715" r:id="rId34"/>
    <p:sldMasterId id="2147483717" r:id="rId35"/>
    <p:sldMasterId id="2147483719" r:id="rId36"/>
    <p:sldMasterId id="2147483721" r:id="rId37"/>
    <p:sldMasterId id="2147483723" r:id="rId38"/>
    <p:sldMasterId id="2147483725" r:id="rId39"/>
    <p:sldMasterId id="2147483727" r:id="rId40"/>
    <p:sldMasterId id="2147483729" r:id="rId41"/>
    <p:sldMasterId id="2147483731" r:id="rId42"/>
    <p:sldMasterId id="2147483733" r:id="rId43"/>
    <p:sldMasterId id="2147483735" r:id="rId44"/>
    <p:sldMasterId id="2147483737" r:id="rId45"/>
    <p:sldMasterId id="2147483739" r:id="rId46"/>
    <p:sldMasterId id="2147483741" r:id="rId47"/>
    <p:sldMasterId id="2147483743" r:id="rId48"/>
    <p:sldMasterId id="2147483745" r:id="rId49"/>
    <p:sldMasterId id="2147483747" r:id="rId50"/>
    <p:sldMasterId id="2147483749" r:id="rId51"/>
    <p:sldMasterId id="2147483751" r:id="rId52"/>
    <p:sldMasterId id="2147483753" r:id="rId53"/>
    <p:sldMasterId id="2147483755" r:id="rId54"/>
    <p:sldMasterId id="2147483757" r:id="rId55"/>
    <p:sldMasterId id="2147483759" r:id="rId56"/>
    <p:sldMasterId id="2147483761" r:id="rId57"/>
  </p:sldMasterIdLst>
  <p:notesMasterIdLst>
    <p:notesMasterId r:id="rId117"/>
  </p:notesMasterIdLst>
  <p:sldIdLst>
    <p:sldId id="308" r:id="rId58"/>
    <p:sldId id="309" r:id="rId59"/>
    <p:sldId id="376" r:id="rId60"/>
    <p:sldId id="310" r:id="rId61"/>
    <p:sldId id="383" r:id="rId62"/>
    <p:sldId id="311" r:id="rId63"/>
    <p:sldId id="312" r:id="rId64"/>
    <p:sldId id="313" r:id="rId65"/>
    <p:sldId id="314" r:id="rId66"/>
    <p:sldId id="375" r:id="rId67"/>
    <p:sldId id="359" r:id="rId68"/>
    <p:sldId id="315" r:id="rId69"/>
    <p:sldId id="316" r:id="rId70"/>
    <p:sldId id="367" r:id="rId71"/>
    <p:sldId id="360" r:id="rId72"/>
    <p:sldId id="369" r:id="rId73"/>
    <p:sldId id="323" r:id="rId74"/>
    <p:sldId id="384" r:id="rId75"/>
    <p:sldId id="325" r:id="rId76"/>
    <p:sldId id="326" r:id="rId77"/>
    <p:sldId id="327" r:id="rId78"/>
    <p:sldId id="389" r:id="rId79"/>
    <p:sldId id="386" r:id="rId80"/>
    <p:sldId id="387" r:id="rId81"/>
    <p:sldId id="365" r:id="rId82"/>
    <p:sldId id="390" r:id="rId83"/>
    <p:sldId id="388" r:id="rId84"/>
    <p:sldId id="331" r:id="rId85"/>
    <p:sldId id="332" r:id="rId86"/>
    <p:sldId id="381" r:id="rId87"/>
    <p:sldId id="380" r:id="rId88"/>
    <p:sldId id="335" r:id="rId89"/>
    <p:sldId id="372" r:id="rId90"/>
    <p:sldId id="336" r:id="rId91"/>
    <p:sldId id="377" r:id="rId92"/>
    <p:sldId id="378" r:id="rId93"/>
    <p:sldId id="370" r:id="rId94"/>
    <p:sldId id="338" r:id="rId95"/>
    <p:sldId id="382" r:id="rId96"/>
    <p:sldId id="333" r:id="rId97"/>
    <p:sldId id="340" r:id="rId98"/>
    <p:sldId id="341" r:id="rId99"/>
    <p:sldId id="342" r:id="rId100"/>
    <p:sldId id="343" r:id="rId101"/>
    <p:sldId id="344" r:id="rId102"/>
    <p:sldId id="379" r:id="rId103"/>
    <p:sldId id="345" r:id="rId104"/>
    <p:sldId id="349" r:id="rId105"/>
    <p:sldId id="350" r:id="rId106"/>
    <p:sldId id="351" r:id="rId107"/>
    <p:sldId id="366" r:id="rId108"/>
    <p:sldId id="385" r:id="rId109"/>
    <p:sldId id="352" r:id="rId110"/>
    <p:sldId id="302" r:id="rId111"/>
    <p:sldId id="354" r:id="rId112"/>
    <p:sldId id="355" r:id="rId113"/>
    <p:sldId id="356" r:id="rId114"/>
    <p:sldId id="357" r:id="rId115"/>
    <p:sldId id="358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rd, Victoria" initials="FV" lastIdx="7" clrIdx="0">
    <p:extLst>
      <p:ext uri="{19B8F6BF-5375-455C-9EA6-DF929625EA0E}">
        <p15:presenceInfo xmlns:p15="http://schemas.microsoft.com/office/powerpoint/2012/main" userId="S-1-5-21-1004336348-1214440339-1801674531-28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6" autoAdjust="0"/>
    <p:restoredTop sz="76350" autoAdjust="0"/>
  </p:normalViewPr>
  <p:slideViewPr>
    <p:cSldViewPr>
      <p:cViewPr varScale="1">
        <p:scale>
          <a:sx n="84" d="100"/>
          <a:sy n="84" d="100"/>
        </p:scale>
        <p:origin x="13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2.xml"/><Relationship Id="rId117" Type="http://schemas.openxmlformats.org/officeDocument/2006/relationships/notesMaster" Target="notesMasters/notesMaster1.xml"/><Relationship Id="rId21" Type="http://schemas.openxmlformats.org/officeDocument/2006/relationships/slideMaster" Target="slideMasters/slideMaster17.xml"/><Relationship Id="rId42" Type="http://schemas.openxmlformats.org/officeDocument/2006/relationships/slideMaster" Target="slideMasters/slideMaster38.xml"/><Relationship Id="rId47" Type="http://schemas.openxmlformats.org/officeDocument/2006/relationships/slideMaster" Target="slideMasters/slideMaster43.xml"/><Relationship Id="rId63" Type="http://schemas.openxmlformats.org/officeDocument/2006/relationships/slide" Target="slides/slide6.xml"/><Relationship Id="rId68" Type="http://schemas.openxmlformats.org/officeDocument/2006/relationships/slide" Target="slides/slide11.xml"/><Relationship Id="rId84" Type="http://schemas.openxmlformats.org/officeDocument/2006/relationships/slide" Target="slides/slide27.xml"/><Relationship Id="rId89" Type="http://schemas.openxmlformats.org/officeDocument/2006/relationships/slide" Target="slides/slide32.xml"/><Relationship Id="rId112" Type="http://schemas.openxmlformats.org/officeDocument/2006/relationships/slide" Target="slides/slide55.xml"/><Relationship Id="rId16" Type="http://schemas.openxmlformats.org/officeDocument/2006/relationships/slideMaster" Target="slideMasters/slideMaster12.xml"/><Relationship Id="rId107" Type="http://schemas.openxmlformats.org/officeDocument/2006/relationships/slide" Target="slides/slide50.xml"/><Relationship Id="rId11" Type="http://schemas.openxmlformats.org/officeDocument/2006/relationships/slideMaster" Target="slideMasters/slideMaster7.xml"/><Relationship Id="rId32" Type="http://schemas.openxmlformats.org/officeDocument/2006/relationships/slideMaster" Target="slideMasters/slideMaster28.xml"/><Relationship Id="rId37" Type="http://schemas.openxmlformats.org/officeDocument/2006/relationships/slideMaster" Target="slideMasters/slideMaster33.xml"/><Relationship Id="rId53" Type="http://schemas.openxmlformats.org/officeDocument/2006/relationships/slideMaster" Target="slideMasters/slideMaster49.xml"/><Relationship Id="rId58" Type="http://schemas.openxmlformats.org/officeDocument/2006/relationships/slide" Target="slides/slide1.xml"/><Relationship Id="rId74" Type="http://schemas.openxmlformats.org/officeDocument/2006/relationships/slide" Target="slides/slide17.xml"/><Relationship Id="rId79" Type="http://schemas.openxmlformats.org/officeDocument/2006/relationships/slide" Target="slides/slide22.xml"/><Relationship Id="rId102" Type="http://schemas.openxmlformats.org/officeDocument/2006/relationships/slide" Target="slides/slide45.xml"/><Relationship Id="rId12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4.xml"/><Relationship Id="rId82" Type="http://schemas.openxmlformats.org/officeDocument/2006/relationships/slide" Target="slides/slide25.xml"/><Relationship Id="rId90" Type="http://schemas.openxmlformats.org/officeDocument/2006/relationships/slide" Target="slides/slide33.xml"/><Relationship Id="rId95" Type="http://schemas.openxmlformats.org/officeDocument/2006/relationships/slide" Target="slides/slide38.xml"/><Relationship Id="rId19" Type="http://schemas.openxmlformats.org/officeDocument/2006/relationships/slideMaster" Target="slideMasters/slideMaster1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Master" Target="slideMasters/slideMaster23.xml"/><Relationship Id="rId30" Type="http://schemas.openxmlformats.org/officeDocument/2006/relationships/slideMaster" Target="slideMasters/slideMaster26.xml"/><Relationship Id="rId35" Type="http://schemas.openxmlformats.org/officeDocument/2006/relationships/slideMaster" Target="slideMasters/slideMaster31.xml"/><Relationship Id="rId43" Type="http://schemas.openxmlformats.org/officeDocument/2006/relationships/slideMaster" Target="slideMasters/slideMaster39.xml"/><Relationship Id="rId48" Type="http://schemas.openxmlformats.org/officeDocument/2006/relationships/slideMaster" Target="slideMasters/slideMaster44.xml"/><Relationship Id="rId56" Type="http://schemas.openxmlformats.org/officeDocument/2006/relationships/slideMaster" Target="slideMasters/slideMaster52.xml"/><Relationship Id="rId64" Type="http://schemas.openxmlformats.org/officeDocument/2006/relationships/slide" Target="slides/slide7.xml"/><Relationship Id="rId69" Type="http://schemas.openxmlformats.org/officeDocument/2006/relationships/slide" Target="slides/slide12.xml"/><Relationship Id="rId77" Type="http://schemas.openxmlformats.org/officeDocument/2006/relationships/slide" Target="slides/slide20.xml"/><Relationship Id="rId100" Type="http://schemas.openxmlformats.org/officeDocument/2006/relationships/slide" Target="slides/slide43.xml"/><Relationship Id="rId105" Type="http://schemas.openxmlformats.org/officeDocument/2006/relationships/slide" Target="slides/slide48.xml"/><Relationship Id="rId113" Type="http://schemas.openxmlformats.org/officeDocument/2006/relationships/slide" Target="slides/slide56.xml"/><Relationship Id="rId118" Type="http://schemas.openxmlformats.org/officeDocument/2006/relationships/commentAuthors" Target="commentAuthors.xml"/><Relationship Id="rId8" Type="http://schemas.openxmlformats.org/officeDocument/2006/relationships/slideMaster" Target="slideMasters/slideMaster4.xml"/><Relationship Id="rId51" Type="http://schemas.openxmlformats.org/officeDocument/2006/relationships/slideMaster" Target="slideMasters/slideMaster47.xml"/><Relationship Id="rId72" Type="http://schemas.openxmlformats.org/officeDocument/2006/relationships/slide" Target="slides/slide15.xml"/><Relationship Id="rId80" Type="http://schemas.openxmlformats.org/officeDocument/2006/relationships/slide" Target="slides/slide23.xml"/><Relationship Id="rId85" Type="http://schemas.openxmlformats.org/officeDocument/2006/relationships/slide" Target="slides/slide28.xml"/><Relationship Id="rId93" Type="http://schemas.openxmlformats.org/officeDocument/2006/relationships/slide" Target="slides/slide36.xml"/><Relationship Id="rId98" Type="http://schemas.openxmlformats.org/officeDocument/2006/relationships/slide" Target="slides/slide41.xml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Master" Target="slideMasters/slideMaster29.xml"/><Relationship Id="rId38" Type="http://schemas.openxmlformats.org/officeDocument/2006/relationships/slideMaster" Target="slideMasters/slideMaster34.xml"/><Relationship Id="rId46" Type="http://schemas.openxmlformats.org/officeDocument/2006/relationships/slideMaster" Target="slideMasters/slideMaster42.xml"/><Relationship Id="rId59" Type="http://schemas.openxmlformats.org/officeDocument/2006/relationships/slide" Target="slides/slide2.xml"/><Relationship Id="rId67" Type="http://schemas.openxmlformats.org/officeDocument/2006/relationships/slide" Target="slides/slide10.xml"/><Relationship Id="rId103" Type="http://schemas.openxmlformats.org/officeDocument/2006/relationships/slide" Target="slides/slide46.xml"/><Relationship Id="rId108" Type="http://schemas.openxmlformats.org/officeDocument/2006/relationships/slide" Target="slides/slide51.xml"/><Relationship Id="rId116" Type="http://schemas.openxmlformats.org/officeDocument/2006/relationships/slide" Target="slides/slide59.xml"/><Relationship Id="rId20" Type="http://schemas.openxmlformats.org/officeDocument/2006/relationships/slideMaster" Target="slideMasters/slideMaster16.xml"/><Relationship Id="rId41" Type="http://schemas.openxmlformats.org/officeDocument/2006/relationships/slideMaster" Target="slideMasters/slideMaster37.xml"/><Relationship Id="rId54" Type="http://schemas.openxmlformats.org/officeDocument/2006/relationships/slideMaster" Target="slideMasters/slideMaster50.xml"/><Relationship Id="rId62" Type="http://schemas.openxmlformats.org/officeDocument/2006/relationships/slide" Target="slides/slide5.xml"/><Relationship Id="rId70" Type="http://schemas.openxmlformats.org/officeDocument/2006/relationships/slide" Target="slides/slide13.xml"/><Relationship Id="rId75" Type="http://schemas.openxmlformats.org/officeDocument/2006/relationships/slide" Target="slides/slide18.xml"/><Relationship Id="rId83" Type="http://schemas.openxmlformats.org/officeDocument/2006/relationships/slide" Target="slides/slide26.xml"/><Relationship Id="rId88" Type="http://schemas.openxmlformats.org/officeDocument/2006/relationships/slide" Target="slides/slide31.xml"/><Relationship Id="rId91" Type="http://schemas.openxmlformats.org/officeDocument/2006/relationships/slide" Target="slides/slide34.xml"/><Relationship Id="rId96" Type="http://schemas.openxmlformats.org/officeDocument/2006/relationships/slide" Target="slides/slide39.xml"/><Relationship Id="rId111" Type="http://schemas.openxmlformats.org/officeDocument/2006/relationships/slide" Target="slides/slide5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Master" Target="slideMasters/slideMaster24.xml"/><Relationship Id="rId36" Type="http://schemas.openxmlformats.org/officeDocument/2006/relationships/slideMaster" Target="slideMasters/slideMaster32.xml"/><Relationship Id="rId49" Type="http://schemas.openxmlformats.org/officeDocument/2006/relationships/slideMaster" Target="slideMasters/slideMaster45.xml"/><Relationship Id="rId57" Type="http://schemas.openxmlformats.org/officeDocument/2006/relationships/slideMaster" Target="slideMasters/slideMaster53.xml"/><Relationship Id="rId106" Type="http://schemas.openxmlformats.org/officeDocument/2006/relationships/slide" Target="slides/slide49.xml"/><Relationship Id="rId114" Type="http://schemas.openxmlformats.org/officeDocument/2006/relationships/slide" Target="slides/slide57.xml"/><Relationship Id="rId119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31" Type="http://schemas.openxmlformats.org/officeDocument/2006/relationships/slideMaster" Target="slideMasters/slideMaster27.xml"/><Relationship Id="rId44" Type="http://schemas.openxmlformats.org/officeDocument/2006/relationships/slideMaster" Target="slideMasters/slideMaster40.xml"/><Relationship Id="rId52" Type="http://schemas.openxmlformats.org/officeDocument/2006/relationships/slideMaster" Target="slideMasters/slideMaster48.xml"/><Relationship Id="rId60" Type="http://schemas.openxmlformats.org/officeDocument/2006/relationships/slide" Target="slides/slide3.xml"/><Relationship Id="rId65" Type="http://schemas.openxmlformats.org/officeDocument/2006/relationships/slide" Target="slides/slide8.xml"/><Relationship Id="rId73" Type="http://schemas.openxmlformats.org/officeDocument/2006/relationships/slide" Target="slides/slide16.xml"/><Relationship Id="rId78" Type="http://schemas.openxmlformats.org/officeDocument/2006/relationships/slide" Target="slides/slide21.xml"/><Relationship Id="rId81" Type="http://schemas.openxmlformats.org/officeDocument/2006/relationships/slide" Target="slides/slide24.xml"/><Relationship Id="rId86" Type="http://schemas.openxmlformats.org/officeDocument/2006/relationships/slide" Target="slides/slide29.xml"/><Relationship Id="rId94" Type="http://schemas.openxmlformats.org/officeDocument/2006/relationships/slide" Target="slides/slide37.xml"/><Relationship Id="rId99" Type="http://schemas.openxmlformats.org/officeDocument/2006/relationships/slide" Target="slides/slide42.xml"/><Relationship Id="rId101" Type="http://schemas.openxmlformats.org/officeDocument/2006/relationships/slide" Target="slides/slide44.xml"/><Relationship Id="rId12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39" Type="http://schemas.openxmlformats.org/officeDocument/2006/relationships/slideMaster" Target="slideMasters/slideMaster35.xml"/><Relationship Id="rId109" Type="http://schemas.openxmlformats.org/officeDocument/2006/relationships/slide" Target="slides/slide52.xml"/><Relationship Id="rId34" Type="http://schemas.openxmlformats.org/officeDocument/2006/relationships/slideMaster" Target="slideMasters/slideMaster30.xml"/><Relationship Id="rId50" Type="http://schemas.openxmlformats.org/officeDocument/2006/relationships/slideMaster" Target="slideMasters/slideMaster46.xml"/><Relationship Id="rId55" Type="http://schemas.openxmlformats.org/officeDocument/2006/relationships/slideMaster" Target="slideMasters/slideMaster51.xml"/><Relationship Id="rId76" Type="http://schemas.openxmlformats.org/officeDocument/2006/relationships/slide" Target="slides/slide19.xml"/><Relationship Id="rId97" Type="http://schemas.openxmlformats.org/officeDocument/2006/relationships/slide" Target="slides/slide40.xml"/><Relationship Id="rId104" Type="http://schemas.openxmlformats.org/officeDocument/2006/relationships/slide" Target="slides/slide47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14.xml"/><Relationship Id="rId92" Type="http://schemas.openxmlformats.org/officeDocument/2006/relationships/slide" Target="slides/slide35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5.xml"/><Relationship Id="rId24" Type="http://schemas.openxmlformats.org/officeDocument/2006/relationships/slideMaster" Target="slideMasters/slideMaster20.xml"/><Relationship Id="rId40" Type="http://schemas.openxmlformats.org/officeDocument/2006/relationships/slideMaster" Target="slideMasters/slideMaster36.xml"/><Relationship Id="rId45" Type="http://schemas.openxmlformats.org/officeDocument/2006/relationships/slideMaster" Target="slideMasters/slideMaster41.xml"/><Relationship Id="rId66" Type="http://schemas.openxmlformats.org/officeDocument/2006/relationships/slide" Target="slides/slide9.xml"/><Relationship Id="rId87" Type="http://schemas.openxmlformats.org/officeDocument/2006/relationships/slide" Target="slides/slide30.xml"/><Relationship Id="rId110" Type="http://schemas.openxmlformats.org/officeDocument/2006/relationships/slide" Target="slides/slide53.xml"/><Relationship Id="rId115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76910-1786-439F-A427-C2389471970D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B0246-348F-4278-9715-9D9338937F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9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7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Open containers evaporating waste is not ensuring</a:t>
            </a:r>
            <a:r>
              <a:rPr lang="en-US" altLang="en-US" baseline="0" dirty="0"/>
              <a:t> proper disposal</a:t>
            </a:r>
            <a:endParaRPr lang="en-US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1E59A2-7158-4679-9425-E226F72B8887}" type="slidenum">
              <a:rPr lang="en-US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30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Disposal</a:t>
            </a:r>
            <a:r>
              <a:rPr lang="en-US" baseline="0" dirty="0">
                <a:latin typeface="Times New Roman" pitchFamily="18" charset="0"/>
              </a:rPr>
              <a:t> of hazardous waste without a manifest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latin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pitchFamily="18" charset="0"/>
              </a:rPr>
              <a:t>Dumpster diving!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93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HW solvents and paint/alodine brushes are thrown away into the trash</a:t>
            </a:r>
            <a:r>
              <a:rPr lang="en-US" altLang="en-US"/>
              <a:t>.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3ECA8D-029A-4C66-94AE-989E0CE11757}" type="slidenum">
              <a:rPr lang="en-US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5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447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82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73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Can not place waste from satellite into another satellite.  2</a:t>
            </a:r>
            <a:r>
              <a:rPr lang="en-US" altLang="en-US" baseline="30000"/>
              <a:t>nd</a:t>
            </a:r>
            <a:r>
              <a:rPr lang="en-US" altLang="en-US"/>
              <a:t> drum must be a dated drum.</a:t>
            </a:r>
          </a:p>
          <a:p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E6DCA1-CA4D-4019-9A64-17E6F314516B}" type="slidenum">
              <a:rPr lang="en-US" altLang="en-US" smtClean="0">
                <a:latin typeface="Calibri" panose="020F0502020204030204" pitchFamily="34" charset="0"/>
              </a:rPr>
              <a:pPr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51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64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74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265.171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Good condition</a:t>
            </a:r>
          </a:p>
          <a:p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985DE8-791D-49EB-A016-DA7760FFC6D8}" type="slidenum">
              <a:rPr lang="en-US" altLang="en-US" smtClean="0">
                <a:latin typeface="Calibri" panose="020F0502020204030204" pitchFamily="34" charset="0"/>
              </a:rPr>
              <a:pPr/>
              <a:t>30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0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If a CESQG accumulates &gt;1000 kilograms, then it becomes a SQG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56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open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FB3068-8EA0-4956-A636-80F4AB34D758}" type="slidenum">
              <a:rPr lang="en-US" altLang="en-US" smtClean="0">
                <a:latin typeface="Calibri" panose="020F0502020204030204" pitchFamily="34" charset="0"/>
              </a:rPr>
              <a:pPr/>
              <a:t>31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74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because</a:t>
            </a:r>
            <a:r>
              <a:rPr lang="en-US" baseline="0" dirty="0"/>
              <a:t> the funnel just slips into the bung.  It does not screw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65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3B056E-4164-45B9-9C54-5AEF7E8FB805}" type="slidenum">
              <a:rPr lang="en-US" altLang="en-US" smtClean="0">
                <a:latin typeface="Calibri" panose="020F0502020204030204" pitchFamily="34" charset="0"/>
              </a:rPr>
              <a:pPr/>
              <a:t>35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6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No telling what</a:t>
            </a:r>
            <a:r>
              <a:rPr lang="en-US" baseline="0" dirty="0">
                <a:latin typeface="Times New Roman" pitchFamily="18" charset="0"/>
              </a:rPr>
              <a:t> is in these containers – now “unknown” waste that requires costly sampling??</a:t>
            </a:r>
            <a:r>
              <a:rPr lang="en-US" dirty="0">
                <a:latin typeface="Times New Roman" pitchFamily="18" charset="0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1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insufficient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40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3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Times New Roman" panose="02020603050405020304" pitchFamily="18" charset="0"/>
              </a:rPr>
              <a:t>Good aisle space</a:t>
            </a:r>
          </a:p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EABC56-AB6C-4254-9F98-311369AC626B}" type="slidenum">
              <a:rPr lang="en-US" altLang="en-US" smtClean="0">
                <a:latin typeface="Calibri" panose="020F0502020204030204" pitchFamily="34" charset="0"/>
              </a:rPr>
              <a:pPr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5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IBC</a:t>
            </a:r>
            <a:r>
              <a:rPr lang="en-US" baseline="0" dirty="0"/>
              <a:t> totes are not tanks.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46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86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find</a:t>
            </a:r>
            <a:r>
              <a:rPr lang="en-US" baseline="0" dirty="0"/>
              <a:t> the safety shower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38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If a CESQG accumulates &gt;1000 kilograms, then it becomes a SQG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16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85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We have a form</a:t>
            </a:r>
            <a:r>
              <a:rPr lang="en-US" baseline="0" dirty="0"/>
              <a:t> letter that we give to facilities as an example.</a:t>
            </a:r>
            <a:endParaRPr 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00ECB04E-ADF7-4439-83BA-D716955ABC5C}" type="slidenum">
              <a:rPr lang="en-US" smtClean="0">
                <a:latin typeface="Times New Roman" pitchFamily="18" charset="0"/>
              </a:rPr>
              <a:pPr defTabSz="912879"/>
              <a:t>54</a:t>
            </a:fld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9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There are thousands</a:t>
            </a:r>
            <a:r>
              <a:rPr lang="en-US" baseline="0" dirty="0">
                <a:latin typeface="Times New Roman" pitchFamily="18" charset="0"/>
              </a:rPr>
              <a:t> of CESQGs.  Small auto shops, dry cleaners, collision shops, small manufacturing, etc.</a:t>
            </a:r>
            <a:endParaRPr lang="en-US" dirty="0"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5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One parts washer may make a facility</a:t>
            </a:r>
            <a:r>
              <a:rPr lang="en-US" baseline="0" dirty="0">
                <a:latin typeface="Times New Roman" pitchFamily="18" charset="0"/>
              </a:rPr>
              <a:t> a CESQG.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4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One</a:t>
            </a:r>
            <a:r>
              <a:rPr lang="en-US" baseline="0" dirty="0">
                <a:latin typeface="Times New Roman" pitchFamily="18" charset="0"/>
              </a:rPr>
              <a:t> of the most common violation is failure to ensure proper disposal of hazardous waste.  This facility threw D001 waste paint in to the dumpster.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89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One large parts washer may make a facility</a:t>
            </a:r>
            <a:r>
              <a:rPr lang="en-US" baseline="0" dirty="0">
                <a:latin typeface="Times New Roman" pitchFamily="18" charset="0"/>
              </a:rPr>
              <a:t> a SQG – it depends 1) is spent solvent hazardous waste; and 2) how many gallons of spent solvent the parts washer holds.  Two or more parts washers may make a facility a </a:t>
            </a:r>
            <a:r>
              <a:rPr lang="en-US" baseline="0" dirty="0" err="1">
                <a:latin typeface="Times New Roman" pitchFamily="18" charset="0"/>
              </a:rPr>
              <a:t>SQG</a:t>
            </a:r>
            <a:r>
              <a:rPr lang="en-US" baseline="0" dirty="0">
                <a:latin typeface="Times New Roman" pitchFamily="18" charset="0"/>
              </a:rPr>
              <a:t> depending on when they are changed out.</a:t>
            </a:r>
            <a:endParaRPr lang="en-US" dirty="0"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6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Florida Handler Search:  https://fldeploc.dep.state.fl.us/rcra_epa/CHAZreports/handler_sel.asp</a:t>
            </a:r>
          </a:p>
          <a:p>
            <a:endParaRPr lang="en-US" dirty="0"/>
          </a:p>
          <a:p>
            <a:r>
              <a:rPr lang="en-US" dirty="0"/>
              <a:t>Request</a:t>
            </a:r>
            <a:r>
              <a:rPr lang="en-US" baseline="0" dirty="0"/>
              <a:t> n</a:t>
            </a:r>
            <a:r>
              <a:rPr lang="en-US" dirty="0"/>
              <a:t>otify</a:t>
            </a:r>
            <a:r>
              <a:rPr lang="en-US" baseline="0" dirty="0"/>
              <a:t> closed/moved/change in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37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Include</a:t>
            </a:r>
            <a:r>
              <a:rPr lang="en-US" baseline="0" dirty="0"/>
              <a:t> g</a:t>
            </a:r>
            <a:r>
              <a:rPr lang="en-US" dirty="0"/>
              <a:t>enerator EPA/DEP identification number</a:t>
            </a:r>
          </a:p>
          <a:p>
            <a:pPr marL="171450" indent="-171450">
              <a:buFontTx/>
              <a:buChar char="-"/>
            </a:pPr>
            <a:r>
              <a:rPr lang="en-US" dirty="0"/>
              <a:t>Example</a:t>
            </a:r>
            <a:r>
              <a:rPr lang="en-US" baseline="0" dirty="0"/>
              <a:t> of tolling agreement = precious metals reclaimed for return to the facility and put back in process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The uniform manifest will consist of six (6) pages: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Page 1 (top copy): “Designated facility to destination State (if required)”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Page 2: “Designated facility to generator State (if required)”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Page 3: “Designated facility to generator”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Page 4: “Designated facility’s copy”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Page 5: “Transporter’s copy”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Page 6 (bottom copy): “Generator’s initial copy”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9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CD77-8870-4533-B7D2-CA9B8146C0DC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F7D-B9D7-4DE6-93C7-3B8517F9E4E6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1C6C-23FA-4767-91A5-D5C7B53BE8D2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1"/>
            <a:ext cx="7772400" cy="9144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42866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1178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07FD-1360-4073-8EAC-2F61DC5764BD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67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EFF1-D626-4D2C-8E96-DEDF117FCFAE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8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0C60F-A288-44B9-90FD-71C5FF9DD732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11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C803-0133-4A25-A32C-85DEE321FACE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8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3A51-11CB-4120-9BFE-1D96A9402263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9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F335-9D93-42C0-9443-572BF8755795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51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480A-E7B3-4CCD-A654-DC5637687399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9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16F32385-926F-46B2-BB09-11B72FBA62DF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339FD-B463-4BA8-87E8-BD33F21838B7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5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FCEA-A2E9-47B9-8A64-C7EB356B6827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20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4AEE9-A684-4678-B29B-5F126B64F173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48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6A78-4BAA-4509-A1B9-213526DDD124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21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BC9F-CF6F-40FD-9814-45C14349EF68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16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C0CC-B880-4FE9-BB56-54ECAB0927C2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94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E809-66EE-4953-B543-72E133AAC9A7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51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9ED1-F92F-40E2-8787-E6D11887665C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25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F0ABE-686A-4121-A2A9-9A67A26A3666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68F6-1539-44B2-AF90-05CD1F571C8A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3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E2228-2D79-4B3A-B2E4-83CB99FDE631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04EB-B4ED-4C33-BC8A-0C39975E0F12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70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BDD2-C31D-4E2A-B8C3-B580B04E7A46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34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C9C79-B0DA-483D-8A55-902BE31A5F24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50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0D22-BF6C-42A8-835F-28CCF7D7A65A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74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2D3-E555-44FF-A8D7-1734D3689519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20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23BA-DA58-453C-BF6C-8826E1E8B602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99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0DA-D142-443C-9D07-996CEAD6095E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05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C658-8504-4F6F-816C-8F928982705F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30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EB6A-4911-4181-A222-2C1497339842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60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06966-CD2F-46F2-AF4B-2A9122944148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6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77FE-76D1-44C6-8E16-6F7D7E473761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24A7-51DD-4CB8-B2C8-64C132912EE1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7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8A1F-BA6B-4B64-BC42-E3CFA7A72270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21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195B3-A552-4238-B835-6324E1BE37BC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7452-A133-4D60-B447-18DF87A6F2F6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95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0CD3-FBB6-450A-BCD4-466BCCB008E9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63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00F5-E248-41A7-9A6E-511DB1646691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70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C959-C194-43C1-ACC5-ADF1855B450C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5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44793-A75C-4D99-8066-32B941EF4346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336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0DA2-D963-45A6-AE5A-525BFE1C5617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8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DFB8-001F-40E8-98FE-C0A31809356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E386-4E98-4CFD-9DFD-C96ACAF82ACB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59D7-2540-499D-9B11-B4C4310936B0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8D87-0BAC-43E1-A6B8-A8E3DB536BED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1BDEF-0088-4BC1-96DB-0013110E789C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0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2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3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4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2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3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4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5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6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7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39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0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41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42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43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45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46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47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DEP_color_logo white text[Converted]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8B9A1D6-59DE-4812-AA3A-ABE459A57CB6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4A77EFF8-FB7F-4E91-9BAE-E2AA929ECDC9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0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A8269C87-193B-4BF5-9D60-72A438D32001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1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D24D3E35-FF2D-468B-836E-BC068CC13393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352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2ECDBBF-1D14-4366-90DD-35CAFC025093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779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9759091-738C-4A43-AE2A-F13A23DA0E6C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72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33E613B-24E2-473F-8EEA-2461AC862004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566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2A00D0C8-3A62-4B65-AAB2-1F7B0CB050A2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553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8088E86-95F9-4FE3-BDCB-DE3325C52727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6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0BEBE26-34C3-409E-B7C4-8F1CB48EB292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5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39690BE9-1CA8-466E-80E7-CF075B2C3933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503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0820"/>
            <a:ext cx="7886700" cy="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90057"/>
            <a:ext cx="7886700" cy="4086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012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D8073F1-A80E-42BF-814B-BF4EF29C6299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0B2BC987-0BDE-40CB-948C-581B1D18C920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5AE0C7F2-104D-4BAA-81C0-F1C9CE9BAD2D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4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0BE2979C-FFE1-4CE5-8D86-859C2F545859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167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103D654E-BEB7-43DC-9394-17B04B7580F1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848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DEBB0842-6ADC-4CA5-85F3-31B5616B499C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486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48C6381-C3ED-4760-9E18-A4E8D2E9554D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083BECB-AA66-4E8D-B595-C5373057B501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4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D5E4806-A3D9-4AA1-93DD-3D003CD59C58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8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DBD503D2-2A0A-4B4B-AB74-3F8240680E07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9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4422E068-5DC0-47AD-BDE4-76A9475BDC8D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2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9CDC680-F849-4BF3-A595-5EC321CF304F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2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40BD147-B29C-481A-ADB5-1BB5CB2656F5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DC543F2E-86E1-4399-AE43-DD6C4E83A685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704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65145075-B9D5-444D-BD9F-322353019C18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1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4A5EEA74-1261-4224-A74E-356A873574D9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9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6F75D01-1A2C-4B6A-96AB-23B05CCDB86A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8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14069EF5-191F-4BCC-AAE9-2CD736F05BF4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2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14A66A3C-A9CF-4E27-8A9B-75D4582C5878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2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9A389DA4-8B71-4795-A9E1-CB3AD5B385CE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8E24E46-9AA1-417B-85BF-CD2FAC79313B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4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693F8442-DC0D-4022-8FDE-4BE77A920E85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3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2782BBFC-2EB4-4B57-982C-7876D8402EDA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6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58BF6CB-3A76-47A0-BAF2-F243EB5E71CA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117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643A855-0598-4D5E-B993-7BB832D243A5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56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B27F109C-B748-49C3-B97E-6D97FCD6D481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445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3148BA91-5056-4BCE-BEA1-366016D9B596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3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2E8FAE83-B795-41E4-862B-C3DD16491DD6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2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48EA12D2-BF98-43C9-84C6-406E623A528E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050215ED-3EF9-47E2-8C11-1364CF6CFF0B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5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ADC642B5-DA6A-4DD5-8980-5E3F33B6C890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400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92F0FCC-535D-41ED-BA80-065622516F80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7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A0EC5F1-86C6-4FFF-A7B9-929ABEA1792C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2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9EB791C3-43AA-46B1-83C3-08A511051005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9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2A2763AF-68F0-437A-B872-7E078A54B3D8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7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D3AB61C3-BBF3-4E81-9303-3C4C6DEC2487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5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B08D52B-61C9-4D91-A27A-0D8332E8DE83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5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4410BB93-DC54-4EF0-A36A-D891754C1A9A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2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D2EF591-79BB-4F98-BCBE-8A238B526B7A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971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1FED905-DE73-4E01-ABCD-0D63C07C78B0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B8BA67DE-348E-4CAC-AFC1-6FBEDBC3238A}" type="datetime1">
              <a:rPr lang="en-US" smtClean="0">
                <a:solidFill>
                  <a:prstClr val="white"/>
                </a:solidFill>
              </a:rPr>
              <a:t>11/27/2017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0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7.png"/><Relationship Id="rId4" Type="http://schemas.openxmlformats.org/officeDocument/2006/relationships/image" Target="../media/image2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4343400"/>
            <a:ext cx="7772400" cy="914400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Hazardous Waste Standards for CESQG and SQG</a:t>
            </a:r>
            <a:br>
              <a:rPr lang="en-US" dirty="0">
                <a:solidFill>
                  <a:prstClr val="black"/>
                </a:solidFill>
              </a:rPr>
            </a:b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Compliance Assurance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Northeast District</a:t>
            </a:r>
            <a:br>
              <a:rPr lang="en-US" sz="1800" dirty="0">
                <a:solidFill>
                  <a:prstClr val="black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98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/>
          <a:lstStyle/>
          <a:p>
            <a:r>
              <a:rPr lang="en-US" dirty="0"/>
              <a:t>SQG Generator Status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143000"/>
            <a:ext cx="8775589" cy="6019799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Generates 100 kg/mo to 1,000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kg/mo (~1/2 drum to 5 drums)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[40 CFR 262.34(d)]</a:t>
            </a:r>
          </a:p>
          <a:p>
            <a:pPr lvl="1">
              <a:spcBef>
                <a:spcPts val="12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May not accumulate more than 6,000 kg (~30 drums)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[40 CFR 262.34(d)(1)]</a:t>
            </a:r>
          </a:p>
        </p:txBody>
      </p:sp>
      <p:pic>
        <p:nvPicPr>
          <p:cNvPr id="3" name="Picture 2" descr="Graph showing hazardous waste generated in pounds per month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47" y="3405763"/>
            <a:ext cx="5139844" cy="3089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04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Solvent Parts Washer (a)</a:t>
            </a:r>
          </a:p>
        </p:txBody>
      </p:sp>
      <p:pic>
        <p:nvPicPr>
          <p:cNvPr id="5" name="Picture 4" descr="two parts washer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43000"/>
            <a:ext cx="4775200" cy="3581400"/>
          </a:xfrm>
          <a:prstGeom prst="rect">
            <a:avLst/>
          </a:prstGeom>
          <a:ln w="12700">
            <a:solidFill>
              <a:schemeClr val="dk1"/>
            </a:solidFill>
          </a:ln>
        </p:spPr>
      </p:pic>
      <p:pic>
        <p:nvPicPr>
          <p:cNvPr id="3" name="Picture 2" descr="two parts washers 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3592765"/>
            <a:ext cx="5023338" cy="2902373"/>
          </a:xfrm>
          <a:prstGeom prst="rect">
            <a:avLst/>
          </a:prstGeom>
          <a:ln w="127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137699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40 CFR 262 Subpart A –</a:t>
            </a:r>
            <a:br>
              <a:rPr lang="en-US" dirty="0"/>
            </a:br>
            <a:r>
              <a:rPr lang="en-US" dirty="0"/>
              <a:t>General Standards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251450" cy="5334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 a hazardous waste determination [40 CFR 262.11]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Notify the DEP and obtain an EPA/DEP identification number [40 CFR 262.12] using form 8700-12FL</a:t>
            </a:r>
          </a:p>
          <a:p>
            <a:pPr marL="0" indent="0">
              <a:buNone/>
            </a:pP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 descr="8700-12 form: Florida notification of regulated waste activity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488311"/>
              </p:ext>
            </p:extLst>
          </p:nvPr>
        </p:nvGraphicFramePr>
        <p:xfrm>
          <a:off x="5105400" y="1366855"/>
          <a:ext cx="3962400" cy="5128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8" name="Acrobat Document" r:id="rId4" imgW="5829199" imgH="7543800" progId="AcroExch.Document.11">
                  <p:embed/>
                </p:oleObj>
              </mc:Choice>
              <mc:Fallback>
                <p:oleObj name="Acrobat Document" r:id="rId4" imgW="5829199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5400" y="1366855"/>
                        <a:ext cx="3962400" cy="5128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40 CFR 262 Subpart B –</a:t>
            </a:r>
            <a:br>
              <a:rPr lang="en-US" dirty="0"/>
            </a:br>
            <a:r>
              <a:rPr lang="en-US" dirty="0"/>
              <a:t>The Manifest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105400" cy="5334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a Uniform Hazardous Waste Manifest [40 CFR 262.20(a)(1)]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use tolling agreement instead of manifest</a:t>
            </a:r>
          </a:p>
          <a:p>
            <a:endParaRPr lang="en-US" dirty="0"/>
          </a:p>
        </p:txBody>
      </p:sp>
      <p:pic>
        <p:nvPicPr>
          <p:cNvPr id="3" name="Picture 2" descr="hazardous waste manifest paper form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9" y="1077750"/>
            <a:ext cx="4237115" cy="54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608888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SQG Improperly Managing Waste</a:t>
            </a:r>
          </a:p>
        </p:txBody>
      </p:sp>
      <p:pic>
        <p:nvPicPr>
          <p:cNvPr id="19459" name="Picture 4" descr="open containers of was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35052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open waste paint can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213" y="1905000"/>
            <a:ext cx="47053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2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848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SQG – Disposal Without a Manifest</a:t>
            </a:r>
          </a:p>
        </p:txBody>
      </p:sp>
      <p:pic>
        <p:nvPicPr>
          <p:cNvPr id="3" name="Picture 2" descr="trash bag containing hazardous was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162447"/>
            <a:ext cx="6019800" cy="4519720"/>
          </a:xfrm>
          <a:prstGeom prst="rect">
            <a:avLst/>
          </a:prstGeom>
          <a:solidFill>
            <a:schemeClr val="tx1"/>
          </a:solidFill>
          <a:ln w="12700">
            <a:solidFill>
              <a:schemeClr val="dk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815193" y="605467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CFR 262.11 and/or 40 CFR 262.20</a:t>
            </a:r>
          </a:p>
        </p:txBody>
      </p:sp>
      <p:pic>
        <p:nvPicPr>
          <p:cNvPr id="5" name="Picture 4" descr="pile of trash including some hazardous wast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162448"/>
            <a:ext cx="2542342" cy="4519720"/>
          </a:xfrm>
          <a:prstGeom prst="rect">
            <a:avLst/>
          </a:prstGeom>
          <a:solidFill>
            <a:schemeClr val="tx1"/>
          </a:solidFill>
          <a:ln w="127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375268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906463" y="0"/>
            <a:ext cx="7608887" cy="1066800"/>
          </a:xfrm>
        </p:spPr>
        <p:txBody>
          <a:bodyPr/>
          <a:lstStyle/>
          <a:p>
            <a:pPr eaLnBrk="1" hangingPunct="1"/>
            <a:r>
              <a:rPr lang="en-US" altLang="en-US"/>
              <a:t>Hazardous Waste in Trash</a:t>
            </a:r>
          </a:p>
        </p:txBody>
      </p:sp>
      <p:pic>
        <p:nvPicPr>
          <p:cNvPr id="23555" name="Picture 6" descr="Paint/aldoline brushes found in the trash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5052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gloves, wipes, and liner cups all possibly contaminated with hazardous waste, seen in the trash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708525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48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09114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262 Subpart C – Accumulation Requirements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54102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Hazardous waste should be accumulated in containers [40 CFR 262.34(a)(1)(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Hazardous waste may be accumulated in tanks if the requirements of 40 CFR 265.201 are met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09114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262 Subpart C – Accumulation Requirements (a)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54102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SQGs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may accumulate waste for 180 days [40 CFR 262.34(d)]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one time 30-day extension may be granted by DEP under unusual circumstances [40 CFR 262.34(b)]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SQG may accumulate up to 6,000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kgs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hazardous waste at one time [40 CFR 262.34(d)(1)]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75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/>
          <a:lstStyle/>
          <a:p>
            <a:r>
              <a:rPr lang="en-US" dirty="0"/>
              <a:t>SQG Containers</a:t>
            </a:r>
          </a:p>
        </p:txBody>
      </p:sp>
      <p:pic>
        <p:nvPicPr>
          <p:cNvPr id="7" name="Picture 5" descr="several closed containers of hazardous waste, stored on secondary conatinme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00" y="1161594"/>
            <a:ext cx="6985000" cy="5238750"/>
          </a:xfrm>
          <a:ln w="127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/>
          <a:lstStyle/>
          <a:p>
            <a:r>
              <a:rPr lang="en-US" dirty="0"/>
              <a:t>Generator Status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143000"/>
            <a:ext cx="9067800" cy="5334000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Conditionally Exempt SQG (CESQG)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Generates &lt; 100 kg/mo (~1/2 drum) and &lt; 1kg P waste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May not accumulate more than 1,000 kg (~5 drums) at one time</a:t>
            </a:r>
          </a:p>
          <a:p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Small Quantity Generator  (SQG)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Generates 100 kg/mo to 1,000 kg/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(between ~1/2 drum and 5 drums) 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May not accumulate more than 6,000 kg (~30 drums)</a:t>
            </a:r>
          </a:p>
          <a:p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Large Quantity Generator (LQG)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Generates &gt; 1,000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kg/mo (~5 drums) and/or &gt; 1kg P waste</a:t>
            </a:r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990600"/>
          </a:xfrm>
        </p:spPr>
        <p:txBody>
          <a:bodyPr/>
          <a:lstStyle/>
          <a:p>
            <a:r>
              <a:rPr lang="en-US" dirty="0"/>
              <a:t>SQG Container Dates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19050" y="1200289"/>
            <a:ext cx="8534400" cy="4572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Marked with date of accumulation</a:t>
            </a:r>
          </a:p>
        </p:txBody>
      </p:sp>
      <p:pic>
        <p:nvPicPr>
          <p:cNvPr id="8" name="Picture 4" descr="container of hazardous waste, labeled and marked with date of accum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33688"/>
            <a:ext cx="6248400" cy="468528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/>
          <a:lstStyle/>
          <a:p>
            <a:r>
              <a:rPr lang="en-US" dirty="0"/>
              <a:t>Container Labels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154789"/>
            <a:ext cx="8229600" cy="597812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Labeled “Hazardous Waste”</a:t>
            </a:r>
          </a:p>
        </p:txBody>
      </p:sp>
      <p:pic>
        <p:nvPicPr>
          <p:cNvPr id="8" name="Picture 4" descr="example of a hazardous waste lab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607" y="1738394"/>
            <a:ext cx="6158786" cy="4621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609114" cy="1066800"/>
          </a:xfrm>
        </p:spPr>
        <p:txBody>
          <a:bodyPr/>
          <a:lstStyle/>
          <a:p>
            <a:r>
              <a:rPr lang="en-US" dirty="0"/>
              <a:t>SQG – Satellite Container</a:t>
            </a:r>
          </a:p>
        </p:txBody>
      </p:sp>
      <p:pic>
        <p:nvPicPr>
          <p:cNvPr id="7" name="Picture 4" descr="drum labeled as waste thinner and hazardous was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922" y="1232455"/>
            <a:ext cx="6856762" cy="514352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455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906463" y="0"/>
            <a:ext cx="7608887" cy="1066800"/>
          </a:xfrm>
        </p:spPr>
        <p:txBody>
          <a:bodyPr/>
          <a:lstStyle/>
          <a:p>
            <a:pPr eaLnBrk="1" hangingPunct="1"/>
            <a:r>
              <a:rPr lang="en-US" altLang="en-US"/>
              <a:t>Satellite Container</a:t>
            </a:r>
          </a:p>
        </p:txBody>
      </p:sp>
      <p:pic>
        <p:nvPicPr>
          <p:cNvPr id="59397" name="Content Placeholder 10" descr="bottle of liquid labeled hazardous waste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900" y="1358900"/>
            <a:ext cx="4292600" cy="321945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8" name="Content Placeholder 11" descr="plastic drum labeled hazardous waste and stored in secondary containment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358900"/>
            <a:ext cx="4292600" cy="3219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TextBox 4"/>
          <p:cNvSpPr txBox="1">
            <a:spLocks noChangeArrowheads="1"/>
          </p:cNvSpPr>
          <p:nvPr/>
        </p:nvSpPr>
        <p:spPr bwMode="auto">
          <a:xfrm>
            <a:off x="2722563" y="5075238"/>
            <a:ext cx="5421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Good – closed and labeled</a:t>
            </a:r>
          </a:p>
        </p:txBody>
      </p:sp>
    </p:spTree>
    <p:extLst>
      <p:ext uri="{BB962C8B-B14F-4D97-AF65-F5344CB8AC3E}">
        <p14:creationId xmlns:p14="http://schemas.microsoft.com/office/powerpoint/2010/main" val="2322530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906463" y="0"/>
            <a:ext cx="7608887" cy="1066800"/>
          </a:xfrm>
        </p:spPr>
        <p:txBody>
          <a:bodyPr/>
          <a:lstStyle/>
          <a:p>
            <a:pPr eaLnBrk="1" hangingPunct="1"/>
            <a:r>
              <a:rPr lang="en-US" altLang="en-US" dirty="0"/>
              <a:t>Satellite Container (a)</a:t>
            </a:r>
          </a:p>
        </p:txBody>
      </p:sp>
      <p:sp>
        <p:nvSpPr>
          <p:cNvPr id="60421" name="TextBox 4"/>
          <p:cNvSpPr txBox="1">
            <a:spLocks noChangeArrowheads="1"/>
          </p:cNvSpPr>
          <p:nvPr/>
        </p:nvSpPr>
        <p:spPr bwMode="auto">
          <a:xfrm>
            <a:off x="2722563" y="5075238"/>
            <a:ext cx="5421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Good – closed and labeled</a:t>
            </a:r>
          </a:p>
        </p:txBody>
      </p:sp>
      <p:pic>
        <p:nvPicPr>
          <p:cNvPr id="60422" name="Content Placeholder 2" descr="closed and labeled five gallon bucket of hazardous waste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220788"/>
            <a:ext cx="4038600" cy="3028950"/>
          </a:xfrm>
        </p:spPr>
      </p:pic>
      <p:pic>
        <p:nvPicPr>
          <p:cNvPr id="60423" name="Picture 3" descr="closed and labeled drum of hazardous was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113" y="1247775"/>
            <a:ext cx="4002087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325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1600" y="5686899"/>
            <a:ext cx="809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label, open container, poor condition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CFR 262.34(c)(1)(ii); 40 CFR 262.34(c)(1)(i)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1689"/>
            <a:ext cx="7609114" cy="1001232"/>
          </a:xfrm>
        </p:spPr>
        <p:txBody>
          <a:bodyPr/>
          <a:lstStyle/>
          <a:p>
            <a:r>
              <a:rPr lang="en-US" dirty="0"/>
              <a:t>SQG – Satellite Container?</a:t>
            </a:r>
          </a:p>
        </p:txBody>
      </p:sp>
      <p:graphicFrame>
        <p:nvGraphicFramePr>
          <p:cNvPr id="7" name="Object 3" descr="Paper funnel being used to pour hazardous waste into an open, unlabaled containe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088825"/>
              </p:ext>
            </p:extLst>
          </p:nvPr>
        </p:nvGraphicFramePr>
        <p:xfrm>
          <a:off x="1561450" y="1148316"/>
          <a:ext cx="6021100" cy="451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3" name="Photo Editor Photo" r:id="rId3" imgW="17023320" imgH="12767490" progId="">
                  <p:embed/>
                </p:oleObj>
              </mc:Choice>
              <mc:Fallback>
                <p:oleObj name="Photo Editor Photo" r:id="rId3" imgW="17023320" imgH="127674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1450" y="1148316"/>
                        <a:ext cx="6021100" cy="45158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42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1689"/>
            <a:ext cx="7609114" cy="1001232"/>
          </a:xfrm>
        </p:spPr>
        <p:txBody>
          <a:bodyPr/>
          <a:lstStyle/>
          <a:p>
            <a:r>
              <a:rPr lang="en-US" dirty="0"/>
              <a:t>SQG – Satellite Container? (a)</a:t>
            </a:r>
          </a:p>
        </p:txBody>
      </p:sp>
      <p:pic>
        <p:nvPicPr>
          <p:cNvPr id="3" name="Picture 2" descr="conatiners covered in waste and debris  are seen unlabeled and in poor conditio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150110"/>
            <a:ext cx="589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05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463" y="0"/>
            <a:ext cx="7608887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Satellite to Dated Accumulation Containers Only</a:t>
            </a:r>
          </a:p>
        </p:txBody>
      </p:sp>
      <p:pic>
        <p:nvPicPr>
          <p:cNvPr id="7" name="Picture 2" descr="satellite 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47900"/>
            <a:ext cx="4013200" cy="30099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3" descr="90-day dated hazardous waste dru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613" y="1524000"/>
            <a:ext cx="3429000" cy="45831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9639" name="Right Arrow 7" descr="right arrow"/>
          <p:cNvSpPr>
            <a:spLocks noChangeArrowheads="1"/>
          </p:cNvSpPr>
          <p:nvPr/>
        </p:nvSpPr>
        <p:spPr bwMode="auto">
          <a:xfrm>
            <a:off x="4267200" y="3429000"/>
            <a:ext cx="1143000" cy="685800"/>
          </a:xfrm>
          <a:prstGeom prst="rightArrow">
            <a:avLst>
              <a:gd name="adj1" fmla="val 50000"/>
              <a:gd name="adj2" fmla="val 50023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43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47354"/>
          </a:xfrm>
        </p:spPr>
        <p:txBody>
          <a:bodyPr/>
          <a:lstStyle/>
          <a:p>
            <a:r>
              <a:rPr lang="en-US" dirty="0"/>
              <a:t>SQG – Container Condition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5900" y="6009084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CFR 265.171</a:t>
            </a:r>
          </a:p>
        </p:txBody>
      </p:sp>
      <p:pic>
        <p:nvPicPr>
          <p:cNvPr id="3" name="Picture 2" descr="Drum in poor conditio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14550" y="1708547"/>
            <a:ext cx="4914899" cy="36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74404" y="6008365"/>
            <a:ext cx="6540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40 CFR 265.171</a:t>
            </a:r>
          </a:p>
        </p:txBody>
      </p:sp>
      <p:pic>
        <p:nvPicPr>
          <p:cNvPr id="9" name="Picture 1" descr="Drum with rusty li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0" y="1428750"/>
            <a:ext cx="55118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3187"/>
            <a:ext cx="7609114" cy="1325563"/>
          </a:xfrm>
        </p:spPr>
        <p:txBody>
          <a:bodyPr/>
          <a:lstStyle/>
          <a:p>
            <a:r>
              <a:rPr lang="en-US" dirty="0"/>
              <a:t>SQG – Container Condition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52269"/>
            <a:ext cx="7609114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Conditionally Exempt Small Quantity Generators</a:t>
            </a:r>
          </a:p>
        </p:txBody>
      </p:sp>
      <p:sp>
        <p:nvSpPr>
          <p:cNvPr id="7" name="Rectangle 3" descr="Conditionally exempt small quantity generator"/>
          <p:cNvSpPr txBox="1">
            <a:spLocks noChangeArrowheads="1"/>
          </p:cNvSpPr>
          <p:nvPr/>
        </p:nvSpPr>
        <p:spPr>
          <a:xfrm>
            <a:off x="0" y="1143000"/>
            <a:ext cx="8775589" cy="6019799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05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SQG</a:t>
            </a:r>
            <a:r>
              <a:rPr lang="en-US" altLang="en-US" dirty="0"/>
              <a:t> Container Condition</a:t>
            </a:r>
          </a:p>
        </p:txBody>
      </p:sp>
      <p:sp>
        <p:nvSpPr>
          <p:cNvPr id="73733" name="TextBox 3"/>
          <p:cNvSpPr txBox="1">
            <a:spLocks noChangeArrowheads="1"/>
          </p:cNvSpPr>
          <p:nvPr/>
        </p:nvSpPr>
        <p:spPr bwMode="auto">
          <a:xfrm>
            <a:off x="1905000" y="60198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Good condition - 40 CFR 265.171</a:t>
            </a:r>
          </a:p>
        </p:txBody>
      </p:sp>
      <p:pic>
        <p:nvPicPr>
          <p:cNvPr id="73734" name="Content Placeholder 2" descr="two closed and labeled drums in good condition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1219200"/>
            <a:ext cx="6196013" cy="4648200"/>
          </a:xfrm>
        </p:spPr>
      </p:pic>
    </p:spTree>
    <p:extLst>
      <p:ext uri="{BB962C8B-B14F-4D97-AF65-F5344CB8AC3E}">
        <p14:creationId xmlns:p14="http://schemas.microsoft.com/office/powerpoint/2010/main" val="3706002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08888" cy="1066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SQG</a:t>
            </a:r>
            <a:r>
              <a:rPr lang="en-US" altLang="en-US" dirty="0"/>
              <a:t> Container Management</a:t>
            </a:r>
          </a:p>
        </p:txBody>
      </p:sp>
      <p:pic>
        <p:nvPicPr>
          <p:cNvPr id="4" name="Content Placeholder 3" descr="open drum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552" y="1353215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492250" y="5990968"/>
            <a:ext cx="6540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40 CFR 265.173(a)</a:t>
            </a:r>
          </a:p>
        </p:txBody>
      </p:sp>
    </p:spTree>
    <p:extLst>
      <p:ext uri="{BB962C8B-B14F-4D97-AF65-F5344CB8AC3E}">
        <p14:creationId xmlns:p14="http://schemas.microsoft.com/office/powerpoint/2010/main" val="1327626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09114" cy="1066800"/>
          </a:xfrm>
        </p:spPr>
        <p:txBody>
          <a:bodyPr/>
          <a:lstStyle/>
          <a:p>
            <a:r>
              <a:rPr lang="en-US" dirty="0"/>
              <a:t>SQG – Closed Container?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2250" y="5990968"/>
            <a:ext cx="6540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40 CFR 265.173(a)</a:t>
            </a:r>
          </a:p>
        </p:txBody>
      </p:sp>
      <p:pic>
        <p:nvPicPr>
          <p:cNvPr id="3" name="Picture 2" descr="drum with funnel that slips into the bung hole, considered op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900" y="1261934"/>
            <a:ext cx="604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09114" cy="1066800"/>
          </a:xfrm>
        </p:spPr>
        <p:txBody>
          <a:bodyPr/>
          <a:lstStyle/>
          <a:p>
            <a:r>
              <a:rPr lang="en-US" dirty="0"/>
              <a:t>SQG – Closed Container? (a)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2250" y="5990968"/>
            <a:ext cx="6540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40 CFR 265.173(a)</a:t>
            </a:r>
          </a:p>
        </p:txBody>
      </p:sp>
      <p:pic>
        <p:nvPicPr>
          <p:cNvPr id="3" name="Picture 2" descr="open bucket of aerosol can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150" y="1293812"/>
            <a:ext cx="6369050" cy="47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98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48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SQG – Container Management</a:t>
            </a:r>
          </a:p>
        </p:txBody>
      </p:sp>
      <p:pic>
        <p:nvPicPr>
          <p:cNvPr id="8" name="Picture 4" descr="many containers of varying wastes stacked on one wooden palle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143000"/>
            <a:ext cx="6502400" cy="4876800"/>
          </a:xfrm>
          <a:ln w="127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04950" y="6019800"/>
            <a:ext cx="6540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40 CFR 265.173(b)</a:t>
            </a:r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608888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SQG Container Management (a)</a:t>
            </a:r>
          </a:p>
        </p:txBody>
      </p:sp>
      <p:pic>
        <p:nvPicPr>
          <p:cNvPr id="21508" name="Picture 2" descr="stacked varying containers of waste on secondary containment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404" y="2185307"/>
            <a:ext cx="487256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799" y="5867400"/>
            <a:ext cx="4473575" cy="5314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40 CFR 265.173(b)</a:t>
            </a:r>
          </a:p>
        </p:txBody>
      </p:sp>
      <p:pic>
        <p:nvPicPr>
          <p:cNvPr id="2" name="Picture 1" descr="open container of wast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" y="1262742"/>
            <a:ext cx="4717143" cy="35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8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609114" cy="1066800"/>
          </a:xfrm>
        </p:spPr>
        <p:txBody>
          <a:bodyPr>
            <a:normAutofit/>
          </a:bodyPr>
          <a:lstStyle/>
          <a:p>
            <a:r>
              <a:rPr lang="en-US" sz="3200" dirty="0"/>
              <a:t>SQG – Container Management (b)</a:t>
            </a:r>
          </a:p>
        </p:txBody>
      </p:sp>
      <p:pic>
        <p:nvPicPr>
          <p:cNvPr id="2" name="Picture 1" descr="rusty paint cans piled into an open container that is stored on a wood pallet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769" y="1132114"/>
            <a:ext cx="6565902" cy="4924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6056541"/>
            <a:ext cx="4321175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40 CFR 265.173(b)</a:t>
            </a:r>
          </a:p>
        </p:txBody>
      </p:sp>
    </p:spTree>
    <p:extLst>
      <p:ext uri="{BB962C8B-B14F-4D97-AF65-F5344CB8AC3E}">
        <p14:creationId xmlns:p14="http://schemas.microsoft.com/office/powerpoint/2010/main" val="4210651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21955"/>
            <a:ext cx="7609114" cy="1012556"/>
          </a:xfrm>
        </p:spPr>
        <p:txBody>
          <a:bodyPr/>
          <a:lstStyle/>
          <a:p>
            <a:r>
              <a:rPr lang="en-US" dirty="0"/>
              <a:t>SQG – Container Aisle Space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76200" y="1905000"/>
            <a:ext cx="2514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265.35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62-730.160(7),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FAC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dirty="0"/>
          </a:p>
        </p:txBody>
      </p:sp>
      <p:pic>
        <p:nvPicPr>
          <p:cNvPr id="3" name="Picture 2" descr="8-10 drums stored closely together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669" y="1461948"/>
            <a:ext cx="6483535" cy="48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02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432" y="0"/>
            <a:ext cx="7609114" cy="1066800"/>
          </a:xfrm>
        </p:spPr>
        <p:txBody>
          <a:bodyPr/>
          <a:lstStyle/>
          <a:p>
            <a:r>
              <a:rPr lang="en-US" dirty="0"/>
              <a:t>SQG - Container Aisle Space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7432" y="5940277"/>
            <a:ext cx="657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265.35 and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62-730.160(7),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FAC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3" name="Picture 2" descr="hazardous waste area storing drums, mercury-containing bulbs and a flammable locker in an organized fashio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116" y="141710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itle 1"/>
          <p:cNvSpPr>
            <a:spLocks noGrp="1"/>
          </p:cNvSpPr>
          <p:nvPr>
            <p:ph type="title"/>
          </p:nvPr>
        </p:nvSpPr>
        <p:spPr>
          <a:xfrm>
            <a:off x="1219200" y="28575"/>
            <a:ext cx="7608888" cy="1066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SQG</a:t>
            </a:r>
            <a:r>
              <a:rPr lang="en-US" altLang="en-US" dirty="0"/>
              <a:t> Container Aisle Space</a:t>
            </a:r>
          </a:p>
        </p:txBody>
      </p:sp>
      <p:sp>
        <p:nvSpPr>
          <p:cNvPr id="114693" name="TextBox 4"/>
          <p:cNvSpPr txBox="1">
            <a:spLocks noChangeArrowheads="1"/>
          </p:cNvSpPr>
          <p:nvPr/>
        </p:nvSpPr>
        <p:spPr bwMode="auto">
          <a:xfrm>
            <a:off x="1981200" y="5715000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– adequate aisle space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265.35; 62-730.160(7),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FAC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4694" name="Picture 2" descr="two cows of six drums with adequate aisle spac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0953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330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/>
          <a:lstStyle/>
          <a:p>
            <a:r>
              <a:rPr lang="en-US" dirty="0"/>
              <a:t>CESQG Requirements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" y="1295400"/>
            <a:ext cx="8991600" cy="5715000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Conditionally Exempt Small Quantity Generator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(CESQG)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Generates &lt; 100 kg/mo (~1/2 drum) and &lt; 1kg P waste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Performs a hazardous waste determination [40 Code of Federal Regulations (CFR) 262.11]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May not accumulate more than 1,000 kg (~5 drums) at one time [40 CFR 261.5(g)(2)]</a:t>
            </a:r>
          </a:p>
          <a:p>
            <a:pPr marL="457200" lvl="1" indent="0">
              <a:buNone/>
            </a:pPr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/>
          <a:lstStyle/>
          <a:p>
            <a:r>
              <a:rPr lang="en-US" dirty="0"/>
              <a:t>SQG - Tanks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" y="1143000"/>
            <a:ext cx="8534400" cy="5334000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Label “Hazardous Waste” [40 CFR 262.34(a)(3)]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Document 180 day storage limit compliance [40 CFR 262.34(d)]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Comply with 40 CFR 265.201 (SQG) </a:t>
            </a:r>
          </a:p>
          <a:p>
            <a:endParaRPr lang="en-US" dirty="0"/>
          </a:p>
        </p:txBody>
      </p:sp>
      <p:pic>
        <p:nvPicPr>
          <p:cNvPr id="5" name="Picture 4" descr="illustrated cylinder container with hazardous waste label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686" y="3200400"/>
            <a:ext cx="3377514" cy="3124200"/>
          </a:xfrm>
          <a:prstGeom prst="rect">
            <a:avLst/>
          </a:prstGeom>
        </p:spPr>
      </p:pic>
      <p:pic>
        <p:nvPicPr>
          <p:cNvPr id="8" name="Picture 4" descr="hazardous waste labe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953000"/>
            <a:ext cx="773067" cy="5801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262 Subpart C – Emergency Coordinator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49831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 CFR 262.34(d)(5)(i)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at least one designated coordinator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Coordinates all emergency response measures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Either on premises or short distance away</a:t>
            </a:r>
          </a:p>
        </p:txBody>
      </p:sp>
      <p:pic>
        <p:nvPicPr>
          <p:cNvPr id="2" name="Picture 1" descr="illustated person with speech bubble that reads: &quot;How far is it&quot;?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2914436"/>
            <a:ext cx="2828925" cy="336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848600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262 Subpart C –</a:t>
            </a:r>
            <a:br>
              <a:rPr lang="en-US" dirty="0"/>
            </a:br>
            <a:r>
              <a:rPr lang="en-US" dirty="0"/>
              <a:t>Modified Contingency Plan</a:t>
            </a:r>
          </a:p>
        </p:txBody>
      </p:sp>
      <p:graphicFrame>
        <p:nvGraphicFramePr>
          <p:cNvPr id="8" name="Object 4" descr="example contingency plan including a site map and list of emergency contacts including emergency coordinator, fire department, police department, emergency response, and hospital phone numbers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794669"/>
              </p:ext>
            </p:extLst>
          </p:nvPr>
        </p:nvGraphicFramePr>
        <p:xfrm>
          <a:off x="3577832" y="1128875"/>
          <a:ext cx="4191000" cy="536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2" name="Acrobat Document" r:id="rId3" imgW="5830114" imgH="7542857" progId="AcroExch.Document.7">
                  <p:embed/>
                </p:oleObj>
              </mc:Choice>
              <mc:Fallback>
                <p:oleObj name="Acrobat Document" r:id="rId3" imgW="5830114" imgH="754285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37" t="3636" r="3137" b="3636"/>
                      <a:stretch>
                        <a:fillRect/>
                      </a:stretch>
                    </p:blipFill>
                    <p:spPr bwMode="auto">
                      <a:xfrm>
                        <a:off x="3577832" y="1128875"/>
                        <a:ext cx="4191000" cy="536626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373" y="1371600"/>
            <a:ext cx="376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CFR 262.34(d)(5)(ii)</a:t>
            </a:r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262 Subpart C –</a:t>
            </a:r>
            <a:br>
              <a:rPr lang="en-US" dirty="0"/>
            </a:br>
            <a:r>
              <a:rPr lang="en-US" dirty="0"/>
              <a:t>Personnel Training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1300" y="6034764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CFR 262.34(d)(5)(iii)</a:t>
            </a:r>
          </a:p>
        </p:txBody>
      </p:sp>
      <p:graphicFrame>
        <p:nvGraphicFramePr>
          <p:cNvPr id="6" name="Object 3" descr="Duum with a screw in funnel that also has a latched lid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777286"/>
              </p:ext>
            </p:extLst>
          </p:nvPr>
        </p:nvGraphicFramePr>
        <p:xfrm>
          <a:off x="1676400" y="1413213"/>
          <a:ext cx="5801242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6" name="Photo Editor Photo" r:id="rId3" imgW="17023320" imgH="12767490" progId="">
                  <p:embed/>
                </p:oleObj>
              </mc:Choice>
              <mc:Fallback>
                <p:oleObj name="Photo Editor Photo" r:id="rId3" imgW="17023320" imgH="127674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413213"/>
                        <a:ext cx="5801242" cy="435133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609114" cy="990600"/>
          </a:xfrm>
        </p:spPr>
        <p:txBody>
          <a:bodyPr/>
          <a:lstStyle/>
          <a:p>
            <a:r>
              <a:rPr lang="en-US" dirty="0"/>
              <a:t>SQG – Personnel Training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1625" y="6033473"/>
            <a:ext cx="3867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CFR 262.34(d)(5)(iii)</a:t>
            </a:r>
          </a:p>
        </p:txBody>
      </p:sp>
      <p:pic>
        <p:nvPicPr>
          <p:cNvPr id="5" name="Content Placeholder 7" descr="4 drums shown surrounded by leaking waste oil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6375" y="1144588"/>
            <a:ext cx="6035675" cy="4525962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265 Subpart C – Preparedness and Prevention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9067800" cy="5334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Maintenance and Operation [40 CFR 265.31]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Minimize the possibility of fire, explosion, or release of hazardous waste or hazardous waste constituents to the air, soil, surface, or groundwater</a:t>
            </a:r>
          </a:p>
        </p:txBody>
      </p:sp>
      <p:pic>
        <p:nvPicPr>
          <p:cNvPr id="2" name="Picture 1" descr="man performing maintenance wor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276600"/>
            <a:ext cx="4267200" cy="32004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3" name="Oval 2" descr="circle"/>
          <p:cNvSpPr/>
          <p:nvPr/>
        </p:nvSpPr>
        <p:spPr>
          <a:xfrm>
            <a:off x="5895975" y="3810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921" y="64629"/>
            <a:ext cx="8009164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SQG – Maintenance and Operation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66700" y="1219200"/>
            <a:ext cx="8610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Facility must be properly maintained and operated [40 CFR 265.31]</a:t>
            </a:r>
          </a:p>
        </p:txBody>
      </p:sp>
      <p:pic>
        <p:nvPicPr>
          <p:cNvPr id="9" name="Picture 3" descr="3 drums covered in waste and debri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2800" y="2047875"/>
            <a:ext cx="5638800" cy="4464050"/>
          </a:xfrm>
          <a:ln w="127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380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921" y="64629"/>
            <a:ext cx="8009164" cy="990600"/>
          </a:xfrm>
        </p:spPr>
        <p:txBody>
          <a:bodyPr>
            <a:noAutofit/>
          </a:bodyPr>
          <a:lstStyle/>
          <a:p>
            <a:r>
              <a:rPr lang="en-US" sz="3200" dirty="0"/>
              <a:t>SQG – Maintenance and Operation (a)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66700" y="1219200"/>
            <a:ext cx="8610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Facility must be properly maintained and operated [40 CFR 265.31]</a:t>
            </a:r>
          </a:p>
        </p:txBody>
      </p:sp>
      <p:pic>
        <p:nvPicPr>
          <p:cNvPr id="5" name="Picture 4" descr="drum connected to a machine using a hose duct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2" y="2209800"/>
            <a:ext cx="4468473" cy="33528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9" name="Picture 8" descr="drum connnected to a machine using a ducting hos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189856"/>
            <a:ext cx="4405143" cy="330528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9436" y="69364"/>
            <a:ext cx="8034564" cy="997436"/>
          </a:xfrm>
        </p:spPr>
        <p:txBody>
          <a:bodyPr>
            <a:noAutofit/>
          </a:bodyPr>
          <a:lstStyle/>
          <a:p>
            <a:r>
              <a:rPr lang="en-US" sz="3200" dirty="0"/>
              <a:t>SQG – Maintenance and Operation (b)</a:t>
            </a:r>
          </a:p>
        </p:txBody>
      </p:sp>
      <p:pic>
        <p:nvPicPr>
          <p:cNvPr id="8" name="Picture 4" descr="two closed and labeled containers of hazardous waste stored on secondary containme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9436" y="1123950"/>
            <a:ext cx="7085384" cy="5314038"/>
          </a:xfrm>
          <a:ln w="127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848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265 Subpart C –</a:t>
            </a:r>
            <a:br>
              <a:rPr lang="en-US" dirty="0"/>
            </a:br>
            <a:r>
              <a:rPr lang="en-US" dirty="0"/>
              <a:t>Required Equipment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534400" cy="48307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Internal communications or alarm equipment [40 CFR 265.32(a)]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Telephone or two-way radio [40 CFR 265.32(b)]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Fire equipment [40 CFR 265.32(c)]</a:t>
            </a:r>
          </a:p>
        </p:txBody>
      </p:sp>
      <p:pic>
        <p:nvPicPr>
          <p:cNvPr id="9" name="Content Placeholder 4" descr="fire extinguisher blocked by flourescent bulbs 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8400" y="2753915"/>
            <a:ext cx="2667000" cy="3556736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 descr="fire extinguisher blocked by a plan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3339110"/>
            <a:ext cx="3962400" cy="29715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/>
          <a:lstStyle/>
          <a:p>
            <a:r>
              <a:rPr lang="en-US" dirty="0"/>
              <a:t>CESQG Requirements (a)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" y="1295400"/>
            <a:ext cx="8991600" cy="5715000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Conditionally Exempt Small Quantity Generator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(CESQG)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Ensure delivery of hazardous waste to a proper facility [40 CFR 261.5(g)(3)]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Keep records documenting proper disposal               [62-730.030(3) and (4), Florida Administrative Code (FAC)]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45920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848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265 Subpart C –</a:t>
            </a:r>
            <a:br>
              <a:rPr lang="en-US" dirty="0"/>
            </a:br>
            <a:r>
              <a:rPr lang="en-US" dirty="0"/>
              <a:t>Required Equipment (a)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5257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Spill control/decontamination equipment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[40 CFR 265.32(c)]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or foam available at adequate volume or pressure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[40 CFR 265.32(d)]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4" descr="spill kit and absorbent stored on a wood pallet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5" y="3048000"/>
            <a:ext cx="4324350" cy="3243262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1" descr="yellow bin labeled spill kit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6949" y="3355445"/>
            <a:ext cx="3480405" cy="26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848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265 Subpart C –</a:t>
            </a:r>
            <a:br>
              <a:rPr lang="en-US" dirty="0"/>
            </a:br>
            <a:r>
              <a:rPr lang="en-US" dirty="0"/>
              <a:t>Required Equipment (b)</a:t>
            </a:r>
          </a:p>
        </p:txBody>
      </p:sp>
      <p:pic>
        <p:nvPicPr>
          <p:cNvPr id="10" name="Content Placeholder 2" descr="saftety shower blocked by chemical, tote, ladder, and other object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4356" y="1708061"/>
            <a:ext cx="5800844" cy="4350633"/>
          </a:xfrm>
        </p:spPr>
      </p:pic>
    </p:spTree>
    <p:extLst>
      <p:ext uri="{BB962C8B-B14F-4D97-AF65-F5344CB8AC3E}">
        <p14:creationId xmlns:p14="http://schemas.microsoft.com/office/powerpoint/2010/main" val="2826039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848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265 Subpart C –</a:t>
            </a:r>
            <a:br>
              <a:rPr lang="en-US" dirty="0"/>
            </a:br>
            <a:r>
              <a:rPr lang="en-US" dirty="0"/>
              <a:t>Required Equipment (c)</a:t>
            </a:r>
          </a:p>
        </p:txBody>
      </p:sp>
      <p:pic>
        <p:nvPicPr>
          <p:cNvPr id="3" name="Content Placeholder 2" descr="eyewash station placed behind drums in hazardous waste storage area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143000"/>
            <a:ext cx="2924026" cy="5198269"/>
          </a:xfrm>
        </p:spPr>
      </p:pic>
      <p:pic>
        <p:nvPicPr>
          <p:cNvPr id="6" name="Content Placeholder 8" descr="eyewash station placed behind tank and other equipment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1855863"/>
            <a:ext cx="5029200" cy="3772541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0187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eyewash station full of debris and tras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7961" y="1286639"/>
            <a:ext cx="5988050" cy="4491038"/>
          </a:xfrm>
          <a:ln w="127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-28414" y="5777677"/>
            <a:ext cx="894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[40 CFR 265.33]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Equipment Maintenance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848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265 Subpart C –</a:t>
            </a:r>
            <a:br>
              <a:rPr lang="en-US" dirty="0"/>
            </a:br>
            <a:r>
              <a:rPr lang="en-US" dirty="0"/>
              <a:t>Required Equipment (d)</a:t>
            </a:r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1993"/>
            <a:ext cx="78486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265 Subpart C – Emergency Arrangements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229600" cy="5257800"/>
          </a:xfrm>
        </p:spPr>
        <p:txBody>
          <a:bodyPr/>
          <a:lstStyle/>
          <a:p>
            <a:r>
              <a:rPr lang="en-US" dirty="0"/>
              <a:t>Make arrangements with the local authorities </a:t>
            </a:r>
          </a:p>
          <a:p>
            <a:pPr marL="457200" lvl="1" indent="0">
              <a:buNone/>
            </a:pPr>
            <a:r>
              <a:rPr lang="en-US" sz="2800" dirty="0"/>
              <a:t>[40 CFR 265.37]</a:t>
            </a:r>
          </a:p>
          <a:p>
            <a:endParaRPr lang="en-US" dirty="0"/>
          </a:p>
          <a:p>
            <a:r>
              <a:rPr lang="en-US" dirty="0"/>
              <a:t>Please document and keep copies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705"/>
            <a:ext cx="7848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262 Subpart D – Recordkeeping and Reporting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5334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Exception reports required [40 CFR 262.42(b)] if a copy of the manifest is not received within 60 days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results – for example TCLP [40 CFR 262.11]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 descr="example results of a toxicity characteristic leaching procedure test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124200"/>
            <a:ext cx="6400800" cy="318563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llustrated labeled paint ca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892" y="5029200"/>
            <a:ext cx="1384908" cy="14478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705"/>
            <a:ext cx="7848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 CFR 262 Subpart D – Recordkeeping </a:t>
            </a:r>
            <a:r>
              <a:rPr lang="en-US"/>
              <a:t>and Reporting (a)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105400" cy="5334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Weekly container inspections [40 CFR 265.174]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Container inspection records [Rule 62-730.160(6), F.A.C.] </a:t>
            </a:r>
          </a:p>
          <a:p>
            <a:pPr lvl="2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  <a:p>
            <a:pPr lvl="2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pPr lvl="2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Legibly written name of the inspector</a:t>
            </a:r>
          </a:p>
          <a:p>
            <a:pPr lvl="2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containers</a:t>
            </a:r>
          </a:p>
          <a:p>
            <a:pPr lvl="2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Condition of containers</a:t>
            </a:r>
          </a:p>
          <a:p>
            <a:pPr lvl="2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Notes of observations made, date and nature of repairs or corrective actions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llustrated labeled blue dru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225" y="1295400"/>
            <a:ext cx="2580552" cy="3948245"/>
          </a:xfrm>
          <a:prstGeom prst="rect">
            <a:avLst/>
          </a:prstGeom>
        </p:spPr>
      </p:pic>
      <p:pic>
        <p:nvPicPr>
          <p:cNvPr id="12" name="Picture 4" descr="hazardous waste labe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233698"/>
            <a:ext cx="773067" cy="5801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4" descr="illustrated labeled black dru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258" y="1828800"/>
            <a:ext cx="4945333" cy="4953000"/>
          </a:xfrm>
          <a:prstGeom prst="rect">
            <a:avLst/>
          </a:prstGeom>
        </p:spPr>
      </p:pic>
      <p:pic>
        <p:nvPicPr>
          <p:cNvPr id="13" name="Picture 4" descr="hazardous waste labe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976" y="3228810"/>
            <a:ext cx="773067" cy="5801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4" descr="hazardous waste labe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220" y="5777045"/>
            <a:ext cx="626076" cy="469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281193" y="0"/>
            <a:ext cx="7848600" cy="990600"/>
          </a:xfrm>
        </p:spPr>
        <p:txBody>
          <a:bodyPr lIns="90488" tIns="44450" rIns="90488" bIns="44450">
            <a:normAutofit fontScale="90000"/>
          </a:bodyPr>
          <a:lstStyle/>
          <a:p>
            <a:pPr>
              <a:defRPr/>
            </a:pPr>
            <a:r>
              <a:rPr lang="en-US" dirty="0"/>
              <a:t>40 CFR Part 268  </a:t>
            </a:r>
            <a:br>
              <a:rPr lang="en-US" dirty="0"/>
            </a:br>
            <a:r>
              <a:rPr lang="en-US" dirty="0"/>
              <a:t>Land Disposal Restrictions (LDR)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1143000"/>
            <a:ext cx="8915400" cy="5410200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LDR waste analysis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LDR notification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LDR certification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LDR waste analysis plan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Retain documentation for three years </a:t>
            </a:r>
          </a:p>
        </p:txBody>
      </p:sp>
      <p:pic>
        <p:nvPicPr>
          <p:cNvPr id="5" name="Picture 4" descr="example land disposal restriction and certification form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83226"/>
            <a:ext cx="6305550" cy="2259512"/>
          </a:xfrm>
          <a:prstGeom prst="rect">
            <a:avLst/>
          </a:prstGeom>
        </p:spPr>
      </p:pic>
      <p:pic>
        <p:nvPicPr>
          <p:cNvPr id="9" name="Picture 8" descr="LDR for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49" y="3592212"/>
            <a:ext cx="4239695" cy="49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848600" cy="11430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dirty="0"/>
              <a:t>LDR Notice Contents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8538" y="1371600"/>
            <a:ext cx="8229600" cy="4525963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applicable waste codes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Treatability group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Constituents subject to regulation, if not all regulated constituents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Manifest document number of shipment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Waste analysis data where available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 time notice pursuant to Phase IV LDR dated 5/12/97 (62 FR 25998-26040)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86700" cy="45767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Compliance Assurance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Hazardous Waste Program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Northeast District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8800 Baymeadows Way West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Suite 100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Jacksonville, Florida 32256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(904) 256-1700 phone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(904) 256-1588 fax</a:t>
            </a:r>
            <a:br>
              <a:rPr lang="en-US" dirty="0"/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36" y="1"/>
            <a:ext cx="7609114" cy="1066800"/>
          </a:xfrm>
        </p:spPr>
        <p:txBody>
          <a:bodyPr/>
          <a:lstStyle/>
          <a:p>
            <a:r>
              <a:rPr lang="en-US" dirty="0"/>
              <a:t>CESQGs Next Door</a:t>
            </a:r>
          </a:p>
        </p:txBody>
      </p:sp>
      <p:pic>
        <p:nvPicPr>
          <p:cNvPr id="8" name="Picture 6" descr="drum on a wooden pallet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3350" y="3365047"/>
            <a:ext cx="2552700" cy="3130091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 descr="Parts washer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143000"/>
            <a:ext cx="3810000" cy="3200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8" descr="Cabinet full of paints and other chemical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143000"/>
            <a:ext cx="2438400" cy="3251200"/>
          </a:xfrm>
          <a:prstGeom prst="rect">
            <a:avLst/>
          </a:prstGeom>
          <a:ln w="127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Solvent Parts Washer</a:t>
            </a:r>
          </a:p>
        </p:txBody>
      </p:sp>
      <p:pic>
        <p:nvPicPr>
          <p:cNvPr id="3" name="Picture 2" descr="Saftey-Kleen parts washer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143000"/>
            <a:ext cx="7035800" cy="5276850"/>
          </a:xfrm>
          <a:prstGeom prst="rect">
            <a:avLst/>
          </a:prstGeom>
          <a:ln w="127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609114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CESQG – Failing to Ensure Proper Disposal of D001 Paint</a:t>
            </a:r>
          </a:p>
        </p:txBody>
      </p:sp>
      <p:pic>
        <p:nvPicPr>
          <p:cNvPr id="7" name="Picture 4" descr="Open paint cans next to a dump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14425"/>
            <a:ext cx="7582534" cy="49332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3159898" y="602859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CFR 261.5(g)(3)</a:t>
            </a:r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52269"/>
            <a:ext cx="7609114" cy="106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Small Quantity Generators</a:t>
            </a:r>
          </a:p>
        </p:txBody>
      </p:sp>
      <p:sp>
        <p:nvSpPr>
          <p:cNvPr id="7" name="Rectangle 3" descr="small quantity generators"/>
          <p:cNvSpPr txBox="1">
            <a:spLocks noChangeArrowheads="1"/>
          </p:cNvSpPr>
          <p:nvPr/>
        </p:nvSpPr>
        <p:spPr>
          <a:xfrm>
            <a:off x="0" y="1143000"/>
            <a:ext cx="8775589" cy="6019799"/>
          </a:xfrm>
          <a:prstGeom prst="rect">
            <a:avLst/>
          </a:prstGeom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1391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3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4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5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d83551b-1c74-4eb0-a689-e3b00317a30f">NPVFY6KNS3ZM-525-346</_dlc_DocId>
    <_dlc_DocIdUrl xmlns="ed83551b-1c74-4eb0-a689-e3b00317a30f">
      <Url>https://floridadep.sharepoint.com/dwm/pcap/RCRA%20Disciplines/_layouts/15/DocIdRedir.aspx?ID=NPVFY6KNS3ZM-525-346</Url>
      <Description>NPVFY6KNS3ZM-525-346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6DD803684B944C85D7E8D40D042E3D" ma:contentTypeVersion="0" ma:contentTypeDescription="Create a new document." ma:contentTypeScope="" ma:versionID="b18d5f4230ff71017aa5badb818f2502">
  <xsd:schema xmlns:xsd="http://www.w3.org/2001/XMLSchema" xmlns:xs="http://www.w3.org/2001/XMLSchema" xmlns:p="http://schemas.microsoft.com/office/2006/metadata/properties" xmlns:ns2="ed83551b-1c74-4eb0-a689-e3b00317a30f" targetNamespace="http://schemas.microsoft.com/office/2006/metadata/properties" ma:root="true" ma:fieldsID="82816d0e0c98f9dda60717c2b45f13f8" ns2:_="">
    <xsd:import namespace="ed83551b-1c74-4eb0-a689-e3b00317a30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83551b-1c74-4eb0-a689-e3b00317a30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3521E0-5F11-4D29-AEFF-49628E8388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E7F5C1-3AA2-4FA6-BBF7-087059EF723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A96B43D-B1B4-43D0-B29F-7F262689D97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ed83551b-1c74-4eb0-a689-e3b00317a30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7109765-DC61-47F2-B5C1-8114228A0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83551b-1c74-4eb0-a689-e3b00317a3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powerpoint_blue</Template>
  <TotalTime>1750</TotalTime>
  <Words>1661</Words>
  <Application>Microsoft Office PowerPoint</Application>
  <PresentationFormat>On-screen Show (4:3)</PresentationFormat>
  <Paragraphs>236</Paragraphs>
  <Slides>59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118" baseType="lpstr">
      <vt:lpstr>Arial</vt:lpstr>
      <vt:lpstr>Calibri</vt:lpstr>
      <vt:lpstr>Times New Roman</vt:lpstr>
      <vt:lpstr>Verdana</vt:lpstr>
      <vt:lpstr>powerpoint_blue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18_Custom Design</vt:lpstr>
      <vt:lpstr>19_Custom Design</vt:lpstr>
      <vt:lpstr>20_Custom Design</vt:lpstr>
      <vt:lpstr>21_Custom Design</vt:lpstr>
      <vt:lpstr>22_Custom Design</vt:lpstr>
      <vt:lpstr>23_Custom Design</vt:lpstr>
      <vt:lpstr>24_Custom Design</vt:lpstr>
      <vt:lpstr>25_Custom Design</vt:lpstr>
      <vt:lpstr>26_Custom Design</vt:lpstr>
      <vt:lpstr>27_Custom Design</vt:lpstr>
      <vt:lpstr>28_Custom Design</vt:lpstr>
      <vt:lpstr>29_Custom Design</vt:lpstr>
      <vt:lpstr>30_Custom Design</vt:lpstr>
      <vt:lpstr>31_Custom Design</vt:lpstr>
      <vt:lpstr>32_Custom Design</vt:lpstr>
      <vt:lpstr>33_Custom Design</vt:lpstr>
      <vt:lpstr>34_Custom Design</vt:lpstr>
      <vt:lpstr>35_Custom Design</vt:lpstr>
      <vt:lpstr>36_Custom Design</vt:lpstr>
      <vt:lpstr>37_Custom Design</vt:lpstr>
      <vt:lpstr>38_Custom Design</vt:lpstr>
      <vt:lpstr>39_Custom Design</vt:lpstr>
      <vt:lpstr>40_Custom Design</vt:lpstr>
      <vt:lpstr>41_Custom Design</vt:lpstr>
      <vt:lpstr>42_Custom Design</vt:lpstr>
      <vt:lpstr>43_Custom Design</vt:lpstr>
      <vt:lpstr>44_Custom Design</vt:lpstr>
      <vt:lpstr>45_Custom Design</vt:lpstr>
      <vt:lpstr>46_Custom Design</vt:lpstr>
      <vt:lpstr>47_Custom Design</vt:lpstr>
      <vt:lpstr>48_Custom Design</vt:lpstr>
      <vt:lpstr>49_Custom Design</vt:lpstr>
      <vt:lpstr>50_Custom Design</vt:lpstr>
      <vt:lpstr>Acrobat Document</vt:lpstr>
      <vt:lpstr>Photo Editor Photo</vt:lpstr>
      <vt:lpstr>Hazardous Waste Standards for CESQG and SQG  Compliance Assurance Northeast District </vt:lpstr>
      <vt:lpstr>Generator Status</vt:lpstr>
      <vt:lpstr>Conditionally Exempt Small Quantity Generators</vt:lpstr>
      <vt:lpstr>CESQG Requirements</vt:lpstr>
      <vt:lpstr>CESQG Requirements (a)</vt:lpstr>
      <vt:lpstr>CESQGs Next Door</vt:lpstr>
      <vt:lpstr>Solvent Parts Washer</vt:lpstr>
      <vt:lpstr>CESQG – Failing to Ensure Proper Disposal of D001 Paint</vt:lpstr>
      <vt:lpstr>Small Quantity Generators</vt:lpstr>
      <vt:lpstr>SQG Generator Status</vt:lpstr>
      <vt:lpstr>Solvent Parts Washer (a)</vt:lpstr>
      <vt:lpstr>40 CFR 262 Subpart A – General Standards</vt:lpstr>
      <vt:lpstr>40 CFR 262 Subpart B – The Manifest</vt:lpstr>
      <vt:lpstr>SQG Improperly Managing Waste</vt:lpstr>
      <vt:lpstr>SQG – Disposal Without a Manifest</vt:lpstr>
      <vt:lpstr>Hazardous Waste in Trash</vt:lpstr>
      <vt:lpstr>40 CFR 262 Subpart C – Accumulation Requirements</vt:lpstr>
      <vt:lpstr>40 CFR 262 Subpart C – Accumulation Requirements (a)</vt:lpstr>
      <vt:lpstr>SQG Containers</vt:lpstr>
      <vt:lpstr>SQG Container Dates</vt:lpstr>
      <vt:lpstr>Container Labels</vt:lpstr>
      <vt:lpstr>SQG – Satellite Container</vt:lpstr>
      <vt:lpstr>Satellite Container</vt:lpstr>
      <vt:lpstr>Satellite Container (a)</vt:lpstr>
      <vt:lpstr>SQG – Satellite Container?</vt:lpstr>
      <vt:lpstr>SQG – Satellite Container? (a)</vt:lpstr>
      <vt:lpstr>Satellite to Dated Accumulation Containers Only</vt:lpstr>
      <vt:lpstr>SQG – Container Condition</vt:lpstr>
      <vt:lpstr>SQG – Container Condition </vt:lpstr>
      <vt:lpstr>SQG Container Condition</vt:lpstr>
      <vt:lpstr>SQG Container Management</vt:lpstr>
      <vt:lpstr>SQG – Closed Container?</vt:lpstr>
      <vt:lpstr>SQG – Closed Container? (a)</vt:lpstr>
      <vt:lpstr>SQG – Container Management</vt:lpstr>
      <vt:lpstr>SQG Container Management (a)</vt:lpstr>
      <vt:lpstr>SQG – Container Management (b)</vt:lpstr>
      <vt:lpstr>SQG – Container Aisle Space</vt:lpstr>
      <vt:lpstr>SQG - Container Aisle Space</vt:lpstr>
      <vt:lpstr>SQG Container Aisle Space</vt:lpstr>
      <vt:lpstr>SQG - Tanks</vt:lpstr>
      <vt:lpstr>40 CFR 262 Subpart C – Emergency Coordinator</vt:lpstr>
      <vt:lpstr>40 CFR 262 Subpart C – Modified Contingency Plan</vt:lpstr>
      <vt:lpstr>40 CFR 262 Subpart C – Personnel Training</vt:lpstr>
      <vt:lpstr>SQG – Personnel Training</vt:lpstr>
      <vt:lpstr>40 CFR 265 Subpart C – Preparedness and Prevention</vt:lpstr>
      <vt:lpstr>SQG – Maintenance and Operation</vt:lpstr>
      <vt:lpstr>SQG – Maintenance and Operation (a)</vt:lpstr>
      <vt:lpstr>SQG – Maintenance and Operation (b)</vt:lpstr>
      <vt:lpstr>40 CFR 265 Subpart C – Required Equipment</vt:lpstr>
      <vt:lpstr>40 CFR 265 Subpart C – Required Equipment (a)</vt:lpstr>
      <vt:lpstr>40 CFR 265 Subpart C – Required Equipment (b)</vt:lpstr>
      <vt:lpstr>40 CFR 265 Subpart C – Required Equipment (c)</vt:lpstr>
      <vt:lpstr>40 CFR 265 Subpart C – Required Equipment (d)</vt:lpstr>
      <vt:lpstr>40 CFR 265 Subpart C – Emergency Arrangements</vt:lpstr>
      <vt:lpstr>40 CFR 262 Subpart D – Recordkeeping and Reporting</vt:lpstr>
      <vt:lpstr>40 CFR 262 Subpart D – Recordkeeping and Reporting (a)</vt:lpstr>
      <vt:lpstr>40 CFR Part 268   Land Disposal Restrictions (LDR) </vt:lpstr>
      <vt:lpstr>LDR Notice Contents</vt:lpstr>
      <vt:lpstr>Questions?</vt:lpstr>
    </vt:vector>
  </TitlesOfParts>
  <Company>Florida Department of Environmental Protection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Jenkins_MA</dc:creator>
  <cp:lastModifiedBy>Fitzsimmons, Eric</cp:lastModifiedBy>
  <cp:revision>135</cp:revision>
  <dcterms:created xsi:type="dcterms:W3CDTF">2012-10-29T18:06:04Z</dcterms:created>
  <dcterms:modified xsi:type="dcterms:W3CDTF">2017-11-27T20:50:36Z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0x010100736DD803684B944C85D7E8D40D042E3D</vt:lpwstr>
  </property>
  <property fmtid="{D5CDD505-2E9C-101B-9397-08002B2CF9AE}" pid="3" name="_dlc_DocIdItemGuid">
    <vt:lpwstr>a82fb396-198a-4fec-a2ff-4ea44fb363c0</vt:lpwstr>
  </property>
</Properties>
</file>