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15"/>
  </p:notesMasterIdLst>
  <p:sldIdLst>
    <p:sldId id="262" r:id="rId3"/>
    <p:sldId id="258" r:id="rId4"/>
    <p:sldId id="263" r:id="rId5"/>
    <p:sldId id="264" r:id="rId6"/>
    <p:sldId id="265" r:id="rId7"/>
    <p:sldId id="266" r:id="rId8"/>
    <p:sldId id="267" r:id="rId9"/>
    <p:sldId id="268" r:id="rId10"/>
    <p:sldId id="273" r:id="rId11"/>
    <p:sldId id="271" r:id="rId12"/>
    <p:sldId id="269"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19" autoAdjust="0"/>
    <p:restoredTop sz="93560" autoAdjust="0"/>
  </p:normalViewPr>
  <p:slideViewPr>
    <p:cSldViewPr snapToGrid="0">
      <p:cViewPr>
        <p:scale>
          <a:sx n="110" d="100"/>
          <a:sy n="110" d="100"/>
        </p:scale>
        <p:origin x="186" y="-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3425C-C401-4E6B-AFC2-0EB0FDB85D12}" type="datetimeFigureOut">
              <a:rPr lang="en-US" smtClean="0"/>
              <a:t>8/23/2018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CF350-82AE-4204-B09B-A7DFAED0117F}" type="slidenum">
              <a:rPr lang="en-US" smtClean="0"/>
              <a:t>‹#›</a:t>
            </a:fld>
            <a:endParaRPr lang="en-US" dirty="0"/>
          </a:p>
        </p:txBody>
      </p:sp>
    </p:spTree>
    <p:extLst>
      <p:ext uri="{BB962C8B-B14F-4D97-AF65-F5344CB8AC3E}">
        <p14:creationId xmlns:p14="http://schemas.microsoft.com/office/powerpoint/2010/main" val="92511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CF350-82AE-4204-B09B-A7DFAED0117F}" type="slidenum">
              <a:rPr lang="en-US" smtClean="0"/>
              <a:t>1</a:t>
            </a:fld>
            <a:endParaRPr lang="en-US" dirty="0"/>
          </a:p>
        </p:txBody>
      </p:sp>
    </p:spTree>
    <p:extLst>
      <p:ext uri="{BB962C8B-B14F-4D97-AF65-F5344CB8AC3E}">
        <p14:creationId xmlns:p14="http://schemas.microsoft.com/office/powerpoint/2010/main" val="466666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a UTL is not a background threshold value, but a method for comparing site and background populations.</a:t>
            </a:r>
          </a:p>
          <a:p>
            <a:endParaRPr lang="en-US" dirty="0"/>
          </a:p>
          <a:p>
            <a:r>
              <a:rPr lang="en-US" dirty="0"/>
              <a:t>If data are highly skewed, the 95% UTL will be closer to the 99</a:t>
            </a:r>
            <a:r>
              <a:rPr lang="en-US" baseline="30000" dirty="0"/>
              <a:t>th</a:t>
            </a:r>
            <a:r>
              <a:rPr lang="en-US" dirty="0"/>
              <a:t> percentile than the 95</a:t>
            </a:r>
            <a:r>
              <a:rPr lang="en-US" baseline="30000" dirty="0"/>
              <a:t>th</a:t>
            </a:r>
            <a:r>
              <a:rPr lang="en-US" dirty="0"/>
              <a:t> percentile.  In this case, it may be more appropriate to use percentiles than the UTL.</a:t>
            </a:r>
          </a:p>
        </p:txBody>
      </p:sp>
      <p:sp>
        <p:nvSpPr>
          <p:cNvPr id="4" name="Slide Number Placeholder 3"/>
          <p:cNvSpPr>
            <a:spLocks noGrp="1"/>
          </p:cNvSpPr>
          <p:nvPr>
            <p:ph type="sldNum" sz="quarter" idx="10"/>
          </p:nvPr>
        </p:nvSpPr>
        <p:spPr/>
        <p:txBody>
          <a:bodyPr/>
          <a:lstStyle/>
          <a:p>
            <a:fld id="{E3ACF350-82AE-4204-B09B-A7DFAED0117F}" type="slidenum">
              <a:rPr lang="en-US" smtClean="0"/>
              <a:t>10</a:t>
            </a:fld>
            <a:endParaRPr lang="en-US" dirty="0"/>
          </a:p>
        </p:txBody>
      </p:sp>
    </p:spTree>
    <p:extLst>
      <p:ext uri="{BB962C8B-B14F-4D97-AF65-F5344CB8AC3E}">
        <p14:creationId xmlns:p14="http://schemas.microsoft.com/office/powerpoint/2010/main" val="3192615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Form 2 is still recommended.  Test Form 1 can be used for additional information.  </a:t>
            </a:r>
          </a:p>
        </p:txBody>
      </p:sp>
      <p:sp>
        <p:nvSpPr>
          <p:cNvPr id="4" name="Slide Number Placeholder 3"/>
          <p:cNvSpPr>
            <a:spLocks noGrp="1"/>
          </p:cNvSpPr>
          <p:nvPr>
            <p:ph type="sldNum" sz="quarter" idx="10"/>
          </p:nvPr>
        </p:nvSpPr>
        <p:spPr/>
        <p:txBody>
          <a:bodyPr/>
          <a:lstStyle/>
          <a:p>
            <a:fld id="{E3ACF350-82AE-4204-B09B-A7DFAED0117F}" type="slidenum">
              <a:rPr lang="en-US" smtClean="0"/>
              <a:t>11</a:t>
            </a:fld>
            <a:endParaRPr lang="en-US" dirty="0"/>
          </a:p>
        </p:txBody>
      </p:sp>
    </p:spTree>
    <p:extLst>
      <p:ext uri="{BB962C8B-B14F-4D97-AF65-F5344CB8AC3E}">
        <p14:creationId xmlns:p14="http://schemas.microsoft.com/office/powerpoint/2010/main" val="427407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CF350-82AE-4204-B09B-A7DFAED0117F}" type="slidenum">
              <a:rPr lang="en-US" smtClean="0"/>
              <a:t>12</a:t>
            </a:fld>
            <a:endParaRPr lang="en-US" dirty="0"/>
          </a:p>
        </p:txBody>
      </p:sp>
    </p:spTree>
    <p:extLst>
      <p:ext uri="{BB962C8B-B14F-4D97-AF65-F5344CB8AC3E}">
        <p14:creationId xmlns:p14="http://schemas.microsoft.com/office/powerpoint/2010/main" val="222034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2</a:t>
            </a:fld>
            <a:endParaRPr lang="en-US" dirty="0"/>
          </a:p>
        </p:txBody>
      </p:sp>
    </p:spTree>
    <p:extLst>
      <p:ext uri="{BB962C8B-B14F-4D97-AF65-F5344CB8AC3E}">
        <p14:creationId xmlns:p14="http://schemas.microsoft.com/office/powerpoint/2010/main" val="118584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Effectively, everything below the highest DL becomes censored.  This reduces the power of the Wilcoxon Rank Sum and Wilcoxon-Mann-Whitney tests considerably, which may often lead to an incorrect conclusion. </a:t>
            </a:r>
          </a:p>
        </p:txBody>
      </p:sp>
      <p:sp>
        <p:nvSpPr>
          <p:cNvPr id="4" name="Slide Number Placeholder 3"/>
          <p:cNvSpPr>
            <a:spLocks noGrp="1"/>
          </p:cNvSpPr>
          <p:nvPr>
            <p:ph type="sldNum" sz="quarter" idx="10"/>
          </p:nvPr>
        </p:nvSpPr>
        <p:spPr/>
        <p:txBody>
          <a:bodyPr/>
          <a:lstStyle/>
          <a:p>
            <a:fld id="{E3ACF350-82AE-4204-B09B-A7DFAED0117F}" type="slidenum">
              <a:rPr lang="en-US" smtClean="0"/>
              <a:t>3</a:t>
            </a:fld>
            <a:endParaRPr lang="en-US" dirty="0"/>
          </a:p>
        </p:txBody>
      </p:sp>
    </p:spTree>
    <p:extLst>
      <p:ext uri="{BB962C8B-B14F-4D97-AF65-F5344CB8AC3E}">
        <p14:creationId xmlns:p14="http://schemas.microsoft.com/office/powerpoint/2010/main" val="666043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CF350-82AE-4204-B09B-A7DFAED0117F}" type="slidenum">
              <a:rPr lang="en-US" smtClean="0"/>
              <a:t>4</a:t>
            </a:fld>
            <a:endParaRPr lang="en-US" dirty="0"/>
          </a:p>
        </p:txBody>
      </p:sp>
    </p:spTree>
    <p:extLst>
      <p:ext uri="{BB962C8B-B14F-4D97-AF65-F5344CB8AC3E}">
        <p14:creationId xmlns:p14="http://schemas.microsoft.com/office/powerpoint/2010/main" val="355825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in mean suggest data sets are not equivalent.  Differences in the standard deviation suggest one dataset is more skewed (has higher concentrations) than the other.  A difference in standard deviation of the population is not always reflected in the mean, so both are important.  The purpose of this analysis is to provide accurate summary statistics on censored datasets.</a:t>
            </a:r>
          </a:p>
        </p:txBody>
      </p:sp>
      <p:sp>
        <p:nvSpPr>
          <p:cNvPr id="4" name="Slide Number Placeholder 3"/>
          <p:cNvSpPr>
            <a:spLocks noGrp="1"/>
          </p:cNvSpPr>
          <p:nvPr>
            <p:ph type="sldNum" sz="quarter" idx="10"/>
          </p:nvPr>
        </p:nvSpPr>
        <p:spPr/>
        <p:txBody>
          <a:bodyPr/>
          <a:lstStyle/>
          <a:p>
            <a:fld id="{E3ACF350-82AE-4204-B09B-A7DFAED0117F}" type="slidenum">
              <a:rPr lang="en-US" smtClean="0"/>
              <a:t>5</a:t>
            </a:fld>
            <a:endParaRPr lang="en-US" dirty="0"/>
          </a:p>
        </p:txBody>
      </p:sp>
    </p:spTree>
    <p:extLst>
      <p:ext uri="{BB962C8B-B14F-4D97-AF65-F5344CB8AC3E}">
        <p14:creationId xmlns:p14="http://schemas.microsoft.com/office/powerpoint/2010/main" val="37625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plots the contaminant concentration for each quantile of the data.  The mean of the dataset represents the 0.0 point on the y axis.  Each quantile represents one standard deviation from the mean.  Concentrations within that quantile are plotted on the graph.</a:t>
            </a:r>
          </a:p>
          <a:p>
            <a:endParaRPr lang="en-US" dirty="0"/>
          </a:p>
          <a:p>
            <a:r>
              <a:rPr lang="en-US" dirty="0"/>
              <a:t>It is important to not that Q-Q Plots assume a normal distribution.  Most environmental datasets are lognormal.  Therefore, there will likely be some deviation of the data points from the trendlines.</a:t>
            </a:r>
          </a:p>
        </p:txBody>
      </p:sp>
      <p:sp>
        <p:nvSpPr>
          <p:cNvPr id="4" name="Slide Number Placeholder 3"/>
          <p:cNvSpPr>
            <a:spLocks noGrp="1"/>
          </p:cNvSpPr>
          <p:nvPr>
            <p:ph type="sldNum" sz="quarter" idx="10"/>
          </p:nvPr>
        </p:nvSpPr>
        <p:spPr/>
        <p:txBody>
          <a:bodyPr/>
          <a:lstStyle/>
          <a:p>
            <a:fld id="{E3ACF350-82AE-4204-B09B-A7DFAED0117F}" type="slidenum">
              <a:rPr lang="en-US" smtClean="0"/>
              <a:t>6</a:t>
            </a:fld>
            <a:endParaRPr lang="en-US" dirty="0"/>
          </a:p>
        </p:txBody>
      </p:sp>
    </p:spTree>
    <p:extLst>
      <p:ext uri="{BB962C8B-B14F-4D97-AF65-F5344CB8AC3E}">
        <p14:creationId xmlns:p14="http://schemas.microsoft.com/office/powerpoint/2010/main" val="260808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Q-Q plots work best when the site and background data sets are the same size.  When there are more than twice the number of site samples as background samples, Q-Q plots may not reflect accurate distributions.</a:t>
            </a:r>
          </a:p>
        </p:txBody>
      </p:sp>
      <p:sp>
        <p:nvSpPr>
          <p:cNvPr id="4" name="Slide Number Placeholder 3"/>
          <p:cNvSpPr>
            <a:spLocks noGrp="1"/>
          </p:cNvSpPr>
          <p:nvPr>
            <p:ph type="sldNum" sz="quarter" idx="10"/>
          </p:nvPr>
        </p:nvSpPr>
        <p:spPr/>
        <p:txBody>
          <a:bodyPr/>
          <a:lstStyle/>
          <a:p>
            <a:fld id="{E3ACF350-82AE-4204-B09B-A7DFAED0117F}" type="slidenum">
              <a:rPr lang="en-US" smtClean="0"/>
              <a:t>7</a:t>
            </a:fld>
            <a:endParaRPr lang="en-US" dirty="0"/>
          </a:p>
        </p:txBody>
      </p:sp>
    </p:spTree>
    <p:extLst>
      <p:ext uri="{BB962C8B-B14F-4D97-AF65-F5344CB8AC3E}">
        <p14:creationId xmlns:p14="http://schemas.microsoft.com/office/powerpoint/2010/main" val="3068596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8</a:t>
            </a:fld>
            <a:endParaRPr lang="en-US" dirty="0"/>
          </a:p>
        </p:txBody>
      </p:sp>
    </p:spTree>
    <p:extLst>
      <p:ext uri="{BB962C8B-B14F-4D97-AF65-F5344CB8AC3E}">
        <p14:creationId xmlns:p14="http://schemas.microsoft.com/office/powerpoint/2010/main" val="323994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Outliers in background should be excluded from the background dataset since that point is suspect and will skew background statistics.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Outliers in the dataset are real outliers but may still be part of the background population (for example, a 99</a:t>
            </a:r>
            <a:r>
              <a:rPr lang="en-US" baseline="30000" dirty="0"/>
              <a:t>th</a:t>
            </a:r>
            <a:r>
              <a:rPr lang="en-US" dirty="0"/>
              <a:t> percentile background value may be an outlier compared to other background data collected).  If the dataset has a small coefficient of variation, larger values are likely to be identified as outliers.</a:t>
            </a:r>
          </a:p>
          <a:p>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9</a:t>
            </a:fld>
            <a:endParaRPr lang="en-US" dirty="0"/>
          </a:p>
        </p:txBody>
      </p:sp>
    </p:spTree>
    <p:extLst>
      <p:ext uri="{BB962C8B-B14F-4D97-AF65-F5344CB8AC3E}">
        <p14:creationId xmlns:p14="http://schemas.microsoft.com/office/powerpoint/2010/main" val="241621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4890"/>
            <a:ext cx="7772400" cy="547006"/>
          </a:xfrm>
        </p:spPr>
        <p:txBody>
          <a:bodyPr anchor="b">
            <a:normAutofit/>
          </a:bodyPr>
          <a:lstStyle>
            <a:lvl1pPr algn="ct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473779"/>
            <a:ext cx="6858000" cy="20247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9773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864859"/>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2090057"/>
            <a:ext cx="4629150" cy="377099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3465059"/>
            <a:ext cx="2949178" cy="24039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542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90057"/>
            <a:ext cx="7886700" cy="35677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6905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139043"/>
            <a:ext cx="1971675" cy="34943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39043"/>
            <a:ext cx="5800725" cy="34943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350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08/08/18</a:t>
            </a:r>
          </a:p>
        </p:txBody>
      </p:sp>
      <p:sp>
        <p:nvSpPr>
          <p:cNvPr id="5" name="Footer Placeholder 4"/>
          <p:cNvSpPr>
            <a:spLocks noGrp="1"/>
          </p:cNvSpPr>
          <p:nvPr>
            <p:ph type="ftr" sz="quarter" idx="11"/>
          </p:nvPr>
        </p:nvSpPr>
        <p:spPr/>
        <p:txBody>
          <a:bodyPr/>
          <a:lstStyle/>
          <a:p>
            <a:r>
              <a:rPr lang="en-US" dirty="0"/>
              <a:t>Background Guidance Updates</a:t>
            </a:r>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80552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08/08/18</a:t>
            </a:r>
          </a:p>
        </p:txBody>
      </p:sp>
      <p:sp>
        <p:nvSpPr>
          <p:cNvPr id="5" name="Footer Placeholder 4"/>
          <p:cNvSpPr>
            <a:spLocks noGrp="1"/>
          </p:cNvSpPr>
          <p:nvPr>
            <p:ph type="ftr" sz="quarter" idx="11"/>
          </p:nvPr>
        </p:nvSpPr>
        <p:spPr/>
        <p:txBody>
          <a:bodyPr/>
          <a:lstStyle/>
          <a:p>
            <a:r>
              <a:rPr lang="en-US" dirty="0"/>
              <a:t>Background Guidance Updates</a:t>
            </a:r>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915120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08/08/18</a:t>
            </a:r>
          </a:p>
        </p:txBody>
      </p:sp>
      <p:sp>
        <p:nvSpPr>
          <p:cNvPr id="5" name="Footer Placeholder 4"/>
          <p:cNvSpPr>
            <a:spLocks noGrp="1"/>
          </p:cNvSpPr>
          <p:nvPr>
            <p:ph type="ftr" sz="quarter" idx="11"/>
          </p:nvPr>
        </p:nvSpPr>
        <p:spPr/>
        <p:txBody>
          <a:bodyPr/>
          <a:lstStyle/>
          <a:p>
            <a:r>
              <a:rPr lang="en-US" dirty="0"/>
              <a:t>Background Guidance Updates</a:t>
            </a:r>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447456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08/08/18</a:t>
            </a:r>
          </a:p>
        </p:txBody>
      </p:sp>
      <p:sp>
        <p:nvSpPr>
          <p:cNvPr id="6" name="Footer Placeholder 5"/>
          <p:cNvSpPr>
            <a:spLocks noGrp="1"/>
          </p:cNvSpPr>
          <p:nvPr>
            <p:ph type="ftr" sz="quarter" idx="11"/>
          </p:nvPr>
        </p:nvSpPr>
        <p:spPr/>
        <p:txBody>
          <a:bodyPr/>
          <a:lstStyle/>
          <a:p>
            <a:r>
              <a:rPr lang="en-US" dirty="0"/>
              <a:t>Background Guidance Updates</a:t>
            </a:r>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828386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7250" y="155121"/>
            <a:ext cx="7659688" cy="1029379"/>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08/08/18</a:t>
            </a:r>
          </a:p>
        </p:txBody>
      </p:sp>
      <p:sp>
        <p:nvSpPr>
          <p:cNvPr id="8" name="Footer Placeholder 7"/>
          <p:cNvSpPr>
            <a:spLocks noGrp="1"/>
          </p:cNvSpPr>
          <p:nvPr>
            <p:ph type="ftr" sz="quarter" idx="11"/>
          </p:nvPr>
        </p:nvSpPr>
        <p:spPr/>
        <p:txBody>
          <a:bodyPr/>
          <a:lstStyle/>
          <a:p>
            <a:r>
              <a:rPr lang="en-US" dirty="0"/>
              <a:t>Background Guidance Updates</a:t>
            </a:r>
          </a:p>
        </p:txBody>
      </p:sp>
      <p:sp>
        <p:nvSpPr>
          <p:cNvPr id="9" name="Slide Number Placeholder 8"/>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54701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08/08/18</a:t>
            </a:r>
          </a:p>
        </p:txBody>
      </p:sp>
      <p:sp>
        <p:nvSpPr>
          <p:cNvPr id="4" name="Footer Placeholder 3"/>
          <p:cNvSpPr>
            <a:spLocks noGrp="1"/>
          </p:cNvSpPr>
          <p:nvPr>
            <p:ph type="ftr" sz="quarter" idx="11"/>
          </p:nvPr>
        </p:nvSpPr>
        <p:spPr/>
        <p:txBody>
          <a:bodyPr/>
          <a:lstStyle/>
          <a:p>
            <a:r>
              <a:rPr lang="en-US" dirty="0"/>
              <a:t>Background Guidance Updates</a:t>
            </a:r>
          </a:p>
        </p:txBody>
      </p:sp>
      <p:sp>
        <p:nvSpPr>
          <p:cNvPr id="5" name="Slide Number Placeholder 4"/>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18848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08/08/18</a:t>
            </a:r>
          </a:p>
        </p:txBody>
      </p:sp>
      <p:sp>
        <p:nvSpPr>
          <p:cNvPr id="3" name="Footer Placeholder 2"/>
          <p:cNvSpPr>
            <a:spLocks noGrp="1"/>
          </p:cNvSpPr>
          <p:nvPr>
            <p:ph type="ftr" sz="quarter" idx="11"/>
          </p:nvPr>
        </p:nvSpPr>
        <p:spPr/>
        <p:txBody>
          <a:bodyPr/>
          <a:lstStyle/>
          <a:p>
            <a:r>
              <a:rPr lang="en-US" dirty="0"/>
              <a:t>Background Guidance Updates</a:t>
            </a:r>
          </a:p>
        </p:txBody>
      </p:sp>
      <p:sp>
        <p:nvSpPr>
          <p:cNvPr id="4" name="Slide Number Placeholder 3"/>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61944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551"/>
            <a:ext cx="7772400" cy="914400"/>
          </a:xfrm>
        </p:spPr>
        <p:txBody>
          <a:bodyPr anchor="b">
            <a:noAutofit/>
          </a:bodyPr>
          <a:lstStyle>
            <a:lvl1pPr algn="ctr">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4286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6922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244473"/>
            <a:ext cx="7885112" cy="68625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102179"/>
            <a:ext cx="4629150" cy="47588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08/08/18</a:t>
            </a:r>
          </a:p>
        </p:txBody>
      </p:sp>
      <p:sp>
        <p:nvSpPr>
          <p:cNvPr id="6" name="Footer Placeholder 5"/>
          <p:cNvSpPr>
            <a:spLocks noGrp="1"/>
          </p:cNvSpPr>
          <p:nvPr>
            <p:ph type="ftr" sz="quarter" idx="11"/>
          </p:nvPr>
        </p:nvSpPr>
        <p:spPr/>
        <p:txBody>
          <a:bodyPr/>
          <a:lstStyle/>
          <a:p>
            <a:r>
              <a:rPr lang="en-US" dirty="0"/>
              <a:t>Background Guidance Updates</a:t>
            </a:r>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47526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2659"/>
            <a:ext cx="7885112" cy="955221"/>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102179"/>
            <a:ext cx="4629150" cy="4758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08/08/18</a:t>
            </a:r>
          </a:p>
        </p:txBody>
      </p:sp>
      <p:sp>
        <p:nvSpPr>
          <p:cNvPr id="6" name="Footer Placeholder 5"/>
          <p:cNvSpPr>
            <a:spLocks noGrp="1"/>
          </p:cNvSpPr>
          <p:nvPr>
            <p:ph type="ftr" sz="quarter" idx="11"/>
          </p:nvPr>
        </p:nvSpPr>
        <p:spPr/>
        <p:txBody>
          <a:bodyPr/>
          <a:lstStyle/>
          <a:p>
            <a:r>
              <a:rPr lang="en-US" dirty="0"/>
              <a:t>Background Guidance Updates</a:t>
            </a:r>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866658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6236" y="179615"/>
            <a:ext cx="7609114" cy="1012371"/>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08/08/18</a:t>
            </a:r>
          </a:p>
        </p:txBody>
      </p:sp>
      <p:sp>
        <p:nvSpPr>
          <p:cNvPr id="5" name="Footer Placeholder 4"/>
          <p:cNvSpPr>
            <a:spLocks noGrp="1"/>
          </p:cNvSpPr>
          <p:nvPr>
            <p:ph type="ftr" sz="quarter" idx="11"/>
          </p:nvPr>
        </p:nvSpPr>
        <p:spPr/>
        <p:txBody>
          <a:bodyPr/>
          <a:lstStyle/>
          <a:p>
            <a:r>
              <a:rPr lang="en-US" dirty="0"/>
              <a:t>Background Guidance Updates</a:t>
            </a:r>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047990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8507"/>
            <a:ext cx="1971675" cy="5058456"/>
          </a:xfrm>
        </p:spPr>
        <p:txBody>
          <a:bodyPr vert="eaVert"/>
          <a:lstStyle>
            <a:lvl1pPr algn="l">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1118507"/>
            <a:ext cx="5762625" cy="5058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08/08/18</a:t>
            </a:r>
          </a:p>
        </p:txBody>
      </p:sp>
      <p:sp>
        <p:nvSpPr>
          <p:cNvPr id="5" name="Footer Placeholder 4"/>
          <p:cNvSpPr>
            <a:spLocks noGrp="1"/>
          </p:cNvSpPr>
          <p:nvPr>
            <p:ph type="ftr" sz="quarter" idx="11"/>
          </p:nvPr>
        </p:nvSpPr>
        <p:spPr/>
        <p:txBody>
          <a:bodyPr/>
          <a:lstStyle/>
          <a:p>
            <a:r>
              <a:rPr lang="en-US" dirty="0"/>
              <a:t>Background Guidance Updates</a:t>
            </a:r>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1229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763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9211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068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8268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99616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90157"/>
            <a:ext cx="3868340"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9616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90157"/>
            <a:ext cx="3887391"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850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5563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77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51264"/>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2081893"/>
            <a:ext cx="4629150" cy="37791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633106"/>
            <a:ext cx="2949178" cy="22358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3435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820"/>
            <a:ext cx="7886700" cy="7266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090057"/>
            <a:ext cx="7886700" cy="40869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788868"/>
      </p:ext>
    </p:extLst>
  </p:cSld>
  <p:clrMap bg1="lt1" tx1="dk1" bg2="lt2" tx2="dk2" accent1="accent1" accent2="accent2" accent3="accent3" accent4="accent4" accent5="accent5" accent6="accent6" hlink="hlink" folHlink="folHlink"/>
  <p:sldLayoutIdLst>
    <p:sldLayoutId id="214748368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236" y="0"/>
            <a:ext cx="760911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95138"/>
            <a:ext cx="2057400" cy="365125"/>
          </a:xfrm>
          <a:prstGeom prst="rect">
            <a:avLst/>
          </a:prstGeom>
        </p:spPr>
        <p:txBody>
          <a:bodyPr vert="horz" lIns="91440" tIns="45720" rIns="91440" bIns="45720" rtlCol="0" anchor="ctr"/>
          <a:lstStyle>
            <a:lvl1pPr algn="l">
              <a:defRPr sz="1200" b="1">
                <a:solidFill>
                  <a:schemeClr val="bg1"/>
                </a:solidFill>
              </a:defRPr>
            </a:lvl1pPr>
          </a:lstStyle>
          <a:p>
            <a:r>
              <a:rPr lang="en-US" dirty="0"/>
              <a:t>08/08/18</a:t>
            </a:r>
          </a:p>
        </p:txBody>
      </p:sp>
      <p:sp>
        <p:nvSpPr>
          <p:cNvPr id="5" name="Footer Placeholder 4"/>
          <p:cNvSpPr>
            <a:spLocks noGrp="1"/>
          </p:cNvSpPr>
          <p:nvPr>
            <p:ph type="ftr" sz="quarter" idx="3"/>
          </p:nvPr>
        </p:nvSpPr>
        <p:spPr>
          <a:xfrm>
            <a:off x="3028950" y="6495138"/>
            <a:ext cx="3086100" cy="365125"/>
          </a:xfrm>
          <a:prstGeom prst="rect">
            <a:avLst/>
          </a:prstGeom>
        </p:spPr>
        <p:txBody>
          <a:bodyPr vert="horz" lIns="91440" tIns="45720" rIns="91440" bIns="45720" rtlCol="0" anchor="ctr"/>
          <a:lstStyle>
            <a:lvl1pPr algn="ctr">
              <a:defRPr sz="1200" b="1">
                <a:solidFill>
                  <a:schemeClr val="bg1"/>
                </a:solidFill>
              </a:defRPr>
            </a:lvl1pPr>
          </a:lstStyle>
          <a:p>
            <a:r>
              <a:rPr lang="en-US" dirty="0"/>
              <a:t>Background Guidance Updates</a:t>
            </a:r>
          </a:p>
        </p:txBody>
      </p:sp>
      <p:sp>
        <p:nvSpPr>
          <p:cNvPr id="6" name="Slide Number Placeholder 5"/>
          <p:cNvSpPr>
            <a:spLocks noGrp="1"/>
          </p:cNvSpPr>
          <p:nvPr>
            <p:ph type="sldNum" sz="quarter" idx="4"/>
          </p:nvPr>
        </p:nvSpPr>
        <p:spPr>
          <a:xfrm>
            <a:off x="6457950" y="6495138"/>
            <a:ext cx="2057400" cy="365125"/>
          </a:xfrm>
          <a:prstGeom prst="rect">
            <a:avLst/>
          </a:prstGeom>
        </p:spPr>
        <p:txBody>
          <a:bodyPr vert="horz" lIns="91440" tIns="45720" rIns="91440" bIns="45720" rtlCol="0" anchor="ctr"/>
          <a:lstStyle>
            <a:lvl1pPr algn="r">
              <a:defRPr sz="1200" b="1">
                <a:solidFill>
                  <a:schemeClr val="bg1"/>
                </a:solidFill>
              </a:defRPr>
            </a:lvl1pPr>
          </a:lstStyle>
          <a:p>
            <a:fld id="{77BC0C64-94FA-44B3-9573-88BE3BEAC041}" type="slidenum">
              <a:rPr lang="en-US" smtClean="0"/>
              <a:pPr/>
              <a:t>‹#›</a:t>
            </a:fld>
            <a:endParaRPr lang="en-US" dirty="0"/>
          </a:p>
        </p:txBody>
      </p:sp>
    </p:spTree>
    <p:extLst>
      <p:ext uri="{BB962C8B-B14F-4D97-AF65-F5344CB8AC3E}">
        <p14:creationId xmlns:p14="http://schemas.microsoft.com/office/powerpoint/2010/main" val="4274721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epa.gov/land-research/proucl-software"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8650" y="1416906"/>
            <a:ext cx="7886700"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Division of Waste Management</a:t>
            </a:r>
          </a:p>
        </p:txBody>
      </p:sp>
      <p:sp>
        <p:nvSpPr>
          <p:cNvPr id="9" name="TextBox 8"/>
          <p:cNvSpPr txBox="1"/>
          <p:nvPr/>
        </p:nvSpPr>
        <p:spPr>
          <a:xfrm>
            <a:off x="2940909" y="4724400"/>
            <a:ext cx="3023286" cy="523220"/>
          </a:xfrm>
          <a:prstGeom prst="rect">
            <a:avLst/>
          </a:prstGeom>
          <a:noFill/>
        </p:spPr>
        <p:txBody>
          <a:bodyPr wrap="square" rtlCol="0">
            <a:spAutoFit/>
          </a:bodyPr>
          <a:lstStyle/>
          <a:p>
            <a:pPr algn="ctr"/>
            <a:r>
              <a:rPr lang="en-US" sz="2800" b="1" dirty="0">
                <a:latin typeface="Arial" pitchFamily="34" charset="0"/>
                <a:cs typeface="Arial" pitchFamily="34" charset="0"/>
              </a:rPr>
              <a:t>August 14, 2018</a:t>
            </a:r>
          </a:p>
        </p:txBody>
      </p:sp>
      <p:sp>
        <p:nvSpPr>
          <p:cNvPr id="2" name="Title 1">
            <a:extLst>
              <a:ext uri="{FF2B5EF4-FFF2-40B4-BE49-F238E27FC236}">
                <a16:creationId xmlns:a16="http://schemas.microsoft.com/office/drawing/2014/main" id="{9FEB744F-3890-44B9-996E-0028AF121EBE}"/>
              </a:ext>
            </a:extLst>
          </p:cNvPr>
          <p:cNvSpPr>
            <a:spLocks noGrp="1"/>
          </p:cNvSpPr>
          <p:nvPr>
            <p:ph type="ctrTitle"/>
          </p:nvPr>
        </p:nvSpPr>
        <p:spPr>
          <a:xfrm>
            <a:off x="747500" y="2101755"/>
            <a:ext cx="7772400" cy="1598381"/>
          </a:xfrm>
        </p:spPr>
        <p:txBody>
          <a:bodyPr>
            <a:noAutofit/>
          </a:bodyPr>
          <a:lstStyle/>
          <a:p>
            <a:r>
              <a:rPr lang="en-US" sz="4800" dirty="0">
                <a:solidFill>
                  <a:schemeClr val="tx1"/>
                </a:solidFill>
              </a:rPr>
              <a:t>Background Soil Guidance</a:t>
            </a:r>
          </a:p>
        </p:txBody>
      </p:sp>
    </p:spTree>
    <p:extLst>
      <p:ext uri="{BB962C8B-B14F-4D97-AF65-F5344CB8AC3E}">
        <p14:creationId xmlns:p14="http://schemas.microsoft.com/office/powerpoint/2010/main" val="332179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1E78-B9D1-9A47-85E5-7827725F2B7F}"/>
              </a:ext>
            </a:extLst>
          </p:cNvPr>
          <p:cNvSpPr>
            <a:spLocks noGrp="1"/>
          </p:cNvSpPr>
          <p:nvPr>
            <p:ph type="title"/>
          </p:nvPr>
        </p:nvSpPr>
        <p:spPr/>
        <p:txBody>
          <a:bodyPr/>
          <a:lstStyle/>
          <a:p>
            <a:r>
              <a:rPr lang="en-US" dirty="0"/>
              <a:t>4. UTL Approach</a:t>
            </a:r>
          </a:p>
        </p:txBody>
      </p:sp>
      <p:sp>
        <p:nvSpPr>
          <p:cNvPr id="3" name="Content Placeholder 2">
            <a:extLst>
              <a:ext uri="{FF2B5EF4-FFF2-40B4-BE49-F238E27FC236}">
                <a16:creationId xmlns:a16="http://schemas.microsoft.com/office/drawing/2014/main" id="{C338748D-32FD-7142-B4B4-DD4055F1E5EF}"/>
              </a:ext>
            </a:extLst>
          </p:cNvPr>
          <p:cNvSpPr>
            <a:spLocks noGrp="1"/>
          </p:cNvSpPr>
          <p:nvPr>
            <p:ph idx="1"/>
          </p:nvPr>
        </p:nvSpPr>
        <p:spPr>
          <a:xfrm>
            <a:off x="628650" y="1825625"/>
            <a:ext cx="7886700" cy="3760832"/>
          </a:xfrm>
        </p:spPr>
        <p:txBody>
          <a:bodyPr/>
          <a:lstStyle/>
          <a:p>
            <a:r>
              <a:rPr lang="en-US" dirty="0"/>
              <a:t>A 95% upper tolerance limit (UTL) on background – 95% of background concentrations will fall below this value with 95% confidence.</a:t>
            </a:r>
          </a:p>
          <a:p>
            <a:r>
              <a:rPr lang="en-US" dirty="0"/>
              <a:t>Site data are compared to the 95% UTL.  If more than 5% of the data exceed the 95% UTL,  it suggests a greater number of elevated concentrations on the site than background.  In other words, the site may not be equivalent to background.</a:t>
            </a:r>
          </a:p>
        </p:txBody>
      </p:sp>
      <p:sp>
        <p:nvSpPr>
          <p:cNvPr id="10" name="Rectangle 9">
            <a:extLst>
              <a:ext uri="{FF2B5EF4-FFF2-40B4-BE49-F238E27FC236}">
                <a16:creationId xmlns:a16="http://schemas.microsoft.com/office/drawing/2014/main" id="{C5B31C3F-18A6-45D2-B5CF-0D4BB5B60902}"/>
              </a:ext>
            </a:extLst>
          </p:cNvPr>
          <p:cNvSpPr/>
          <p:nvPr/>
        </p:nvSpPr>
        <p:spPr>
          <a:xfrm>
            <a:off x="269966" y="5586457"/>
            <a:ext cx="8511814" cy="276999"/>
          </a:xfrm>
          <a:prstGeom prst="rect">
            <a:avLst/>
          </a:prstGeom>
        </p:spPr>
        <p:txBody>
          <a:bodyPr wrap="square">
            <a:spAutoFit/>
          </a:bodyPr>
          <a:lstStyle/>
          <a:p>
            <a:r>
              <a:rPr lang="en-US" sz="1200" dirty="0">
                <a:solidFill>
                  <a:srgbClr val="000000"/>
                </a:solidFill>
              </a:rPr>
              <a:t>Background Statistics assuming Lognormal Distribution</a:t>
            </a:r>
            <a:endParaRPr lang="en-US" sz="1200" dirty="0"/>
          </a:p>
        </p:txBody>
      </p:sp>
      <p:graphicFrame>
        <p:nvGraphicFramePr>
          <p:cNvPr id="9" name="Table 8">
            <a:extLst>
              <a:ext uri="{FF2B5EF4-FFF2-40B4-BE49-F238E27FC236}">
                <a16:creationId xmlns:a16="http://schemas.microsoft.com/office/drawing/2014/main" id="{A8AEF1B3-4026-4995-912C-AB274CBF7659}"/>
              </a:ext>
            </a:extLst>
          </p:cNvPr>
          <p:cNvGraphicFramePr>
            <a:graphicFrameLocks noGrp="1"/>
          </p:cNvGraphicFramePr>
          <p:nvPr>
            <p:extLst>
              <p:ext uri="{D42A27DB-BD31-4B8C-83A1-F6EECF244321}">
                <p14:modId xmlns:p14="http://schemas.microsoft.com/office/powerpoint/2010/main" val="4235958329"/>
              </p:ext>
            </p:extLst>
          </p:nvPr>
        </p:nvGraphicFramePr>
        <p:xfrm>
          <a:off x="362220" y="5841944"/>
          <a:ext cx="8345052" cy="414741"/>
        </p:xfrm>
        <a:graphic>
          <a:graphicData uri="http://schemas.openxmlformats.org/drawingml/2006/table">
            <a:tbl>
              <a:tblPr firstRow="1">
                <a:tableStyleId>{2D5ABB26-0587-4C30-8999-92F81FD0307C}</a:tableStyleId>
              </a:tblPr>
              <a:tblGrid>
                <a:gridCol w="1820739">
                  <a:extLst>
                    <a:ext uri="{9D8B030D-6E8A-4147-A177-3AD203B41FA5}">
                      <a16:colId xmlns:a16="http://schemas.microsoft.com/office/drawing/2014/main" val="810362573"/>
                    </a:ext>
                  </a:extLst>
                </a:gridCol>
                <a:gridCol w="1298119">
                  <a:extLst>
                    <a:ext uri="{9D8B030D-6E8A-4147-A177-3AD203B41FA5}">
                      <a16:colId xmlns:a16="http://schemas.microsoft.com/office/drawing/2014/main" val="3196938985"/>
                    </a:ext>
                  </a:extLst>
                </a:gridCol>
                <a:gridCol w="1416130">
                  <a:extLst>
                    <a:ext uri="{9D8B030D-6E8A-4147-A177-3AD203B41FA5}">
                      <a16:colId xmlns:a16="http://schemas.microsoft.com/office/drawing/2014/main" val="1294994454"/>
                    </a:ext>
                  </a:extLst>
                </a:gridCol>
                <a:gridCol w="1196968">
                  <a:extLst>
                    <a:ext uri="{9D8B030D-6E8A-4147-A177-3AD203B41FA5}">
                      <a16:colId xmlns:a16="http://schemas.microsoft.com/office/drawing/2014/main" val="692321620"/>
                    </a:ext>
                  </a:extLst>
                </a:gridCol>
                <a:gridCol w="1314977">
                  <a:extLst>
                    <a:ext uri="{9D8B030D-6E8A-4147-A177-3AD203B41FA5}">
                      <a16:colId xmlns:a16="http://schemas.microsoft.com/office/drawing/2014/main" val="2501390634"/>
                    </a:ext>
                  </a:extLst>
                </a:gridCol>
                <a:gridCol w="1298119">
                  <a:extLst>
                    <a:ext uri="{9D8B030D-6E8A-4147-A177-3AD203B41FA5}">
                      <a16:colId xmlns:a16="http://schemas.microsoft.com/office/drawing/2014/main" val="1520854601"/>
                    </a:ext>
                  </a:extLst>
                </a:gridCol>
              </a:tblGrid>
              <a:tr h="163613">
                <a:tc>
                  <a:txBody>
                    <a:bodyPr/>
                    <a:lstStyle/>
                    <a:p>
                      <a:pPr algn="ctr" fontAlgn="ctr"/>
                      <a:r>
                        <a:rPr lang="en-US" sz="1100" b="0" i="0" u="none" strike="noStrike" dirty="0">
                          <a:solidFill>
                            <a:srgbClr val="000000"/>
                          </a:solidFill>
                          <a:effectLst/>
                          <a:latin typeface="Calibri" panose="020F0502020204030204" pitchFamily="34" charset="0"/>
                        </a:rPr>
                        <a:t>95% UTL with 95% Coverage</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95% UPL (t)</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95% USL</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90% Percentile (z)</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95% Percentile (z)</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99% Percentile (z)</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015138"/>
                  </a:ext>
                </a:extLst>
              </a:tr>
              <a:tr h="237576">
                <a:tc>
                  <a:txBody>
                    <a:bodyPr/>
                    <a:lstStyle/>
                    <a:p>
                      <a:pPr algn="ctr" fontAlgn="b"/>
                      <a:r>
                        <a:rPr lang="en-US" sz="1100" b="0" i="0" u="none" strike="noStrike" dirty="0">
                          <a:solidFill>
                            <a:srgbClr val="000000"/>
                          </a:solidFill>
                          <a:effectLst/>
                          <a:latin typeface="Calibri" panose="020F0502020204030204" pitchFamily="34" charset="0"/>
                        </a:rPr>
                        <a:t>808.1</a:t>
                      </a:r>
                    </a:p>
                  </a:txBody>
                  <a:tcPr marL="9525" marR="9525" marT="9525" marB="0"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440.6</a:t>
                      </a:r>
                    </a:p>
                  </a:txBody>
                  <a:tcPr marL="9525" marR="9525" marT="9525" marB="0"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1162</a:t>
                      </a:r>
                    </a:p>
                  </a:txBody>
                  <a:tcPr marL="9525" marR="9525" marT="9525" marB="0"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265.4</a:t>
                      </a:r>
                    </a:p>
                  </a:txBody>
                  <a:tcPr marL="9525" marR="9525" marT="9525" marB="0"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393.5</a:t>
                      </a:r>
                    </a:p>
                  </a:txBody>
                  <a:tcPr marL="9525" marR="9525" marT="9525" marB="0"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823.5</a:t>
                      </a:r>
                    </a:p>
                  </a:txBody>
                  <a:tcPr marL="9525" marR="9525" marT="9525" marB="0"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9859342"/>
                  </a:ext>
                </a:extLst>
              </a:tr>
            </a:tbl>
          </a:graphicData>
        </a:graphic>
      </p:graphicFrame>
      <p:sp>
        <p:nvSpPr>
          <p:cNvPr id="4" name="Date Placeholder 3">
            <a:extLst>
              <a:ext uri="{FF2B5EF4-FFF2-40B4-BE49-F238E27FC236}">
                <a16:creationId xmlns:a16="http://schemas.microsoft.com/office/drawing/2014/main" id="{27BFCFD0-80D2-9B4C-8EFB-D6D141252C0E}"/>
              </a:ext>
            </a:extLst>
          </p:cNvPr>
          <p:cNvSpPr>
            <a:spLocks noGrp="1"/>
          </p:cNvSpPr>
          <p:nvPr>
            <p:ph type="dt" sz="half" idx="10"/>
          </p:nvPr>
        </p:nvSpPr>
        <p:spPr/>
        <p:txBody>
          <a:bodyPr/>
          <a:lstStyle/>
          <a:p>
            <a:r>
              <a:rPr lang="en-US"/>
              <a:t>08/08/18</a:t>
            </a:r>
            <a:endParaRPr lang="en-US" dirty="0"/>
          </a:p>
        </p:txBody>
      </p:sp>
      <p:sp>
        <p:nvSpPr>
          <p:cNvPr id="5" name="Footer Placeholder 4">
            <a:extLst>
              <a:ext uri="{FF2B5EF4-FFF2-40B4-BE49-F238E27FC236}">
                <a16:creationId xmlns:a16="http://schemas.microsoft.com/office/drawing/2014/main" id="{37B5707A-5849-DA48-863B-B5B49B123F5F}"/>
              </a:ext>
            </a:extLst>
          </p:cNvPr>
          <p:cNvSpPr>
            <a:spLocks noGrp="1"/>
          </p:cNvSpPr>
          <p:nvPr>
            <p:ph type="ftr" sz="quarter" idx="11"/>
          </p:nvPr>
        </p:nvSpPr>
        <p:spPr/>
        <p:txBody>
          <a:bodyPr/>
          <a:lstStyle/>
          <a:p>
            <a:r>
              <a:rPr lang="en-US"/>
              <a:t>Background Guidance Updates</a:t>
            </a:r>
            <a:endParaRPr lang="en-US" dirty="0"/>
          </a:p>
        </p:txBody>
      </p:sp>
      <p:sp>
        <p:nvSpPr>
          <p:cNvPr id="6" name="Slide Number Placeholder 5">
            <a:extLst>
              <a:ext uri="{FF2B5EF4-FFF2-40B4-BE49-F238E27FC236}">
                <a16:creationId xmlns:a16="http://schemas.microsoft.com/office/drawing/2014/main" id="{4475FE71-705C-7446-854C-DC4C6C6E9227}"/>
              </a:ext>
            </a:extLst>
          </p:cNvPr>
          <p:cNvSpPr>
            <a:spLocks noGrp="1"/>
          </p:cNvSpPr>
          <p:nvPr>
            <p:ph type="sldNum" sz="quarter" idx="12"/>
          </p:nvPr>
        </p:nvSpPr>
        <p:spPr/>
        <p:txBody>
          <a:bodyPr/>
          <a:lstStyle/>
          <a:p>
            <a:fld id="{77BC0C64-94FA-44B3-9573-88BE3BEAC041}" type="slidenum">
              <a:rPr lang="en-US" smtClean="0"/>
              <a:t>10</a:t>
            </a:fld>
            <a:endParaRPr lang="en-US" dirty="0"/>
          </a:p>
        </p:txBody>
      </p:sp>
    </p:spTree>
    <p:extLst>
      <p:ext uri="{BB962C8B-B14F-4D97-AF65-F5344CB8AC3E}">
        <p14:creationId xmlns:p14="http://schemas.microsoft.com/office/powerpoint/2010/main" val="20418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15825-B535-8F4A-9B98-D6EE53E160BF}"/>
              </a:ext>
            </a:extLst>
          </p:cNvPr>
          <p:cNvSpPr>
            <a:spLocks noGrp="1"/>
          </p:cNvSpPr>
          <p:nvPr>
            <p:ph type="title"/>
          </p:nvPr>
        </p:nvSpPr>
        <p:spPr/>
        <p:txBody>
          <a:bodyPr/>
          <a:lstStyle/>
          <a:p>
            <a:r>
              <a:rPr lang="en-US" dirty="0"/>
              <a:t>5. Statistical tests</a:t>
            </a:r>
          </a:p>
        </p:txBody>
      </p:sp>
      <p:sp>
        <p:nvSpPr>
          <p:cNvPr id="3" name="Content Placeholder 2">
            <a:extLst>
              <a:ext uri="{FF2B5EF4-FFF2-40B4-BE49-F238E27FC236}">
                <a16:creationId xmlns:a16="http://schemas.microsoft.com/office/drawing/2014/main" id="{719ED469-3807-184A-928B-2EF80474BAF2}"/>
              </a:ext>
            </a:extLst>
          </p:cNvPr>
          <p:cNvSpPr>
            <a:spLocks noGrp="1"/>
          </p:cNvSpPr>
          <p:nvPr>
            <p:ph sz="half" idx="1"/>
          </p:nvPr>
        </p:nvSpPr>
        <p:spPr>
          <a:xfrm>
            <a:off x="422171" y="1435489"/>
            <a:ext cx="4474293" cy="4741473"/>
          </a:xfrm>
        </p:spPr>
        <p:txBody>
          <a:bodyPr/>
          <a:lstStyle/>
          <a:p>
            <a:r>
              <a:rPr lang="en-US" dirty="0"/>
              <a:t>Wilcoxon Rank Sum (WRS) test is no longer on ProUCL.  It was replaced with the similar  Wilcoxon-Mann-Whitney (WMW) test, which can be used instead.</a:t>
            </a:r>
          </a:p>
          <a:p>
            <a:r>
              <a:rPr lang="en-US" dirty="0"/>
              <a:t>Gehan or Tarone-Ware test are used for datasets with greater than 40% non-detects or with multiple detection limits.</a:t>
            </a:r>
          </a:p>
        </p:txBody>
      </p:sp>
      <p:sp>
        <p:nvSpPr>
          <p:cNvPr id="17" name="Rectangle 16">
            <a:extLst>
              <a:ext uri="{FF2B5EF4-FFF2-40B4-BE49-F238E27FC236}">
                <a16:creationId xmlns:a16="http://schemas.microsoft.com/office/drawing/2014/main" id="{F484B1CE-0F2B-465A-AC01-E7FB5E356CC0}"/>
              </a:ext>
            </a:extLst>
          </p:cNvPr>
          <p:cNvSpPr/>
          <p:nvPr/>
        </p:nvSpPr>
        <p:spPr>
          <a:xfrm>
            <a:off x="4718049" y="1159233"/>
            <a:ext cx="4572000" cy="230832"/>
          </a:xfrm>
          <a:prstGeom prst="rect">
            <a:avLst/>
          </a:prstGeom>
        </p:spPr>
        <p:txBody>
          <a:bodyPr>
            <a:spAutoFit/>
          </a:bodyPr>
          <a:lstStyle/>
          <a:p>
            <a:r>
              <a:rPr lang="en-US" sz="900" b="1" dirty="0">
                <a:solidFill>
                  <a:srgbClr val="000000"/>
                </a:solidFill>
                <a:latin typeface="Calibri" panose="020F0502020204030204" pitchFamily="34" charset="0"/>
              </a:rPr>
              <a:t>Outlier Tests for Selected Variables replacing </a:t>
            </a:r>
            <a:r>
              <a:rPr lang="en-US" sz="900" b="1" dirty="0" err="1">
                <a:solidFill>
                  <a:srgbClr val="000000"/>
                </a:solidFill>
                <a:latin typeface="Calibri" panose="020F0502020204030204" pitchFamily="34" charset="0"/>
              </a:rPr>
              <a:t>Nondetects</a:t>
            </a:r>
            <a:r>
              <a:rPr lang="en-US" sz="900" b="1" dirty="0">
                <a:solidFill>
                  <a:srgbClr val="000000"/>
                </a:solidFill>
                <a:latin typeface="Calibri" panose="020F0502020204030204" pitchFamily="34" charset="0"/>
              </a:rPr>
              <a:t> with 1/2 the Detection Limit</a:t>
            </a:r>
            <a:r>
              <a:rPr lang="en-US" sz="900" dirty="0"/>
              <a:t> </a:t>
            </a:r>
          </a:p>
        </p:txBody>
      </p:sp>
      <p:graphicFrame>
        <p:nvGraphicFramePr>
          <p:cNvPr id="4" name="Table 3">
            <a:extLst>
              <a:ext uri="{FF2B5EF4-FFF2-40B4-BE49-F238E27FC236}">
                <a16:creationId xmlns:a16="http://schemas.microsoft.com/office/drawing/2014/main" id="{9ADAB597-5654-406B-8900-C7097771ECBA}"/>
              </a:ext>
            </a:extLst>
          </p:cNvPr>
          <p:cNvGraphicFramePr>
            <a:graphicFrameLocks noGrp="1"/>
          </p:cNvGraphicFramePr>
          <p:nvPr>
            <p:extLst>
              <p:ext uri="{D42A27DB-BD31-4B8C-83A1-F6EECF244321}">
                <p14:modId xmlns:p14="http://schemas.microsoft.com/office/powerpoint/2010/main" val="3896594493"/>
              </p:ext>
            </p:extLst>
          </p:nvPr>
        </p:nvGraphicFramePr>
        <p:xfrm>
          <a:off x="4818112" y="1485352"/>
          <a:ext cx="4048433" cy="1340837"/>
        </p:xfrm>
        <a:graphic>
          <a:graphicData uri="http://schemas.openxmlformats.org/drawingml/2006/table">
            <a:tbl>
              <a:tblPr firstRow="1">
                <a:tableStyleId>{2D5ABB26-0587-4C30-8999-92F81FD0307C}</a:tableStyleId>
              </a:tblPr>
              <a:tblGrid>
                <a:gridCol w="1180115">
                  <a:extLst>
                    <a:ext uri="{9D8B030D-6E8A-4147-A177-3AD203B41FA5}">
                      <a16:colId xmlns:a16="http://schemas.microsoft.com/office/drawing/2014/main" val="1391541328"/>
                    </a:ext>
                  </a:extLst>
                </a:gridCol>
                <a:gridCol w="2868318">
                  <a:extLst>
                    <a:ext uri="{9D8B030D-6E8A-4147-A177-3AD203B41FA5}">
                      <a16:colId xmlns:a16="http://schemas.microsoft.com/office/drawing/2014/main" val="1352518310"/>
                    </a:ext>
                  </a:extLst>
                </a:gridCol>
              </a:tblGrid>
              <a:tr h="72450">
                <a:tc>
                  <a:txBody>
                    <a:bodyPr/>
                    <a:lstStyle/>
                    <a:p>
                      <a:pPr algn="r" rtl="0" fontAlgn="ctr"/>
                      <a:r>
                        <a:rPr lang="en-US" sz="900" u="none" strike="noStrike" dirty="0">
                          <a:effectLst/>
                        </a:rPr>
                        <a:t>Options</a:t>
                      </a:r>
                      <a:endParaRPr lang="en-US" sz="900" b="1" i="0" u="none" strike="noStrike" dirty="0">
                        <a:solidFill>
                          <a:srgbClr val="000000"/>
                        </a:solidFill>
                        <a:effectLst/>
                        <a:latin typeface="Calibri" panose="020F0502020204030204" pitchFamily="34" charset="0"/>
                      </a:endParaRPr>
                    </a:p>
                  </a:txBody>
                  <a:tcPr marL="6962" marR="6962" marT="696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User Selected</a:t>
                      </a:r>
                      <a:endParaRPr lang="en-US" sz="900" b="0" i="0" u="none" strike="noStrike" dirty="0">
                        <a:solidFill>
                          <a:srgbClr val="000000"/>
                        </a:solidFill>
                        <a:effectLst/>
                        <a:latin typeface="Calibri" panose="020F0502020204030204" pitchFamily="34" charset="0"/>
                      </a:endParaRPr>
                    </a:p>
                  </a:txBody>
                  <a:tcPr marL="6962" marR="6962" marT="696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049560"/>
                  </a:ext>
                </a:extLst>
              </a:tr>
              <a:tr h="130704">
                <a:tc>
                  <a:txBody>
                    <a:bodyPr/>
                    <a:lstStyle/>
                    <a:p>
                      <a:pPr algn="r" rtl="0" fontAlgn="ctr"/>
                      <a:r>
                        <a:rPr lang="en-US" sz="900" u="none" strike="noStrike" dirty="0">
                          <a:effectLst/>
                        </a:rPr>
                        <a:t>Date/Time of Computation</a:t>
                      </a:r>
                      <a:endParaRPr lang="en-US" sz="900" b="1" i="0" u="none" strike="noStrike" dirty="0">
                        <a:solidFill>
                          <a:srgbClr val="000000"/>
                        </a:solidFill>
                        <a:effectLst/>
                        <a:latin typeface="Calibri" panose="020F0502020204030204" pitchFamily="34" charset="0"/>
                      </a:endParaRPr>
                    </a:p>
                  </a:txBody>
                  <a:tcPr marL="6962" marR="6962" marT="6962" marB="0" anchor="ctr">
                    <a:lnT w="19050" cap="flat" cmpd="sng" algn="ctr">
                      <a:solidFill>
                        <a:schemeClr val="tx1"/>
                      </a:solidFill>
                      <a:prstDash val="solid"/>
                      <a:round/>
                      <a:headEnd type="none" w="med" len="med"/>
                      <a:tailEnd type="none" w="med" len="med"/>
                    </a:lnT>
                  </a:tcPr>
                </a:tc>
                <a:tc>
                  <a:txBody>
                    <a:bodyPr/>
                    <a:lstStyle/>
                    <a:p>
                      <a:pPr algn="ctr" rtl="0" fontAlgn="ctr"/>
                      <a:r>
                        <a:rPr lang="en-US" sz="900" u="none" strike="noStrike" dirty="0" err="1">
                          <a:effectLst/>
                        </a:rPr>
                        <a:t>ProUCL</a:t>
                      </a:r>
                      <a:r>
                        <a:rPr lang="en-US" sz="900" u="none" strike="noStrike" dirty="0">
                          <a:effectLst/>
                        </a:rPr>
                        <a:t> 5.14/24/2018 8:49:57 AM</a:t>
                      </a:r>
                      <a:endParaRPr lang="en-US" sz="900" b="0" i="0" u="none" strike="noStrike" dirty="0">
                        <a:solidFill>
                          <a:srgbClr val="000000"/>
                        </a:solidFill>
                        <a:effectLst/>
                        <a:latin typeface="Calibri" panose="020F0502020204030204" pitchFamily="34" charset="0"/>
                      </a:endParaRPr>
                    </a:p>
                  </a:txBody>
                  <a:tcPr marL="6962" marR="6962" marT="6962" marB="0"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46205956"/>
                  </a:ext>
                </a:extLst>
              </a:tr>
              <a:tr h="125526">
                <a:tc>
                  <a:txBody>
                    <a:bodyPr/>
                    <a:lstStyle/>
                    <a:p>
                      <a:pPr algn="r" fontAlgn="ctr"/>
                      <a:r>
                        <a:rPr lang="en-US" sz="900" u="none" strike="noStrike">
                          <a:effectLst/>
                        </a:rPr>
                        <a:t>From File</a:t>
                      </a:r>
                      <a:endParaRPr lang="en-US" sz="900" b="1" i="0" u="none" strike="noStrike">
                        <a:solidFill>
                          <a:srgbClr val="000000"/>
                        </a:solidFill>
                        <a:effectLst/>
                        <a:latin typeface="Calibri" panose="020F0502020204030204" pitchFamily="34" charset="0"/>
                      </a:endParaRPr>
                    </a:p>
                  </a:txBody>
                  <a:tcPr marL="6962" marR="6962" marT="6962" marB="0" anchor="ctr"/>
                </a:tc>
                <a:tc>
                  <a:txBody>
                    <a:bodyPr/>
                    <a:lstStyle/>
                    <a:p>
                      <a:pPr algn="ctr" rtl="0" fontAlgn="ctr"/>
                      <a:r>
                        <a:rPr lang="en-US" sz="900" u="none" strike="noStrike" dirty="0">
                          <a:effectLst/>
                        </a:rPr>
                        <a:t>WorkSheet.xls</a:t>
                      </a:r>
                      <a:endParaRPr lang="en-US" sz="9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4239735887"/>
                  </a:ext>
                </a:extLst>
              </a:tr>
              <a:tr h="125526">
                <a:tc>
                  <a:txBody>
                    <a:bodyPr/>
                    <a:lstStyle/>
                    <a:p>
                      <a:pPr algn="r" rtl="0" fontAlgn="ctr"/>
                      <a:r>
                        <a:rPr lang="en-US" sz="900" u="none" strike="noStrike" dirty="0">
                          <a:effectLst/>
                        </a:rPr>
                        <a:t>Full Precision</a:t>
                      </a:r>
                      <a:endParaRPr lang="en-US" sz="900" b="1" i="0" u="none" strike="noStrike" dirty="0">
                        <a:solidFill>
                          <a:srgbClr val="000000"/>
                        </a:solidFill>
                        <a:effectLst/>
                        <a:latin typeface="Calibri" panose="020F0502020204030204" pitchFamily="34" charset="0"/>
                      </a:endParaRPr>
                    </a:p>
                  </a:txBody>
                  <a:tcPr marL="6962" marR="6962" marT="6962" marB="0" anchor="ctr"/>
                </a:tc>
                <a:tc>
                  <a:txBody>
                    <a:bodyPr/>
                    <a:lstStyle/>
                    <a:p>
                      <a:pPr algn="ctr" rtl="0" fontAlgn="ctr"/>
                      <a:r>
                        <a:rPr lang="en-US" sz="900" u="none" strike="noStrike" dirty="0">
                          <a:effectLst/>
                        </a:rPr>
                        <a:t>OFF</a:t>
                      </a:r>
                      <a:endParaRPr lang="en-US" sz="9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821924034"/>
                  </a:ext>
                </a:extLst>
              </a:tr>
              <a:tr h="125526">
                <a:tc>
                  <a:txBody>
                    <a:bodyPr/>
                    <a:lstStyle/>
                    <a:p>
                      <a:pPr algn="r" rtl="0" fontAlgn="ctr"/>
                      <a:r>
                        <a:rPr lang="en-US" sz="900" u="none" strike="noStrike">
                          <a:effectLst/>
                        </a:rPr>
                        <a:t>Full Precision</a:t>
                      </a:r>
                      <a:endParaRPr lang="en-US" sz="900" b="1" i="0" u="none" strike="noStrike">
                        <a:solidFill>
                          <a:srgbClr val="000000"/>
                        </a:solidFill>
                        <a:effectLst/>
                        <a:latin typeface="Calibri" panose="020F0502020204030204" pitchFamily="34" charset="0"/>
                      </a:endParaRPr>
                    </a:p>
                  </a:txBody>
                  <a:tcPr marL="6962" marR="6962" marT="6962" marB="0" anchor="ctr"/>
                </a:tc>
                <a:tc>
                  <a:txBody>
                    <a:bodyPr/>
                    <a:lstStyle/>
                    <a:p>
                      <a:pPr algn="ctr" rtl="0" fontAlgn="ctr"/>
                      <a:r>
                        <a:rPr lang="en-US" sz="900" u="none" strike="noStrike" dirty="0">
                          <a:effectLst/>
                        </a:rPr>
                        <a:t>OFF</a:t>
                      </a:r>
                      <a:endParaRPr lang="en-US" sz="9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3147219563"/>
                  </a:ext>
                </a:extLst>
              </a:tr>
              <a:tr h="125526">
                <a:tc>
                  <a:txBody>
                    <a:bodyPr/>
                    <a:lstStyle/>
                    <a:p>
                      <a:pPr algn="r" rtl="0" fontAlgn="ctr"/>
                      <a:r>
                        <a:rPr lang="en-US" sz="900" u="none" strike="noStrike">
                          <a:effectLst/>
                        </a:rPr>
                        <a:t>Confidence Coefficient</a:t>
                      </a:r>
                      <a:endParaRPr lang="en-US" sz="900" b="1" i="0" u="none" strike="noStrike">
                        <a:solidFill>
                          <a:srgbClr val="000000"/>
                        </a:solidFill>
                        <a:effectLst/>
                        <a:latin typeface="Calibri" panose="020F0502020204030204" pitchFamily="34" charset="0"/>
                      </a:endParaRPr>
                    </a:p>
                  </a:txBody>
                  <a:tcPr marL="6962" marR="6962" marT="6962" marB="0" anchor="ctr"/>
                </a:tc>
                <a:tc>
                  <a:txBody>
                    <a:bodyPr/>
                    <a:lstStyle/>
                    <a:p>
                      <a:pPr algn="ctr" rtl="0" fontAlgn="ctr"/>
                      <a:r>
                        <a:rPr lang="en-US" sz="900" u="none" strike="noStrike" dirty="0">
                          <a:effectLst/>
                        </a:rPr>
                        <a:t>95%</a:t>
                      </a:r>
                      <a:endParaRPr lang="en-US" sz="9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639492418"/>
                  </a:ext>
                </a:extLst>
              </a:tr>
              <a:tr h="182396">
                <a:tc>
                  <a:txBody>
                    <a:bodyPr/>
                    <a:lstStyle/>
                    <a:p>
                      <a:pPr algn="r" rtl="0" fontAlgn="ctr"/>
                      <a:r>
                        <a:rPr lang="en-US" sz="900" u="none" strike="noStrike">
                          <a:effectLst/>
                        </a:rPr>
                        <a:t>Selected Null Hypothesis</a:t>
                      </a:r>
                      <a:endParaRPr lang="en-US" sz="900" b="1" i="0" u="none" strike="noStrike">
                        <a:solidFill>
                          <a:srgbClr val="000000"/>
                        </a:solidFill>
                        <a:effectLst/>
                        <a:latin typeface="Calibri" panose="020F0502020204030204" pitchFamily="34" charset="0"/>
                      </a:endParaRPr>
                    </a:p>
                  </a:txBody>
                  <a:tcPr marL="6962" marR="6962" marT="6962" marB="0" anchor="ctr"/>
                </a:tc>
                <a:tc>
                  <a:txBody>
                    <a:bodyPr/>
                    <a:lstStyle/>
                    <a:p>
                      <a:pPr algn="ctr" rtl="0" fontAlgn="ctr"/>
                      <a:r>
                        <a:rPr lang="en-US" sz="900" u="none" strike="noStrike" dirty="0">
                          <a:effectLst/>
                        </a:rPr>
                        <a:t>Sample 1 Mean/Median &gt;= Sample 2 Mean/Median (Form 2)</a:t>
                      </a:r>
                      <a:endParaRPr lang="en-US" sz="9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745125031"/>
                  </a:ext>
                </a:extLst>
              </a:tr>
              <a:tr h="156549">
                <a:tc>
                  <a:txBody>
                    <a:bodyPr/>
                    <a:lstStyle/>
                    <a:p>
                      <a:pPr algn="r" rtl="0" fontAlgn="ctr"/>
                      <a:r>
                        <a:rPr lang="en-US" sz="900" u="none" strike="noStrike" dirty="0">
                          <a:effectLst/>
                        </a:rPr>
                        <a:t>Alternative Hypothesis</a:t>
                      </a:r>
                      <a:endParaRPr lang="en-US" sz="900" b="1" i="0" u="none" strike="noStrike" dirty="0">
                        <a:solidFill>
                          <a:srgbClr val="000000"/>
                        </a:solidFill>
                        <a:effectLst/>
                        <a:latin typeface="Calibri" panose="020F0502020204030204" pitchFamily="34" charset="0"/>
                      </a:endParaRPr>
                    </a:p>
                  </a:txBody>
                  <a:tcPr marL="6962" marR="6962" marT="6962" marB="0" anchor="ctr">
                    <a:lnB w="12700" cap="flat" cmpd="sng" algn="ctr">
                      <a:solidFill>
                        <a:schemeClr val="tx1"/>
                      </a:solidFill>
                      <a:prstDash val="solid"/>
                      <a:round/>
                      <a:headEnd type="none" w="med" len="med"/>
                      <a:tailEnd type="none" w="med" len="med"/>
                    </a:lnB>
                  </a:tcPr>
                </a:tc>
                <a:tc>
                  <a:txBody>
                    <a:bodyPr/>
                    <a:lstStyle/>
                    <a:p>
                      <a:pPr algn="ctr" rtl="0" fontAlgn="ctr"/>
                      <a:r>
                        <a:rPr lang="en-US" sz="900" u="none" strike="noStrike" dirty="0">
                          <a:effectLst/>
                        </a:rPr>
                        <a:t>Sample 1 Mean/Median &lt; Sample 2 Mean/Median</a:t>
                      </a:r>
                      <a:endParaRPr lang="en-US" sz="900" b="0" i="0" u="none" strike="noStrike" dirty="0">
                        <a:solidFill>
                          <a:srgbClr val="000000"/>
                        </a:solidFill>
                        <a:effectLst/>
                        <a:latin typeface="Calibri" panose="020F0502020204030204" pitchFamily="34" charset="0"/>
                      </a:endParaRPr>
                    </a:p>
                  </a:txBody>
                  <a:tcPr marL="6962" marR="6962" marT="696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738753"/>
                  </a:ext>
                </a:extLst>
              </a:tr>
            </a:tbl>
          </a:graphicData>
        </a:graphic>
      </p:graphicFrame>
      <p:sp>
        <p:nvSpPr>
          <p:cNvPr id="9" name="Rectangle 8">
            <a:extLst>
              <a:ext uri="{FF2B5EF4-FFF2-40B4-BE49-F238E27FC236}">
                <a16:creationId xmlns:a16="http://schemas.microsoft.com/office/drawing/2014/main" id="{AFF01B73-0E67-4D7C-B399-80FB3706DB31}"/>
              </a:ext>
            </a:extLst>
          </p:cNvPr>
          <p:cNvSpPr/>
          <p:nvPr/>
        </p:nvSpPr>
        <p:spPr>
          <a:xfrm>
            <a:off x="4892755" y="2852989"/>
            <a:ext cx="1317990" cy="230832"/>
          </a:xfrm>
          <a:prstGeom prst="rect">
            <a:avLst/>
          </a:prstGeom>
        </p:spPr>
        <p:txBody>
          <a:bodyPr wrap="none">
            <a:spAutoFit/>
          </a:bodyPr>
          <a:lstStyle/>
          <a:p>
            <a:r>
              <a:rPr lang="en-US" sz="900" b="1" dirty="0">
                <a:solidFill>
                  <a:srgbClr val="000000"/>
                </a:solidFill>
                <a:latin typeface="Calibri" panose="020F0502020204030204" pitchFamily="34" charset="0"/>
              </a:rPr>
              <a:t>Sample 1 Data: Site 1-2</a:t>
            </a:r>
            <a:r>
              <a:rPr lang="en-US" sz="900" dirty="0"/>
              <a:t> </a:t>
            </a:r>
          </a:p>
        </p:txBody>
      </p:sp>
      <p:sp>
        <p:nvSpPr>
          <p:cNvPr id="10" name="Rectangle 9">
            <a:extLst>
              <a:ext uri="{FF2B5EF4-FFF2-40B4-BE49-F238E27FC236}">
                <a16:creationId xmlns:a16="http://schemas.microsoft.com/office/drawing/2014/main" id="{FC7DF9FF-6CFA-4665-9411-85765549394E}"/>
              </a:ext>
            </a:extLst>
          </p:cNvPr>
          <p:cNvSpPr/>
          <p:nvPr/>
        </p:nvSpPr>
        <p:spPr>
          <a:xfrm>
            <a:off x="7363310" y="2847503"/>
            <a:ext cx="1332416" cy="230832"/>
          </a:xfrm>
          <a:prstGeom prst="rect">
            <a:avLst/>
          </a:prstGeom>
        </p:spPr>
        <p:txBody>
          <a:bodyPr wrap="none">
            <a:spAutoFit/>
          </a:bodyPr>
          <a:lstStyle/>
          <a:p>
            <a:r>
              <a:rPr lang="pt-BR" sz="900" b="1" dirty="0">
                <a:solidFill>
                  <a:srgbClr val="000000"/>
                </a:solidFill>
                <a:latin typeface="Calibri" panose="020F0502020204030204" pitchFamily="34" charset="0"/>
              </a:rPr>
              <a:t>Sample 2 Data: BG 05-2</a:t>
            </a:r>
            <a:r>
              <a:rPr lang="pt-BR" sz="900" dirty="0"/>
              <a:t> </a:t>
            </a:r>
            <a:endParaRPr lang="en-US" sz="900" dirty="0"/>
          </a:p>
        </p:txBody>
      </p:sp>
      <p:sp>
        <p:nvSpPr>
          <p:cNvPr id="11" name="Rectangle 10">
            <a:extLst>
              <a:ext uri="{FF2B5EF4-FFF2-40B4-BE49-F238E27FC236}">
                <a16:creationId xmlns:a16="http://schemas.microsoft.com/office/drawing/2014/main" id="{B649C009-B3AF-45A1-991A-EC35D7E74935}"/>
              </a:ext>
            </a:extLst>
          </p:cNvPr>
          <p:cNvSpPr/>
          <p:nvPr/>
        </p:nvSpPr>
        <p:spPr>
          <a:xfrm>
            <a:off x="6284232" y="3121113"/>
            <a:ext cx="877163" cy="230832"/>
          </a:xfrm>
          <a:prstGeom prst="rect">
            <a:avLst/>
          </a:prstGeom>
        </p:spPr>
        <p:txBody>
          <a:bodyPr wrap="none">
            <a:spAutoFit/>
          </a:bodyPr>
          <a:lstStyle/>
          <a:p>
            <a:r>
              <a:rPr lang="en-US" sz="900" b="1" dirty="0">
                <a:solidFill>
                  <a:srgbClr val="000000"/>
                </a:solidFill>
                <a:latin typeface="Calibri" panose="020F0502020204030204" pitchFamily="34" charset="0"/>
              </a:rPr>
              <a:t>Raw Statistics</a:t>
            </a:r>
            <a:r>
              <a:rPr lang="en-US" sz="900" dirty="0"/>
              <a:t> </a:t>
            </a:r>
          </a:p>
        </p:txBody>
      </p:sp>
      <p:graphicFrame>
        <p:nvGraphicFramePr>
          <p:cNvPr id="18" name="Table 17">
            <a:extLst>
              <a:ext uri="{FF2B5EF4-FFF2-40B4-BE49-F238E27FC236}">
                <a16:creationId xmlns:a16="http://schemas.microsoft.com/office/drawing/2014/main" id="{1580AE8C-80C1-4BA2-A512-A8A1A240927C}"/>
              </a:ext>
            </a:extLst>
          </p:cNvPr>
          <p:cNvGraphicFramePr>
            <a:graphicFrameLocks noGrp="1"/>
          </p:cNvGraphicFramePr>
          <p:nvPr>
            <p:extLst>
              <p:ext uri="{D42A27DB-BD31-4B8C-83A1-F6EECF244321}">
                <p14:modId xmlns:p14="http://schemas.microsoft.com/office/powerpoint/2010/main" val="290073864"/>
              </p:ext>
            </p:extLst>
          </p:nvPr>
        </p:nvGraphicFramePr>
        <p:xfrm>
          <a:off x="4892755" y="3438495"/>
          <a:ext cx="4011289" cy="636678"/>
        </p:xfrm>
        <a:graphic>
          <a:graphicData uri="http://schemas.openxmlformats.org/drawingml/2006/table">
            <a:tbl>
              <a:tblPr firstRow="1">
                <a:tableStyleId>{2D5ABB26-0587-4C30-8999-92F81FD0307C}</a:tableStyleId>
              </a:tblPr>
              <a:tblGrid>
                <a:gridCol w="412682">
                  <a:extLst>
                    <a:ext uri="{9D8B030D-6E8A-4147-A177-3AD203B41FA5}">
                      <a16:colId xmlns:a16="http://schemas.microsoft.com/office/drawing/2014/main" val="10367556"/>
                    </a:ext>
                  </a:extLst>
                </a:gridCol>
                <a:gridCol w="538316">
                  <a:extLst>
                    <a:ext uri="{9D8B030D-6E8A-4147-A177-3AD203B41FA5}">
                      <a16:colId xmlns:a16="http://schemas.microsoft.com/office/drawing/2014/main" val="1022483106"/>
                    </a:ext>
                  </a:extLst>
                </a:gridCol>
                <a:gridCol w="626807">
                  <a:extLst>
                    <a:ext uri="{9D8B030D-6E8A-4147-A177-3AD203B41FA5}">
                      <a16:colId xmlns:a16="http://schemas.microsoft.com/office/drawing/2014/main" val="352788123"/>
                    </a:ext>
                  </a:extLst>
                </a:gridCol>
                <a:gridCol w="597309">
                  <a:extLst>
                    <a:ext uri="{9D8B030D-6E8A-4147-A177-3AD203B41FA5}">
                      <a16:colId xmlns:a16="http://schemas.microsoft.com/office/drawing/2014/main" val="2277057781"/>
                    </a:ext>
                  </a:extLst>
                </a:gridCol>
                <a:gridCol w="604684">
                  <a:extLst>
                    <a:ext uri="{9D8B030D-6E8A-4147-A177-3AD203B41FA5}">
                      <a16:colId xmlns:a16="http://schemas.microsoft.com/office/drawing/2014/main" val="3828830507"/>
                    </a:ext>
                  </a:extLst>
                </a:gridCol>
                <a:gridCol w="582562">
                  <a:extLst>
                    <a:ext uri="{9D8B030D-6E8A-4147-A177-3AD203B41FA5}">
                      <a16:colId xmlns:a16="http://schemas.microsoft.com/office/drawing/2014/main" val="278457945"/>
                    </a:ext>
                  </a:extLst>
                </a:gridCol>
                <a:gridCol w="648929">
                  <a:extLst>
                    <a:ext uri="{9D8B030D-6E8A-4147-A177-3AD203B41FA5}">
                      <a16:colId xmlns:a16="http://schemas.microsoft.com/office/drawing/2014/main" val="35768466"/>
                    </a:ext>
                  </a:extLst>
                </a:gridCol>
              </a:tblGrid>
              <a:tr h="284594">
                <a:tc>
                  <a:txBody>
                    <a:bodyPr/>
                    <a:lstStyle/>
                    <a:p>
                      <a:pPr algn="ctr" fontAlgn="ctr"/>
                      <a:r>
                        <a:rPr lang="en-US" sz="900" u="none" strike="noStrike" dirty="0">
                          <a:effectLst/>
                        </a:rPr>
                        <a:t>Sample</a:t>
                      </a:r>
                      <a:endParaRPr lang="en-US" sz="900" b="0" i="0" u="none" strike="noStrike" dirty="0">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Number of Valid Data    </a:t>
                      </a:r>
                      <a:endParaRPr lang="en-US" sz="900" b="0" i="0" u="none" strike="noStrike" dirty="0">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Number of Non-Detects    </a:t>
                      </a:r>
                      <a:endParaRPr lang="en-US" sz="900" b="0" i="0" u="none" strike="noStrike" dirty="0">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Number of Detect Data    </a:t>
                      </a:r>
                      <a:endParaRPr lang="en-US" sz="900" b="0" i="0" u="none" strike="noStrike" dirty="0">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Minimum Non-Detect    </a:t>
                      </a:r>
                      <a:endParaRPr lang="en-US" sz="900" b="0" i="0" u="none" strike="noStrike" dirty="0">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Maximum Non-Detect    </a:t>
                      </a:r>
                      <a:endParaRPr lang="en-US" sz="900" b="0" i="0" u="none" strike="noStrike" dirty="0">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Percent </a:t>
                      </a:r>
                    </a:p>
                    <a:p>
                      <a:pPr algn="ctr" fontAlgn="ctr"/>
                      <a:r>
                        <a:rPr lang="en-US" sz="900" u="none" strike="noStrike" dirty="0">
                          <a:effectLst/>
                        </a:rPr>
                        <a:t>Non-detects    </a:t>
                      </a:r>
                      <a:endParaRPr lang="en-US" sz="900" b="0" i="0" u="none" strike="noStrike" dirty="0">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38896"/>
                  </a:ext>
                </a:extLst>
              </a:tr>
              <a:tr h="176042">
                <a:tc>
                  <a:txBody>
                    <a:bodyPr/>
                    <a:lstStyle/>
                    <a:p>
                      <a:pPr algn="ctr" fontAlgn="ctr"/>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a:effectLst/>
                        </a:rPr>
                        <a:t>47</a:t>
                      </a:r>
                      <a:endParaRPr lang="en-US" sz="900" b="0" i="0" u="none" strike="noStrike">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a:effectLst/>
                        </a:rPr>
                        <a:t>7</a:t>
                      </a:r>
                      <a:endParaRPr lang="en-US" sz="900" b="0" i="0" u="none" strike="noStrike">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40</a:t>
                      </a:r>
                      <a:endParaRPr lang="en-US" sz="900" b="0" i="0" u="none" strike="noStrike" dirty="0">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0.1</a:t>
                      </a:r>
                      <a:endParaRPr lang="en-US" sz="900" b="0" i="0" u="none" strike="noStrike" dirty="0">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0.1</a:t>
                      </a:r>
                      <a:endParaRPr lang="en-US" sz="900" b="0" i="0" u="none" strike="noStrike" dirty="0">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14.89%</a:t>
                      </a:r>
                      <a:endParaRPr lang="en-US" sz="900" b="0" i="0" u="none" strike="noStrike" dirty="0">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9945157"/>
                  </a:ext>
                </a:extLst>
              </a:tr>
              <a:tr h="176042">
                <a:tc>
                  <a:txBody>
                    <a:bodyPr/>
                    <a:lstStyle/>
                    <a:p>
                      <a:pPr algn="ctr" fontAlgn="ct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10</a:t>
                      </a:r>
                      <a:endParaRPr lang="en-US" sz="900" b="0" i="0" u="none" strike="noStrike" dirty="0">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0.715</a:t>
                      </a:r>
                      <a:endParaRPr lang="en-US" sz="900" b="0" i="0" u="none" strike="noStrike">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0.735</a:t>
                      </a:r>
                      <a:endParaRPr lang="en-US" sz="900" b="0" i="0" u="none" strike="noStrike">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16.67%</a:t>
                      </a:r>
                      <a:endParaRPr lang="en-US" sz="900" b="0" i="0" u="none" strike="noStrike" dirty="0">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609938"/>
                  </a:ext>
                </a:extLst>
              </a:tr>
            </a:tbl>
          </a:graphicData>
        </a:graphic>
      </p:graphicFrame>
      <p:graphicFrame>
        <p:nvGraphicFramePr>
          <p:cNvPr id="12" name="Table 11">
            <a:extLst>
              <a:ext uri="{FF2B5EF4-FFF2-40B4-BE49-F238E27FC236}">
                <a16:creationId xmlns:a16="http://schemas.microsoft.com/office/drawing/2014/main" id="{26B7D602-E902-4A3A-90F7-E946A379204F}"/>
              </a:ext>
            </a:extLst>
          </p:cNvPr>
          <p:cNvGraphicFramePr>
            <a:graphicFrameLocks noGrp="1"/>
          </p:cNvGraphicFramePr>
          <p:nvPr>
            <p:extLst>
              <p:ext uri="{D42A27DB-BD31-4B8C-83A1-F6EECF244321}">
                <p14:modId xmlns:p14="http://schemas.microsoft.com/office/powerpoint/2010/main" val="2635155428"/>
              </p:ext>
            </p:extLst>
          </p:nvPr>
        </p:nvGraphicFramePr>
        <p:xfrm>
          <a:off x="5035191" y="4274628"/>
          <a:ext cx="3688597" cy="635206"/>
        </p:xfrm>
        <a:graphic>
          <a:graphicData uri="http://schemas.openxmlformats.org/drawingml/2006/table">
            <a:tbl>
              <a:tblPr firstRow="1">
                <a:tableStyleId>{2D5ABB26-0587-4C30-8999-92F81FD0307C}</a:tableStyleId>
              </a:tblPr>
              <a:tblGrid>
                <a:gridCol w="384958">
                  <a:extLst>
                    <a:ext uri="{9D8B030D-6E8A-4147-A177-3AD203B41FA5}">
                      <a16:colId xmlns:a16="http://schemas.microsoft.com/office/drawing/2014/main" val="10367556"/>
                    </a:ext>
                  </a:extLst>
                </a:gridCol>
                <a:gridCol w="516194">
                  <a:extLst>
                    <a:ext uri="{9D8B030D-6E8A-4147-A177-3AD203B41FA5}">
                      <a16:colId xmlns:a16="http://schemas.microsoft.com/office/drawing/2014/main" val="50372133"/>
                    </a:ext>
                  </a:extLst>
                </a:gridCol>
                <a:gridCol w="508819">
                  <a:extLst>
                    <a:ext uri="{9D8B030D-6E8A-4147-A177-3AD203B41FA5}">
                      <a16:colId xmlns:a16="http://schemas.microsoft.com/office/drawing/2014/main" val="4292811164"/>
                    </a:ext>
                  </a:extLst>
                </a:gridCol>
                <a:gridCol w="501445">
                  <a:extLst>
                    <a:ext uri="{9D8B030D-6E8A-4147-A177-3AD203B41FA5}">
                      <a16:colId xmlns:a16="http://schemas.microsoft.com/office/drawing/2014/main" val="1092559279"/>
                    </a:ext>
                  </a:extLst>
                </a:gridCol>
                <a:gridCol w="567813">
                  <a:extLst>
                    <a:ext uri="{9D8B030D-6E8A-4147-A177-3AD203B41FA5}">
                      <a16:colId xmlns:a16="http://schemas.microsoft.com/office/drawing/2014/main" val="3449127371"/>
                    </a:ext>
                  </a:extLst>
                </a:gridCol>
                <a:gridCol w="501445">
                  <a:extLst>
                    <a:ext uri="{9D8B030D-6E8A-4147-A177-3AD203B41FA5}">
                      <a16:colId xmlns:a16="http://schemas.microsoft.com/office/drawing/2014/main" val="3448857471"/>
                    </a:ext>
                  </a:extLst>
                </a:gridCol>
                <a:gridCol w="368710">
                  <a:extLst>
                    <a:ext uri="{9D8B030D-6E8A-4147-A177-3AD203B41FA5}">
                      <a16:colId xmlns:a16="http://schemas.microsoft.com/office/drawing/2014/main" val="3675186961"/>
                    </a:ext>
                  </a:extLst>
                </a:gridCol>
                <a:gridCol w="339213">
                  <a:extLst>
                    <a:ext uri="{9D8B030D-6E8A-4147-A177-3AD203B41FA5}">
                      <a16:colId xmlns:a16="http://schemas.microsoft.com/office/drawing/2014/main" val="1466069106"/>
                    </a:ext>
                  </a:extLst>
                </a:gridCol>
              </a:tblGrid>
              <a:tr h="282624">
                <a:tc>
                  <a:txBody>
                    <a:bodyPr/>
                    <a:lstStyle/>
                    <a:p>
                      <a:pPr algn="ctr" fontAlgn="ctr"/>
                      <a:r>
                        <a:rPr lang="en-US" sz="900" u="none" strike="noStrike" dirty="0">
                          <a:effectLst/>
                        </a:rPr>
                        <a:t>Sample</a:t>
                      </a:r>
                      <a:endParaRPr lang="en-US" sz="900" b="0" i="0" u="none" strike="noStrike" dirty="0">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Minimum Detect    </a:t>
                      </a:r>
                      <a:endParaRPr lang="en-US" sz="900" b="0" i="0" u="none" strike="noStrike" dirty="0">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Maximum Detect    </a:t>
                      </a:r>
                      <a:endParaRPr lang="en-US" sz="900" b="0" i="0" u="none" strike="noStrike" dirty="0">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Mean of Detects    </a:t>
                      </a:r>
                      <a:endParaRPr lang="en-US" sz="900" b="0" i="0" u="none" strike="noStrike" dirty="0">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Median of Detects    </a:t>
                      </a:r>
                      <a:endParaRPr lang="en-US" sz="900" b="0" i="0" u="none" strike="noStrike" dirty="0">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SD of Detects    </a:t>
                      </a:r>
                      <a:endParaRPr lang="en-US" sz="900" b="0" i="0" u="none" strike="noStrike">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KM Mean    </a:t>
                      </a:r>
                      <a:endParaRPr lang="en-US" sz="900" b="0" i="0" u="none" strike="noStrike" dirty="0">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KM SD    </a:t>
                      </a:r>
                      <a:endParaRPr lang="en-US" sz="900" b="0" i="0" u="none" strike="noStrike" dirty="0">
                        <a:solidFill>
                          <a:srgbClr val="000000"/>
                        </a:solidFill>
                        <a:effectLst/>
                        <a:latin typeface="Calibri" panose="020F0502020204030204" pitchFamily="34" charset="0"/>
                      </a:endParaRPr>
                    </a:p>
                  </a:txBody>
                  <a:tcPr marL="8802" marR="8802" marT="8802"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38896"/>
                  </a:ext>
                </a:extLst>
              </a:tr>
              <a:tr h="176042">
                <a:tc>
                  <a:txBody>
                    <a:bodyPr/>
                    <a:lstStyle/>
                    <a:p>
                      <a:pPr algn="ctr" fontAlgn="ctr"/>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a:effectLst/>
                        </a:rPr>
                        <a:t>0.1</a:t>
                      </a:r>
                      <a:endParaRPr lang="en-US" sz="900" b="0" i="0" u="none" strike="noStrike">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4.1</a:t>
                      </a:r>
                      <a:endParaRPr lang="en-US" sz="900" b="0" i="0" u="none" strike="noStrike" dirty="0">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0.773</a:t>
                      </a:r>
                      <a:endParaRPr lang="en-US" sz="900" b="0" i="0" u="none" strike="noStrike" dirty="0">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0.5</a:t>
                      </a:r>
                      <a:endParaRPr lang="en-US" sz="900" b="0" i="0" u="none" strike="noStrike" dirty="0">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0.882</a:t>
                      </a:r>
                      <a:endParaRPr lang="en-US" sz="900" b="0" i="0" u="none" strike="noStrike" dirty="0">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0.672</a:t>
                      </a:r>
                      <a:endParaRPr lang="en-US" sz="900" b="0" i="0" u="none" strike="noStrike" dirty="0">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a:effectLst/>
                        </a:rPr>
                        <a:t>0.838</a:t>
                      </a:r>
                      <a:endParaRPr lang="en-US" sz="900" b="0" i="0" u="none" strike="noStrike">
                        <a:solidFill>
                          <a:srgbClr val="000000"/>
                        </a:solidFill>
                        <a:effectLst/>
                        <a:latin typeface="Calibri" panose="020F0502020204030204" pitchFamily="34" charset="0"/>
                      </a:endParaRPr>
                    </a:p>
                  </a:txBody>
                  <a:tcPr marL="8802" marR="8802" marT="8802" marB="0"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9945157"/>
                  </a:ext>
                </a:extLst>
              </a:tr>
              <a:tr h="176042">
                <a:tc>
                  <a:txBody>
                    <a:bodyPr/>
                    <a:lstStyle/>
                    <a:p>
                      <a:pPr algn="ctr" fontAlgn="ct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0.745</a:t>
                      </a:r>
                      <a:endParaRPr lang="en-US" sz="900" b="0" i="0" u="none" strike="noStrike" dirty="0">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2.175</a:t>
                      </a:r>
                      <a:endParaRPr lang="en-US" sz="900" b="0" i="0" u="none" strike="noStrike">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1.211</a:t>
                      </a:r>
                      <a:endParaRPr lang="en-US" sz="900" b="0" i="0" u="none" strike="noStrike">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1.065</a:t>
                      </a:r>
                      <a:endParaRPr lang="en-US" sz="900" b="0" i="0" u="none" strike="noStrike" dirty="0">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0.505</a:t>
                      </a:r>
                      <a:endParaRPr lang="en-US" sz="900" b="0" i="0" u="none" strike="noStrike" dirty="0">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1.128</a:t>
                      </a:r>
                      <a:endParaRPr lang="en-US" sz="900" b="0" i="0" u="none" strike="noStrike" dirty="0">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0.475</a:t>
                      </a:r>
                      <a:endParaRPr lang="en-US" sz="900" b="0" i="0" u="none" strike="noStrike" dirty="0">
                        <a:solidFill>
                          <a:srgbClr val="000000"/>
                        </a:solidFill>
                        <a:effectLst/>
                        <a:latin typeface="Calibri" panose="020F0502020204030204" pitchFamily="34" charset="0"/>
                      </a:endParaRPr>
                    </a:p>
                  </a:txBody>
                  <a:tcPr marL="8802" marR="8802" marT="880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609938"/>
                  </a:ext>
                </a:extLst>
              </a:tr>
            </a:tbl>
          </a:graphicData>
        </a:graphic>
      </p:graphicFrame>
      <p:sp>
        <p:nvSpPr>
          <p:cNvPr id="13" name="Rectangle 12">
            <a:extLst>
              <a:ext uri="{FF2B5EF4-FFF2-40B4-BE49-F238E27FC236}">
                <a16:creationId xmlns:a16="http://schemas.microsoft.com/office/drawing/2014/main" id="{63B77B35-42AF-476D-91A7-10A7D8CB96A9}"/>
              </a:ext>
            </a:extLst>
          </p:cNvPr>
          <p:cNvSpPr/>
          <p:nvPr/>
        </p:nvSpPr>
        <p:spPr>
          <a:xfrm>
            <a:off x="4649442" y="5013456"/>
            <a:ext cx="1808508" cy="230832"/>
          </a:xfrm>
          <a:prstGeom prst="rect">
            <a:avLst/>
          </a:prstGeom>
        </p:spPr>
        <p:txBody>
          <a:bodyPr wrap="none">
            <a:spAutoFit/>
          </a:bodyPr>
          <a:lstStyle/>
          <a:p>
            <a:r>
              <a:rPr lang="en-US" sz="900" b="1" dirty="0">
                <a:solidFill>
                  <a:srgbClr val="000000"/>
                </a:solidFill>
                <a:latin typeface="Calibri" panose="020F0502020204030204" pitchFamily="34" charset="0"/>
              </a:rPr>
              <a:t>Sample 1 vs Sample 2 </a:t>
            </a:r>
            <a:r>
              <a:rPr lang="en-US" sz="900" b="1" dirty="0" err="1">
                <a:solidFill>
                  <a:srgbClr val="000000"/>
                </a:solidFill>
                <a:latin typeface="Calibri" panose="020F0502020204030204" pitchFamily="34" charset="0"/>
              </a:rPr>
              <a:t>Gehan</a:t>
            </a:r>
            <a:r>
              <a:rPr lang="en-US" sz="900" b="1" dirty="0">
                <a:solidFill>
                  <a:srgbClr val="000000"/>
                </a:solidFill>
                <a:latin typeface="Calibri" panose="020F0502020204030204" pitchFamily="34" charset="0"/>
              </a:rPr>
              <a:t> Test</a:t>
            </a:r>
            <a:r>
              <a:rPr lang="en-US" sz="900" dirty="0"/>
              <a:t> </a:t>
            </a:r>
          </a:p>
        </p:txBody>
      </p:sp>
      <p:sp>
        <p:nvSpPr>
          <p:cNvPr id="14" name="Rectangle 13">
            <a:extLst>
              <a:ext uri="{FF2B5EF4-FFF2-40B4-BE49-F238E27FC236}">
                <a16:creationId xmlns:a16="http://schemas.microsoft.com/office/drawing/2014/main" id="{51B4D467-08A2-4D05-8C9F-FE0EA9859637}"/>
              </a:ext>
            </a:extLst>
          </p:cNvPr>
          <p:cNvSpPr/>
          <p:nvPr/>
        </p:nvSpPr>
        <p:spPr>
          <a:xfrm>
            <a:off x="6555371" y="5013456"/>
            <a:ext cx="5469355" cy="230832"/>
          </a:xfrm>
          <a:prstGeom prst="rect">
            <a:avLst/>
          </a:prstGeom>
        </p:spPr>
        <p:txBody>
          <a:bodyPr wrap="square">
            <a:spAutoFit/>
          </a:bodyPr>
          <a:lstStyle/>
          <a:p>
            <a:r>
              <a:rPr lang="en-US" sz="900" b="1" dirty="0">
                <a:solidFill>
                  <a:srgbClr val="000000"/>
                </a:solidFill>
                <a:latin typeface="Calibri" panose="020F0502020204030204" pitchFamily="34" charset="0"/>
              </a:rPr>
              <a:t>H0: Mean of Sample 1 &gt;= Mean of background</a:t>
            </a:r>
            <a:r>
              <a:rPr lang="en-US" sz="900" dirty="0"/>
              <a:t> </a:t>
            </a:r>
          </a:p>
        </p:txBody>
      </p:sp>
      <p:graphicFrame>
        <p:nvGraphicFramePr>
          <p:cNvPr id="15" name="Table 14">
            <a:extLst>
              <a:ext uri="{FF2B5EF4-FFF2-40B4-BE49-F238E27FC236}">
                <a16:creationId xmlns:a16="http://schemas.microsoft.com/office/drawing/2014/main" id="{EFD110C3-C7CB-4D72-9E76-F64A87A37F5E}"/>
              </a:ext>
            </a:extLst>
          </p:cNvPr>
          <p:cNvGraphicFramePr>
            <a:graphicFrameLocks noGrp="1"/>
          </p:cNvGraphicFramePr>
          <p:nvPr>
            <p:extLst>
              <p:ext uri="{D42A27DB-BD31-4B8C-83A1-F6EECF244321}">
                <p14:modId xmlns:p14="http://schemas.microsoft.com/office/powerpoint/2010/main" val="4082663330"/>
              </p:ext>
            </p:extLst>
          </p:nvPr>
        </p:nvGraphicFramePr>
        <p:xfrm>
          <a:off x="5413814" y="5387285"/>
          <a:ext cx="2463608" cy="381000"/>
        </p:xfrm>
        <a:graphic>
          <a:graphicData uri="http://schemas.openxmlformats.org/drawingml/2006/table">
            <a:tbl>
              <a:tblPr firstRow="1">
                <a:tableStyleId>{2D5ABB26-0587-4C30-8999-92F81FD0307C}</a:tableStyleId>
              </a:tblPr>
              <a:tblGrid>
                <a:gridCol w="981138">
                  <a:extLst>
                    <a:ext uri="{9D8B030D-6E8A-4147-A177-3AD203B41FA5}">
                      <a16:colId xmlns:a16="http://schemas.microsoft.com/office/drawing/2014/main" val="1711541041"/>
                    </a:ext>
                  </a:extLst>
                </a:gridCol>
                <a:gridCol w="855663">
                  <a:extLst>
                    <a:ext uri="{9D8B030D-6E8A-4147-A177-3AD203B41FA5}">
                      <a16:colId xmlns:a16="http://schemas.microsoft.com/office/drawing/2014/main" val="504066284"/>
                    </a:ext>
                  </a:extLst>
                </a:gridCol>
                <a:gridCol w="626807">
                  <a:extLst>
                    <a:ext uri="{9D8B030D-6E8A-4147-A177-3AD203B41FA5}">
                      <a16:colId xmlns:a16="http://schemas.microsoft.com/office/drawing/2014/main" val="1383572701"/>
                    </a:ext>
                  </a:extLst>
                </a:gridCol>
              </a:tblGrid>
              <a:tr h="190500">
                <a:tc>
                  <a:txBody>
                    <a:bodyPr/>
                    <a:lstStyle/>
                    <a:p>
                      <a:pPr algn="ctr" fontAlgn="ctr"/>
                      <a:r>
                        <a:rPr lang="en-US" sz="900" u="none" strike="noStrike" dirty="0" err="1">
                          <a:effectLst/>
                        </a:rPr>
                        <a:t>Gehan</a:t>
                      </a:r>
                      <a:r>
                        <a:rPr lang="en-US" sz="900" u="none" strike="noStrike" dirty="0">
                          <a:effectLst/>
                        </a:rPr>
                        <a:t> z Test Value</a:t>
                      </a:r>
                      <a:endParaRPr lang="en-US" sz="9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Critical z (0.05)</a:t>
                      </a:r>
                      <a:endParaRPr lang="en-US" sz="9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P-Value</a:t>
                      </a:r>
                      <a:endParaRPr lang="en-US" sz="9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198200"/>
                  </a:ext>
                </a:extLst>
              </a:tr>
              <a:tr h="190500">
                <a:tc>
                  <a:txBody>
                    <a:bodyPr/>
                    <a:lstStyle/>
                    <a:p>
                      <a:pPr algn="ctr" fontAlgn="ctr"/>
                      <a:r>
                        <a:rPr lang="en-US" sz="900" u="none" strike="noStrike">
                          <a:effectLst/>
                        </a:rPr>
                        <a:t>-2.553</a:t>
                      </a:r>
                      <a:endParaRPr lang="en-US" sz="900" b="0" i="0" u="none" strike="noStrike">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-1.645</a:t>
                      </a:r>
                      <a:endParaRPr lang="en-US" sz="9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0.00534</a:t>
                      </a:r>
                      <a:endParaRPr lang="en-US" sz="9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0396716"/>
                  </a:ext>
                </a:extLst>
              </a:tr>
            </a:tbl>
          </a:graphicData>
        </a:graphic>
      </p:graphicFrame>
      <p:sp>
        <p:nvSpPr>
          <p:cNvPr id="16" name="Rectangle 15">
            <a:extLst>
              <a:ext uri="{FF2B5EF4-FFF2-40B4-BE49-F238E27FC236}">
                <a16:creationId xmlns:a16="http://schemas.microsoft.com/office/drawing/2014/main" id="{E54F5F57-895A-489D-A43E-1574814E979B}"/>
              </a:ext>
            </a:extLst>
          </p:cNvPr>
          <p:cNvSpPr/>
          <p:nvPr/>
        </p:nvSpPr>
        <p:spPr>
          <a:xfrm>
            <a:off x="5161425" y="5904879"/>
            <a:ext cx="2868093" cy="507831"/>
          </a:xfrm>
          <a:prstGeom prst="rect">
            <a:avLst/>
          </a:prstGeom>
        </p:spPr>
        <p:txBody>
          <a:bodyPr wrap="none">
            <a:spAutoFit/>
          </a:bodyPr>
          <a:lstStyle/>
          <a:p>
            <a:pPr marL="285750" indent="-285750">
              <a:buFont typeface="Arial" panose="020B0604020202020204" pitchFamily="34" charset="0"/>
              <a:buChar char="•"/>
            </a:pPr>
            <a:r>
              <a:rPr lang="en-US" sz="900" dirty="0">
                <a:solidFill>
                  <a:srgbClr val="000000"/>
                </a:solidFill>
                <a:latin typeface="Calibri" panose="020F0502020204030204" pitchFamily="34" charset="0"/>
              </a:rPr>
              <a:t>Conclusion with Alpha = 0.05</a:t>
            </a:r>
          </a:p>
          <a:p>
            <a:pPr marL="742950" lvl="1" indent="-285750">
              <a:buFont typeface="Arial" panose="020B0604020202020204" pitchFamily="34" charset="0"/>
              <a:buChar char="•"/>
            </a:pPr>
            <a:r>
              <a:rPr lang="en-US" sz="900" dirty="0"/>
              <a:t>Reject H0, Conclude Sample 1 &lt; Sample 2</a:t>
            </a:r>
          </a:p>
          <a:p>
            <a:pPr marL="742950" lvl="1" indent="-285750">
              <a:buFont typeface="Arial" panose="020B0604020202020204" pitchFamily="34" charset="0"/>
              <a:buChar char="•"/>
            </a:pPr>
            <a:r>
              <a:rPr lang="en-US" sz="900" dirty="0"/>
              <a:t>P-Value &lt; alpha (0.05)</a:t>
            </a:r>
          </a:p>
        </p:txBody>
      </p:sp>
      <p:sp>
        <p:nvSpPr>
          <p:cNvPr id="5" name="Date Placeholder 4">
            <a:extLst>
              <a:ext uri="{FF2B5EF4-FFF2-40B4-BE49-F238E27FC236}">
                <a16:creationId xmlns:a16="http://schemas.microsoft.com/office/drawing/2014/main" id="{53E92342-00A1-3C43-A0C1-CCBD158AE90E}"/>
              </a:ext>
            </a:extLst>
          </p:cNvPr>
          <p:cNvSpPr>
            <a:spLocks noGrp="1"/>
          </p:cNvSpPr>
          <p:nvPr>
            <p:ph type="dt" sz="half" idx="10"/>
          </p:nvPr>
        </p:nvSpPr>
        <p:spPr/>
        <p:txBody>
          <a:bodyPr/>
          <a:lstStyle/>
          <a:p>
            <a:r>
              <a:rPr lang="en-US"/>
              <a:t>08/08/18</a:t>
            </a:r>
            <a:endParaRPr lang="en-US" dirty="0"/>
          </a:p>
        </p:txBody>
      </p:sp>
      <p:sp>
        <p:nvSpPr>
          <p:cNvPr id="6" name="Footer Placeholder 5">
            <a:extLst>
              <a:ext uri="{FF2B5EF4-FFF2-40B4-BE49-F238E27FC236}">
                <a16:creationId xmlns:a16="http://schemas.microsoft.com/office/drawing/2014/main" id="{EB4A427A-E89A-7F42-80BA-D9DA1A5B1D51}"/>
              </a:ext>
            </a:extLst>
          </p:cNvPr>
          <p:cNvSpPr>
            <a:spLocks noGrp="1"/>
          </p:cNvSpPr>
          <p:nvPr>
            <p:ph type="ftr" sz="quarter" idx="11"/>
          </p:nvPr>
        </p:nvSpPr>
        <p:spPr/>
        <p:txBody>
          <a:bodyPr/>
          <a:lstStyle/>
          <a:p>
            <a:r>
              <a:rPr lang="en-US"/>
              <a:t>Background Guidance Updates</a:t>
            </a:r>
            <a:endParaRPr lang="en-US" dirty="0"/>
          </a:p>
        </p:txBody>
      </p:sp>
      <p:sp>
        <p:nvSpPr>
          <p:cNvPr id="7" name="Slide Number Placeholder 6">
            <a:extLst>
              <a:ext uri="{FF2B5EF4-FFF2-40B4-BE49-F238E27FC236}">
                <a16:creationId xmlns:a16="http://schemas.microsoft.com/office/drawing/2014/main" id="{B9937F1C-60A2-B641-B6C5-429F2CD63D75}"/>
              </a:ext>
            </a:extLst>
          </p:cNvPr>
          <p:cNvSpPr>
            <a:spLocks noGrp="1"/>
          </p:cNvSpPr>
          <p:nvPr>
            <p:ph type="sldNum" sz="quarter" idx="12"/>
          </p:nvPr>
        </p:nvSpPr>
        <p:spPr/>
        <p:txBody>
          <a:bodyPr/>
          <a:lstStyle/>
          <a:p>
            <a:fld id="{77BC0C64-94FA-44B3-9573-88BE3BEAC041}" type="slidenum">
              <a:rPr lang="en-US" smtClean="0"/>
              <a:t>11</a:t>
            </a:fld>
            <a:endParaRPr lang="en-US" dirty="0"/>
          </a:p>
        </p:txBody>
      </p:sp>
    </p:spTree>
    <p:extLst>
      <p:ext uri="{BB962C8B-B14F-4D97-AF65-F5344CB8AC3E}">
        <p14:creationId xmlns:p14="http://schemas.microsoft.com/office/powerpoint/2010/main" val="978125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9404-ECF1-EB4C-9EB5-344CEFD906C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2DE51C5-4B91-4446-9702-76AC07A11786}"/>
              </a:ext>
            </a:extLst>
          </p:cNvPr>
          <p:cNvSpPr>
            <a:spLocks noGrp="1"/>
          </p:cNvSpPr>
          <p:nvPr>
            <p:ph idx="1"/>
          </p:nvPr>
        </p:nvSpPr>
        <p:spPr/>
        <p:txBody>
          <a:bodyPr/>
          <a:lstStyle/>
          <a:p>
            <a:r>
              <a:rPr lang="en-US" dirty="0"/>
              <a:t>The primary statistical approach is the ranking test (WMW, Gehan, Tarone-Ware).</a:t>
            </a:r>
          </a:p>
          <a:p>
            <a:endParaRPr lang="en-US" dirty="0"/>
          </a:p>
          <a:p>
            <a:r>
              <a:rPr lang="en-US" dirty="0"/>
              <a:t>Additional </a:t>
            </a:r>
            <a:r>
              <a:rPr lang="en-US"/>
              <a:t>methods should </a:t>
            </a:r>
            <a:r>
              <a:rPr lang="en-US" dirty="0"/>
              <a:t>be used as lines of evidence to support the determination of whether site concentrations are representative of background.</a:t>
            </a:r>
          </a:p>
          <a:p>
            <a:endParaRPr lang="en-US" dirty="0"/>
          </a:p>
          <a:p>
            <a:endParaRPr lang="en-US" dirty="0"/>
          </a:p>
        </p:txBody>
      </p:sp>
      <p:sp>
        <p:nvSpPr>
          <p:cNvPr id="4" name="Date Placeholder 3">
            <a:extLst>
              <a:ext uri="{FF2B5EF4-FFF2-40B4-BE49-F238E27FC236}">
                <a16:creationId xmlns:a16="http://schemas.microsoft.com/office/drawing/2014/main" id="{40B5D39A-579C-C943-A823-8A749A0FAD6C}"/>
              </a:ext>
            </a:extLst>
          </p:cNvPr>
          <p:cNvSpPr>
            <a:spLocks noGrp="1"/>
          </p:cNvSpPr>
          <p:nvPr>
            <p:ph type="dt" sz="half" idx="10"/>
          </p:nvPr>
        </p:nvSpPr>
        <p:spPr/>
        <p:txBody>
          <a:bodyPr/>
          <a:lstStyle/>
          <a:p>
            <a:r>
              <a:rPr lang="en-US"/>
              <a:t>08/08/18</a:t>
            </a:r>
            <a:endParaRPr lang="en-US" dirty="0"/>
          </a:p>
        </p:txBody>
      </p:sp>
      <p:sp>
        <p:nvSpPr>
          <p:cNvPr id="5" name="Footer Placeholder 4">
            <a:extLst>
              <a:ext uri="{FF2B5EF4-FFF2-40B4-BE49-F238E27FC236}">
                <a16:creationId xmlns:a16="http://schemas.microsoft.com/office/drawing/2014/main" id="{34C29F75-8C07-C84E-97EC-96D78CC449E8}"/>
              </a:ext>
            </a:extLst>
          </p:cNvPr>
          <p:cNvSpPr>
            <a:spLocks noGrp="1"/>
          </p:cNvSpPr>
          <p:nvPr>
            <p:ph type="ftr" sz="quarter" idx="11"/>
          </p:nvPr>
        </p:nvSpPr>
        <p:spPr/>
        <p:txBody>
          <a:bodyPr/>
          <a:lstStyle/>
          <a:p>
            <a:r>
              <a:rPr lang="en-US"/>
              <a:t>Background Guidance Updates</a:t>
            </a:r>
            <a:endParaRPr lang="en-US" dirty="0"/>
          </a:p>
        </p:txBody>
      </p:sp>
      <p:sp>
        <p:nvSpPr>
          <p:cNvPr id="6" name="Slide Number Placeholder 5">
            <a:extLst>
              <a:ext uri="{FF2B5EF4-FFF2-40B4-BE49-F238E27FC236}">
                <a16:creationId xmlns:a16="http://schemas.microsoft.com/office/drawing/2014/main" id="{2BA8201A-D7A8-704C-B781-54EB2D78FD10}"/>
              </a:ext>
            </a:extLst>
          </p:cNvPr>
          <p:cNvSpPr>
            <a:spLocks noGrp="1"/>
          </p:cNvSpPr>
          <p:nvPr>
            <p:ph type="sldNum" sz="quarter" idx="12"/>
          </p:nvPr>
        </p:nvSpPr>
        <p:spPr/>
        <p:txBody>
          <a:bodyPr/>
          <a:lstStyle/>
          <a:p>
            <a:fld id="{77BC0C64-94FA-44B3-9573-88BE3BEAC041}" type="slidenum">
              <a:rPr lang="en-US" smtClean="0"/>
              <a:t>12</a:t>
            </a:fld>
            <a:endParaRPr lang="en-US" dirty="0"/>
          </a:p>
        </p:txBody>
      </p:sp>
    </p:spTree>
    <p:extLst>
      <p:ext uri="{BB962C8B-B14F-4D97-AF65-F5344CB8AC3E}">
        <p14:creationId xmlns:p14="http://schemas.microsoft.com/office/powerpoint/2010/main" val="238459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831" y="0"/>
            <a:ext cx="7609114" cy="1062446"/>
          </a:xfrm>
        </p:spPr>
        <p:txBody>
          <a:bodyPr>
            <a:normAutofit fontScale="90000"/>
          </a:bodyPr>
          <a:lstStyle/>
          <a:p>
            <a:r>
              <a:rPr lang="en-US" sz="3600" dirty="0"/>
              <a:t>Rationale for Updating the Guidance</a:t>
            </a:r>
          </a:p>
        </p:txBody>
      </p:sp>
      <p:sp>
        <p:nvSpPr>
          <p:cNvPr id="3" name="Content Placeholder 2"/>
          <p:cNvSpPr>
            <a:spLocks noGrp="1"/>
          </p:cNvSpPr>
          <p:nvPr>
            <p:ph idx="1"/>
          </p:nvPr>
        </p:nvSpPr>
        <p:spPr>
          <a:xfrm>
            <a:off x="313508" y="1915886"/>
            <a:ext cx="5103223" cy="4147866"/>
          </a:xfrm>
        </p:spPr>
        <p:txBody>
          <a:bodyPr>
            <a:normAutofit/>
          </a:bodyPr>
          <a:lstStyle/>
          <a:p>
            <a:r>
              <a:rPr lang="en-US" dirty="0"/>
              <a:t>The FDEP soil background guidance was written in 2012.  Since this time:</a:t>
            </a:r>
          </a:p>
          <a:p>
            <a:pPr lvl="1"/>
            <a:r>
              <a:rPr lang="en-US" dirty="0"/>
              <a:t>ProUCL has updated/added statistical methods used in the program.</a:t>
            </a:r>
          </a:p>
          <a:p>
            <a:pPr lvl="1"/>
            <a:r>
              <a:rPr lang="en-US" dirty="0"/>
              <a:t>Lessons learned from use of the guidance at different sites has highlighted the need for updates to the recommended procedures.</a:t>
            </a:r>
          </a:p>
        </p:txBody>
      </p:sp>
      <p:pic>
        <p:nvPicPr>
          <p:cNvPr id="7" name="Picture 6" descr="First page of 2012 DEP Guidance for Comparing Background and Site Chemical Concentrations in Soil.">
            <a:extLst>
              <a:ext uri="{FF2B5EF4-FFF2-40B4-BE49-F238E27FC236}">
                <a16:creationId xmlns:a16="http://schemas.microsoft.com/office/drawing/2014/main" id="{F4895BF5-D77E-754C-B2FB-35419761E8E2}"/>
              </a:ext>
            </a:extLst>
          </p:cNvPr>
          <p:cNvPicPr>
            <a:picLocks noChangeAspect="1"/>
          </p:cNvPicPr>
          <p:nvPr/>
        </p:nvPicPr>
        <p:blipFill>
          <a:blip r:embed="rId3"/>
          <a:stretch>
            <a:fillRect/>
          </a:stretch>
        </p:blipFill>
        <p:spPr>
          <a:xfrm>
            <a:off x="5718271" y="1783075"/>
            <a:ext cx="3227015" cy="4191005"/>
          </a:xfrm>
          <a:prstGeom prst="rect">
            <a:avLst/>
          </a:prstGeom>
          <a:ln>
            <a:solidFill>
              <a:schemeClr val="tx1"/>
            </a:solidFill>
          </a:ln>
        </p:spPr>
      </p:pic>
      <p:sp>
        <p:nvSpPr>
          <p:cNvPr id="4" name="Date Placeholder 3"/>
          <p:cNvSpPr>
            <a:spLocks noGrp="1"/>
          </p:cNvSpPr>
          <p:nvPr>
            <p:ph type="dt" sz="half" idx="10"/>
          </p:nvPr>
        </p:nvSpPr>
        <p:spPr/>
        <p:txBody>
          <a:bodyPr/>
          <a:lstStyle/>
          <a:p>
            <a:r>
              <a:rPr lang="en-US" dirty="0"/>
              <a:t>08/08/18</a:t>
            </a:r>
          </a:p>
        </p:txBody>
      </p:sp>
      <p:sp>
        <p:nvSpPr>
          <p:cNvPr id="5" name="Footer Placeholder 4"/>
          <p:cNvSpPr>
            <a:spLocks noGrp="1"/>
          </p:cNvSpPr>
          <p:nvPr>
            <p:ph type="ftr" sz="quarter" idx="11"/>
          </p:nvPr>
        </p:nvSpPr>
        <p:spPr/>
        <p:txBody>
          <a:bodyPr/>
          <a:lstStyle/>
          <a:p>
            <a:r>
              <a:rPr lang="en-US" dirty="0"/>
              <a:t>Background Guidance Updates</a:t>
            </a:r>
          </a:p>
        </p:txBody>
      </p:sp>
      <p:sp>
        <p:nvSpPr>
          <p:cNvPr id="6" name="Slide Number Placeholder 5"/>
          <p:cNvSpPr>
            <a:spLocks noGrp="1"/>
          </p:cNvSpPr>
          <p:nvPr>
            <p:ph type="sldNum" sz="quarter" idx="12"/>
          </p:nvPr>
        </p:nvSpPr>
        <p:spPr/>
        <p:txBody>
          <a:bodyPr/>
          <a:lstStyle/>
          <a:p>
            <a:fld id="{77BC0C64-94FA-44B3-9573-88BE3BEAC041}" type="slidenum">
              <a:rPr lang="en-US" smtClean="0"/>
              <a:t>2</a:t>
            </a:fld>
            <a:endParaRPr lang="en-US" dirty="0"/>
          </a:p>
        </p:txBody>
      </p:sp>
    </p:spTree>
    <p:extLst>
      <p:ext uri="{BB962C8B-B14F-4D97-AF65-F5344CB8AC3E}">
        <p14:creationId xmlns:p14="http://schemas.microsoft.com/office/powerpoint/2010/main" val="2114113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1145-9936-694F-B050-1D9A8BD7DF24}"/>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5887EF59-E890-2C4B-8410-33008D6251CB}"/>
              </a:ext>
            </a:extLst>
          </p:cNvPr>
          <p:cNvSpPr>
            <a:spLocks noGrp="1"/>
          </p:cNvSpPr>
          <p:nvPr>
            <p:ph idx="1"/>
          </p:nvPr>
        </p:nvSpPr>
        <p:spPr/>
        <p:txBody>
          <a:bodyPr/>
          <a:lstStyle/>
          <a:p>
            <a:pPr marL="514350" indent="-514350">
              <a:buFont typeface="+mj-lt"/>
              <a:buAutoNum type="arabicPeriod"/>
            </a:pPr>
            <a:r>
              <a:rPr lang="en-US" dirty="0"/>
              <a:t>Non-parametric tests can mask contamination due to the ranking procedure.  ”Hot spots” are more easily identified than low levels of contamination.</a:t>
            </a:r>
          </a:p>
          <a:p>
            <a:pPr marL="514350" indent="-514350">
              <a:buFont typeface="+mj-lt"/>
              <a:buAutoNum type="arabicPeriod"/>
            </a:pPr>
            <a:r>
              <a:rPr lang="en-US" dirty="0"/>
              <a:t>Large numbers of non-detected data can also mask low levels of contamination, especially with multiple detection limits.</a:t>
            </a:r>
          </a:p>
        </p:txBody>
      </p:sp>
      <p:sp>
        <p:nvSpPr>
          <p:cNvPr id="4" name="Date Placeholder 3">
            <a:extLst>
              <a:ext uri="{FF2B5EF4-FFF2-40B4-BE49-F238E27FC236}">
                <a16:creationId xmlns:a16="http://schemas.microsoft.com/office/drawing/2014/main" id="{DC733C72-F855-A747-A3B6-A954F7152A14}"/>
              </a:ext>
            </a:extLst>
          </p:cNvPr>
          <p:cNvSpPr>
            <a:spLocks noGrp="1"/>
          </p:cNvSpPr>
          <p:nvPr>
            <p:ph type="dt" sz="half" idx="10"/>
          </p:nvPr>
        </p:nvSpPr>
        <p:spPr/>
        <p:txBody>
          <a:bodyPr/>
          <a:lstStyle/>
          <a:p>
            <a:r>
              <a:rPr lang="en-US" dirty="0"/>
              <a:t>08/08/18</a:t>
            </a:r>
          </a:p>
        </p:txBody>
      </p:sp>
      <p:sp>
        <p:nvSpPr>
          <p:cNvPr id="5" name="Footer Placeholder 4">
            <a:extLst>
              <a:ext uri="{FF2B5EF4-FFF2-40B4-BE49-F238E27FC236}">
                <a16:creationId xmlns:a16="http://schemas.microsoft.com/office/drawing/2014/main" id="{8F9DA4D8-99BE-DA4B-B11D-7966FA15F80B}"/>
              </a:ext>
            </a:extLst>
          </p:cNvPr>
          <p:cNvSpPr>
            <a:spLocks noGrp="1"/>
          </p:cNvSpPr>
          <p:nvPr>
            <p:ph type="ftr" sz="quarter" idx="11"/>
          </p:nvPr>
        </p:nvSpPr>
        <p:spPr/>
        <p:txBody>
          <a:bodyPr/>
          <a:lstStyle/>
          <a:p>
            <a:r>
              <a:rPr lang="en-US" dirty="0"/>
              <a:t>Background Guidance Updates</a:t>
            </a:r>
          </a:p>
        </p:txBody>
      </p:sp>
      <p:sp>
        <p:nvSpPr>
          <p:cNvPr id="6" name="Slide Number Placeholder 5">
            <a:extLst>
              <a:ext uri="{FF2B5EF4-FFF2-40B4-BE49-F238E27FC236}">
                <a16:creationId xmlns:a16="http://schemas.microsoft.com/office/drawing/2014/main" id="{9F4BA0A2-7925-4B4D-B2BC-0FF88BAF3307}"/>
              </a:ext>
            </a:extLst>
          </p:cNvPr>
          <p:cNvSpPr>
            <a:spLocks noGrp="1"/>
          </p:cNvSpPr>
          <p:nvPr>
            <p:ph type="sldNum" sz="quarter" idx="12"/>
          </p:nvPr>
        </p:nvSpPr>
        <p:spPr/>
        <p:txBody>
          <a:bodyPr/>
          <a:lstStyle/>
          <a:p>
            <a:fld id="{77BC0C64-94FA-44B3-9573-88BE3BEAC041}" type="slidenum">
              <a:rPr lang="en-US" smtClean="0"/>
              <a:t>3</a:t>
            </a:fld>
            <a:endParaRPr lang="en-US" dirty="0"/>
          </a:p>
        </p:txBody>
      </p:sp>
    </p:spTree>
    <p:extLst>
      <p:ext uri="{BB962C8B-B14F-4D97-AF65-F5344CB8AC3E}">
        <p14:creationId xmlns:p14="http://schemas.microsoft.com/office/powerpoint/2010/main" val="177089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BD16-24E8-DE4A-8D5C-CC035CE2A357}"/>
              </a:ext>
            </a:extLst>
          </p:cNvPr>
          <p:cNvSpPr>
            <a:spLocks noGrp="1"/>
          </p:cNvSpPr>
          <p:nvPr>
            <p:ph type="title"/>
          </p:nvPr>
        </p:nvSpPr>
        <p:spPr/>
        <p:txBody>
          <a:bodyPr/>
          <a:lstStyle/>
          <a:p>
            <a:r>
              <a:rPr lang="en-US" dirty="0"/>
              <a:t>Updates</a:t>
            </a:r>
          </a:p>
        </p:txBody>
      </p:sp>
      <p:sp>
        <p:nvSpPr>
          <p:cNvPr id="3" name="Content Placeholder 2">
            <a:extLst>
              <a:ext uri="{FF2B5EF4-FFF2-40B4-BE49-F238E27FC236}">
                <a16:creationId xmlns:a16="http://schemas.microsoft.com/office/drawing/2014/main" id="{021601A1-C1C3-EE42-957B-453701757623}"/>
              </a:ext>
            </a:extLst>
          </p:cNvPr>
          <p:cNvSpPr>
            <a:spLocks noGrp="1"/>
          </p:cNvSpPr>
          <p:nvPr>
            <p:ph idx="1"/>
          </p:nvPr>
        </p:nvSpPr>
        <p:spPr>
          <a:xfrm>
            <a:off x="229972" y="1188720"/>
            <a:ext cx="5597956" cy="5306418"/>
          </a:xfrm>
        </p:spPr>
        <p:txBody>
          <a:bodyPr>
            <a:normAutofit/>
          </a:bodyPr>
          <a:lstStyle/>
          <a:p>
            <a:r>
              <a:rPr lang="en-US" dirty="0"/>
              <a:t>Analyses were added from the USEPA </a:t>
            </a:r>
            <a:r>
              <a:rPr lang="en-US" i="1" dirty="0"/>
              <a:t>Guidance for Comparing Background and Chemical Concentrations in Soil for CERCLA Sites </a:t>
            </a:r>
            <a:r>
              <a:rPr lang="en-US" dirty="0"/>
              <a:t>(2002)</a:t>
            </a:r>
            <a:r>
              <a:rPr lang="en-US" i="1" dirty="0"/>
              <a:t>.  </a:t>
            </a:r>
          </a:p>
          <a:p>
            <a:r>
              <a:rPr lang="en-US" dirty="0"/>
              <a:t>Added to help project managers get a better understanding of the dataset.</a:t>
            </a:r>
          </a:p>
          <a:p>
            <a:r>
              <a:rPr lang="en-US" dirty="0"/>
              <a:t>All additional analyses can be performed in ProUCL:  </a:t>
            </a:r>
            <a:r>
              <a:rPr lang="en-US" dirty="0">
                <a:hlinkClick r:id="rId3"/>
              </a:rPr>
              <a:t>https://www.epa.gov/land-research/proucl-software</a:t>
            </a:r>
            <a:endParaRPr lang="en-US" dirty="0"/>
          </a:p>
          <a:p>
            <a:endParaRPr lang="en-US" dirty="0"/>
          </a:p>
        </p:txBody>
      </p:sp>
      <p:pic>
        <p:nvPicPr>
          <p:cNvPr id="7" name="Picture 6" descr="First page of 2002 USEPA Guidance for Comparing Background and Chemical Concentrations in Soil for CERCLA Sites.">
            <a:extLst>
              <a:ext uri="{FF2B5EF4-FFF2-40B4-BE49-F238E27FC236}">
                <a16:creationId xmlns:a16="http://schemas.microsoft.com/office/drawing/2014/main" id="{984A3E7F-4856-6042-905B-ABD980C06AEA}"/>
              </a:ext>
            </a:extLst>
          </p:cNvPr>
          <p:cNvPicPr>
            <a:picLocks noChangeAspect="1"/>
          </p:cNvPicPr>
          <p:nvPr/>
        </p:nvPicPr>
        <p:blipFill>
          <a:blip r:embed="rId4"/>
          <a:stretch>
            <a:fillRect/>
          </a:stretch>
        </p:blipFill>
        <p:spPr>
          <a:xfrm>
            <a:off x="5815670" y="1643738"/>
            <a:ext cx="3234505" cy="4200117"/>
          </a:xfrm>
          <a:prstGeom prst="rect">
            <a:avLst/>
          </a:prstGeom>
          <a:ln>
            <a:solidFill>
              <a:schemeClr val="tx1"/>
            </a:solidFill>
          </a:ln>
        </p:spPr>
      </p:pic>
      <p:sp>
        <p:nvSpPr>
          <p:cNvPr id="4" name="Date Placeholder 3">
            <a:extLst>
              <a:ext uri="{FF2B5EF4-FFF2-40B4-BE49-F238E27FC236}">
                <a16:creationId xmlns:a16="http://schemas.microsoft.com/office/drawing/2014/main" id="{7C2AA03D-2B61-A844-BAA0-A9EA6D1FF360}"/>
              </a:ext>
            </a:extLst>
          </p:cNvPr>
          <p:cNvSpPr>
            <a:spLocks noGrp="1"/>
          </p:cNvSpPr>
          <p:nvPr>
            <p:ph type="dt" sz="half" idx="10"/>
          </p:nvPr>
        </p:nvSpPr>
        <p:spPr/>
        <p:txBody>
          <a:bodyPr/>
          <a:lstStyle/>
          <a:p>
            <a:r>
              <a:rPr lang="en-US" dirty="0"/>
              <a:t>08/08/18</a:t>
            </a:r>
          </a:p>
        </p:txBody>
      </p:sp>
      <p:sp>
        <p:nvSpPr>
          <p:cNvPr id="5" name="Footer Placeholder 4">
            <a:extLst>
              <a:ext uri="{FF2B5EF4-FFF2-40B4-BE49-F238E27FC236}">
                <a16:creationId xmlns:a16="http://schemas.microsoft.com/office/drawing/2014/main" id="{B73305C2-B760-374E-847D-0873C73C8D77}"/>
              </a:ext>
            </a:extLst>
          </p:cNvPr>
          <p:cNvSpPr>
            <a:spLocks noGrp="1"/>
          </p:cNvSpPr>
          <p:nvPr>
            <p:ph type="ftr" sz="quarter" idx="11"/>
          </p:nvPr>
        </p:nvSpPr>
        <p:spPr/>
        <p:txBody>
          <a:bodyPr/>
          <a:lstStyle/>
          <a:p>
            <a:r>
              <a:rPr lang="en-US" dirty="0"/>
              <a:t>Background Guidance Updates</a:t>
            </a:r>
          </a:p>
        </p:txBody>
      </p:sp>
      <p:sp>
        <p:nvSpPr>
          <p:cNvPr id="6" name="Slide Number Placeholder 5">
            <a:extLst>
              <a:ext uri="{FF2B5EF4-FFF2-40B4-BE49-F238E27FC236}">
                <a16:creationId xmlns:a16="http://schemas.microsoft.com/office/drawing/2014/main" id="{4860F3B0-D83D-824B-A2DF-95B41013D3EB}"/>
              </a:ext>
            </a:extLst>
          </p:cNvPr>
          <p:cNvSpPr>
            <a:spLocks noGrp="1"/>
          </p:cNvSpPr>
          <p:nvPr>
            <p:ph type="sldNum" sz="quarter" idx="12"/>
          </p:nvPr>
        </p:nvSpPr>
        <p:spPr/>
        <p:txBody>
          <a:bodyPr/>
          <a:lstStyle/>
          <a:p>
            <a:fld id="{77BC0C64-94FA-44B3-9573-88BE3BEAC041}" type="slidenum">
              <a:rPr lang="en-US" smtClean="0"/>
              <a:t>4</a:t>
            </a:fld>
            <a:endParaRPr lang="en-US" dirty="0"/>
          </a:p>
        </p:txBody>
      </p:sp>
    </p:spTree>
    <p:extLst>
      <p:ext uri="{BB962C8B-B14F-4D97-AF65-F5344CB8AC3E}">
        <p14:creationId xmlns:p14="http://schemas.microsoft.com/office/powerpoint/2010/main" val="250469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85ECF-4B33-2140-AAD7-1ACB131A9BD4}"/>
              </a:ext>
            </a:extLst>
          </p:cNvPr>
          <p:cNvSpPr>
            <a:spLocks noGrp="1"/>
          </p:cNvSpPr>
          <p:nvPr>
            <p:ph type="title"/>
          </p:nvPr>
        </p:nvSpPr>
        <p:spPr/>
        <p:txBody>
          <a:bodyPr/>
          <a:lstStyle/>
          <a:p>
            <a:r>
              <a:rPr lang="en-US" dirty="0"/>
              <a:t>1. Summary Statistics</a:t>
            </a:r>
          </a:p>
        </p:txBody>
      </p:sp>
      <p:sp>
        <p:nvSpPr>
          <p:cNvPr id="3" name="Content Placeholder 2">
            <a:extLst>
              <a:ext uri="{FF2B5EF4-FFF2-40B4-BE49-F238E27FC236}">
                <a16:creationId xmlns:a16="http://schemas.microsoft.com/office/drawing/2014/main" id="{CC49226A-5672-6E4A-A5EC-4879FA6BD7A5}"/>
              </a:ext>
            </a:extLst>
          </p:cNvPr>
          <p:cNvSpPr>
            <a:spLocks noGrp="1"/>
          </p:cNvSpPr>
          <p:nvPr>
            <p:ph idx="1"/>
          </p:nvPr>
        </p:nvSpPr>
        <p:spPr>
          <a:xfrm>
            <a:off x="529999" y="1692065"/>
            <a:ext cx="7886700" cy="1321480"/>
          </a:xfrm>
        </p:spPr>
        <p:txBody>
          <a:bodyPr/>
          <a:lstStyle/>
          <a:p>
            <a:r>
              <a:rPr lang="en-US" dirty="0"/>
              <a:t>Kaplan Meier method provides better estimates for mean and standard deviation than ½ detection limit for datasets with non-detects.  </a:t>
            </a:r>
          </a:p>
        </p:txBody>
      </p:sp>
      <p:sp>
        <p:nvSpPr>
          <p:cNvPr id="14" name="Rectangle 13">
            <a:extLst>
              <a:ext uri="{FF2B5EF4-FFF2-40B4-BE49-F238E27FC236}">
                <a16:creationId xmlns:a16="http://schemas.microsoft.com/office/drawing/2014/main" id="{DC6924E1-4CE9-457F-B1A9-5A0852369068}"/>
              </a:ext>
            </a:extLst>
          </p:cNvPr>
          <p:cNvSpPr/>
          <p:nvPr/>
        </p:nvSpPr>
        <p:spPr>
          <a:xfrm>
            <a:off x="269966" y="3276288"/>
            <a:ext cx="8511814" cy="276999"/>
          </a:xfrm>
          <a:prstGeom prst="rect">
            <a:avLst/>
          </a:prstGeom>
        </p:spPr>
        <p:txBody>
          <a:bodyPr wrap="square">
            <a:spAutoFit/>
          </a:bodyPr>
          <a:lstStyle/>
          <a:p>
            <a:r>
              <a:rPr lang="en-US" sz="1200" dirty="0">
                <a:solidFill>
                  <a:srgbClr val="000000"/>
                </a:solidFill>
              </a:rPr>
              <a:t>Summary Statistics for Censored Data Set (with Non-Detects (NDs)) using Kaplan Meier Method</a:t>
            </a:r>
            <a:r>
              <a:rPr lang="en-US" sz="1200" dirty="0"/>
              <a:t> </a:t>
            </a:r>
          </a:p>
        </p:txBody>
      </p:sp>
      <p:graphicFrame>
        <p:nvGraphicFramePr>
          <p:cNvPr id="8" name="Table 7">
            <a:extLst>
              <a:ext uri="{FF2B5EF4-FFF2-40B4-BE49-F238E27FC236}">
                <a16:creationId xmlns:a16="http://schemas.microsoft.com/office/drawing/2014/main" id="{51516500-273E-45A6-9A27-B1D8D5F7965D}"/>
              </a:ext>
            </a:extLst>
          </p:cNvPr>
          <p:cNvGraphicFramePr>
            <a:graphicFrameLocks noGrp="1"/>
          </p:cNvGraphicFramePr>
          <p:nvPr>
            <p:extLst>
              <p:ext uri="{D42A27DB-BD31-4B8C-83A1-F6EECF244321}">
                <p14:modId xmlns:p14="http://schemas.microsoft.com/office/powerpoint/2010/main" val="3412153696"/>
              </p:ext>
            </p:extLst>
          </p:nvPr>
        </p:nvGraphicFramePr>
        <p:xfrm>
          <a:off x="362220" y="3509348"/>
          <a:ext cx="8419560" cy="597621"/>
        </p:xfrm>
        <a:graphic>
          <a:graphicData uri="http://schemas.openxmlformats.org/drawingml/2006/table">
            <a:tbl>
              <a:tblPr firstRow="1">
                <a:tableStyleId>{2D5ABB26-0587-4C30-8999-92F81FD0307C}</a:tableStyleId>
              </a:tblPr>
              <a:tblGrid>
                <a:gridCol w="940526">
                  <a:extLst>
                    <a:ext uri="{9D8B030D-6E8A-4147-A177-3AD203B41FA5}">
                      <a16:colId xmlns:a16="http://schemas.microsoft.com/office/drawing/2014/main" val="810362573"/>
                    </a:ext>
                  </a:extLst>
                </a:gridCol>
                <a:gridCol w="670560">
                  <a:extLst>
                    <a:ext uri="{9D8B030D-6E8A-4147-A177-3AD203B41FA5}">
                      <a16:colId xmlns:a16="http://schemas.microsoft.com/office/drawing/2014/main" val="3196938985"/>
                    </a:ext>
                  </a:extLst>
                </a:gridCol>
                <a:gridCol w="731520">
                  <a:extLst>
                    <a:ext uri="{9D8B030D-6E8A-4147-A177-3AD203B41FA5}">
                      <a16:colId xmlns:a16="http://schemas.microsoft.com/office/drawing/2014/main" val="1294994454"/>
                    </a:ext>
                  </a:extLst>
                </a:gridCol>
                <a:gridCol w="618309">
                  <a:extLst>
                    <a:ext uri="{9D8B030D-6E8A-4147-A177-3AD203B41FA5}">
                      <a16:colId xmlns:a16="http://schemas.microsoft.com/office/drawing/2014/main" val="692321620"/>
                    </a:ext>
                  </a:extLst>
                </a:gridCol>
                <a:gridCol w="679268">
                  <a:extLst>
                    <a:ext uri="{9D8B030D-6E8A-4147-A177-3AD203B41FA5}">
                      <a16:colId xmlns:a16="http://schemas.microsoft.com/office/drawing/2014/main" val="2501390634"/>
                    </a:ext>
                  </a:extLst>
                </a:gridCol>
                <a:gridCol w="805733">
                  <a:extLst>
                    <a:ext uri="{9D8B030D-6E8A-4147-A177-3AD203B41FA5}">
                      <a16:colId xmlns:a16="http://schemas.microsoft.com/office/drawing/2014/main" val="1520854601"/>
                    </a:ext>
                  </a:extLst>
                </a:gridCol>
                <a:gridCol w="633046">
                  <a:extLst>
                    <a:ext uri="{9D8B030D-6E8A-4147-A177-3AD203B41FA5}">
                      <a16:colId xmlns:a16="http://schemas.microsoft.com/office/drawing/2014/main" val="634101023"/>
                    </a:ext>
                  </a:extLst>
                </a:gridCol>
                <a:gridCol w="713433">
                  <a:extLst>
                    <a:ext uri="{9D8B030D-6E8A-4147-A177-3AD203B41FA5}">
                      <a16:colId xmlns:a16="http://schemas.microsoft.com/office/drawing/2014/main" val="1364878784"/>
                    </a:ext>
                  </a:extLst>
                </a:gridCol>
                <a:gridCol w="688312">
                  <a:extLst>
                    <a:ext uri="{9D8B030D-6E8A-4147-A177-3AD203B41FA5}">
                      <a16:colId xmlns:a16="http://schemas.microsoft.com/office/drawing/2014/main" val="4054335405"/>
                    </a:ext>
                  </a:extLst>
                </a:gridCol>
                <a:gridCol w="653143">
                  <a:extLst>
                    <a:ext uri="{9D8B030D-6E8A-4147-A177-3AD203B41FA5}">
                      <a16:colId xmlns:a16="http://schemas.microsoft.com/office/drawing/2014/main" val="4011973698"/>
                    </a:ext>
                  </a:extLst>
                </a:gridCol>
                <a:gridCol w="693337">
                  <a:extLst>
                    <a:ext uri="{9D8B030D-6E8A-4147-A177-3AD203B41FA5}">
                      <a16:colId xmlns:a16="http://schemas.microsoft.com/office/drawing/2014/main" val="503945607"/>
                    </a:ext>
                  </a:extLst>
                </a:gridCol>
                <a:gridCol w="592373">
                  <a:extLst>
                    <a:ext uri="{9D8B030D-6E8A-4147-A177-3AD203B41FA5}">
                      <a16:colId xmlns:a16="http://schemas.microsoft.com/office/drawing/2014/main" val="148921820"/>
                    </a:ext>
                  </a:extLst>
                </a:gridCol>
              </a:tblGrid>
              <a:tr h="163613">
                <a:tc>
                  <a:txBody>
                    <a:bodyPr/>
                    <a:lstStyle/>
                    <a:p>
                      <a:pPr algn="ctr" fontAlgn="b"/>
                      <a:r>
                        <a:rPr lang="en-US" sz="1100" b="1" u="none" strike="noStrike" dirty="0">
                          <a:effectLst/>
                        </a:rPr>
                        <a:t>Variable</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1" u="none" strike="noStrike" dirty="0" err="1">
                          <a:effectLst/>
                        </a:rPr>
                        <a:t>NumObs</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Missing</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1" u="none" strike="noStrike" dirty="0" err="1">
                          <a:effectLst/>
                        </a:rPr>
                        <a:t>NumDs</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1" u="none" strike="noStrike" dirty="0" err="1">
                          <a:effectLst/>
                        </a:rPr>
                        <a:t>NumNDs</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 NDs</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Min ND</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Max ND</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KM Mean</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KM Var</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KM SD</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100" b="1" u="none" strike="noStrike" dirty="0">
                          <a:effectLst/>
                        </a:rPr>
                        <a:t>MK CV</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015138"/>
                  </a:ext>
                </a:extLst>
              </a:tr>
              <a:tr h="237576">
                <a:tc>
                  <a:txBody>
                    <a:bodyPr/>
                    <a:lstStyle/>
                    <a:p>
                      <a:pPr algn="ctr" fontAlgn="b"/>
                      <a:r>
                        <a:rPr lang="en-US" sz="1100" u="none" strike="noStrike" dirty="0">
                          <a:effectLst/>
                        </a:rPr>
                        <a:t>Cu (alluvial fan)</a:t>
                      </a:r>
                      <a:endParaRPr lang="en-US" sz="11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rPr>
                        <a:t>65</a:t>
                      </a:r>
                      <a:endParaRPr lang="en-US" sz="11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rPr>
                        <a:t>48</a:t>
                      </a:r>
                      <a:endParaRPr lang="en-US" sz="11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26.15%</a:t>
                      </a:r>
                      <a:endParaRPr lang="en-US" sz="1100" b="0" i="0" u="none" strike="noStrike">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3.608</a:t>
                      </a:r>
                      <a:endParaRPr lang="en-US" sz="1100" b="0" i="0" u="none" strike="noStrike">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13.08</a:t>
                      </a:r>
                      <a:endParaRPr lang="en-US" sz="1100" b="0" i="0" u="none" strike="noStrike">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3.616</a:t>
                      </a:r>
                      <a:endParaRPr lang="en-US" sz="1100" b="0" i="0" u="none" strike="noStrike">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rPr>
                        <a:t>1.002</a:t>
                      </a:r>
                      <a:endParaRPr lang="en-US" sz="1100" b="0" i="0" u="none" strike="noStrike">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69859342"/>
                  </a:ext>
                </a:extLst>
              </a:tr>
              <a:tr h="182880">
                <a:tc>
                  <a:txBody>
                    <a:bodyPr/>
                    <a:lstStyle/>
                    <a:p>
                      <a:pPr algn="ctr" fontAlgn="b"/>
                      <a:r>
                        <a:rPr lang="en-US" sz="1100" u="none" strike="noStrike" dirty="0">
                          <a:effectLst/>
                        </a:rPr>
                        <a:t>Cu (alluvial fan)</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49</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14</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28.57%</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4.362</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21.64</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4.651</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1.066</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7625408"/>
                  </a:ext>
                </a:extLst>
              </a:tr>
            </a:tbl>
          </a:graphicData>
        </a:graphic>
      </p:graphicFrame>
      <p:sp>
        <p:nvSpPr>
          <p:cNvPr id="17" name="Rectangle 16" descr="Box highlighting the Kaplan Meier Method (KM) Mean.">
            <a:extLst>
              <a:ext uri="{FF2B5EF4-FFF2-40B4-BE49-F238E27FC236}">
                <a16:creationId xmlns:a16="http://schemas.microsoft.com/office/drawing/2014/main" id="{2DB5DA92-866E-4F97-B9A8-85CBF6DB751B}"/>
              </a:ext>
            </a:extLst>
          </p:cNvPr>
          <p:cNvSpPr/>
          <p:nvPr/>
        </p:nvSpPr>
        <p:spPr>
          <a:xfrm>
            <a:off x="6182436" y="3489970"/>
            <a:ext cx="655092" cy="6371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descr="Box highlighting the Kaplan Meier Method (KM) Standard Devieation (SD).">
            <a:extLst>
              <a:ext uri="{FF2B5EF4-FFF2-40B4-BE49-F238E27FC236}">
                <a16:creationId xmlns:a16="http://schemas.microsoft.com/office/drawing/2014/main" id="{0CC229CC-8030-4527-92BC-1A01DFA1D29B}"/>
              </a:ext>
            </a:extLst>
          </p:cNvPr>
          <p:cNvSpPr/>
          <p:nvPr/>
        </p:nvSpPr>
        <p:spPr>
          <a:xfrm>
            <a:off x="7507122" y="3489970"/>
            <a:ext cx="655092" cy="6371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F09BC4F-C484-400D-9665-23E3022BCF28}"/>
              </a:ext>
            </a:extLst>
          </p:cNvPr>
          <p:cNvSpPr/>
          <p:nvPr/>
        </p:nvSpPr>
        <p:spPr>
          <a:xfrm>
            <a:off x="269966" y="4389909"/>
            <a:ext cx="8511814" cy="276999"/>
          </a:xfrm>
          <a:prstGeom prst="rect">
            <a:avLst/>
          </a:prstGeom>
        </p:spPr>
        <p:txBody>
          <a:bodyPr wrap="square">
            <a:spAutoFit/>
          </a:bodyPr>
          <a:lstStyle/>
          <a:p>
            <a:r>
              <a:rPr lang="en-US" sz="1200" dirty="0">
                <a:solidFill>
                  <a:srgbClr val="000000"/>
                </a:solidFill>
              </a:rPr>
              <a:t>Summary Statistics for Raw Data Sets using Detected Data Only</a:t>
            </a:r>
            <a:endParaRPr lang="en-US" sz="1200" dirty="0"/>
          </a:p>
        </p:txBody>
      </p:sp>
      <p:graphicFrame>
        <p:nvGraphicFramePr>
          <p:cNvPr id="12" name="Table 11">
            <a:extLst>
              <a:ext uri="{FF2B5EF4-FFF2-40B4-BE49-F238E27FC236}">
                <a16:creationId xmlns:a16="http://schemas.microsoft.com/office/drawing/2014/main" id="{1BAB8421-E05E-418D-933C-66F1352019D1}"/>
              </a:ext>
            </a:extLst>
          </p:cNvPr>
          <p:cNvGraphicFramePr>
            <a:graphicFrameLocks noGrp="1"/>
          </p:cNvGraphicFramePr>
          <p:nvPr>
            <p:extLst>
              <p:ext uri="{D42A27DB-BD31-4B8C-83A1-F6EECF244321}">
                <p14:modId xmlns:p14="http://schemas.microsoft.com/office/powerpoint/2010/main" val="2083259579"/>
              </p:ext>
            </p:extLst>
          </p:nvPr>
        </p:nvGraphicFramePr>
        <p:xfrm>
          <a:off x="362220" y="4651031"/>
          <a:ext cx="8419560" cy="597621"/>
        </p:xfrm>
        <a:graphic>
          <a:graphicData uri="http://schemas.openxmlformats.org/drawingml/2006/table">
            <a:tbl>
              <a:tblPr firstRow="1">
                <a:tableStyleId>{2D5ABB26-0587-4C30-8999-92F81FD0307C}</a:tableStyleId>
              </a:tblPr>
              <a:tblGrid>
                <a:gridCol w="940526">
                  <a:extLst>
                    <a:ext uri="{9D8B030D-6E8A-4147-A177-3AD203B41FA5}">
                      <a16:colId xmlns:a16="http://schemas.microsoft.com/office/drawing/2014/main" val="810362573"/>
                    </a:ext>
                  </a:extLst>
                </a:gridCol>
                <a:gridCol w="670560">
                  <a:extLst>
                    <a:ext uri="{9D8B030D-6E8A-4147-A177-3AD203B41FA5}">
                      <a16:colId xmlns:a16="http://schemas.microsoft.com/office/drawing/2014/main" val="3196938985"/>
                    </a:ext>
                  </a:extLst>
                </a:gridCol>
                <a:gridCol w="731520">
                  <a:extLst>
                    <a:ext uri="{9D8B030D-6E8A-4147-A177-3AD203B41FA5}">
                      <a16:colId xmlns:a16="http://schemas.microsoft.com/office/drawing/2014/main" val="1294994454"/>
                    </a:ext>
                  </a:extLst>
                </a:gridCol>
                <a:gridCol w="618309">
                  <a:extLst>
                    <a:ext uri="{9D8B030D-6E8A-4147-A177-3AD203B41FA5}">
                      <a16:colId xmlns:a16="http://schemas.microsoft.com/office/drawing/2014/main" val="692321620"/>
                    </a:ext>
                  </a:extLst>
                </a:gridCol>
                <a:gridCol w="679268">
                  <a:extLst>
                    <a:ext uri="{9D8B030D-6E8A-4147-A177-3AD203B41FA5}">
                      <a16:colId xmlns:a16="http://schemas.microsoft.com/office/drawing/2014/main" val="2501390634"/>
                    </a:ext>
                  </a:extLst>
                </a:gridCol>
                <a:gridCol w="761186">
                  <a:extLst>
                    <a:ext uri="{9D8B030D-6E8A-4147-A177-3AD203B41FA5}">
                      <a16:colId xmlns:a16="http://schemas.microsoft.com/office/drawing/2014/main" val="1520854601"/>
                    </a:ext>
                  </a:extLst>
                </a:gridCol>
                <a:gridCol w="727835">
                  <a:extLst>
                    <a:ext uri="{9D8B030D-6E8A-4147-A177-3AD203B41FA5}">
                      <a16:colId xmlns:a16="http://schemas.microsoft.com/office/drawing/2014/main" val="634101023"/>
                    </a:ext>
                  </a:extLst>
                </a:gridCol>
                <a:gridCol w="733530">
                  <a:extLst>
                    <a:ext uri="{9D8B030D-6E8A-4147-A177-3AD203B41FA5}">
                      <a16:colId xmlns:a16="http://schemas.microsoft.com/office/drawing/2014/main" val="1364878784"/>
                    </a:ext>
                  </a:extLst>
                </a:gridCol>
                <a:gridCol w="552659">
                  <a:extLst>
                    <a:ext uri="{9D8B030D-6E8A-4147-A177-3AD203B41FA5}">
                      <a16:colId xmlns:a16="http://schemas.microsoft.com/office/drawing/2014/main" val="4054335405"/>
                    </a:ext>
                  </a:extLst>
                </a:gridCol>
                <a:gridCol w="753627">
                  <a:extLst>
                    <a:ext uri="{9D8B030D-6E8A-4147-A177-3AD203B41FA5}">
                      <a16:colId xmlns:a16="http://schemas.microsoft.com/office/drawing/2014/main" val="4011973698"/>
                    </a:ext>
                  </a:extLst>
                </a:gridCol>
                <a:gridCol w="638070">
                  <a:extLst>
                    <a:ext uri="{9D8B030D-6E8A-4147-A177-3AD203B41FA5}">
                      <a16:colId xmlns:a16="http://schemas.microsoft.com/office/drawing/2014/main" val="503945607"/>
                    </a:ext>
                  </a:extLst>
                </a:gridCol>
                <a:gridCol w="612470">
                  <a:extLst>
                    <a:ext uri="{9D8B030D-6E8A-4147-A177-3AD203B41FA5}">
                      <a16:colId xmlns:a16="http://schemas.microsoft.com/office/drawing/2014/main" val="148921820"/>
                    </a:ext>
                  </a:extLst>
                </a:gridCol>
              </a:tblGrid>
              <a:tr h="163613">
                <a:tc>
                  <a:txBody>
                    <a:bodyPr/>
                    <a:lstStyle/>
                    <a:p>
                      <a:pPr algn="ctr" fontAlgn="ctr"/>
                      <a:r>
                        <a:rPr lang="en-US" sz="1100" b="1" i="0" u="none" strike="noStrike" dirty="0">
                          <a:solidFill>
                            <a:srgbClr val="000000"/>
                          </a:solidFill>
                          <a:effectLst/>
                          <a:latin typeface="Calibri" panose="020F0502020204030204" pitchFamily="34" charset="0"/>
                        </a:rPr>
                        <a:t>Variable</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err="1">
                          <a:solidFill>
                            <a:srgbClr val="000000"/>
                          </a:solidFill>
                          <a:effectLst/>
                          <a:latin typeface="Calibri" panose="020F0502020204030204" pitchFamily="34" charset="0"/>
                        </a:rPr>
                        <a:t>NumObs</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 Missing</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Minimum</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Maximum</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Mean</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Median</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Var</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SD</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MAD/0.675</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Skewness</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CV</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015138"/>
                  </a:ext>
                </a:extLst>
              </a:tr>
              <a:tr h="237576">
                <a:tc>
                  <a:txBody>
                    <a:bodyPr/>
                    <a:lstStyle/>
                    <a:p>
                      <a:pPr algn="ctr" fontAlgn="ctr"/>
                      <a:r>
                        <a:rPr lang="en-US" sz="1100" b="0" i="0" u="none" strike="noStrike">
                          <a:solidFill>
                            <a:srgbClr val="000000"/>
                          </a:solidFill>
                          <a:effectLst/>
                          <a:latin typeface="Calibri" panose="020F0502020204030204" pitchFamily="34" charset="0"/>
                        </a:rPr>
                        <a:t>Cu (alluvial fan)</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48</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4.146</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16.04</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4.005</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1.483</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2.256</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0.966</a:t>
                      </a:r>
                    </a:p>
                  </a:txBody>
                  <a:tcPr marL="9525" marR="9525" marT="9525" marB="0"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69859342"/>
                  </a:ext>
                </a:extLst>
              </a:tr>
              <a:tr h="182880">
                <a:tc>
                  <a:txBody>
                    <a:bodyPr/>
                    <a:lstStyle/>
                    <a:p>
                      <a:pPr algn="ctr" fontAlgn="ctr"/>
                      <a:r>
                        <a:rPr lang="en-US" sz="1100" b="0" i="0" u="none" strike="noStrike">
                          <a:solidFill>
                            <a:srgbClr val="000000"/>
                          </a:solidFill>
                          <a:effectLst/>
                          <a:latin typeface="Calibri" panose="020F0502020204030204" pitchFamily="34" charset="0"/>
                        </a:rPr>
                        <a:t>Cu (alluvial fan)</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5.229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27.18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5.214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2.965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1.878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0.997</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7625408"/>
                  </a:ext>
                </a:extLst>
              </a:tr>
            </a:tbl>
          </a:graphicData>
        </a:graphic>
      </p:graphicFrame>
      <p:sp>
        <p:nvSpPr>
          <p:cNvPr id="16" name="Rectangle 15">
            <a:extLst>
              <a:ext uri="{FF2B5EF4-FFF2-40B4-BE49-F238E27FC236}">
                <a16:creationId xmlns:a16="http://schemas.microsoft.com/office/drawing/2014/main" id="{E8FBBB9E-7A2A-489F-9213-3FF95AE293D8}"/>
              </a:ext>
            </a:extLst>
          </p:cNvPr>
          <p:cNvSpPr/>
          <p:nvPr/>
        </p:nvSpPr>
        <p:spPr>
          <a:xfrm>
            <a:off x="269966" y="5525043"/>
            <a:ext cx="8511814" cy="276999"/>
          </a:xfrm>
          <a:prstGeom prst="rect">
            <a:avLst/>
          </a:prstGeom>
        </p:spPr>
        <p:txBody>
          <a:bodyPr wrap="square">
            <a:spAutoFit/>
          </a:bodyPr>
          <a:lstStyle/>
          <a:p>
            <a:r>
              <a:rPr lang="en-US" sz="1200" dirty="0">
                <a:solidFill>
                  <a:srgbClr val="000000"/>
                </a:solidFill>
              </a:rPr>
              <a:t>Percentiles using all Detects (Ds) and NDs</a:t>
            </a:r>
            <a:endParaRPr lang="en-US" sz="1200" dirty="0"/>
          </a:p>
        </p:txBody>
      </p:sp>
      <p:graphicFrame>
        <p:nvGraphicFramePr>
          <p:cNvPr id="13" name="Table 12">
            <a:extLst>
              <a:ext uri="{FF2B5EF4-FFF2-40B4-BE49-F238E27FC236}">
                <a16:creationId xmlns:a16="http://schemas.microsoft.com/office/drawing/2014/main" id="{7191072A-0DAB-473D-AB76-30A4E898863F}"/>
              </a:ext>
            </a:extLst>
          </p:cNvPr>
          <p:cNvGraphicFramePr>
            <a:graphicFrameLocks noGrp="1"/>
          </p:cNvGraphicFramePr>
          <p:nvPr>
            <p:extLst>
              <p:ext uri="{D42A27DB-BD31-4B8C-83A1-F6EECF244321}">
                <p14:modId xmlns:p14="http://schemas.microsoft.com/office/powerpoint/2010/main" val="3737107406"/>
              </p:ext>
            </p:extLst>
          </p:nvPr>
        </p:nvGraphicFramePr>
        <p:xfrm>
          <a:off x="362220" y="5780530"/>
          <a:ext cx="8419560" cy="597621"/>
        </p:xfrm>
        <a:graphic>
          <a:graphicData uri="http://schemas.openxmlformats.org/drawingml/2006/table">
            <a:tbl>
              <a:tblPr firstRow="1">
                <a:tableStyleId>{2D5ABB26-0587-4C30-8999-92F81FD0307C}</a:tableStyleId>
              </a:tblPr>
              <a:tblGrid>
                <a:gridCol w="940526">
                  <a:extLst>
                    <a:ext uri="{9D8B030D-6E8A-4147-A177-3AD203B41FA5}">
                      <a16:colId xmlns:a16="http://schemas.microsoft.com/office/drawing/2014/main" val="810362573"/>
                    </a:ext>
                  </a:extLst>
                </a:gridCol>
                <a:gridCol w="670560">
                  <a:extLst>
                    <a:ext uri="{9D8B030D-6E8A-4147-A177-3AD203B41FA5}">
                      <a16:colId xmlns:a16="http://schemas.microsoft.com/office/drawing/2014/main" val="3196938985"/>
                    </a:ext>
                  </a:extLst>
                </a:gridCol>
                <a:gridCol w="731520">
                  <a:extLst>
                    <a:ext uri="{9D8B030D-6E8A-4147-A177-3AD203B41FA5}">
                      <a16:colId xmlns:a16="http://schemas.microsoft.com/office/drawing/2014/main" val="1294994454"/>
                    </a:ext>
                  </a:extLst>
                </a:gridCol>
                <a:gridCol w="618309">
                  <a:extLst>
                    <a:ext uri="{9D8B030D-6E8A-4147-A177-3AD203B41FA5}">
                      <a16:colId xmlns:a16="http://schemas.microsoft.com/office/drawing/2014/main" val="692321620"/>
                    </a:ext>
                  </a:extLst>
                </a:gridCol>
                <a:gridCol w="679268">
                  <a:extLst>
                    <a:ext uri="{9D8B030D-6E8A-4147-A177-3AD203B41FA5}">
                      <a16:colId xmlns:a16="http://schemas.microsoft.com/office/drawing/2014/main" val="2501390634"/>
                    </a:ext>
                  </a:extLst>
                </a:gridCol>
                <a:gridCol w="670560">
                  <a:extLst>
                    <a:ext uri="{9D8B030D-6E8A-4147-A177-3AD203B41FA5}">
                      <a16:colId xmlns:a16="http://schemas.microsoft.com/office/drawing/2014/main" val="1520854601"/>
                    </a:ext>
                  </a:extLst>
                </a:gridCol>
                <a:gridCol w="848271">
                  <a:extLst>
                    <a:ext uri="{9D8B030D-6E8A-4147-A177-3AD203B41FA5}">
                      <a16:colId xmlns:a16="http://schemas.microsoft.com/office/drawing/2014/main" val="634101023"/>
                    </a:ext>
                  </a:extLst>
                </a:gridCol>
                <a:gridCol w="661852">
                  <a:extLst>
                    <a:ext uri="{9D8B030D-6E8A-4147-A177-3AD203B41FA5}">
                      <a16:colId xmlns:a16="http://schemas.microsoft.com/office/drawing/2014/main" val="1364878784"/>
                    </a:ext>
                  </a:extLst>
                </a:gridCol>
                <a:gridCol w="583474">
                  <a:extLst>
                    <a:ext uri="{9D8B030D-6E8A-4147-A177-3AD203B41FA5}">
                      <a16:colId xmlns:a16="http://schemas.microsoft.com/office/drawing/2014/main" val="4054335405"/>
                    </a:ext>
                  </a:extLst>
                </a:gridCol>
                <a:gridCol w="769704">
                  <a:extLst>
                    <a:ext uri="{9D8B030D-6E8A-4147-A177-3AD203B41FA5}">
                      <a16:colId xmlns:a16="http://schemas.microsoft.com/office/drawing/2014/main" val="4011973698"/>
                    </a:ext>
                  </a:extLst>
                </a:gridCol>
                <a:gridCol w="706984">
                  <a:extLst>
                    <a:ext uri="{9D8B030D-6E8A-4147-A177-3AD203B41FA5}">
                      <a16:colId xmlns:a16="http://schemas.microsoft.com/office/drawing/2014/main" val="503945607"/>
                    </a:ext>
                  </a:extLst>
                </a:gridCol>
                <a:gridCol w="538532">
                  <a:extLst>
                    <a:ext uri="{9D8B030D-6E8A-4147-A177-3AD203B41FA5}">
                      <a16:colId xmlns:a16="http://schemas.microsoft.com/office/drawing/2014/main" val="148921820"/>
                    </a:ext>
                  </a:extLst>
                </a:gridCol>
              </a:tblGrid>
              <a:tr h="163613">
                <a:tc>
                  <a:txBody>
                    <a:bodyPr/>
                    <a:lstStyle/>
                    <a:p>
                      <a:pPr algn="ctr" fontAlgn="ctr"/>
                      <a:r>
                        <a:rPr lang="en-US" sz="1100" b="1" i="0" u="none" strike="noStrike" dirty="0">
                          <a:solidFill>
                            <a:srgbClr val="000000"/>
                          </a:solidFill>
                          <a:effectLst/>
                          <a:latin typeface="Calibri" panose="020F0502020204030204" pitchFamily="34" charset="0"/>
                        </a:rPr>
                        <a:t>Variable</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err="1">
                          <a:solidFill>
                            <a:srgbClr val="000000"/>
                          </a:solidFill>
                          <a:effectLst/>
                          <a:latin typeface="Calibri" panose="020F0502020204030204" pitchFamily="34" charset="0"/>
                        </a:rPr>
                        <a:t>NumObs</a:t>
                      </a:r>
                      <a:endParaRPr lang="en-U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 Missing</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10%ile</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20%ile</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25%ile(Q1)</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50%ile(Q2)</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75%ile(Q3)</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80%ile</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90%ile</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95%ile</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99%ile</a:t>
                      </a: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015138"/>
                  </a:ext>
                </a:extLst>
              </a:tr>
              <a:tr h="237576">
                <a:tc>
                  <a:txBody>
                    <a:bodyPr/>
                    <a:lstStyle/>
                    <a:p>
                      <a:pPr algn="ctr" fontAlgn="ctr"/>
                      <a:r>
                        <a:rPr lang="en-US" sz="1100" b="0" i="0" u="none" strike="noStrike">
                          <a:solidFill>
                            <a:srgbClr val="000000"/>
                          </a:solidFill>
                          <a:effectLst/>
                          <a:latin typeface="Calibri" panose="020F0502020204030204" pitchFamily="34" charset="0"/>
                        </a:rPr>
                        <a:t>Cu (alluvial fan)</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65</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a:solidFill>
                            <a:srgbClr val="000000"/>
                          </a:solidFill>
                          <a:effectLst/>
                          <a:latin typeface="Calibri" panose="020F0502020204030204" pitchFamily="34" charset="0"/>
                        </a:rPr>
                        <a:t>3</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a:solidFill>
                            <a:srgbClr val="000000"/>
                          </a:solidFill>
                          <a:effectLst/>
                          <a:latin typeface="Calibri" panose="020F0502020204030204" pitchFamily="34" charset="0"/>
                        </a:rPr>
                        <a:t>10</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15.2</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9525" marB="0"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69859342"/>
                  </a:ext>
                </a:extLst>
              </a:tr>
              <a:tr h="182880">
                <a:tc>
                  <a:txBody>
                    <a:bodyPr/>
                    <a:lstStyle/>
                    <a:p>
                      <a:pPr algn="ctr" fontAlgn="ctr"/>
                      <a:r>
                        <a:rPr lang="en-US" sz="1100" b="0" i="0" u="none" strike="noStrike">
                          <a:solidFill>
                            <a:srgbClr val="000000"/>
                          </a:solidFill>
                          <a:effectLst/>
                          <a:latin typeface="Calibri" panose="020F0502020204030204" pitchFamily="34" charset="0"/>
                        </a:rPr>
                        <a:t>Cu (alluvial fan)</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9.4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20.12</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7625408"/>
                  </a:ext>
                </a:extLst>
              </a:tr>
            </a:tbl>
          </a:graphicData>
        </a:graphic>
      </p:graphicFrame>
      <p:sp>
        <p:nvSpPr>
          <p:cNvPr id="4" name="Date Placeholder 3">
            <a:extLst>
              <a:ext uri="{FF2B5EF4-FFF2-40B4-BE49-F238E27FC236}">
                <a16:creationId xmlns:a16="http://schemas.microsoft.com/office/drawing/2014/main" id="{4B2B9325-F45C-714D-87D3-115511C587BA}"/>
              </a:ext>
            </a:extLst>
          </p:cNvPr>
          <p:cNvSpPr>
            <a:spLocks noGrp="1"/>
          </p:cNvSpPr>
          <p:nvPr>
            <p:ph type="dt" sz="half" idx="10"/>
          </p:nvPr>
        </p:nvSpPr>
        <p:spPr/>
        <p:txBody>
          <a:bodyPr/>
          <a:lstStyle/>
          <a:p>
            <a:r>
              <a:rPr lang="en-US" dirty="0"/>
              <a:t>08/08/18</a:t>
            </a:r>
          </a:p>
        </p:txBody>
      </p:sp>
      <p:sp>
        <p:nvSpPr>
          <p:cNvPr id="5" name="Footer Placeholder 4">
            <a:extLst>
              <a:ext uri="{FF2B5EF4-FFF2-40B4-BE49-F238E27FC236}">
                <a16:creationId xmlns:a16="http://schemas.microsoft.com/office/drawing/2014/main" id="{AA4A940E-46F1-AD4E-890E-C1C06D504D0A}"/>
              </a:ext>
            </a:extLst>
          </p:cNvPr>
          <p:cNvSpPr>
            <a:spLocks noGrp="1"/>
          </p:cNvSpPr>
          <p:nvPr>
            <p:ph type="ftr" sz="quarter" idx="11"/>
          </p:nvPr>
        </p:nvSpPr>
        <p:spPr/>
        <p:txBody>
          <a:bodyPr/>
          <a:lstStyle/>
          <a:p>
            <a:r>
              <a:rPr lang="en-US" dirty="0"/>
              <a:t>Background Guidance Updates</a:t>
            </a:r>
          </a:p>
        </p:txBody>
      </p:sp>
      <p:sp>
        <p:nvSpPr>
          <p:cNvPr id="6" name="Slide Number Placeholder 5">
            <a:extLst>
              <a:ext uri="{FF2B5EF4-FFF2-40B4-BE49-F238E27FC236}">
                <a16:creationId xmlns:a16="http://schemas.microsoft.com/office/drawing/2014/main" id="{761EF8B9-2992-6F4F-BF99-89948EB4E8DD}"/>
              </a:ext>
            </a:extLst>
          </p:cNvPr>
          <p:cNvSpPr>
            <a:spLocks noGrp="1"/>
          </p:cNvSpPr>
          <p:nvPr>
            <p:ph type="sldNum" sz="quarter" idx="12"/>
          </p:nvPr>
        </p:nvSpPr>
        <p:spPr/>
        <p:txBody>
          <a:bodyPr/>
          <a:lstStyle/>
          <a:p>
            <a:fld id="{77BC0C64-94FA-44B3-9573-88BE3BEAC041}" type="slidenum">
              <a:rPr lang="en-US" smtClean="0"/>
              <a:t>5</a:t>
            </a:fld>
            <a:endParaRPr lang="en-US" dirty="0"/>
          </a:p>
        </p:txBody>
      </p:sp>
    </p:spTree>
    <p:extLst>
      <p:ext uri="{BB962C8B-B14F-4D97-AF65-F5344CB8AC3E}">
        <p14:creationId xmlns:p14="http://schemas.microsoft.com/office/powerpoint/2010/main" val="231495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834D-AB36-7A44-9BF6-0FE31E2AD082}"/>
              </a:ext>
            </a:extLst>
          </p:cNvPr>
          <p:cNvSpPr>
            <a:spLocks noGrp="1"/>
          </p:cNvSpPr>
          <p:nvPr>
            <p:ph type="title"/>
          </p:nvPr>
        </p:nvSpPr>
        <p:spPr/>
        <p:txBody>
          <a:bodyPr/>
          <a:lstStyle/>
          <a:p>
            <a:r>
              <a:rPr lang="en-US" dirty="0"/>
              <a:t>2. Quantile-Quantile Plots</a:t>
            </a:r>
          </a:p>
        </p:txBody>
      </p:sp>
      <p:sp>
        <p:nvSpPr>
          <p:cNvPr id="3" name="Content Placeholder 2">
            <a:extLst>
              <a:ext uri="{FF2B5EF4-FFF2-40B4-BE49-F238E27FC236}">
                <a16:creationId xmlns:a16="http://schemas.microsoft.com/office/drawing/2014/main" id="{566E2A6F-F1F0-C040-B2C5-A356340E4633}"/>
              </a:ext>
            </a:extLst>
          </p:cNvPr>
          <p:cNvSpPr>
            <a:spLocks noGrp="1"/>
          </p:cNvSpPr>
          <p:nvPr>
            <p:ph idx="1"/>
          </p:nvPr>
        </p:nvSpPr>
        <p:spPr>
          <a:xfrm>
            <a:off x="628650" y="1219200"/>
            <a:ext cx="7886700" cy="2719914"/>
          </a:xfrm>
        </p:spPr>
        <p:txBody>
          <a:bodyPr>
            <a:normAutofit/>
          </a:bodyPr>
          <a:lstStyle/>
          <a:p>
            <a:r>
              <a:rPr lang="en-US" dirty="0"/>
              <a:t>Helps to visualize whether background and site concentrations are from the same population.</a:t>
            </a:r>
          </a:p>
          <a:p>
            <a:r>
              <a:rPr lang="en-US" dirty="0"/>
              <a:t>Unless sites are identical, the trendlines will be slightly different.</a:t>
            </a:r>
          </a:p>
          <a:p>
            <a:r>
              <a:rPr lang="en-US" dirty="0"/>
              <a:t>Deviations of data points from the trendline should be similar.</a:t>
            </a:r>
          </a:p>
        </p:txBody>
      </p:sp>
      <p:pic>
        <p:nvPicPr>
          <p:cNvPr id="7" name="Picture 6" descr="Scatter plot of ordered observations versus standard normal theoretical quantiles. Best fit lines have similar slope and y-intercept.">
            <a:extLst>
              <a:ext uri="{FF2B5EF4-FFF2-40B4-BE49-F238E27FC236}">
                <a16:creationId xmlns:a16="http://schemas.microsoft.com/office/drawing/2014/main" id="{18DA70BD-E401-4744-B408-E4BB18AA4347}"/>
              </a:ext>
            </a:extLst>
          </p:cNvPr>
          <p:cNvPicPr>
            <a:picLocks noChangeAspect="1"/>
          </p:cNvPicPr>
          <p:nvPr/>
        </p:nvPicPr>
        <p:blipFill rotWithShape="1">
          <a:blip r:embed="rId3"/>
          <a:srcRect r="13415"/>
          <a:stretch/>
        </p:blipFill>
        <p:spPr bwMode="auto">
          <a:xfrm>
            <a:off x="2408298" y="3939114"/>
            <a:ext cx="4493947" cy="2634682"/>
          </a:xfrm>
          <a:prstGeom prst="rect">
            <a:avLst/>
          </a:prstGeom>
          <a:ln>
            <a:noFill/>
          </a:ln>
          <a:extLst>
            <a:ext uri="{53640926-AAD7-44D8-BBD7-CCE9431645EC}">
              <a14:shadowObscured xmlns:a14="http://schemas.microsoft.com/office/drawing/2010/main"/>
            </a:ext>
          </a:extLst>
        </p:spPr>
      </p:pic>
      <p:sp>
        <p:nvSpPr>
          <p:cNvPr id="4" name="Date Placeholder 3">
            <a:extLst>
              <a:ext uri="{FF2B5EF4-FFF2-40B4-BE49-F238E27FC236}">
                <a16:creationId xmlns:a16="http://schemas.microsoft.com/office/drawing/2014/main" id="{68AD9A81-B945-5147-9661-C32C2E7EB1AF}"/>
              </a:ext>
            </a:extLst>
          </p:cNvPr>
          <p:cNvSpPr>
            <a:spLocks noGrp="1"/>
          </p:cNvSpPr>
          <p:nvPr>
            <p:ph type="dt" sz="half" idx="10"/>
          </p:nvPr>
        </p:nvSpPr>
        <p:spPr/>
        <p:txBody>
          <a:bodyPr/>
          <a:lstStyle/>
          <a:p>
            <a:r>
              <a:rPr lang="en-US"/>
              <a:t>08/08/18</a:t>
            </a:r>
            <a:endParaRPr lang="en-US" dirty="0"/>
          </a:p>
        </p:txBody>
      </p:sp>
      <p:sp>
        <p:nvSpPr>
          <p:cNvPr id="5" name="Footer Placeholder 4">
            <a:extLst>
              <a:ext uri="{FF2B5EF4-FFF2-40B4-BE49-F238E27FC236}">
                <a16:creationId xmlns:a16="http://schemas.microsoft.com/office/drawing/2014/main" id="{4B1FB3EF-59E4-BE41-9ECD-56C6614AD0A7}"/>
              </a:ext>
            </a:extLst>
          </p:cNvPr>
          <p:cNvSpPr>
            <a:spLocks noGrp="1"/>
          </p:cNvSpPr>
          <p:nvPr>
            <p:ph type="ftr" sz="quarter" idx="11"/>
          </p:nvPr>
        </p:nvSpPr>
        <p:spPr/>
        <p:txBody>
          <a:bodyPr/>
          <a:lstStyle/>
          <a:p>
            <a:r>
              <a:rPr lang="en-US"/>
              <a:t>Background Guidance Updates</a:t>
            </a:r>
            <a:endParaRPr lang="en-US" dirty="0"/>
          </a:p>
        </p:txBody>
      </p:sp>
      <p:sp>
        <p:nvSpPr>
          <p:cNvPr id="6" name="Slide Number Placeholder 5">
            <a:extLst>
              <a:ext uri="{FF2B5EF4-FFF2-40B4-BE49-F238E27FC236}">
                <a16:creationId xmlns:a16="http://schemas.microsoft.com/office/drawing/2014/main" id="{56076D41-70C6-1844-A5E2-5C615B2B660F}"/>
              </a:ext>
            </a:extLst>
          </p:cNvPr>
          <p:cNvSpPr>
            <a:spLocks noGrp="1"/>
          </p:cNvSpPr>
          <p:nvPr>
            <p:ph type="sldNum" sz="quarter" idx="12"/>
          </p:nvPr>
        </p:nvSpPr>
        <p:spPr/>
        <p:txBody>
          <a:bodyPr/>
          <a:lstStyle/>
          <a:p>
            <a:fld id="{77BC0C64-94FA-44B3-9573-88BE3BEAC041}" type="slidenum">
              <a:rPr lang="en-US" smtClean="0"/>
              <a:t>6</a:t>
            </a:fld>
            <a:endParaRPr lang="en-US" dirty="0"/>
          </a:p>
        </p:txBody>
      </p:sp>
    </p:spTree>
    <p:extLst>
      <p:ext uri="{BB962C8B-B14F-4D97-AF65-F5344CB8AC3E}">
        <p14:creationId xmlns:p14="http://schemas.microsoft.com/office/powerpoint/2010/main" val="304180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102A-883D-9344-9310-3885C959EAA8}"/>
              </a:ext>
            </a:extLst>
          </p:cNvPr>
          <p:cNvSpPr>
            <a:spLocks noGrp="1"/>
          </p:cNvSpPr>
          <p:nvPr>
            <p:ph type="title"/>
          </p:nvPr>
        </p:nvSpPr>
        <p:spPr/>
        <p:txBody>
          <a:bodyPr/>
          <a:lstStyle/>
          <a:p>
            <a:r>
              <a:rPr lang="en-US" dirty="0"/>
              <a:t>Quantile-Quantile Plots</a:t>
            </a:r>
          </a:p>
        </p:txBody>
      </p:sp>
      <p:sp>
        <p:nvSpPr>
          <p:cNvPr id="3" name="Content Placeholder 2">
            <a:extLst>
              <a:ext uri="{FF2B5EF4-FFF2-40B4-BE49-F238E27FC236}">
                <a16:creationId xmlns:a16="http://schemas.microsoft.com/office/drawing/2014/main" id="{A8F1F9A6-9694-684F-B2EC-56A348E0B315}"/>
              </a:ext>
            </a:extLst>
          </p:cNvPr>
          <p:cNvSpPr>
            <a:spLocks noGrp="1"/>
          </p:cNvSpPr>
          <p:nvPr>
            <p:ph idx="1"/>
          </p:nvPr>
        </p:nvSpPr>
        <p:spPr>
          <a:xfrm>
            <a:off x="628650" y="1229033"/>
            <a:ext cx="7886700" cy="2675674"/>
          </a:xfrm>
        </p:spPr>
        <p:txBody>
          <a:bodyPr/>
          <a:lstStyle/>
          <a:p>
            <a:r>
              <a:rPr lang="en-US" dirty="0"/>
              <a:t>When two populations are not equivalent, it helps in visualizing where the site concentrations deviate from background.</a:t>
            </a:r>
          </a:p>
          <a:p>
            <a:r>
              <a:rPr lang="en-US" dirty="0"/>
              <a:t>Q-Q plots are useful, but should not be used as a sole line of evidence for equivalence or non-equivalence of two populations.</a:t>
            </a:r>
          </a:p>
        </p:txBody>
      </p:sp>
      <p:pic>
        <p:nvPicPr>
          <p:cNvPr id="7" name="Picture 6" descr="Scatter plot of ordered observations versus standard normal theoretical quantiles. Best fit lines have dissimilar slope and y-intercept.">
            <a:extLst>
              <a:ext uri="{FF2B5EF4-FFF2-40B4-BE49-F238E27FC236}">
                <a16:creationId xmlns:a16="http://schemas.microsoft.com/office/drawing/2014/main" id="{262295BE-4E63-D240-852B-34159D8CBE67}"/>
              </a:ext>
            </a:extLst>
          </p:cNvPr>
          <p:cNvPicPr>
            <a:picLocks noChangeAspect="1"/>
          </p:cNvPicPr>
          <p:nvPr/>
        </p:nvPicPr>
        <p:blipFill rotWithShape="1">
          <a:blip r:embed="rId3"/>
          <a:srcRect r="13261"/>
          <a:stretch/>
        </p:blipFill>
        <p:spPr bwMode="auto">
          <a:xfrm>
            <a:off x="2322576" y="3904706"/>
            <a:ext cx="4498848" cy="2633472"/>
          </a:xfrm>
          <a:prstGeom prst="rect">
            <a:avLst/>
          </a:prstGeom>
          <a:ln>
            <a:noFill/>
          </a:ln>
          <a:extLst>
            <a:ext uri="{53640926-AAD7-44D8-BBD7-CCE9431645EC}">
              <a14:shadowObscured xmlns:a14="http://schemas.microsoft.com/office/drawing/2010/main"/>
            </a:ext>
          </a:extLst>
        </p:spPr>
      </p:pic>
      <p:sp>
        <p:nvSpPr>
          <p:cNvPr id="4" name="Date Placeholder 3">
            <a:extLst>
              <a:ext uri="{FF2B5EF4-FFF2-40B4-BE49-F238E27FC236}">
                <a16:creationId xmlns:a16="http://schemas.microsoft.com/office/drawing/2014/main" id="{521CC4D4-6C08-CE4E-967E-A7052DFB5124}"/>
              </a:ext>
            </a:extLst>
          </p:cNvPr>
          <p:cNvSpPr>
            <a:spLocks noGrp="1"/>
          </p:cNvSpPr>
          <p:nvPr>
            <p:ph type="dt" sz="half" idx="10"/>
          </p:nvPr>
        </p:nvSpPr>
        <p:spPr/>
        <p:txBody>
          <a:bodyPr/>
          <a:lstStyle/>
          <a:p>
            <a:r>
              <a:rPr lang="en-US"/>
              <a:t>08/08/18</a:t>
            </a:r>
            <a:endParaRPr lang="en-US" dirty="0"/>
          </a:p>
        </p:txBody>
      </p:sp>
      <p:sp>
        <p:nvSpPr>
          <p:cNvPr id="5" name="Footer Placeholder 4">
            <a:extLst>
              <a:ext uri="{FF2B5EF4-FFF2-40B4-BE49-F238E27FC236}">
                <a16:creationId xmlns:a16="http://schemas.microsoft.com/office/drawing/2014/main" id="{1E4F8F32-91F4-7E43-8961-AAAB1E959F82}"/>
              </a:ext>
            </a:extLst>
          </p:cNvPr>
          <p:cNvSpPr>
            <a:spLocks noGrp="1"/>
          </p:cNvSpPr>
          <p:nvPr>
            <p:ph type="ftr" sz="quarter" idx="11"/>
          </p:nvPr>
        </p:nvSpPr>
        <p:spPr/>
        <p:txBody>
          <a:bodyPr/>
          <a:lstStyle/>
          <a:p>
            <a:r>
              <a:rPr lang="en-US"/>
              <a:t>Background Guidance Updates</a:t>
            </a:r>
            <a:endParaRPr lang="en-US" dirty="0"/>
          </a:p>
        </p:txBody>
      </p:sp>
      <p:sp>
        <p:nvSpPr>
          <p:cNvPr id="6" name="Slide Number Placeholder 5">
            <a:extLst>
              <a:ext uri="{FF2B5EF4-FFF2-40B4-BE49-F238E27FC236}">
                <a16:creationId xmlns:a16="http://schemas.microsoft.com/office/drawing/2014/main" id="{9FDC89B8-5561-7A49-A583-F4D547550954}"/>
              </a:ext>
            </a:extLst>
          </p:cNvPr>
          <p:cNvSpPr>
            <a:spLocks noGrp="1"/>
          </p:cNvSpPr>
          <p:nvPr>
            <p:ph type="sldNum" sz="quarter" idx="12"/>
          </p:nvPr>
        </p:nvSpPr>
        <p:spPr/>
        <p:txBody>
          <a:bodyPr/>
          <a:lstStyle/>
          <a:p>
            <a:fld id="{77BC0C64-94FA-44B3-9573-88BE3BEAC041}" type="slidenum">
              <a:rPr lang="en-US" smtClean="0"/>
              <a:t>7</a:t>
            </a:fld>
            <a:endParaRPr lang="en-US" dirty="0"/>
          </a:p>
        </p:txBody>
      </p:sp>
    </p:spTree>
    <p:extLst>
      <p:ext uri="{BB962C8B-B14F-4D97-AF65-F5344CB8AC3E}">
        <p14:creationId xmlns:p14="http://schemas.microsoft.com/office/powerpoint/2010/main" val="254091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0DCE-1D87-5D46-B0C7-778FE108C97C}"/>
              </a:ext>
            </a:extLst>
          </p:cNvPr>
          <p:cNvSpPr>
            <a:spLocks noGrp="1"/>
          </p:cNvSpPr>
          <p:nvPr>
            <p:ph type="title"/>
          </p:nvPr>
        </p:nvSpPr>
        <p:spPr/>
        <p:txBody>
          <a:bodyPr/>
          <a:lstStyle/>
          <a:p>
            <a:r>
              <a:rPr lang="en-US" dirty="0"/>
              <a:t>3. General outlier tests</a:t>
            </a:r>
          </a:p>
        </p:txBody>
      </p:sp>
      <p:sp>
        <p:nvSpPr>
          <p:cNvPr id="9" name="Content Placeholder 8">
            <a:extLst>
              <a:ext uri="{FF2B5EF4-FFF2-40B4-BE49-F238E27FC236}">
                <a16:creationId xmlns:a16="http://schemas.microsoft.com/office/drawing/2014/main" id="{78926034-3272-484E-9FCE-3161D778ED93}"/>
              </a:ext>
            </a:extLst>
          </p:cNvPr>
          <p:cNvSpPr>
            <a:spLocks noGrp="1"/>
          </p:cNvSpPr>
          <p:nvPr>
            <p:ph idx="1"/>
          </p:nvPr>
        </p:nvSpPr>
        <p:spPr>
          <a:xfrm>
            <a:off x="628650" y="1981199"/>
            <a:ext cx="7886700" cy="4195763"/>
          </a:xfrm>
        </p:spPr>
        <p:txBody>
          <a:bodyPr/>
          <a:lstStyle/>
          <a:p>
            <a:r>
              <a:rPr lang="en-US" dirty="0"/>
              <a:t>Tests whether a sample is likely to be an outlier.  Used to identify elevated concentrations in the dataset.</a:t>
            </a:r>
          </a:p>
          <a:p>
            <a:endParaRPr lang="en-US" dirty="0"/>
          </a:p>
          <a:p>
            <a:r>
              <a:rPr lang="en-US" dirty="0"/>
              <a:t>Presents statistical evidence the data point is not from the same population as the rest of the data.</a:t>
            </a:r>
          </a:p>
          <a:p>
            <a:pPr marL="0" indent="0">
              <a:buNone/>
            </a:pPr>
            <a:endParaRPr lang="en-US" dirty="0"/>
          </a:p>
          <a:p>
            <a:pPr marL="514350" indent="-514350">
              <a:buFont typeface="+mj-lt"/>
              <a:buAutoNum type="arabicPeriod"/>
            </a:pPr>
            <a:endParaRPr lang="en-US" dirty="0"/>
          </a:p>
        </p:txBody>
      </p:sp>
      <p:sp>
        <p:nvSpPr>
          <p:cNvPr id="4" name="Date Placeholder 3">
            <a:extLst>
              <a:ext uri="{FF2B5EF4-FFF2-40B4-BE49-F238E27FC236}">
                <a16:creationId xmlns:a16="http://schemas.microsoft.com/office/drawing/2014/main" id="{BA200BC0-68CC-1A4D-8146-7C28E4B2C2F9}"/>
              </a:ext>
            </a:extLst>
          </p:cNvPr>
          <p:cNvSpPr>
            <a:spLocks noGrp="1"/>
          </p:cNvSpPr>
          <p:nvPr>
            <p:ph type="dt" sz="half" idx="10"/>
          </p:nvPr>
        </p:nvSpPr>
        <p:spPr/>
        <p:txBody>
          <a:bodyPr/>
          <a:lstStyle/>
          <a:p>
            <a:r>
              <a:rPr lang="en-US"/>
              <a:t>08/08/18</a:t>
            </a:r>
            <a:endParaRPr lang="en-US" dirty="0"/>
          </a:p>
        </p:txBody>
      </p:sp>
      <p:sp>
        <p:nvSpPr>
          <p:cNvPr id="5" name="Footer Placeholder 4">
            <a:extLst>
              <a:ext uri="{FF2B5EF4-FFF2-40B4-BE49-F238E27FC236}">
                <a16:creationId xmlns:a16="http://schemas.microsoft.com/office/drawing/2014/main" id="{277576E3-502F-8F48-A36B-1FBD0ED53857}"/>
              </a:ext>
            </a:extLst>
          </p:cNvPr>
          <p:cNvSpPr>
            <a:spLocks noGrp="1"/>
          </p:cNvSpPr>
          <p:nvPr>
            <p:ph type="ftr" sz="quarter" idx="11"/>
          </p:nvPr>
        </p:nvSpPr>
        <p:spPr/>
        <p:txBody>
          <a:bodyPr/>
          <a:lstStyle/>
          <a:p>
            <a:r>
              <a:rPr lang="en-US"/>
              <a:t>Background Guidance Updates</a:t>
            </a:r>
            <a:endParaRPr lang="en-US" dirty="0"/>
          </a:p>
        </p:txBody>
      </p:sp>
      <p:sp>
        <p:nvSpPr>
          <p:cNvPr id="6" name="Slide Number Placeholder 5">
            <a:extLst>
              <a:ext uri="{FF2B5EF4-FFF2-40B4-BE49-F238E27FC236}">
                <a16:creationId xmlns:a16="http://schemas.microsoft.com/office/drawing/2014/main" id="{54C84302-EE83-214F-B8CA-C07F29FE9EC3}"/>
              </a:ext>
            </a:extLst>
          </p:cNvPr>
          <p:cNvSpPr>
            <a:spLocks noGrp="1"/>
          </p:cNvSpPr>
          <p:nvPr>
            <p:ph type="sldNum" sz="quarter" idx="12"/>
          </p:nvPr>
        </p:nvSpPr>
        <p:spPr/>
        <p:txBody>
          <a:bodyPr/>
          <a:lstStyle/>
          <a:p>
            <a:fld id="{77BC0C64-94FA-44B3-9573-88BE3BEAC041}" type="slidenum">
              <a:rPr lang="en-US" smtClean="0"/>
              <a:t>8</a:t>
            </a:fld>
            <a:endParaRPr lang="en-US" dirty="0"/>
          </a:p>
        </p:txBody>
      </p:sp>
    </p:spTree>
    <p:extLst>
      <p:ext uri="{BB962C8B-B14F-4D97-AF65-F5344CB8AC3E}">
        <p14:creationId xmlns:p14="http://schemas.microsoft.com/office/powerpoint/2010/main" val="182566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55DA-85BB-7B4E-A064-0934C92B6593}"/>
              </a:ext>
            </a:extLst>
          </p:cNvPr>
          <p:cNvSpPr>
            <a:spLocks noGrp="1"/>
          </p:cNvSpPr>
          <p:nvPr>
            <p:ph type="title"/>
          </p:nvPr>
        </p:nvSpPr>
        <p:spPr/>
        <p:txBody>
          <a:bodyPr/>
          <a:lstStyle/>
          <a:p>
            <a:r>
              <a:rPr lang="en-US" dirty="0"/>
              <a:t>3. Specific outlier tests</a:t>
            </a:r>
          </a:p>
        </p:txBody>
      </p:sp>
      <p:sp>
        <p:nvSpPr>
          <p:cNvPr id="8" name="Content Placeholder 7">
            <a:extLst>
              <a:ext uri="{FF2B5EF4-FFF2-40B4-BE49-F238E27FC236}">
                <a16:creationId xmlns:a16="http://schemas.microsoft.com/office/drawing/2014/main" id="{283BB9DC-CA50-3048-A08A-48A3FFE32666}"/>
              </a:ext>
            </a:extLst>
          </p:cNvPr>
          <p:cNvSpPr>
            <a:spLocks noGrp="1"/>
          </p:cNvSpPr>
          <p:nvPr>
            <p:ph sz="half" idx="1"/>
          </p:nvPr>
        </p:nvSpPr>
        <p:spPr>
          <a:xfrm>
            <a:off x="325120" y="1514768"/>
            <a:ext cx="4170680" cy="4662195"/>
          </a:xfrm>
        </p:spPr>
        <p:txBody>
          <a:bodyPr>
            <a:normAutofit fontScale="92500" lnSpcReduction="20000"/>
          </a:bodyPr>
          <a:lstStyle/>
          <a:p>
            <a:r>
              <a:rPr lang="en-US" dirty="0"/>
              <a:t>Rosner’s test is used for greater than or equal to 25 data points, Dixon’s test is used for less than 25 data points.</a:t>
            </a:r>
          </a:p>
          <a:p>
            <a:endParaRPr lang="en-US" sz="900" dirty="0"/>
          </a:p>
          <a:p>
            <a:r>
              <a:rPr lang="en-US" dirty="0"/>
              <a:t>Outliers in background dataset suggests the sample was collected in an area that was not truly background.  </a:t>
            </a:r>
          </a:p>
          <a:p>
            <a:endParaRPr lang="en-US" sz="900" dirty="0"/>
          </a:p>
          <a:p>
            <a:r>
              <a:rPr lang="en-US" dirty="0"/>
              <a:t>Outliers in the site dataset suggests areas of low level contamination.  </a:t>
            </a:r>
          </a:p>
        </p:txBody>
      </p:sp>
      <p:sp>
        <p:nvSpPr>
          <p:cNvPr id="3" name="Rectangle 2">
            <a:extLst>
              <a:ext uri="{FF2B5EF4-FFF2-40B4-BE49-F238E27FC236}">
                <a16:creationId xmlns:a16="http://schemas.microsoft.com/office/drawing/2014/main" id="{B2804014-6A63-4AE6-83BB-FA3AC8F6667E}"/>
              </a:ext>
            </a:extLst>
          </p:cNvPr>
          <p:cNvSpPr/>
          <p:nvPr/>
        </p:nvSpPr>
        <p:spPr>
          <a:xfrm>
            <a:off x="5284245" y="1425623"/>
            <a:ext cx="3046575" cy="400110"/>
          </a:xfrm>
          <a:prstGeom prst="rect">
            <a:avLst/>
          </a:prstGeom>
        </p:spPr>
        <p:txBody>
          <a:bodyPr wrap="square">
            <a:spAutoFit/>
          </a:bodyPr>
          <a:lstStyle/>
          <a:p>
            <a:pPr algn="ctr"/>
            <a:r>
              <a:rPr lang="en-US" sz="1000" b="1" dirty="0">
                <a:solidFill>
                  <a:srgbClr val="000000"/>
                </a:solidFill>
              </a:rPr>
              <a:t>Outlier Tests for Selected Variables replacing </a:t>
            </a:r>
            <a:r>
              <a:rPr lang="en-US" sz="1000" b="1" dirty="0" err="1">
                <a:solidFill>
                  <a:srgbClr val="000000"/>
                </a:solidFill>
              </a:rPr>
              <a:t>Nondetects</a:t>
            </a:r>
            <a:r>
              <a:rPr lang="en-US" sz="1000" b="1" dirty="0">
                <a:solidFill>
                  <a:srgbClr val="000000"/>
                </a:solidFill>
              </a:rPr>
              <a:t> with 1/2 the Detection Limit</a:t>
            </a:r>
            <a:r>
              <a:rPr lang="en-US" sz="1000" dirty="0"/>
              <a:t> </a:t>
            </a:r>
          </a:p>
        </p:txBody>
      </p:sp>
      <p:graphicFrame>
        <p:nvGraphicFramePr>
          <p:cNvPr id="13" name="Table 12">
            <a:extLst>
              <a:ext uri="{FF2B5EF4-FFF2-40B4-BE49-F238E27FC236}">
                <a16:creationId xmlns:a16="http://schemas.microsoft.com/office/drawing/2014/main" id="{6BD384DC-42B7-4BF8-9E07-65C20A7EFD09}"/>
              </a:ext>
            </a:extLst>
          </p:cNvPr>
          <p:cNvGraphicFramePr>
            <a:graphicFrameLocks noGrp="1"/>
          </p:cNvGraphicFramePr>
          <p:nvPr>
            <p:extLst>
              <p:ext uri="{D42A27DB-BD31-4B8C-83A1-F6EECF244321}">
                <p14:modId xmlns:p14="http://schemas.microsoft.com/office/powerpoint/2010/main" val="290447854"/>
              </p:ext>
            </p:extLst>
          </p:nvPr>
        </p:nvGraphicFramePr>
        <p:xfrm>
          <a:off x="5120346" y="1999977"/>
          <a:ext cx="3017333" cy="594360"/>
        </p:xfrm>
        <a:graphic>
          <a:graphicData uri="http://schemas.openxmlformats.org/drawingml/2006/table">
            <a:tbl>
              <a:tblPr firstRow="1">
                <a:tableStyleId>{2D5ABB26-0587-4C30-8999-92F81FD0307C}</a:tableStyleId>
              </a:tblPr>
              <a:tblGrid>
                <a:gridCol w="1364776">
                  <a:extLst>
                    <a:ext uri="{9D8B030D-6E8A-4147-A177-3AD203B41FA5}">
                      <a16:colId xmlns:a16="http://schemas.microsoft.com/office/drawing/2014/main" val="4264731386"/>
                    </a:ext>
                  </a:extLst>
                </a:gridCol>
                <a:gridCol w="1652557">
                  <a:extLst>
                    <a:ext uri="{9D8B030D-6E8A-4147-A177-3AD203B41FA5}">
                      <a16:colId xmlns:a16="http://schemas.microsoft.com/office/drawing/2014/main" val="3947536152"/>
                    </a:ext>
                  </a:extLst>
                </a:gridCol>
              </a:tblGrid>
              <a:tr h="148590">
                <a:tc>
                  <a:txBody>
                    <a:bodyPr/>
                    <a:lstStyle/>
                    <a:p>
                      <a:pPr algn="r" rtl="0" fontAlgn="ctr"/>
                      <a:r>
                        <a:rPr lang="en-US" sz="900" u="none" strike="noStrike" dirty="0">
                          <a:effectLst/>
                        </a:rPr>
                        <a:t>Options</a:t>
                      </a:r>
                      <a:endParaRPr lang="en-US" sz="9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User Selected</a:t>
                      </a:r>
                      <a:endParaRPr lang="en-US" sz="9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9534950"/>
                  </a:ext>
                </a:extLst>
              </a:tr>
              <a:tr h="148590">
                <a:tc>
                  <a:txBody>
                    <a:bodyPr/>
                    <a:lstStyle/>
                    <a:p>
                      <a:pPr algn="r" rtl="0" fontAlgn="ctr"/>
                      <a:r>
                        <a:rPr lang="en-US" sz="900" u="none" strike="noStrike" dirty="0">
                          <a:effectLst/>
                        </a:rPr>
                        <a:t>Date/Time of Computation</a:t>
                      </a:r>
                      <a:endParaRPr lang="en-US" sz="900" b="1"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rtl="0" fontAlgn="ctr"/>
                      <a:r>
                        <a:rPr lang="en-US" sz="900" u="none" strike="noStrike" dirty="0" err="1">
                          <a:effectLst/>
                        </a:rPr>
                        <a:t>ProUCL</a:t>
                      </a:r>
                      <a:r>
                        <a:rPr lang="en-US" sz="900" u="none" strike="noStrike" dirty="0">
                          <a:effectLst/>
                        </a:rPr>
                        <a:t> 5.14/24/2018 8:28:34 AM</a:t>
                      </a:r>
                      <a:endParaRPr lang="en-US" sz="9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2476654"/>
                  </a:ext>
                </a:extLst>
              </a:tr>
              <a:tr h="148590">
                <a:tc>
                  <a:txBody>
                    <a:bodyPr/>
                    <a:lstStyle/>
                    <a:p>
                      <a:pPr algn="r" fontAlgn="ctr"/>
                      <a:r>
                        <a:rPr lang="en-US" sz="900" u="none" strike="noStrike" dirty="0">
                          <a:effectLst/>
                        </a:rPr>
                        <a:t>From File</a:t>
                      </a:r>
                      <a:endParaRPr lang="en-US" sz="9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900" u="none" strike="noStrike" dirty="0">
                          <a:effectLst/>
                        </a:rPr>
                        <a:t>WorkSheet.xls</a:t>
                      </a:r>
                      <a:endParaRPr lang="en-US"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75200424"/>
                  </a:ext>
                </a:extLst>
              </a:tr>
              <a:tr h="148590">
                <a:tc>
                  <a:txBody>
                    <a:bodyPr/>
                    <a:lstStyle/>
                    <a:p>
                      <a:pPr algn="r" rtl="0" fontAlgn="ctr"/>
                      <a:r>
                        <a:rPr lang="en-US" sz="900" u="none" strike="noStrike" dirty="0">
                          <a:effectLst/>
                        </a:rPr>
                        <a:t>Full Precision</a:t>
                      </a:r>
                      <a:endParaRPr lang="en-US" sz="9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900" u="none" strike="noStrike" dirty="0">
                          <a:effectLst/>
                        </a:rPr>
                        <a:t>OFF</a:t>
                      </a:r>
                      <a:endParaRPr lang="en-US" sz="9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8210420"/>
                  </a:ext>
                </a:extLst>
              </a:tr>
            </a:tbl>
          </a:graphicData>
        </a:graphic>
      </p:graphicFrame>
      <p:sp>
        <p:nvSpPr>
          <p:cNvPr id="21" name="Rectangle 20">
            <a:extLst>
              <a:ext uri="{FF2B5EF4-FFF2-40B4-BE49-F238E27FC236}">
                <a16:creationId xmlns:a16="http://schemas.microsoft.com/office/drawing/2014/main" id="{5D3E05F7-F4D5-4A53-87B1-A6FFECCD80DF}"/>
              </a:ext>
            </a:extLst>
          </p:cNvPr>
          <p:cNvSpPr/>
          <p:nvPr/>
        </p:nvSpPr>
        <p:spPr>
          <a:xfrm>
            <a:off x="5482864" y="2747519"/>
            <a:ext cx="2649336" cy="246221"/>
          </a:xfrm>
          <a:prstGeom prst="rect">
            <a:avLst/>
          </a:prstGeom>
        </p:spPr>
        <p:txBody>
          <a:bodyPr wrap="square">
            <a:spAutoFit/>
          </a:bodyPr>
          <a:lstStyle/>
          <a:p>
            <a:pPr algn="ctr"/>
            <a:r>
              <a:rPr lang="en-US" sz="1000" b="1" dirty="0">
                <a:solidFill>
                  <a:srgbClr val="000000"/>
                </a:solidFill>
              </a:rPr>
              <a:t>Rosner's Outlier Test for 5 Outliers in Site 0-05</a:t>
            </a:r>
            <a:endParaRPr lang="en-US" sz="1000" dirty="0"/>
          </a:p>
        </p:txBody>
      </p:sp>
      <p:graphicFrame>
        <p:nvGraphicFramePr>
          <p:cNvPr id="17" name="Table 16">
            <a:extLst>
              <a:ext uri="{FF2B5EF4-FFF2-40B4-BE49-F238E27FC236}">
                <a16:creationId xmlns:a16="http://schemas.microsoft.com/office/drawing/2014/main" id="{251F2C44-67E0-4B7E-BDBC-AE686E9ABB63}"/>
              </a:ext>
            </a:extLst>
          </p:cNvPr>
          <p:cNvGraphicFramePr>
            <a:graphicFrameLocks noGrp="1"/>
          </p:cNvGraphicFramePr>
          <p:nvPr>
            <p:extLst>
              <p:ext uri="{D42A27DB-BD31-4B8C-83A1-F6EECF244321}">
                <p14:modId xmlns:p14="http://schemas.microsoft.com/office/powerpoint/2010/main" val="3965197515"/>
              </p:ext>
            </p:extLst>
          </p:nvPr>
        </p:nvGraphicFramePr>
        <p:xfrm>
          <a:off x="4401158" y="3205989"/>
          <a:ext cx="4455710" cy="748665"/>
        </p:xfrm>
        <a:graphic>
          <a:graphicData uri="http://schemas.openxmlformats.org/drawingml/2006/table">
            <a:tbl>
              <a:tblPr firstRow="1">
                <a:tableStyleId>{2D5ABB26-0587-4C30-8999-92F81FD0307C}</a:tableStyleId>
              </a:tblPr>
              <a:tblGrid>
                <a:gridCol w="463740">
                  <a:extLst>
                    <a:ext uri="{9D8B030D-6E8A-4147-A177-3AD203B41FA5}">
                      <a16:colId xmlns:a16="http://schemas.microsoft.com/office/drawing/2014/main" val="2221327865"/>
                    </a:ext>
                  </a:extLst>
                </a:gridCol>
                <a:gridCol w="429904">
                  <a:extLst>
                    <a:ext uri="{9D8B030D-6E8A-4147-A177-3AD203B41FA5}">
                      <a16:colId xmlns:a16="http://schemas.microsoft.com/office/drawing/2014/main" val="3666077258"/>
                    </a:ext>
                  </a:extLst>
                </a:gridCol>
                <a:gridCol w="511791">
                  <a:extLst>
                    <a:ext uri="{9D8B030D-6E8A-4147-A177-3AD203B41FA5}">
                      <a16:colId xmlns:a16="http://schemas.microsoft.com/office/drawing/2014/main" val="1523425482"/>
                    </a:ext>
                  </a:extLst>
                </a:gridCol>
                <a:gridCol w="655093">
                  <a:extLst>
                    <a:ext uri="{9D8B030D-6E8A-4147-A177-3AD203B41FA5}">
                      <a16:colId xmlns:a16="http://schemas.microsoft.com/office/drawing/2014/main" val="2125525846"/>
                    </a:ext>
                  </a:extLst>
                </a:gridCol>
                <a:gridCol w="648268">
                  <a:extLst>
                    <a:ext uri="{9D8B030D-6E8A-4147-A177-3AD203B41FA5}">
                      <a16:colId xmlns:a16="http://schemas.microsoft.com/office/drawing/2014/main" val="3213707354"/>
                    </a:ext>
                  </a:extLst>
                </a:gridCol>
                <a:gridCol w="457200">
                  <a:extLst>
                    <a:ext uri="{9D8B030D-6E8A-4147-A177-3AD203B41FA5}">
                      <a16:colId xmlns:a16="http://schemas.microsoft.com/office/drawing/2014/main" val="1485059161"/>
                    </a:ext>
                  </a:extLst>
                </a:gridCol>
                <a:gridCol w="702860">
                  <a:extLst>
                    <a:ext uri="{9D8B030D-6E8A-4147-A177-3AD203B41FA5}">
                      <a16:colId xmlns:a16="http://schemas.microsoft.com/office/drawing/2014/main" val="694054447"/>
                    </a:ext>
                  </a:extLst>
                </a:gridCol>
                <a:gridCol w="586854">
                  <a:extLst>
                    <a:ext uri="{9D8B030D-6E8A-4147-A177-3AD203B41FA5}">
                      <a16:colId xmlns:a16="http://schemas.microsoft.com/office/drawing/2014/main" val="803483545"/>
                    </a:ext>
                  </a:extLst>
                </a:gridCol>
              </a:tblGrid>
              <a:tr h="190500">
                <a:tc>
                  <a:txBody>
                    <a:bodyPr/>
                    <a:lstStyle/>
                    <a:p>
                      <a:pPr algn="ctr" rtl="0" fontAlgn="ctr"/>
                      <a:r>
                        <a:rPr lang="en-US" sz="900" u="none" strike="noStrike" dirty="0">
                          <a:effectLst/>
                        </a:rPr>
                        <a:t>Total N</a:t>
                      </a:r>
                      <a:endParaRPr lang="en-US" sz="9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u="none" strike="noStrike" dirty="0">
                          <a:effectLst/>
                        </a:rPr>
                        <a:t>Number NDs</a:t>
                      </a:r>
                      <a:endParaRPr lang="en-US" sz="9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u="none" strike="noStrike" dirty="0">
                          <a:effectLst/>
                        </a:rPr>
                        <a:t>Number Detects</a:t>
                      </a:r>
                      <a:endParaRPr lang="en-US" sz="9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u="none" strike="noStrike" dirty="0">
                          <a:effectLst/>
                        </a:rPr>
                        <a:t>Mean with NDs=DL/2</a:t>
                      </a:r>
                      <a:endParaRPr lang="en-US" sz="9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u="none" strike="noStrike" dirty="0">
                          <a:effectLst/>
                        </a:rPr>
                        <a:t>SD with NDs=DL/2</a:t>
                      </a:r>
                      <a:endParaRPr lang="en-US" sz="9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u="none" strike="noStrike" dirty="0">
                          <a:effectLst/>
                        </a:rPr>
                        <a:t>Number of data</a:t>
                      </a:r>
                      <a:endParaRPr lang="en-US" sz="9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u="none" strike="noStrike" dirty="0">
                          <a:effectLst/>
                        </a:rPr>
                        <a:t>Number of suspected outliers</a:t>
                      </a:r>
                      <a:endParaRPr lang="en-US" sz="9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u="none" strike="noStrike" dirty="0">
                          <a:effectLst/>
                        </a:rPr>
                        <a:t>NDs replaced with half value.</a:t>
                      </a:r>
                      <a:endParaRPr lang="en-US" sz="9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407419"/>
                  </a:ext>
                </a:extLst>
              </a:tr>
              <a:tr h="190500">
                <a:tc>
                  <a:txBody>
                    <a:bodyPr/>
                    <a:lstStyle/>
                    <a:p>
                      <a:pPr algn="ctr" rtl="0" fontAlgn="ctr"/>
                      <a:r>
                        <a:rPr lang="en-US" sz="900" u="none" strike="noStrike">
                          <a:effectLst/>
                        </a:rPr>
                        <a:t>56</a:t>
                      </a:r>
                      <a:endParaRPr lang="en-US" sz="900" b="0" i="0" u="none" strike="noStrike">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u="none" strike="noStrike" dirty="0">
                          <a:effectLst/>
                        </a:rPr>
                        <a:t>0</a:t>
                      </a:r>
                      <a:endParaRPr lang="en-US" sz="900" b="0" i="0" u="none" strike="noStrike" dirty="0">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u="none" strike="noStrike" dirty="0">
                          <a:effectLst/>
                        </a:rPr>
                        <a:t>     56</a:t>
                      </a:r>
                      <a:endParaRPr lang="en-US" sz="900" b="0" i="0" u="none" strike="noStrike" dirty="0">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u="none" strike="noStrike" dirty="0">
                          <a:effectLst/>
                        </a:rPr>
                        <a:t>0.902</a:t>
                      </a:r>
                      <a:endParaRPr lang="en-US" sz="900" b="0" i="0" u="none" strike="noStrike" dirty="0">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u="none" strike="noStrike" dirty="0">
                          <a:effectLst/>
                        </a:rPr>
                        <a:t>0.821</a:t>
                      </a:r>
                      <a:endParaRPr lang="en-US" sz="900" b="0" i="0" u="none" strike="noStrike" dirty="0">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u="none" strike="noStrike" dirty="0">
                          <a:effectLst/>
                        </a:rPr>
                        <a:t>56</a:t>
                      </a:r>
                      <a:endParaRPr lang="en-US" sz="900" b="0" i="0" u="none" strike="noStrike" dirty="0">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900" u="none" strike="noStrike" dirty="0">
                          <a:effectLst/>
                        </a:rPr>
                        <a:t>5</a:t>
                      </a:r>
                      <a:endParaRPr lang="en-US" sz="900" b="0" i="0" u="none" strike="noStrike" dirty="0">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900" b="0" i="0" u="none" strike="noStrike" dirty="0">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2489765"/>
                  </a:ext>
                </a:extLst>
              </a:tr>
            </a:tbl>
          </a:graphicData>
        </a:graphic>
      </p:graphicFrame>
      <p:graphicFrame>
        <p:nvGraphicFramePr>
          <p:cNvPr id="15" name="Table 14">
            <a:extLst>
              <a:ext uri="{FF2B5EF4-FFF2-40B4-BE49-F238E27FC236}">
                <a16:creationId xmlns:a16="http://schemas.microsoft.com/office/drawing/2014/main" id="{DDD729B8-44BE-4506-B821-679D750EDFB1}"/>
              </a:ext>
            </a:extLst>
          </p:cNvPr>
          <p:cNvGraphicFramePr>
            <a:graphicFrameLocks noGrp="1"/>
          </p:cNvGraphicFramePr>
          <p:nvPr>
            <p:extLst>
              <p:ext uri="{D42A27DB-BD31-4B8C-83A1-F6EECF244321}">
                <p14:modId xmlns:p14="http://schemas.microsoft.com/office/powerpoint/2010/main" val="3794660257"/>
              </p:ext>
            </p:extLst>
          </p:nvPr>
        </p:nvGraphicFramePr>
        <p:xfrm>
          <a:off x="4684349" y="4308616"/>
          <a:ext cx="3889328" cy="1017270"/>
        </p:xfrm>
        <a:graphic>
          <a:graphicData uri="http://schemas.openxmlformats.org/drawingml/2006/table">
            <a:tbl>
              <a:tblPr firstRow="1">
                <a:tableStyleId>{2D5ABB26-0587-4C30-8999-92F81FD0307C}</a:tableStyleId>
              </a:tblPr>
              <a:tblGrid>
                <a:gridCol w="156949">
                  <a:extLst>
                    <a:ext uri="{9D8B030D-6E8A-4147-A177-3AD203B41FA5}">
                      <a16:colId xmlns:a16="http://schemas.microsoft.com/office/drawing/2014/main" val="955815892"/>
                    </a:ext>
                  </a:extLst>
                </a:gridCol>
                <a:gridCol w="498144">
                  <a:extLst>
                    <a:ext uri="{9D8B030D-6E8A-4147-A177-3AD203B41FA5}">
                      <a16:colId xmlns:a16="http://schemas.microsoft.com/office/drawing/2014/main" val="1133005358"/>
                    </a:ext>
                  </a:extLst>
                </a:gridCol>
                <a:gridCol w="334370">
                  <a:extLst>
                    <a:ext uri="{9D8B030D-6E8A-4147-A177-3AD203B41FA5}">
                      <a16:colId xmlns:a16="http://schemas.microsoft.com/office/drawing/2014/main" val="798758266"/>
                    </a:ext>
                  </a:extLst>
                </a:gridCol>
                <a:gridCol w="580029">
                  <a:extLst>
                    <a:ext uri="{9D8B030D-6E8A-4147-A177-3AD203B41FA5}">
                      <a16:colId xmlns:a16="http://schemas.microsoft.com/office/drawing/2014/main" val="1173288913"/>
                    </a:ext>
                  </a:extLst>
                </a:gridCol>
                <a:gridCol w="545911">
                  <a:extLst>
                    <a:ext uri="{9D8B030D-6E8A-4147-A177-3AD203B41FA5}">
                      <a16:colId xmlns:a16="http://schemas.microsoft.com/office/drawing/2014/main" val="2368699053"/>
                    </a:ext>
                  </a:extLst>
                </a:gridCol>
                <a:gridCol w="477671">
                  <a:extLst>
                    <a:ext uri="{9D8B030D-6E8A-4147-A177-3AD203B41FA5}">
                      <a16:colId xmlns:a16="http://schemas.microsoft.com/office/drawing/2014/main" val="2146709303"/>
                    </a:ext>
                  </a:extLst>
                </a:gridCol>
                <a:gridCol w="668741">
                  <a:extLst>
                    <a:ext uri="{9D8B030D-6E8A-4147-A177-3AD203B41FA5}">
                      <a16:colId xmlns:a16="http://schemas.microsoft.com/office/drawing/2014/main" val="3509020410"/>
                    </a:ext>
                  </a:extLst>
                </a:gridCol>
                <a:gridCol w="627513">
                  <a:extLst>
                    <a:ext uri="{9D8B030D-6E8A-4147-A177-3AD203B41FA5}">
                      <a16:colId xmlns:a16="http://schemas.microsoft.com/office/drawing/2014/main" val="755581034"/>
                    </a:ext>
                  </a:extLst>
                </a:gridCol>
              </a:tblGrid>
              <a:tr h="99060">
                <a:tc>
                  <a:txBody>
                    <a:bodyPr/>
                    <a:lstStyle/>
                    <a:p>
                      <a:pPr algn="ctr" fontAlgn="ctr"/>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Mean</a:t>
                      </a:r>
                      <a:endParaRPr lang="en-US" sz="9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SD</a:t>
                      </a:r>
                      <a:endParaRPr lang="en-US" sz="9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Potential outlier</a:t>
                      </a:r>
                      <a:endParaRPr lang="en-US" sz="9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Obs. Number</a:t>
                      </a:r>
                      <a:endParaRPr lang="en-US" sz="9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Test value</a:t>
                      </a:r>
                      <a:endParaRPr lang="en-US" sz="9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Critical value (5%)</a:t>
                      </a:r>
                      <a:endParaRPr lang="en-US" sz="9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Critical value (1%)</a:t>
                      </a:r>
                      <a:endParaRPr lang="en-US" sz="9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461015"/>
                  </a:ext>
                </a:extLst>
              </a:tr>
              <a:tr h="99060">
                <a:tc>
                  <a:txBody>
                    <a:bodyPr/>
                    <a:lstStyle/>
                    <a:p>
                      <a:pPr algn="ctr" fontAlgn="ctr"/>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0.902</a:t>
                      </a:r>
                      <a:endParaRPr lang="en-US" sz="9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0.814</a:t>
                      </a:r>
                      <a:endParaRPr lang="en-US" sz="9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4.1</a:t>
                      </a:r>
                      <a:endParaRPr lang="en-US" sz="9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27</a:t>
                      </a:r>
                      <a:endParaRPr lang="en-US" sz="9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3.93</a:t>
                      </a:r>
                      <a:endParaRPr lang="en-US" sz="9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3.172</a:t>
                      </a:r>
                      <a:endParaRPr lang="en-US" sz="9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US" sz="900" u="none" strike="noStrike" dirty="0">
                          <a:effectLst/>
                        </a:rPr>
                        <a:t>3.528</a:t>
                      </a:r>
                      <a:endParaRPr lang="en-US" sz="9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44037572"/>
                  </a:ext>
                </a:extLst>
              </a:tr>
              <a:tr h="99060">
                <a:tc>
                  <a:txBody>
                    <a:bodyPr/>
                    <a:lstStyle/>
                    <a:p>
                      <a:pPr algn="ctr" fontAlgn="ct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a:effectLst/>
                        </a:rPr>
                        <a:t>0.844</a:t>
                      </a:r>
                      <a:endParaRPr lang="en-US"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0.703</a:t>
                      </a:r>
                      <a:endParaRPr lang="en-U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3.1</a:t>
                      </a:r>
                      <a:endParaRPr lang="en-U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4</a:t>
                      </a:r>
                      <a:endParaRPr lang="en-U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a:effectLst/>
                        </a:rPr>
                        <a:t>3.21</a:t>
                      </a:r>
                      <a:endParaRPr lang="en-US"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3.162</a:t>
                      </a:r>
                      <a:endParaRPr lang="en-U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3.518</a:t>
                      </a:r>
                      <a:endParaRPr lang="en-US"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29501234"/>
                  </a:ext>
                </a:extLst>
              </a:tr>
              <a:tr h="99060">
                <a:tc>
                  <a:txBody>
                    <a:bodyPr/>
                    <a:lstStyle/>
                    <a:p>
                      <a:pPr algn="ctr" fontAlgn="ctr"/>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a:effectLst/>
                        </a:rPr>
                        <a:t>0.802</a:t>
                      </a:r>
                      <a:endParaRPr lang="en-US"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0.637</a:t>
                      </a:r>
                      <a:endParaRPr lang="en-U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2.7</a:t>
                      </a:r>
                      <a:endParaRPr lang="en-U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39</a:t>
                      </a:r>
                      <a:endParaRPr lang="en-U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2.981</a:t>
                      </a:r>
                      <a:endParaRPr lang="en-U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3.158</a:t>
                      </a:r>
                      <a:endParaRPr lang="en-U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3.514</a:t>
                      </a:r>
                      <a:endParaRPr lang="en-US"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48895417"/>
                  </a:ext>
                </a:extLst>
              </a:tr>
              <a:tr h="99060">
                <a:tc>
                  <a:txBody>
                    <a:bodyPr/>
                    <a:lstStyle/>
                    <a:p>
                      <a:pPr algn="ctr" fontAlgn="ctr"/>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0.766</a:t>
                      </a:r>
                      <a:endParaRPr lang="en-U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a:effectLst/>
                        </a:rPr>
                        <a:t>0.585</a:t>
                      </a:r>
                      <a:endParaRPr lang="en-US"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a:effectLst/>
                        </a:rPr>
                        <a:t>2.4</a:t>
                      </a:r>
                      <a:endParaRPr lang="en-US"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2.791</a:t>
                      </a:r>
                      <a:endParaRPr lang="en-U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3.148</a:t>
                      </a:r>
                      <a:endParaRPr lang="en-U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900" u="none" strike="noStrike" dirty="0">
                          <a:effectLst/>
                        </a:rPr>
                        <a:t>3.508</a:t>
                      </a:r>
                      <a:endParaRPr lang="en-US"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72610829"/>
                  </a:ext>
                </a:extLst>
              </a:tr>
              <a:tr h="99060">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0.735</a:t>
                      </a:r>
                      <a:endParaRPr lang="en-US" sz="9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0.544</a:t>
                      </a:r>
                      <a:endParaRPr lang="en-US" sz="9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2.2</a:t>
                      </a:r>
                      <a:endParaRPr lang="en-US" sz="9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46</a:t>
                      </a:r>
                      <a:endParaRPr lang="en-US" sz="9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2.693</a:t>
                      </a:r>
                      <a:endParaRPr lang="en-US" sz="9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3.138</a:t>
                      </a:r>
                      <a:endParaRPr lang="en-US" sz="9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3.498</a:t>
                      </a:r>
                      <a:endParaRPr lang="en-US" sz="9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569730"/>
                  </a:ext>
                </a:extLst>
              </a:tr>
            </a:tbl>
          </a:graphicData>
        </a:graphic>
      </p:graphicFrame>
      <p:sp>
        <p:nvSpPr>
          <p:cNvPr id="18" name="TextBox 17">
            <a:extLst>
              <a:ext uri="{FF2B5EF4-FFF2-40B4-BE49-F238E27FC236}">
                <a16:creationId xmlns:a16="http://schemas.microsoft.com/office/drawing/2014/main" id="{5CDB79BF-0147-44C7-A221-713B108B10EF}"/>
              </a:ext>
            </a:extLst>
          </p:cNvPr>
          <p:cNvSpPr txBox="1"/>
          <p:nvPr/>
        </p:nvSpPr>
        <p:spPr>
          <a:xfrm>
            <a:off x="5318183" y="5455511"/>
            <a:ext cx="2978701" cy="646331"/>
          </a:xfrm>
          <a:prstGeom prst="rect">
            <a:avLst/>
          </a:prstGeom>
          <a:noFill/>
        </p:spPr>
        <p:txBody>
          <a:bodyPr wrap="none" rtlCol="0">
            <a:spAutoFit/>
          </a:bodyPr>
          <a:lstStyle/>
          <a:p>
            <a:pPr marL="171450" indent="-171450">
              <a:buFont typeface="Arial" panose="020B0604020202020204" pitchFamily="34" charset="0"/>
              <a:buChar char="•"/>
            </a:pPr>
            <a:r>
              <a:rPr lang="en-US" sz="900" dirty="0"/>
              <a:t>For 5% significance level, there are 2 Potential Outliers</a:t>
            </a:r>
          </a:p>
          <a:p>
            <a:pPr marL="628650" lvl="1" indent="-171450">
              <a:buFont typeface="Arial" panose="020B0604020202020204" pitchFamily="34" charset="0"/>
              <a:buChar char="•"/>
            </a:pPr>
            <a:r>
              <a:rPr lang="en-US" sz="900" dirty="0"/>
              <a:t>4.1, 3.1</a:t>
            </a:r>
            <a:endParaRPr lang="en-US" sz="900" dirty="0">
              <a:solidFill>
                <a:srgbClr val="000000"/>
              </a:solidFill>
              <a:latin typeface="Calibri" panose="020F0502020204030204" pitchFamily="34" charset="0"/>
            </a:endParaRPr>
          </a:p>
          <a:p>
            <a:pPr marL="171450" indent="-171450">
              <a:buFont typeface="Arial" panose="020B0604020202020204" pitchFamily="34" charset="0"/>
              <a:buChar char="•"/>
            </a:pPr>
            <a:r>
              <a:rPr lang="en-US" sz="900" dirty="0"/>
              <a:t>For 1% Significance Level, there is 1 Potential Outlier</a:t>
            </a:r>
            <a:endParaRPr lang="en-US" sz="900" dirty="0">
              <a:solidFill>
                <a:srgbClr val="000000"/>
              </a:solidFill>
              <a:latin typeface="Calibri" panose="020F0502020204030204" pitchFamily="34" charset="0"/>
            </a:endParaRPr>
          </a:p>
          <a:p>
            <a:pPr marL="628650" lvl="1" indent="-171450">
              <a:buFont typeface="Arial" panose="020B0604020202020204" pitchFamily="34" charset="0"/>
              <a:buChar char="•"/>
            </a:pPr>
            <a:r>
              <a:rPr lang="en-US" sz="900" dirty="0">
                <a:solidFill>
                  <a:srgbClr val="000000"/>
                </a:solidFill>
                <a:latin typeface="Calibri" panose="020F0502020204030204" pitchFamily="34" charset="0"/>
              </a:rPr>
              <a:t>4.1</a:t>
            </a:r>
          </a:p>
        </p:txBody>
      </p:sp>
      <p:sp>
        <p:nvSpPr>
          <p:cNvPr id="5" name="Date Placeholder 4">
            <a:extLst>
              <a:ext uri="{FF2B5EF4-FFF2-40B4-BE49-F238E27FC236}">
                <a16:creationId xmlns:a16="http://schemas.microsoft.com/office/drawing/2014/main" id="{253A6FCE-52D3-AA4C-854B-CF5DA1BACCB3}"/>
              </a:ext>
            </a:extLst>
          </p:cNvPr>
          <p:cNvSpPr>
            <a:spLocks noGrp="1"/>
          </p:cNvSpPr>
          <p:nvPr>
            <p:ph type="dt" sz="half" idx="10"/>
          </p:nvPr>
        </p:nvSpPr>
        <p:spPr/>
        <p:txBody>
          <a:bodyPr/>
          <a:lstStyle/>
          <a:p>
            <a:r>
              <a:rPr lang="en-US"/>
              <a:t>08/08/18</a:t>
            </a:r>
            <a:endParaRPr lang="en-US" dirty="0"/>
          </a:p>
        </p:txBody>
      </p:sp>
      <p:sp>
        <p:nvSpPr>
          <p:cNvPr id="6" name="Footer Placeholder 5">
            <a:extLst>
              <a:ext uri="{FF2B5EF4-FFF2-40B4-BE49-F238E27FC236}">
                <a16:creationId xmlns:a16="http://schemas.microsoft.com/office/drawing/2014/main" id="{C3DB1D46-E976-A348-B172-F9514EDC5419}"/>
              </a:ext>
            </a:extLst>
          </p:cNvPr>
          <p:cNvSpPr>
            <a:spLocks noGrp="1"/>
          </p:cNvSpPr>
          <p:nvPr>
            <p:ph type="ftr" sz="quarter" idx="11"/>
          </p:nvPr>
        </p:nvSpPr>
        <p:spPr/>
        <p:txBody>
          <a:bodyPr/>
          <a:lstStyle/>
          <a:p>
            <a:r>
              <a:rPr lang="en-US"/>
              <a:t>Background Guidance Updates</a:t>
            </a:r>
            <a:endParaRPr lang="en-US" dirty="0"/>
          </a:p>
        </p:txBody>
      </p:sp>
      <p:sp>
        <p:nvSpPr>
          <p:cNvPr id="7" name="Slide Number Placeholder 6">
            <a:extLst>
              <a:ext uri="{FF2B5EF4-FFF2-40B4-BE49-F238E27FC236}">
                <a16:creationId xmlns:a16="http://schemas.microsoft.com/office/drawing/2014/main" id="{3D8E7109-48F9-484E-8BDF-96B2CB5A8915}"/>
              </a:ext>
            </a:extLst>
          </p:cNvPr>
          <p:cNvSpPr>
            <a:spLocks noGrp="1"/>
          </p:cNvSpPr>
          <p:nvPr>
            <p:ph type="sldNum" sz="quarter" idx="12"/>
          </p:nvPr>
        </p:nvSpPr>
        <p:spPr/>
        <p:txBody>
          <a:bodyPr/>
          <a:lstStyle/>
          <a:p>
            <a:fld id="{77BC0C64-94FA-44B3-9573-88BE3BEAC041}" type="slidenum">
              <a:rPr lang="en-US" smtClean="0"/>
              <a:t>9</a:t>
            </a:fld>
            <a:endParaRPr lang="en-US" dirty="0"/>
          </a:p>
        </p:txBody>
      </p:sp>
    </p:spTree>
    <p:extLst>
      <p:ext uri="{BB962C8B-B14F-4D97-AF65-F5344CB8AC3E}">
        <p14:creationId xmlns:p14="http://schemas.microsoft.com/office/powerpoint/2010/main" val="688470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4800" b="1"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3905</TotalTime>
  <Words>1622</Words>
  <Application>Microsoft Office PowerPoint</Application>
  <PresentationFormat>On-screen Show (4:3)</PresentationFormat>
  <Paragraphs>379</Paragraphs>
  <Slides>12</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Office Theme</vt:lpstr>
      <vt:lpstr>Custom Design</vt:lpstr>
      <vt:lpstr>Background Soil Guidance</vt:lpstr>
      <vt:lpstr>Rationale for Updating the Guidance</vt:lpstr>
      <vt:lpstr>Lessons Learned</vt:lpstr>
      <vt:lpstr>Updates</vt:lpstr>
      <vt:lpstr>1. Summary Statistics</vt:lpstr>
      <vt:lpstr>2. Quantile-Quantile Plots</vt:lpstr>
      <vt:lpstr>Quantile-Quantile Plots</vt:lpstr>
      <vt:lpstr>3. General outlier tests</vt:lpstr>
      <vt:lpstr>3. Specific outlier tests</vt:lpstr>
      <vt:lpstr>4. UTL Approach</vt:lpstr>
      <vt:lpstr>5. Statistical tests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Rakestraw, Charlotte</dc:creator>
  <cp:lastModifiedBy>Whittington, Christi</cp:lastModifiedBy>
  <cp:revision>116</cp:revision>
  <cp:lastPrinted>2018-08-13T13:31:24Z</cp:lastPrinted>
  <dcterms:created xsi:type="dcterms:W3CDTF">2015-05-19T17:22:51Z</dcterms:created>
  <dcterms:modified xsi:type="dcterms:W3CDTF">2018-08-24T19:46:37Z</dcterms:modified>
</cp:coreProperties>
</file>