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27"/>
  </p:notesMasterIdLst>
  <p:handoutMasterIdLst>
    <p:handoutMasterId r:id="rId28"/>
  </p:handoutMasterIdLst>
  <p:sldIdLst>
    <p:sldId id="256" r:id="rId2"/>
    <p:sldId id="259" r:id="rId3"/>
    <p:sldId id="257" r:id="rId4"/>
    <p:sldId id="265" r:id="rId5"/>
    <p:sldId id="264" r:id="rId6"/>
    <p:sldId id="266" r:id="rId7"/>
    <p:sldId id="267" r:id="rId8"/>
    <p:sldId id="268" r:id="rId9"/>
    <p:sldId id="269" r:id="rId10"/>
    <p:sldId id="271" r:id="rId11"/>
    <p:sldId id="272" r:id="rId12"/>
    <p:sldId id="273" r:id="rId13"/>
    <p:sldId id="288" r:id="rId14"/>
    <p:sldId id="289" r:id="rId15"/>
    <p:sldId id="276" r:id="rId16"/>
    <p:sldId id="277" r:id="rId17"/>
    <p:sldId id="278" r:id="rId18"/>
    <p:sldId id="279" r:id="rId19"/>
    <p:sldId id="282" r:id="rId20"/>
    <p:sldId id="287" r:id="rId21"/>
    <p:sldId id="280" r:id="rId22"/>
    <p:sldId id="283" r:id="rId23"/>
    <p:sldId id="284" r:id="rId24"/>
    <p:sldId id="285" r:id="rId25"/>
    <p:sldId id="2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91562" autoAdjust="0"/>
  </p:normalViewPr>
  <p:slideViewPr>
    <p:cSldViewPr snapToGrid="0">
      <p:cViewPr varScale="1">
        <p:scale>
          <a:sx n="69" d="100"/>
          <a:sy n="69" d="100"/>
        </p:scale>
        <p:origin x="78" y="864"/>
      </p:cViewPr>
      <p:guideLst>
        <p:guide orient="horz" pos="2160"/>
        <p:guide pos="3840"/>
      </p:guideLst>
    </p:cSldViewPr>
  </p:slideViewPr>
  <p:notesTextViewPr>
    <p:cViewPr>
      <p:scale>
        <a:sx n="1" d="1"/>
        <a:sy n="1" d="1"/>
      </p:scale>
      <p:origin x="0" y="0"/>
    </p:cViewPr>
  </p:notesTextViewPr>
  <p:sorterViewPr>
    <p:cViewPr>
      <p:scale>
        <a:sx n="100" d="100"/>
        <a:sy n="100" d="100"/>
      </p:scale>
      <p:origin x="0" y="-110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05AA2-987E-4D18-BDEA-DDC376C6CF2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178A456-3814-4822-A87E-00B992795B51}">
      <dgm:prSet phldrT="[Text]"/>
      <dgm:spPr/>
      <dgm:t>
        <a:bodyPr/>
        <a:lstStyle/>
        <a:p>
          <a:r>
            <a:rPr lang="en-US" u="none" dirty="0"/>
            <a:t>Incremental Sampling Methods (ISM)</a:t>
          </a:r>
        </a:p>
      </dgm:t>
    </dgm:pt>
    <dgm:pt modelId="{0FE49E7F-C7C8-47CB-8B3C-8A482D03A6D8}" type="parTrans" cxnId="{5D10ECCC-A917-4864-A23B-531055786F8A}">
      <dgm:prSet/>
      <dgm:spPr/>
      <dgm:t>
        <a:bodyPr/>
        <a:lstStyle/>
        <a:p>
          <a:endParaRPr lang="en-US"/>
        </a:p>
      </dgm:t>
    </dgm:pt>
    <dgm:pt modelId="{B719B51C-673F-43CB-A009-8910B6BC3ACB}" type="sibTrans" cxnId="{5D10ECCC-A917-4864-A23B-531055786F8A}">
      <dgm:prSet/>
      <dgm:spPr/>
      <dgm:t>
        <a:bodyPr/>
        <a:lstStyle/>
        <a:p>
          <a:endParaRPr lang="en-US"/>
        </a:p>
      </dgm:t>
    </dgm:pt>
    <dgm:pt modelId="{985D653D-F88D-481D-AF5A-A4DFEDC12510}">
      <dgm:prSet phldrT="[Text]"/>
      <dgm:spPr/>
      <dgm:t>
        <a:bodyPr/>
        <a:lstStyle/>
        <a:p>
          <a:pPr>
            <a:spcAft>
              <a:spcPts val="1200"/>
            </a:spcAft>
          </a:pPr>
          <a:r>
            <a:rPr lang="en-US" dirty="0"/>
            <a:t>Composite of increments in each DU (r = 1 or r=3)</a:t>
          </a:r>
        </a:p>
      </dgm:t>
    </dgm:pt>
    <dgm:pt modelId="{81098533-A48C-40BE-803E-42339BDE90BE}" type="parTrans" cxnId="{B06D010C-D84D-49AD-A5B7-0B7741A91B0E}">
      <dgm:prSet/>
      <dgm:spPr/>
      <dgm:t>
        <a:bodyPr/>
        <a:lstStyle/>
        <a:p>
          <a:endParaRPr lang="en-US"/>
        </a:p>
      </dgm:t>
    </dgm:pt>
    <dgm:pt modelId="{6A01F26A-E114-4683-87BF-EFE5ABF9239B}" type="sibTrans" cxnId="{B06D010C-D84D-49AD-A5B7-0B7741A91B0E}">
      <dgm:prSet/>
      <dgm:spPr/>
      <dgm:t>
        <a:bodyPr/>
        <a:lstStyle/>
        <a:p>
          <a:endParaRPr lang="en-US"/>
        </a:p>
      </dgm:t>
    </dgm:pt>
    <dgm:pt modelId="{4F9EA5F1-08D9-4E70-B50D-7AF0ECF9855D}">
      <dgm:prSet phldrT="[Text]"/>
      <dgm:spPr/>
      <dgm:t>
        <a:bodyPr/>
        <a:lstStyle/>
        <a:p>
          <a:r>
            <a:rPr lang="en-US" dirty="0"/>
            <a:t>Discrete Sampling</a:t>
          </a:r>
        </a:p>
      </dgm:t>
    </dgm:pt>
    <dgm:pt modelId="{EA263F36-4264-4829-B915-7AD6EBBDD49C}" type="parTrans" cxnId="{A904E97B-ED1B-4761-B165-70FFB92C035A}">
      <dgm:prSet/>
      <dgm:spPr/>
      <dgm:t>
        <a:bodyPr/>
        <a:lstStyle/>
        <a:p>
          <a:endParaRPr lang="en-US"/>
        </a:p>
      </dgm:t>
    </dgm:pt>
    <dgm:pt modelId="{EA3F8ABB-2F19-4881-9640-FEFA2134308D}" type="sibTrans" cxnId="{A904E97B-ED1B-4761-B165-70FFB92C035A}">
      <dgm:prSet/>
      <dgm:spPr/>
      <dgm:t>
        <a:bodyPr/>
        <a:lstStyle/>
        <a:p>
          <a:endParaRPr lang="en-US"/>
        </a:p>
      </dgm:t>
    </dgm:pt>
    <dgm:pt modelId="{57DE8BC7-05F4-4893-8C2D-29650FAC234F}">
      <dgm:prSet phldrT="[Text]"/>
      <dgm:spPr/>
      <dgm:t>
        <a:bodyPr/>
        <a:lstStyle/>
        <a:p>
          <a:pPr>
            <a:spcAft>
              <a:spcPct val="15000"/>
            </a:spcAft>
          </a:pPr>
          <a:r>
            <a:rPr lang="en-US" dirty="0"/>
            <a:t>95UCL calculated following ProUCL decision tree (USEPA, 2013)</a:t>
          </a:r>
        </a:p>
      </dgm:t>
    </dgm:pt>
    <dgm:pt modelId="{4E3191D2-9B4F-4B64-AC3C-8DF252C66765}" type="parTrans" cxnId="{166BBBA0-95FD-48C0-9650-D2C5F96B35D7}">
      <dgm:prSet/>
      <dgm:spPr/>
      <dgm:t>
        <a:bodyPr/>
        <a:lstStyle/>
        <a:p>
          <a:endParaRPr lang="en-US"/>
        </a:p>
      </dgm:t>
    </dgm:pt>
    <dgm:pt modelId="{663F227F-75B8-4539-9BA0-788FBB51234D}" type="sibTrans" cxnId="{166BBBA0-95FD-48C0-9650-D2C5F96B35D7}">
      <dgm:prSet/>
      <dgm:spPr/>
      <dgm:t>
        <a:bodyPr/>
        <a:lstStyle/>
        <a:p>
          <a:endParaRPr lang="en-US"/>
        </a:p>
      </dgm:t>
    </dgm:pt>
    <dgm:pt modelId="{AEC0F30F-5664-4214-9043-B197BC038C8B}">
      <dgm:prSet/>
      <dgm:spPr/>
      <dgm:t>
        <a:bodyPr/>
        <a:lstStyle/>
        <a:p>
          <a:pPr>
            <a:spcAft>
              <a:spcPts val="1200"/>
            </a:spcAft>
          </a:pPr>
          <a:r>
            <a:rPr lang="en-US" dirty="0"/>
            <a:t>N=30 per replicate</a:t>
          </a:r>
        </a:p>
      </dgm:t>
    </dgm:pt>
    <dgm:pt modelId="{81095B12-C18A-4E51-B44C-474B5E917ED5}" type="parTrans" cxnId="{B1E73744-904F-47B4-9388-863CE3304A14}">
      <dgm:prSet/>
      <dgm:spPr/>
      <dgm:t>
        <a:bodyPr/>
        <a:lstStyle/>
        <a:p>
          <a:endParaRPr lang="en-US"/>
        </a:p>
      </dgm:t>
    </dgm:pt>
    <dgm:pt modelId="{EF4F9C88-2F48-496B-8087-A10F421AE236}" type="sibTrans" cxnId="{B1E73744-904F-47B4-9388-863CE3304A14}">
      <dgm:prSet/>
      <dgm:spPr/>
      <dgm:t>
        <a:bodyPr/>
        <a:lstStyle/>
        <a:p>
          <a:endParaRPr lang="en-US"/>
        </a:p>
      </dgm:t>
    </dgm:pt>
    <dgm:pt modelId="{4AAF5963-EDB0-4C50-B0FB-CBF553C782C0}">
      <dgm:prSet/>
      <dgm:spPr/>
      <dgm:t>
        <a:bodyPr/>
        <a:lstStyle/>
        <a:p>
          <a:pPr>
            <a:spcAft>
              <a:spcPct val="15000"/>
            </a:spcAft>
          </a:pPr>
          <a:r>
            <a:rPr lang="en-US" dirty="0"/>
            <a:t>95UCL calculated with Student’s t UCL and Chebyshev UCL</a:t>
          </a:r>
        </a:p>
      </dgm:t>
    </dgm:pt>
    <dgm:pt modelId="{648D290B-BDA5-44A5-9EED-52A2C154C9AE}" type="parTrans" cxnId="{68FBA8AF-42F9-4166-AF1D-DC98D4F62D0C}">
      <dgm:prSet/>
      <dgm:spPr/>
      <dgm:t>
        <a:bodyPr/>
        <a:lstStyle/>
        <a:p>
          <a:endParaRPr lang="en-US"/>
        </a:p>
      </dgm:t>
    </dgm:pt>
    <dgm:pt modelId="{B498077C-0006-4A31-A7CC-5AE9CC3193ED}" type="sibTrans" cxnId="{68FBA8AF-42F9-4166-AF1D-DC98D4F62D0C}">
      <dgm:prSet/>
      <dgm:spPr/>
      <dgm:t>
        <a:bodyPr/>
        <a:lstStyle/>
        <a:p>
          <a:endParaRPr lang="en-US"/>
        </a:p>
      </dgm:t>
    </dgm:pt>
    <dgm:pt modelId="{AE163E25-4707-4C4F-82FE-1230E310A7F7}">
      <dgm:prSet phldrT="[Text]"/>
      <dgm:spPr/>
      <dgm:t>
        <a:bodyPr/>
        <a:lstStyle/>
        <a:p>
          <a:pPr>
            <a:spcAft>
              <a:spcPts val="1200"/>
            </a:spcAft>
          </a:pPr>
          <a:r>
            <a:rPr lang="en-US" dirty="0"/>
            <a:t>N=15 samples per DU</a:t>
          </a:r>
        </a:p>
      </dgm:t>
    </dgm:pt>
    <dgm:pt modelId="{A498B8D0-8EFB-469F-B97D-8CAEA84756CC}" type="parTrans" cxnId="{AFA8A259-64E9-4311-955B-DC6798787D2C}">
      <dgm:prSet/>
      <dgm:spPr/>
      <dgm:t>
        <a:bodyPr/>
        <a:lstStyle/>
        <a:p>
          <a:endParaRPr lang="en-US"/>
        </a:p>
      </dgm:t>
    </dgm:pt>
    <dgm:pt modelId="{EF2F7B71-17E3-463F-81C6-F85067D84372}" type="sibTrans" cxnId="{AFA8A259-64E9-4311-955B-DC6798787D2C}">
      <dgm:prSet/>
      <dgm:spPr/>
      <dgm:t>
        <a:bodyPr/>
        <a:lstStyle/>
        <a:p>
          <a:endParaRPr lang="en-US"/>
        </a:p>
      </dgm:t>
    </dgm:pt>
    <dgm:pt modelId="{6A72DD9F-C015-4D61-B517-F6B2E42F2D27}" type="pres">
      <dgm:prSet presAssocID="{31E05AA2-987E-4D18-BDEA-DDC376C6CF2E}" presName="Name0" presStyleCnt="0">
        <dgm:presLayoutVars>
          <dgm:dir/>
          <dgm:animLvl val="lvl"/>
          <dgm:resizeHandles val="exact"/>
        </dgm:presLayoutVars>
      </dgm:prSet>
      <dgm:spPr/>
    </dgm:pt>
    <dgm:pt modelId="{D768FA91-6BCF-4FDF-AD29-2B8B2E16E8F6}" type="pres">
      <dgm:prSet presAssocID="{0178A456-3814-4822-A87E-00B992795B51}" presName="composite" presStyleCnt="0"/>
      <dgm:spPr/>
    </dgm:pt>
    <dgm:pt modelId="{A68D3920-1A83-4E2C-927D-2AE7C9BFF998}" type="pres">
      <dgm:prSet presAssocID="{0178A456-3814-4822-A87E-00B992795B51}" presName="parTx" presStyleLbl="alignNode1" presStyleIdx="0" presStyleCnt="2">
        <dgm:presLayoutVars>
          <dgm:chMax val="0"/>
          <dgm:chPref val="0"/>
          <dgm:bulletEnabled val="1"/>
        </dgm:presLayoutVars>
      </dgm:prSet>
      <dgm:spPr/>
    </dgm:pt>
    <dgm:pt modelId="{FC391939-0D49-458B-AA20-22EDAFAB3B11}" type="pres">
      <dgm:prSet presAssocID="{0178A456-3814-4822-A87E-00B992795B51}" presName="desTx" presStyleLbl="alignAccFollowNode1" presStyleIdx="0" presStyleCnt="2">
        <dgm:presLayoutVars>
          <dgm:bulletEnabled val="1"/>
        </dgm:presLayoutVars>
      </dgm:prSet>
      <dgm:spPr/>
    </dgm:pt>
    <dgm:pt modelId="{9A7BCC0C-486D-4029-803F-B24CF257787A}" type="pres">
      <dgm:prSet presAssocID="{B719B51C-673F-43CB-A009-8910B6BC3ACB}" presName="space" presStyleCnt="0"/>
      <dgm:spPr/>
    </dgm:pt>
    <dgm:pt modelId="{881EAD96-2A1C-453B-BB88-EED0D6FF79F6}" type="pres">
      <dgm:prSet presAssocID="{4F9EA5F1-08D9-4E70-B50D-7AF0ECF9855D}" presName="composite" presStyleCnt="0"/>
      <dgm:spPr/>
    </dgm:pt>
    <dgm:pt modelId="{E3962F98-D501-42F3-ABED-931683F134C2}" type="pres">
      <dgm:prSet presAssocID="{4F9EA5F1-08D9-4E70-B50D-7AF0ECF9855D}" presName="parTx" presStyleLbl="alignNode1" presStyleIdx="1" presStyleCnt="2">
        <dgm:presLayoutVars>
          <dgm:chMax val="0"/>
          <dgm:chPref val="0"/>
          <dgm:bulletEnabled val="1"/>
        </dgm:presLayoutVars>
      </dgm:prSet>
      <dgm:spPr/>
    </dgm:pt>
    <dgm:pt modelId="{DF2DD35C-E6A5-4FD7-B239-FD68310D7FE0}" type="pres">
      <dgm:prSet presAssocID="{4F9EA5F1-08D9-4E70-B50D-7AF0ECF9855D}" presName="desTx" presStyleLbl="alignAccFollowNode1" presStyleIdx="1" presStyleCnt="2">
        <dgm:presLayoutVars>
          <dgm:bulletEnabled val="1"/>
        </dgm:presLayoutVars>
      </dgm:prSet>
      <dgm:spPr/>
    </dgm:pt>
  </dgm:ptLst>
  <dgm:cxnLst>
    <dgm:cxn modelId="{041F0E09-BEF2-44BB-9A39-B5603C6569DD}" type="presOf" srcId="{0178A456-3814-4822-A87E-00B992795B51}" destId="{A68D3920-1A83-4E2C-927D-2AE7C9BFF998}" srcOrd="0" destOrd="0" presId="urn:microsoft.com/office/officeart/2005/8/layout/hList1"/>
    <dgm:cxn modelId="{B06D010C-D84D-49AD-A5B7-0B7741A91B0E}" srcId="{0178A456-3814-4822-A87E-00B992795B51}" destId="{985D653D-F88D-481D-AF5A-A4DFEDC12510}" srcOrd="0" destOrd="0" parTransId="{81098533-A48C-40BE-803E-42339BDE90BE}" sibTransId="{6A01F26A-E114-4683-87BF-EFE5ABF9239B}"/>
    <dgm:cxn modelId="{2BD59E3B-A2D1-460B-B343-A6746ECD73A2}" type="presOf" srcId="{4F9EA5F1-08D9-4E70-B50D-7AF0ECF9855D}" destId="{E3962F98-D501-42F3-ABED-931683F134C2}" srcOrd="0" destOrd="0" presId="urn:microsoft.com/office/officeart/2005/8/layout/hList1"/>
    <dgm:cxn modelId="{2EBF4043-ED69-4DB8-8CDA-0E82B62C3208}" type="presOf" srcId="{AEC0F30F-5664-4214-9043-B197BC038C8B}" destId="{FC391939-0D49-458B-AA20-22EDAFAB3B11}" srcOrd="0" destOrd="1" presId="urn:microsoft.com/office/officeart/2005/8/layout/hList1"/>
    <dgm:cxn modelId="{B1E73744-904F-47B4-9388-863CE3304A14}" srcId="{0178A456-3814-4822-A87E-00B992795B51}" destId="{AEC0F30F-5664-4214-9043-B197BC038C8B}" srcOrd="1" destOrd="0" parTransId="{81095B12-C18A-4E51-B44C-474B5E917ED5}" sibTransId="{EF4F9C88-2F48-496B-8087-A10F421AE236}"/>
    <dgm:cxn modelId="{7014786D-3E20-4D91-8C4D-71A3D1D8935D}" type="presOf" srcId="{985D653D-F88D-481D-AF5A-A4DFEDC12510}" destId="{FC391939-0D49-458B-AA20-22EDAFAB3B11}" srcOrd="0" destOrd="0" presId="urn:microsoft.com/office/officeart/2005/8/layout/hList1"/>
    <dgm:cxn modelId="{CBA9FC71-A449-490F-AF79-B223C3603D6E}" type="presOf" srcId="{31E05AA2-987E-4D18-BDEA-DDC376C6CF2E}" destId="{6A72DD9F-C015-4D61-B517-F6B2E42F2D27}" srcOrd="0" destOrd="0" presId="urn:microsoft.com/office/officeart/2005/8/layout/hList1"/>
    <dgm:cxn modelId="{AFA8A259-64E9-4311-955B-DC6798787D2C}" srcId="{4F9EA5F1-08D9-4E70-B50D-7AF0ECF9855D}" destId="{AE163E25-4707-4C4F-82FE-1230E310A7F7}" srcOrd="0" destOrd="0" parTransId="{A498B8D0-8EFB-469F-B97D-8CAEA84756CC}" sibTransId="{EF2F7B71-17E3-463F-81C6-F85067D84372}"/>
    <dgm:cxn modelId="{A904E97B-ED1B-4761-B165-70FFB92C035A}" srcId="{31E05AA2-987E-4D18-BDEA-DDC376C6CF2E}" destId="{4F9EA5F1-08D9-4E70-B50D-7AF0ECF9855D}" srcOrd="1" destOrd="0" parTransId="{EA263F36-4264-4829-B915-7AD6EBBDD49C}" sibTransId="{EA3F8ABB-2F19-4881-9640-FEFA2134308D}"/>
    <dgm:cxn modelId="{166BBBA0-95FD-48C0-9650-D2C5F96B35D7}" srcId="{4F9EA5F1-08D9-4E70-B50D-7AF0ECF9855D}" destId="{57DE8BC7-05F4-4893-8C2D-29650FAC234F}" srcOrd="1" destOrd="0" parTransId="{4E3191D2-9B4F-4B64-AC3C-8DF252C66765}" sibTransId="{663F227F-75B8-4539-9BA0-788FBB51234D}"/>
    <dgm:cxn modelId="{ED7E80AC-FEFE-4877-995F-F7B1CA28CB70}" type="presOf" srcId="{57DE8BC7-05F4-4893-8C2D-29650FAC234F}" destId="{DF2DD35C-E6A5-4FD7-B239-FD68310D7FE0}" srcOrd="0" destOrd="1" presId="urn:microsoft.com/office/officeart/2005/8/layout/hList1"/>
    <dgm:cxn modelId="{68FBA8AF-42F9-4166-AF1D-DC98D4F62D0C}" srcId="{0178A456-3814-4822-A87E-00B992795B51}" destId="{4AAF5963-EDB0-4C50-B0FB-CBF553C782C0}" srcOrd="2" destOrd="0" parTransId="{648D290B-BDA5-44A5-9EED-52A2C154C9AE}" sibTransId="{B498077C-0006-4A31-A7CC-5AE9CC3193ED}"/>
    <dgm:cxn modelId="{BE530DC7-2F14-4B00-9399-62C7DF7922B3}" type="presOf" srcId="{4AAF5963-EDB0-4C50-B0FB-CBF553C782C0}" destId="{FC391939-0D49-458B-AA20-22EDAFAB3B11}" srcOrd="0" destOrd="2" presId="urn:microsoft.com/office/officeart/2005/8/layout/hList1"/>
    <dgm:cxn modelId="{5D10ECCC-A917-4864-A23B-531055786F8A}" srcId="{31E05AA2-987E-4D18-BDEA-DDC376C6CF2E}" destId="{0178A456-3814-4822-A87E-00B992795B51}" srcOrd="0" destOrd="0" parTransId="{0FE49E7F-C7C8-47CB-8B3C-8A482D03A6D8}" sibTransId="{B719B51C-673F-43CB-A009-8910B6BC3ACB}"/>
    <dgm:cxn modelId="{4F9B09E9-8FE5-4816-8B42-A18AA71D828F}" type="presOf" srcId="{AE163E25-4707-4C4F-82FE-1230E310A7F7}" destId="{DF2DD35C-E6A5-4FD7-B239-FD68310D7FE0}" srcOrd="0" destOrd="0" presId="urn:microsoft.com/office/officeart/2005/8/layout/hList1"/>
    <dgm:cxn modelId="{E3008067-1C1C-478A-91D5-3A8E6A70FE2A}" type="presParOf" srcId="{6A72DD9F-C015-4D61-B517-F6B2E42F2D27}" destId="{D768FA91-6BCF-4FDF-AD29-2B8B2E16E8F6}" srcOrd="0" destOrd="0" presId="urn:microsoft.com/office/officeart/2005/8/layout/hList1"/>
    <dgm:cxn modelId="{34B7C6D4-64CC-4947-B09D-9A56292CB5D7}" type="presParOf" srcId="{D768FA91-6BCF-4FDF-AD29-2B8B2E16E8F6}" destId="{A68D3920-1A83-4E2C-927D-2AE7C9BFF998}" srcOrd="0" destOrd="0" presId="urn:microsoft.com/office/officeart/2005/8/layout/hList1"/>
    <dgm:cxn modelId="{8F0008BE-B2F2-479F-A343-941EF0175ED8}" type="presParOf" srcId="{D768FA91-6BCF-4FDF-AD29-2B8B2E16E8F6}" destId="{FC391939-0D49-458B-AA20-22EDAFAB3B11}" srcOrd="1" destOrd="0" presId="urn:microsoft.com/office/officeart/2005/8/layout/hList1"/>
    <dgm:cxn modelId="{EAEA6A4A-FC2A-49CE-9EE5-8FE63425D42C}" type="presParOf" srcId="{6A72DD9F-C015-4D61-B517-F6B2E42F2D27}" destId="{9A7BCC0C-486D-4029-803F-B24CF257787A}" srcOrd="1" destOrd="0" presId="urn:microsoft.com/office/officeart/2005/8/layout/hList1"/>
    <dgm:cxn modelId="{C96B6FDA-26BC-49B3-8407-1F3B87D09E76}" type="presParOf" srcId="{6A72DD9F-C015-4D61-B517-F6B2E42F2D27}" destId="{881EAD96-2A1C-453B-BB88-EED0D6FF79F6}" srcOrd="2" destOrd="0" presId="urn:microsoft.com/office/officeart/2005/8/layout/hList1"/>
    <dgm:cxn modelId="{BDA94C33-B90A-4FEA-BF1B-7A06111521FE}" type="presParOf" srcId="{881EAD96-2A1C-453B-BB88-EED0D6FF79F6}" destId="{E3962F98-D501-42F3-ABED-931683F134C2}" srcOrd="0" destOrd="0" presId="urn:microsoft.com/office/officeart/2005/8/layout/hList1"/>
    <dgm:cxn modelId="{792E0748-31B8-4592-B256-B477BB60CB31}" type="presParOf" srcId="{881EAD96-2A1C-453B-BB88-EED0D6FF79F6}" destId="{DF2DD35C-E6A5-4FD7-B239-FD68310D7FE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D3920-1A83-4E2C-927D-2AE7C9BFF998}">
      <dsp:nvSpPr>
        <dsp:cNvPr id="0" name=""/>
        <dsp:cNvSpPr/>
      </dsp:nvSpPr>
      <dsp:spPr>
        <a:xfrm>
          <a:off x="36" y="64623"/>
          <a:ext cx="3532910" cy="7816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u="none" kern="1200" dirty="0"/>
            <a:t>Incremental Sampling Methods (ISM)</a:t>
          </a:r>
        </a:p>
      </dsp:txBody>
      <dsp:txXfrm>
        <a:off x="36" y="64623"/>
        <a:ext cx="3532910" cy="781629"/>
      </dsp:txXfrm>
    </dsp:sp>
    <dsp:sp modelId="{FC391939-0D49-458B-AA20-22EDAFAB3B11}">
      <dsp:nvSpPr>
        <dsp:cNvPr id="0" name=""/>
        <dsp:cNvSpPr/>
      </dsp:nvSpPr>
      <dsp:spPr>
        <a:xfrm>
          <a:off x="36" y="846252"/>
          <a:ext cx="3532910" cy="23634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ts val="1200"/>
            </a:spcAft>
            <a:buChar char="•"/>
          </a:pPr>
          <a:r>
            <a:rPr lang="en-US" sz="2100" kern="1200" dirty="0"/>
            <a:t>Composite of increments in each DU (r = 1 or r=3)</a:t>
          </a:r>
        </a:p>
        <a:p>
          <a:pPr marL="228600" lvl="1" indent="-228600" algn="l" defTabSz="933450">
            <a:lnSpc>
              <a:spcPct val="90000"/>
            </a:lnSpc>
            <a:spcBef>
              <a:spcPct val="0"/>
            </a:spcBef>
            <a:spcAft>
              <a:spcPts val="1200"/>
            </a:spcAft>
            <a:buChar char="•"/>
          </a:pPr>
          <a:r>
            <a:rPr lang="en-US" sz="2100" kern="1200" dirty="0"/>
            <a:t>N=30 per replicate</a:t>
          </a:r>
        </a:p>
        <a:p>
          <a:pPr marL="228600" lvl="1" indent="-228600" algn="l" defTabSz="933450">
            <a:lnSpc>
              <a:spcPct val="90000"/>
            </a:lnSpc>
            <a:spcBef>
              <a:spcPct val="0"/>
            </a:spcBef>
            <a:spcAft>
              <a:spcPct val="15000"/>
            </a:spcAft>
            <a:buChar char="•"/>
          </a:pPr>
          <a:r>
            <a:rPr lang="en-US" sz="2100" kern="1200" dirty="0"/>
            <a:t>95UCL calculated with Student’s t UCL and Chebyshev UCL</a:t>
          </a:r>
        </a:p>
      </dsp:txBody>
      <dsp:txXfrm>
        <a:off x="36" y="846252"/>
        <a:ext cx="3532910" cy="2363445"/>
      </dsp:txXfrm>
    </dsp:sp>
    <dsp:sp modelId="{E3962F98-D501-42F3-ABED-931683F134C2}">
      <dsp:nvSpPr>
        <dsp:cNvPr id="0" name=""/>
        <dsp:cNvSpPr/>
      </dsp:nvSpPr>
      <dsp:spPr>
        <a:xfrm>
          <a:off x="4027555" y="64623"/>
          <a:ext cx="3532910" cy="7816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Discrete Sampling</a:t>
          </a:r>
        </a:p>
      </dsp:txBody>
      <dsp:txXfrm>
        <a:off x="4027555" y="64623"/>
        <a:ext cx="3532910" cy="781629"/>
      </dsp:txXfrm>
    </dsp:sp>
    <dsp:sp modelId="{DF2DD35C-E6A5-4FD7-B239-FD68310D7FE0}">
      <dsp:nvSpPr>
        <dsp:cNvPr id="0" name=""/>
        <dsp:cNvSpPr/>
      </dsp:nvSpPr>
      <dsp:spPr>
        <a:xfrm>
          <a:off x="4027555" y="846252"/>
          <a:ext cx="3532910" cy="23634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ts val="1200"/>
            </a:spcAft>
            <a:buChar char="•"/>
          </a:pPr>
          <a:r>
            <a:rPr lang="en-US" sz="2100" kern="1200" dirty="0"/>
            <a:t>N=15 samples per DU</a:t>
          </a:r>
        </a:p>
        <a:p>
          <a:pPr marL="228600" lvl="1" indent="-228600" algn="l" defTabSz="933450">
            <a:lnSpc>
              <a:spcPct val="90000"/>
            </a:lnSpc>
            <a:spcBef>
              <a:spcPct val="0"/>
            </a:spcBef>
            <a:spcAft>
              <a:spcPct val="15000"/>
            </a:spcAft>
            <a:buChar char="•"/>
          </a:pPr>
          <a:r>
            <a:rPr lang="en-US" sz="2100" kern="1200" dirty="0"/>
            <a:t>95UCL calculated following ProUCL decision tree (USEPA, 2013)</a:t>
          </a:r>
        </a:p>
      </dsp:txBody>
      <dsp:txXfrm>
        <a:off x="4027555" y="846252"/>
        <a:ext cx="3532910" cy="236344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A1C89D-C87D-9544-85E8-754B8E040E5A}" type="datetimeFigureOut">
              <a:rPr lang="en-US" smtClean="0"/>
              <a:t>8/23/2018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86A95D-ECB5-374E-A368-FC61C25580EB}" type="slidenum">
              <a:rPr lang="en-US" smtClean="0"/>
              <a:t>‹#›</a:t>
            </a:fld>
            <a:endParaRPr lang="en-US"/>
          </a:p>
        </p:txBody>
      </p:sp>
    </p:spTree>
    <p:extLst>
      <p:ext uri="{BB962C8B-B14F-4D97-AF65-F5344CB8AC3E}">
        <p14:creationId xmlns:p14="http://schemas.microsoft.com/office/powerpoint/2010/main" val="19168382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5265C-8D53-4227-ADA3-3605495750A1}" type="datetimeFigureOut">
              <a:rPr lang="en-US" smtClean="0"/>
              <a:t>8/23/2018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1F81D5-C456-4058-957D-DA8D4DB163DB}" type="slidenum">
              <a:rPr lang="en-US" smtClean="0"/>
              <a:t>‹#›</a:t>
            </a:fld>
            <a:endParaRPr lang="en-US"/>
          </a:p>
        </p:txBody>
      </p:sp>
    </p:spTree>
    <p:extLst>
      <p:ext uri="{BB962C8B-B14F-4D97-AF65-F5344CB8AC3E}">
        <p14:creationId xmlns:p14="http://schemas.microsoft.com/office/powerpoint/2010/main" val="14772571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95UCL is not needed to evaluate the Site condition because we are able to define the full</a:t>
            </a:r>
          </a:p>
          <a:p>
            <a:r>
              <a:rPr lang="en-US" sz="1200" b="0" i="0" u="none" strike="noStrike" kern="1200" baseline="0" dirty="0">
                <a:solidFill>
                  <a:schemeClr val="tx1"/>
                </a:solidFill>
                <a:latin typeface="+mn-lt"/>
                <a:ea typeface="+mn-ea"/>
                <a:cs typeface="+mn-cs"/>
              </a:rPr>
              <a:t>set of true arithmetic mean concentrations as part of the numerical simulation.</a:t>
            </a:r>
          </a:p>
          <a:p>
            <a:r>
              <a:rPr lang="en-US" sz="1200" b="0" i="0" u="none" strike="noStrike" kern="1200" baseline="0" dirty="0">
                <a:solidFill>
                  <a:schemeClr val="tx1"/>
                </a:solidFill>
                <a:latin typeface="+mn-lt"/>
                <a:ea typeface="+mn-ea"/>
                <a:cs typeface="+mn-cs"/>
              </a:rPr>
              <a:t>For these simulations, a high bar is set for Site‐wide compliance. True compliance occurs</a:t>
            </a:r>
          </a:p>
          <a:p>
            <a:r>
              <a:rPr lang="en-US" sz="1200" b="0" i="0" u="none" strike="noStrike" kern="1200" baseline="0" dirty="0">
                <a:solidFill>
                  <a:schemeClr val="tx1"/>
                </a:solidFill>
                <a:latin typeface="+mn-lt"/>
                <a:ea typeface="+mn-ea"/>
                <a:cs typeface="+mn-cs"/>
              </a:rPr>
              <a:t>only if the mean for every DU is less than the AL. Ideally, the Pilot Study would capture</a:t>
            </a:r>
          </a:p>
          <a:p>
            <a:r>
              <a:rPr lang="en-US" sz="1200" b="0" i="0" u="none" strike="noStrike" kern="1200" baseline="0" dirty="0">
                <a:solidFill>
                  <a:schemeClr val="tx1"/>
                </a:solidFill>
                <a:latin typeface="+mn-lt"/>
                <a:ea typeface="+mn-ea"/>
                <a:cs typeface="+mn-cs"/>
              </a:rPr>
              <a:t>the true compliance conditions each time, but in practice there is always a chance of</a:t>
            </a:r>
          </a:p>
          <a:p>
            <a:r>
              <a:rPr lang="en-US" sz="1200" b="0" i="0" u="none" strike="noStrike" kern="1200" baseline="0" dirty="0">
                <a:solidFill>
                  <a:schemeClr val="tx1"/>
                </a:solidFill>
                <a:latin typeface="+mn-lt"/>
                <a:ea typeface="+mn-ea"/>
                <a:cs typeface="+mn-cs"/>
              </a:rPr>
              <a:t>making the wrong decision. The performance of the Pilot Study is evaluated based on the</a:t>
            </a:r>
          </a:p>
          <a:p>
            <a:r>
              <a:rPr lang="en-US" sz="1200" b="0" i="0" u="none" strike="noStrike" kern="1200" baseline="0" dirty="0">
                <a:solidFill>
                  <a:schemeClr val="tx1"/>
                </a:solidFill>
                <a:latin typeface="+mn-lt"/>
                <a:ea typeface="+mn-ea"/>
                <a:cs typeface="+mn-cs"/>
              </a:rPr>
              <a:t>frequency with which the estimate of compliance matches the true Site conditions (i.e.,</a:t>
            </a:r>
          </a:p>
          <a:p>
            <a:r>
              <a:rPr lang="en-US" sz="1200" b="0" i="0" u="none" strike="noStrike" kern="1200" baseline="0" dirty="0">
                <a:solidFill>
                  <a:schemeClr val="tx1"/>
                </a:solidFill>
                <a:latin typeface="+mn-lt"/>
                <a:ea typeface="+mn-ea"/>
                <a:cs typeface="+mn-cs"/>
              </a:rPr>
              <a:t>a=b).</a:t>
            </a:r>
          </a:p>
          <a:p>
            <a:r>
              <a:rPr lang="en-US" sz="1200" b="0" i="0" u="none" strike="noStrike" kern="1200" baseline="0" dirty="0">
                <a:solidFill>
                  <a:schemeClr val="tx1"/>
                </a:solidFill>
                <a:latin typeface="+mn-lt"/>
                <a:ea typeface="+mn-ea"/>
                <a:cs typeface="+mn-cs"/>
              </a:rPr>
              <a:t>In a sense, the simulation study is partly an evaluation of the reliability of the “coverage</a:t>
            </a:r>
          </a:p>
          <a:p>
            <a:r>
              <a:rPr lang="en-US" sz="1200" b="0" i="0" u="none" strike="noStrike" kern="1200" baseline="0" dirty="0">
                <a:solidFill>
                  <a:schemeClr val="tx1"/>
                </a:solidFill>
                <a:latin typeface="+mn-lt"/>
                <a:ea typeface="+mn-ea"/>
                <a:cs typeface="+mn-cs"/>
              </a:rPr>
              <a:t>probability” of a 95UCL, meaning the likelihood that the one‐sided 95 percent confidence</a:t>
            </a:r>
          </a:p>
          <a:p>
            <a:r>
              <a:rPr lang="en-US" sz="1200" b="0" i="0" u="none" strike="noStrike" kern="1200" baseline="0" dirty="0">
                <a:solidFill>
                  <a:schemeClr val="tx1"/>
                </a:solidFill>
                <a:latin typeface="+mn-lt"/>
                <a:ea typeface="+mn-ea"/>
                <a:cs typeface="+mn-cs"/>
              </a:rPr>
              <a:t>limit exceeds the true mean.</a:t>
            </a:r>
            <a:endParaRPr lang="en-US" dirty="0"/>
          </a:p>
        </p:txBody>
      </p:sp>
      <p:sp>
        <p:nvSpPr>
          <p:cNvPr id="4" name="Slide Number Placeholder 3"/>
          <p:cNvSpPr>
            <a:spLocks noGrp="1"/>
          </p:cNvSpPr>
          <p:nvPr>
            <p:ph type="sldNum" sz="quarter" idx="10"/>
          </p:nvPr>
        </p:nvSpPr>
        <p:spPr/>
        <p:txBody>
          <a:bodyPr/>
          <a:lstStyle/>
          <a:p>
            <a:fld id="{F81F81D5-C456-4058-957D-DA8D4DB163DB}" type="slidenum">
              <a:rPr lang="en-US" smtClean="0"/>
              <a:t>5</a:t>
            </a:fld>
            <a:endParaRPr lang="en-US"/>
          </a:p>
        </p:txBody>
      </p:sp>
    </p:spTree>
    <p:extLst>
      <p:ext uri="{BB962C8B-B14F-4D97-AF65-F5344CB8AC3E}">
        <p14:creationId xmlns:p14="http://schemas.microsoft.com/office/powerpoint/2010/main" val="50320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AL is selected at random from a uniform distribution, with parameters that bracket the Low and High parent distributions by an order of magnitude.  Specifically, the minimum AL = 100/10 = 10, and the maximum AL = 600 x 10 = 6,000.</a:t>
            </a:r>
          </a:p>
          <a:p>
            <a:endParaRPr lang="en-US" dirty="0"/>
          </a:p>
        </p:txBody>
      </p:sp>
      <p:sp>
        <p:nvSpPr>
          <p:cNvPr id="4" name="Slide Number Placeholder 3"/>
          <p:cNvSpPr>
            <a:spLocks noGrp="1"/>
          </p:cNvSpPr>
          <p:nvPr>
            <p:ph type="sldNum" sz="quarter" idx="10"/>
          </p:nvPr>
        </p:nvSpPr>
        <p:spPr/>
        <p:txBody>
          <a:bodyPr/>
          <a:lstStyle/>
          <a:p>
            <a:fld id="{F81F81D5-C456-4058-957D-DA8D4DB163DB}" type="slidenum">
              <a:rPr lang="en-US" smtClean="0"/>
              <a:t>7</a:t>
            </a:fld>
            <a:endParaRPr lang="en-US"/>
          </a:p>
        </p:txBody>
      </p:sp>
    </p:spTree>
    <p:extLst>
      <p:ext uri="{BB962C8B-B14F-4D97-AF65-F5344CB8AC3E}">
        <p14:creationId xmlns:p14="http://schemas.microsoft.com/office/powerpoint/2010/main" val="19927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F81D5-C456-4058-957D-DA8D4DB163DB}" type="slidenum">
              <a:rPr lang="en-US" smtClean="0"/>
              <a:t>8</a:t>
            </a:fld>
            <a:endParaRPr lang="en-US"/>
          </a:p>
        </p:txBody>
      </p:sp>
    </p:spTree>
    <p:extLst>
      <p:ext uri="{BB962C8B-B14F-4D97-AF65-F5344CB8AC3E}">
        <p14:creationId xmlns:p14="http://schemas.microsoft.com/office/powerpoint/2010/main" val="427124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all the scenarios, two parent distributions are defined, one that characterizes variability in contamination in </a:t>
            </a:r>
            <a:r>
              <a:rPr lang="en-US" sz="1200" i="1" kern="1200" dirty="0">
                <a:solidFill>
                  <a:schemeClr val="tx1"/>
                </a:solidFill>
                <a:effectLst/>
                <a:latin typeface="+mn-lt"/>
                <a:ea typeface="+mn-ea"/>
                <a:cs typeface="+mn-cs"/>
              </a:rPr>
              <a:t>Lower Concentration Areas</a:t>
            </a:r>
            <a:r>
              <a:rPr lang="en-US" sz="1200" kern="1200" dirty="0">
                <a:solidFill>
                  <a:schemeClr val="tx1"/>
                </a:solidFill>
                <a:effectLst/>
                <a:latin typeface="+mn-lt"/>
                <a:ea typeface="+mn-ea"/>
                <a:cs typeface="+mn-cs"/>
              </a:rPr>
              <a:t> and a second that characterizes </a:t>
            </a:r>
            <a:r>
              <a:rPr lang="en-US" sz="1200" i="1" kern="1200" dirty="0">
                <a:solidFill>
                  <a:schemeClr val="tx1"/>
                </a:solidFill>
                <a:effectLst/>
                <a:latin typeface="+mn-lt"/>
                <a:ea typeface="+mn-ea"/>
                <a:cs typeface="+mn-cs"/>
              </a:rPr>
              <a:t>Higher Concentration Areas</a:t>
            </a:r>
            <a:r>
              <a:rPr lang="en-US" sz="1200" kern="1200" dirty="0">
                <a:solidFill>
                  <a:schemeClr val="tx1"/>
                </a:solidFill>
                <a:effectLst/>
                <a:latin typeface="+mn-lt"/>
                <a:ea typeface="+mn-ea"/>
                <a:cs typeface="+mn-cs"/>
              </a:rPr>
              <a:t>.  The purpose of defining two parent distributions is to introduce some heterogeneity, and to allow some of the DUs to be more influenced by subareas of elevated concentrations (formerly referred to as “hot spots” by some practitioners).  Of course, every site is unique, and the challenge of any simulation study, and risk assessment guidance in general, is to capture a plausible range of conditions that represent cases that investigators will most often encounter.  Results reported here may not apply to sites that exhibit more extreme conditions.</a:t>
            </a:r>
          </a:p>
          <a:p>
            <a:r>
              <a:rPr lang="en-US" sz="1200" kern="1200" dirty="0">
                <a:solidFill>
                  <a:schemeClr val="tx1"/>
                </a:solidFill>
                <a:effectLst/>
                <a:latin typeface="+mn-lt"/>
                <a:ea typeface="+mn-ea"/>
                <a:cs typeface="+mn-cs"/>
              </a:rPr>
              <a:t>The Lower areas are characterized by a two-parameter lognormal distribution with a mean of 100 (units are intentionally excluded as they are not pertinent to the simulation study) and standard deviations (SDs) of 50, 150, and 300.  The corresponding coefficient of variation (CV, equal to the ratio of SD divided by mean) values are 0.5, 1.5, and 3.0.</a:t>
            </a:r>
          </a:p>
          <a:p>
            <a:r>
              <a:rPr lang="en-US" sz="1200" kern="1200" dirty="0">
                <a:solidFill>
                  <a:schemeClr val="tx1"/>
                </a:solidFill>
                <a:effectLst/>
                <a:latin typeface="+mn-lt"/>
                <a:ea typeface="+mn-ea"/>
                <a:cs typeface="+mn-cs"/>
              </a:rPr>
              <a:t>The Higher areas are characterized by a two-parameter lognormal distribution with a mean of 600 and SDs of 300, 900, and 1</a:t>
            </a:r>
            <a:r>
              <a:rPr lang="en-US" sz="1200" u="sng" kern="1200" dirty="0">
                <a:solidFill>
                  <a:schemeClr val="tx1"/>
                </a:solidFill>
                <a:effectLst/>
                <a:latin typeface="+mn-lt"/>
                <a:ea typeface="+mn-ea"/>
                <a:cs typeface="+mn-cs"/>
              </a:rPr>
              <a:t>8</a:t>
            </a:r>
            <a:r>
              <a:rPr lang="en-US" sz="1200" strike="sngStrike" kern="12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00   (again reflecting CVs of 0.5, 1.5, and 3.0).  The Higher areas can be thought of as being more influenced by subareas of elevated concentrations than the Lower are</a:t>
            </a:r>
            <a:r>
              <a:rPr lang="en-US" dirty="0">
                <a:effectLst/>
              </a:rPr>
              <a:t> </a:t>
            </a:r>
            <a:r>
              <a:rPr lang="en-US" sz="1200" kern="1200" dirty="0">
                <a:solidFill>
                  <a:schemeClr val="tx1"/>
                </a:solidFill>
                <a:effectLst/>
                <a:latin typeface="+mn-lt"/>
                <a:ea typeface="+mn-ea"/>
                <a:cs typeface="+mn-cs"/>
              </a:rPr>
              <a:t> 1800?</a:t>
            </a:r>
          </a:p>
          <a:p>
            <a:endParaRPr lang="en-US" dirty="0"/>
          </a:p>
        </p:txBody>
      </p:sp>
      <p:sp>
        <p:nvSpPr>
          <p:cNvPr id="4" name="Slide Number Placeholder 3"/>
          <p:cNvSpPr>
            <a:spLocks noGrp="1"/>
          </p:cNvSpPr>
          <p:nvPr>
            <p:ph type="sldNum" sz="quarter" idx="10"/>
          </p:nvPr>
        </p:nvSpPr>
        <p:spPr/>
        <p:txBody>
          <a:bodyPr/>
          <a:lstStyle/>
          <a:p>
            <a:fld id="{F81F81D5-C456-4058-957D-DA8D4DB163DB}" type="slidenum">
              <a:rPr lang="en-US" smtClean="0"/>
              <a:t>9</a:t>
            </a:fld>
            <a:endParaRPr lang="en-US"/>
          </a:p>
        </p:txBody>
      </p:sp>
    </p:spTree>
    <p:extLst>
      <p:ext uri="{BB962C8B-B14F-4D97-AF65-F5344CB8AC3E}">
        <p14:creationId xmlns:p14="http://schemas.microsoft.com/office/powerpoint/2010/main" val="1347822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F81D5-C456-4058-957D-DA8D4DB163DB}" type="slidenum">
              <a:rPr lang="en-US" smtClean="0"/>
              <a:t>10</a:t>
            </a:fld>
            <a:endParaRPr lang="en-US"/>
          </a:p>
        </p:txBody>
      </p:sp>
    </p:spTree>
    <p:extLst>
      <p:ext uri="{BB962C8B-B14F-4D97-AF65-F5344CB8AC3E}">
        <p14:creationId xmlns:p14="http://schemas.microsoft.com/office/powerpoint/2010/main" val="105587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F81D5-C456-4058-957D-DA8D4DB163DB}" type="slidenum">
              <a:rPr lang="en-US" smtClean="0"/>
              <a:t>11</a:t>
            </a:fld>
            <a:endParaRPr lang="en-US"/>
          </a:p>
        </p:txBody>
      </p:sp>
    </p:spTree>
    <p:extLst>
      <p:ext uri="{BB962C8B-B14F-4D97-AF65-F5344CB8AC3E}">
        <p14:creationId xmlns:p14="http://schemas.microsoft.com/office/powerpoint/2010/main" val="1432863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F81D5-C456-4058-957D-DA8D4DB163DB}" type="slidenum">
              <a:rPr lang="en-US" smtClean="0"/>
              <a:t>12</a:t>
            </a:fld>
            <a:endParaRPr lang="en-US"/>
          </a:p>
        </p:txBody>
      </p:sp>
    </p:spTree>
    <p:extLst>
      <p:ext uri="{BB962C8B-B14F-4D97-AF65-F5344CB8AC3E}">
        <p14:creationId xmlns:p14="http://schemas.microsoft.com/office/powerpoint/2010/main" val="1980206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a:t>
            </a:r>
            <a:r>
              <a:rPr lang="en-US" baseline="0" dirty="0"/>
              <a:t> are similar for </a:t>
            </a:r>
            <a:r>
              <a:rPr lang="en-US" baseline="0" dirty="0" err="1"/>
              <a:t>chebyshev</a:t>
            </a:r>
            <a:r>
              <a:rPr lang="en-US" baseline="0" dirty="0"/>
              <a:t> UCL method.</a:t>
            </a:r>
            <a:endParaRPr lang="en-US" dirty="0"/>
          </a:p>
        </p:txBody>
      </p:sp>
      <p:sp>
        <p:nvSpPr>
          <p:cNvPr id="4" name="Slide Number Placeholder 3"/>
          <p:cNvSpPr>
            <a:spLocks noGrp="1"/>
          </p:cNvSpPr>
          <p:nvPr>
            <p:ph type="sldNum" sz="quarter" idx="10"/>
          </p:nvPr>
        </p:nvSpPr>
        <p:spPr/>
        <p:txBody>
          <a:bodyPr/>
          <a:lstStyle/>
          <a:p>
            <a:fld id="{F81F81D5-C456-4058-957D-DA8D4DB163DB}" type="slidenum">
              <a:rPr lang="en-US" smtClean="0"/>
              <a:t>14</a:t>
            </a:fld>
            <a:endParaRPr lang="en-US"/>
          </a:p>
        </p:txBody>
      </p:sp>
    </p:spTree>
    <p:extLst>
      <p:ext uri="{BB962C8B-B14F-4D97-AF65-F5344CB8AC3E}">
        <p14:creationId xmlns:p14="http://schemas.microsoft.com/office/powerpoint/2010/main" val="683951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A49145-5B31-4462-AB0F-41F53F4C41E3}" type="datetime1">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3CE47-B46F-4C97-9268-8894BCD49626}" type="slidenum">
              <a:rPr lang="en-US" smtClean="0"/>
              <a:t>‹#›</a:t>
            </a:fld>
            <a:endParaRPr lang="en-US" dirty="0"/>
          </a:p>
        </p:txBody>
      </p:sp>
    </p:spTree>
    <p:extLst>
      <p:ext uri="{BB962C8B-B14F-4D97-AF65-F5344CB8AC3E}">
        <p14:creationId xmlns:p14="http://schemas.microsoft.com/office/powerpoint/2010/main" val="3269378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9A48AF-A56C-4C09-ABDC-CD70F2AC4187}" type="datetime1">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3CE47-B46F-4C97-9268-8894BCD49626}" type="slidenum">
              <a:rPr lang="en-US" smtClean="0"/>
              <a:t>‹#›</a:t>
            </a:fld>
            <a:endParaRPr lang="en-US" dirty="0"/>
          </a:p>
        </p:txBody>
      </p:sp>
    </p:spTree>
    <p:extLst>
      <p:ext uri="{BB962C8B-B14F-4D97-AF65-F5344CB8AC3E}">
        <p14:creationId xmlns:p14="http://schemas.microsoft.com/office/powerpoint/2010/main" val="263111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564C92-9F48-4A88-B2C6-C1EA2DE8284A}" type="datetime1">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3CE47-B46F-4C97-9268-8894BCD49626}" type="slidenum">
              <a:rPr lang="en-US" smtClean="0"/>
              <a:t>‹#›</a:t>
            </a:fld>
            <a:endParaRPr lang="en-US" dirty="0"/>
          </a:p>
        </p:txBody>
      </p:sp>
    </p:spTree>
    <p:extLst>
      <p:ext uri="{BB962C8B-B14F-4D97-AF65-F5344CB8AC3E}">
        <p14:creationId xmlns:p14="http://schemas.microsoft.com/office/powerpoint/2010/main" val="16802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199BA5-BA17-4CDD-805E-1D18937E2F6C}" type="datetime1">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3CE47-B46F-4C97-9268-8894BCD49626}" type="slidenum">
              <a:rPr lang="en-US" smtClean="0"/>
              <a:t>‹#›</a:t>
            </a:fld>
            <a:endParaRPr lang="en-US" dirty="0"/>
          </a:p>
        </p:txBody>
      </p:sp>
    </p:spTree>
    <p:extLst>
      <p:ext uri="{BB962C8B-B14F-4D97-AF65-F5344CB8AC3E}">
        <p14:creationId xmlns:p14="http://schemas.microsoft.com/office/powerpoint/2010/main" val="162868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D280A1-86BD-4021-ADD8-1D0B21E85B0E}" type="datetime1">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3CE47-B46F-4C97-9268-8894BCD49626}" type="slidenum">
              <a:rPr lang="en-US" smtClean="0"/>
              <a:t>‹#›</a:t>
            </a:fld>
            <a:endParaRPr lang="en-US" dirty="0"/>
          </a:p>
        </p:txBody>
      </p:sp>
    </p:spTree>
    <p:extLst>
      <p:ext uri="{BB962C8B-B14F-4D97-AF65-F5344CB8AC3E}">
        <p14:creationId xmlns:p14="http://schemas.microsoft.com/office/powerpoint/2010/main" val="351673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B1F81A-1A97-4FAC-A219-E406B4D8C86B}" type="datetime1">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3CE47-B46F-4C97-9268-8894BCD49626}" type="slidenum">
              <a:rPr lang="en-US" smtClean="0"/>
              <a:t>‹#›</a:t>
            </a:fld>
            <a:endParaRPr lang="en-US" dirty="0"/>
          </a:p>
        </p:txBody>
      </p:sp>
    </p:spTree>
    <p:extLst>
      <p:ext uri="{BB962C8B-B14F-4D97-AF65-F5344CB8AC3E}">
        <p14:creationId xmlns:p14="http://schemas.microsoft.com/office/powerpoint/2010/main" val="47557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AA2579-A1F5-498C-B72F-75F2A29E1C49}" type="datetime1">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23CE47-B46F-4C97-9268-8894BCD49626}" type="slidenum">
              <a:rPr lang="en-US" smtClean="0"/>
              <a:t>‹#›</a:t>
            </a:fld>
            <a:endParaRPr lang="en-US" dirty="0"/>
          </a:p>
        </p:txBody>
      </p:sp>
    </p:spTree>
    <p:extLst>
      <p:ext uri="{BB962C8B-B14F-4D97-AF65-F5344CB8AC3E}">
        <p14:creationId xmlns:p14="http://schemas.microsoft.com/office/powerpoint/2010/main" val="2200539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4F15CC-E8FA-4372-8612-3A888CBFCEE0}" type="datetime1">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23CE47-B46F-4C97-9268-8894BCD49626}" type="slidenum">
              <a:rPr lang="en-US" smtClean="0"/>
              <a:t>‹#›</a:t>
            </a:fld>
            <a:endParaRPr lang="en-US" dirty="0"/>
          </a:p>
        </p:txBody>
      </p:sp>
    </p:spTree>
    <p:extLst>
      <p:ext uri="{BB962C8B-B14F-4D97-AF65-F5344CB8AC3E}">
        <p14:creationId xmlns:p14="http://schemas.microsoft.com/office/powerpoint/2010/main" val="92148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F3DC8-622C-48F2-AFC0-7D36D2CD8864}" type="datetime1">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23CE47-B46F-4C97-9268-8894BCD49626}" type="slidenum">
              <a:rPr lang="en-US" smtClean="0"/>
              <a:t>‹#›</a:t>
            </a:fld>
            <a:endParaRPr lang="en-US" dirty="0"/>
          </a:p>
        </p:txBody>
      </p:sp>
    </p:spTree>
    <p:extLst>
      <p:ext uri="{BB962C8B-B14F-4D97-AF65-F5344CB8AC3E}">
        <p14:creationId xmlns:p14="http://schemas.microsoft.com/office/powerpoint/2010/main" val="123884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20D45D-1788-4D8B-88C4-B7BAD5678715}" type="datetime1">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3CE47-B46F-4C97-9268-8894BCD49626}" type="slidenum">
              <a:rPr lang="en-US" smtClean="0"/>
              <a:t>‹#›</a:t>
            </a:fld>
            <a:endParaRPr lang="en-US" dirty="0"/>
          </a:p>
        </p:txBody>
      </p:sp>
    </p:spTree>
    <p:extLst>
      <p:ext uri="{BB962C8B-B14F-4D97-AF65-F5344CB8AC3E}">
        <p14:creationId xmlns:p14="http://schemas.microsoft.com/office/powerpoint/2010/main" val="256408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135667-9ADC-4C1E-A33A-C43892F6D271}" type="datetime1">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3CE47-B46F-4C97-9268-8894BCD49626}" type="slidenum">
              <a:rPr lang="en-US" smtClean="0"/>
              <a:t>‹#›</a:t>
            </a:fld>
            <a:endParaRPr lang="en-US" dirty="0"/>
          </a:p>
        </p:txBody>
      </p:sp>
    </p:spTree>
    <p:extLst>
      <p:ext uri="{BB962C8B-B14F-4D97-AF65-F5344CB8AC3E}">
        <p14:creationId xmlns:p14="http://schemas.microsoft.com/office/powerpoint/2010/main" val="1366111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2330A-3A74-4EFC-9791-987AB977AE42}" type="datetime1">
              <a:rPr lang="en-US" smtClean="0"/>
              <a:t>8/23/2018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3CE47-B46F-4C97-9268-8894BCD49626}" type="slidenum">
              <a:rPr lang="en-US" smtClean="0"/>
              <a:t>‹#›</a:t>
            </a:fld>
            <a:endParaRPr lang="en-US" dirty="0"/>
          </a:p>
        </p:txBody>
      </p:sp>
    </p:spTree>
    <p:extLst>
      <p:ext uri="{BB962C8B-B14F-4D97-AF65-F5344CB8AC3E}">
        <p14:creationId xmlns:p14="http://schemas.microsoft.com/office/powerpoint/2010/main" val="1602045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 SIMULATION STUDY OF EXTRAPOLATION UNCERTAINTY IN EXPOSURE ASSESSMENT </a:t>
            </a:r>
          </a:p>
        </p:txBody>
      </p:sp>
      <p:sp>
        <p:nvSpPr>
          <p:cNvPr id="3" name="Subtitle 2"/>
          <p:cNvSpPr>
            <a:spLocks noGrp="1"/>
          </p:cNvSpPr>
          <p:nvPr>
            <p:ph type="subTitle" idx="1"/>
          </p:nvPr>
        </p:nvSpPr>
        <p:spPr/>
        <p:txBody>
          <a:bodyPr/>
          <a:lstStyle/>
          <a:p>
            <a:r>
              <a:rPr lang="en-US" dirty="0"/>
              <a:t>USE OF PILOT STUDY RESULTS FOR SITE INVESTIGATION</a:t>
            </a:r>
          </a:p>
        </p:txBody>
      </p:sp>
      <p:sp>
        <p:nvSpPr>
          <p:cNvPr id="4" name="Slide Number Placeholder 3"/>
          <p:cNvSpPr>
            <a:spLocks noGrp="1"/>
          </p:cNvSpPr>
          <p:nvPr>
            <p:ph type="sldNum" sz="quarter" idx="12"/>
          </p:nvPr>
        </p:nvSpPr>
        <p:spPr/>
        <p:txBody>
          <a:bodyPr/>
          <a:lstStyle/>
          <a:p>
            <a:fld id="{5423CE47-B46F-4C97-9268-8894BCD49626}" type="slidenum">
              <a:rPr lang="en-US" smtClean="0"/>
              <a:t>1</a:t>
            </a:fld>
            <a:endParaRPr lang="en-US" dirty="0"/>
          </a:p>
        </p:txBody>
      </p:sp>
    </p:spTree>
    <p:extLst>
      <p:ext uri="{BB962C8B-B14F-4D97-AF65-F5344CB8AC3E}">
        <p14:creationId xmlns:p14="http://schemas.microsoft.com/office/powerpoint/2010/main" val="4012536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632295"/>
            <a:ext cx="5222346" cy="897467"/>
          </a:xfrm>
        </p:spPr>
        <p:txBody>
          <a:bodyPr>
            <a:normAutofit fontScale="90000"/>
          </a:bodyPr>
          <a:lstStyle/>
          <a:p>
            <a:r>
              <a:rPr lang="en-US" sz="4400" dirty="0"/>
              <a:t>Simulation Approach: Simulation Parameters</a:t>
            </a:r>
          </a:p>
        </p:txBody>
      </p:sp>
      <p:sp>
        <p:nvSpPr>
          <p:cNvPr id="4" name="Text Placeholder 3"/>
          <p:cNvSpPr>
            <a:spLocks noGrp="1"/>
          </p:cNvSpPr>
          <p:nvPr>
            <p:ph type="body" sz="half" idx="2"/>
          </p:nvPr>
        </p:nvSpPr>
        <p:spPr>
          <a:xfrm>
            <a:off x="839787" y="1704857"/>
            <a:ext cx="4917546" cy="4893733"/>
          </a:xfrm>
        </p:spPr>
        <p:txBody>
          <a:bodyPr>
            <a:normAutofit fontScale="92500" lnSpcReduction="10000"/>
          </a:bodyPr>
          <a:lstStyle/>
          <a:p>
            <a:r>
              <a:rPr lang="en-US" sz="2400" dirty="0"/>
              <a:t>10,000 iterations*:</a:t>
            </a:r>
          </a:p>
          <a:p>
            <a:pPr marL="342900" indent="-342900">
              <a:buFont typeface="Arial" panose="020B0604020202020204" pitchFamily="34" charset="0"/>
              <a:buChar char="•"/>
            </a:pPr>
            <a:r>
              <a:rPr lang="en-US" sz="2400" dirty="0"/>
              <a:t>Assign each DU true parameters (mean, SD) based on random sample of parent distribution (n=15).  Probability of selecting a high concentration is uniform (5%, 25%).</a:t>
            </a:r>
          </a:p>
          <a:p>
            <a:pPr marL="342900" indent="-342900">
              <a:buFont typeface="Arial" panose="020B0604020202020204" pitchFamily="34" charset="0"/>
              <a:buChar char="•"/>
            </a:pPr>
            <a:r>
              <a:rPr lang="en-US" sz="2400" dirty="0"/>
              <a:t>Randomly select Action Level from uniform distribution (range is ~10x greater/less than high mean)</a:t>
            </a:r>
          </a:p>
          <a:p>
            <a:pPr marL="342900" indent="-342900">
              <a:buFont typeface="Arial" panose="020B0604020202020204" pitchFamily="34" charset="0"/>
              <a:buChar char="•"/>
            </a:pPr>
            <a:r>
              <a:rPr lang="en-US" sz="2400" dirty="0"/>
              <a:t>Randomly select DUs for pilot study</a:t>
            </a:r>
          </a:p>
          <a:p>
            <a:pPr marL="342900" indent="-342900">
              <a:buFont typeface="Arial" panose="020B0604020202020204" pitchFamily="34" charset="0"/>
              <a:buChar char="•"/>
            </a:pPr>
            <a:r>
              <a:rPr lang="en-US" sz="2400" dirty="0"/>
              <a:t>Apply sampling design (ISM or discrete)</a:t>
            </a:r>
          </a:p>
          <a:p>
            <a:pPr marL="800100" lvl="1" indent="-342900">
              <a:buFont typeface="Arial" panose="020B0604020202020204" pitchFamily="34" charset="0"/>
              <a:buChar char="•"/>
            </a:pPr>
            <a:r>
              <a:rPr lang="en-US" sz="1900" dirty="0"/>
              <a:t>Random observations drawn from DU-specific true distribution</a:t>
            </a:r>
          </a:p>
          <a:p>
            <a:pPr marL="800100" lvl="1" indent="-342900">
              <a:buFont typeface="Arial" panose="020B0604020202020204" pitchFamily="34" charset="0"/>
              <a:buChar char="•"/>
            </a:pPr>
            <a:r>
              <a:rPr lang="en-US" sz="1900" dirty="0"/>
              <a:t>95UCL calculated for each DU</a:t>
            </a:r>
            <a:endParaRPr lang="en-US" sz="48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200" dirty="0"/>
          </a:p>
        </p:txBody>
      </p:sp>
      <p:pic>
        <p:nvPicPr>
          <p:cNvPr id="6" name="Picture 5" descr="Decision logic tree for simulations. Steps 3, 4 and 5 highlighted."/>
          <p:cNvPicPr>
            <a:picLocks noChangeAspect="1"/>
          </p:cNvPicPr>
          <p:nvPr/>
        </p:nvPicPr>
        <p:blipFill>
          <a:blip r:embed="rId3"/>
          <a:stretch>
            <a:fillRect/>
          </a:stretch>
        </p:blipFill>
        <p:spPr>
          <a:xfrm>
            <a:off x="6435431" y="287867"/>
            <a:ext cx="4090899" cy="6400800"/>
          </a:xfrm>
          <a:prstGeom prst="rect">
            <a:avLst/>
          </a:prstGeom>
        </p:spPr>
      </p:pic>
      <p:sp>
        <p:nvSpPr>
          <p:cNvPr id="3" name="Rectangle 2" descr="Box highlighting Steps 3, 4 and 5 of the Decision logic tree."/>
          <p:cNvSpPr/>
          <p:nvPr/>
        </p:nvSpPr>
        <p:spPr>
          <a:xfrm>
            <a:off x="6435430" y="1964267"/>
            <a:ext cx="4090899" cy="3606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5614" y="6384584"/>
            <a:ext cx="5496185" cy="369332"/>
          </a:xfrm>
          <a:prstGeom prst="rect">
            <a:avLst/>
          </a:prstGeom>
          <a:noFill/>
        </p:spPr>
        <p:txBody>
          <a:bodyPr wrap="none" rtlCol="0">
            <a:spAutoFit/>
          </a:bodyPr>
          <a:lstStyle/>
          <a:p>
            <a:r>
              <a:rPr lang="en-US" dirty="0"/>
              <a:t>*Analysis performed in Crystal Ball (ISM) and R (discrete)</a:t>
            </a:r>
          </a:p>
        </p:txBody>
      </p:sp>
      <p:sp>
        <p:nvSpPr>
          <p:cNvPr id="5" name="Slide Number Placeholder 4"/>
          <p:cNvSpPr>
            <a:spLocks noGrp="1"/>
          </p:cNvSpPr>
          <p:nvPr>
            <p:ph type="sldNum" sz="quarter" idx="12"/>
          </p:nvPr>
        </p:nvSpPr>
        <p:spPr/>
        <p:txBody>
          <a:bodyPr/>
          <a:lstStyle/>
          <a:p>
            <a:fld id="{5423CE47-B46F-4C97-9268-8894BCD49626}" type="slidenum">
              <a:rPr lang="en-US" smtClean="0"/>
              <a:t>10</a:t>
            </a:fld>
            <a:endParaRPr lang="en-US" dirty="0"/>
          </a:p>
        </p:txBody>
      </p:sp>
    </p:spTree>
    <p:extLst>
      <p:ext uri="{BB962C8B-B14F-4D97-AF65-F5344CB8AC3E}">
        <p14:creationId xmlns:p14="http://schemas.microsoft.com/office/powerpoint/2010/main" val="2654280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5222346" cy="897467"/>
          </a:xfrm>
        </p:spPr>
        <p:txBody>
          <a:bodyPr>
            <a:normAutofit fontScale="90000"/>
          </a:bodyPr>
          <a:lstStyle/>
          <a:p>
            <a:r>
              <a:rPr lang="en-US" sz="4400" dirty="0"/>
              <a:t>Simulation Approach: Iteration Decisions</a:t>
            </a:r>
          </a:p>
        </p:txBody>
      </p:sp>
      <p:sp>
        <p:nvSpPr>
          <p:cNvPr id="4" name="Text Placeholder 3"/>
          <p:cNvSpPr>
            <a:spLocks noGrp="1"/>
          </p:cNvSpPr>
          <p:nvPr>
            <p:ph type="body" sz="half" idx="2"/>
          </p:nvPr>
        </p:nvSpPr>
        <p:spPr>
          <a:xfrm>
            <a:off x="839787" y="1432486"/>
            <a:ext cx="4917546" cy="4893733"/>
          </a:xfrm>
        </p:spPr>
        <p:txBody>
          <a:bodyPr>
            <a:normAutofit/>
          </a:bodyPr>
          <a:lstStyle/>
          <a:p>
            <a:r>
              <a:rPr lang="en-US" sz="2200" dirty="0"/>
              <a:t>10,000 iterations:</a:t>
            </a:r>
          </a:p>
          <a:p>
            <a:pPr marL="342900" indent="-342900">
              <a:buFont typeface="Arial" panose="020B0604020202020204" pitchFamily="34" charset="0"/>
              <a:buChar char="•"/>
            </a:pPr>
            <a:r>
              <a:rPr lang="en-US" sz="2200" dirty="0"/>
              <a:t>Pilot study decision</a:t>
            </a:r>
          </a:p>
          <a:p>
            <a:pPr marL="800100" lvl="1" indent="-342900">
              <a:buFont typeface="Arial" panose="020B0604020202020204" pitchFamily="34" charset="0"/>
              <a:buChar char="•"/>
            </a:pPr>
            <a:r>
              <a:rPr lang="en-US" sz="2000" dirty="0"/>
              <a:t>If there is any exceedance of AL, site is non-compliant</a:t>
            </a:r>
          </a:p>
          <a:p>
            <a:pPr marL="800100" lvl="1" indent="-342900">
              <a:buFont typeface="Arial" panose="020B0604020202020204" pitchFamily="34" charset="0"/>
              <a:buChar char="•"/>
            </a:pPr>
            <a:r>
              <a:rPr lang="en-US" sz="2000" dirty="0"/>
              <a:t>If there is no exceedance of AL, site is compliant</a:t>
            </a:r>
          </a:p>
          <a:p>
            <a:pPr marL="342900" indent="-342900">
              <a:buFont typeface="Arial" panose="020B0604020202020204" pitchFamily="34" charset="0"/>
              <a:buChar char="•"/>
            </a:pPr>
            <a:r>
              <a:rPr lang="en-US" sz="2200" dirty="0"/>
              <a:t>Compare pilot study decision to true site-wide compliance to determine whether correct decision was made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200" dirty="0"/>
          </a:p>
        </p:txBody>
      </p:sp>
      <p:pic>
        <p:nvPicPr>
          <p:cNvPr id="6" name="Picture 5" descr="Decision logic tree for simulations. Steps 3, 4 and 5 highlighted."/>
          <p:cNvPicPr>
            <a:picLocks noChangeAspect="1"/>
          </p:cNvPicPr>
          <p:nvPr/>
        </p:nvPicPr>
        <p:blipFill>
          <a:blip r:embed="rId3"/>
          <a:stretch>
            <a:fillRect/>
          </a:stretch>
        </p:blipFill>
        <p:spPr>
          <a:xfrm>
            <a:off x="6435431" y="287867"/>
            <a:ext cx="4090899" cy="6400800"/>
          </a:xfrm>
          <a:prstGeom prst="rect">
            <a:avLst/>
          </a:prstGeom>
        </p:spPr>
      </p:pic>
      <p:sp>
        <p:nvSpPr>
          <p:cNvPr id="3" name="Rectangle 2" descr="Box highlighting Steps 3, 4 and 5 of the Decision logic tree."/>
          <p:cNvSpPr/>
          <p:nvPr/>
        </p:nvSpPr>
        <p:spPr>
          <a:xfrm>
            <a:off x="6435431" y="2025747"/>
            <a:ext cx="4090899" cy="35028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Four quadrant decision logic panel results for Pilot Study versus Site-Wide Condition compliance and &quot;not in compliance. False compliance and false non-compliance highlighted."/>
          <p:cNvPicPr>
            <a:picLocks noChangeAspect="1"/>
          </p:cNvPicPr>
          <p:nvPr/>
        </p:nvPicPr>
        <p:blipFill>
          <a:blip r:embed="rId4"/>
          <a:stretch>
            <a:fillRect/>
          </a:stretch>
        </p:blipFill>
        <p:spPr>
          <a:xfrm>
            <a:off x="1941340" y="4582147"/>
            <a:ext cx="2767403" cy="2184340"/>
          </a:xfrm>
          <a:prstGeom prst="rect">
            <a:avLst/>
          </a:prstGeom>
        </p:spPr>
      </p:pic>
      <p:sp>
        <p:nvSpPr>
          <p:cNvPr id="5" name="Slide Number Placeholder 4"/>
          <p:cNvSpPr>
            <a:spLocks noGrp="1"/>
          </p:cNvSpPr>
          <p:nvPr>
            <p:ph type="sldNum" sz="quarter" idx="12"/>
          </p:nvPr>
        </p:nvSpPr>
        <p:spPr/>
        <p:txBody>
          <a:bodyPr/>
          <a:lstStyle/>
          <a:p>
            <a:fld id="{5423CE47-B46F-4C97-9268-8894BCD49626}" type="slidenum">
              <a:rPr lang="en-US" smtClean="0"/>
              <a:t>11</a:t>
            </a:fld>
            <a:endParaRPr lang="en-US" dirty="0"/>
          </a:p>
        </p:txBody>
      </p:sp>
    </p:spTree>
    <p:extLst>
      <p:ext uri="{BB962C8B-B14F-4D97-AF65-F5344CB8AC3E}">
        <p14:creationId xmlns:p14="http://schemas.microsoft.com/office/powerpoint/2010/main" val="1472392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5222346" cy="897467"/>
          </a:xfrm>
        </p:spPr>
        <p:txBody>
          <a:bodyPr>
            <a:normAutofit fontScale="90000"/>
          </a:bodyPr>
          <a:lstStyle/>
          <a:p>
            <a:r>
              <a:rPr lang="en-US" sz="4400" dirty="0"/>
              <a:t>Simulation Approach: Iteration Statistics</a:t>
            </a:r>
          </a:p>
        </p:txBody>
      </p:sp>
      <p:sp>
        <p:nvSpPr>
          <p:cNvPr id="9" name="Text Placeholder 3"/>
          <p:cNvSpPr>
            <a:spLocks noGrp="1"/>
          </p:cNvSpPr>
          <p:nvPr>
            <p:ph type="body" sz="half" idx="2"/>
          </p:nvPr>
        </p:nvSpPr>
        <p:spPr>
          <a:xfrm>
            <a:off x="839787" y="1743768"/>
            <a:ext cx="4917546" cy="4893733"/>
          </a:xfrm>
        </p:spPr>
        <p:txBody>
          <a:bodyPr>
            <a:norm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Compile match rates (correct or incorrect decision) </a:t>
            </a:r>
          </a:p>
          <a:p>
            <a:pPr marL="342900" indent="-342900">
              <a:buFont typeface="Arial" panose="020B0604020202020204" pitchFamily="34" charset="0"/>
              <a:buChar char="•"/>
            </a:pPr>
            <a:r>
              <a:rPr lang="en-US" sz="2400" dirty="0"/>
              <a:t>Tracking predictor variables from each iteration:</a:t>
            </a:r>
          </a:p>
          <a:p>
            <a:pPr marL="800100" lvl="1" indent="-342900">
              <a:buFont typeface="Arial" panose="020B0604020202020204" pitchFamily="34" charset="0"/>
              <a:buChar char="•"/>
            </a:pPr>
            <a:r>
              <a:rPr lang="en-US" sz="2000" dirty="0"/>
              <a:t>Ratio of mean 95UCL from pilot study to AL</a:t>
            </a:r>
          </a:p>
          <a:p>
            <a:pPr marL="800100" lvl="1" indent="-342900">
              <a:buFont typeface="Arial" panose="020B0604020202020204" pitchFamily="34" charset="0"/>
              <a:buChar char="•"/>
            </a:pPr>
            <a:r>
              <a:rPr lang="en-US" sz="2000" dirty="0"/>
              <a:t>Proportion of site in pilot study</a:t>
            </a:r>
          </a:p>
          <a:p>
            <a:pPr marL="800100" lvl="1" indent="-342900">
              <a:buFont typeface="Arial" panose="020B0604020202020204" pitchFamily="34" charset="0"/>
              <a:buChar char="•"/>
            </a:pPr>
            <a:r>
              <a:rPr lang="en-US" sz="2000" dirty="0"/>
              <a:t>Probability DU has “high” concentration</a:t>
            </a:r>
          </a:p>
          <a:p>
            <a:pPr marL="800100" lvl="1" indent="-342900">
              <a:buFont typeface="Arial" panose="020B0604020202020204" pitchFamily="34" charset="0"/>
              <a:buChar char="•"/>
            </a:pPr>
            <a:r>
              <a:rPr lang="en-US" sz="2000" dirty="0"/>
              <a:t>Proportion of pilot study DUs characterized by r=3 (ISM only)</a:t>
            </a:r>
          </a:p>
          <a:p>
            <a:pPr marL="342900" indent="-342900">
              <a:buFont typeface="Arial" panose="020B0604020202020204" pitchFamily="34" charset="0"/>
              <a:buChar char="•"/>
            </a:pPr>
            <a:endParaRPr lang="en-US" sz="2400" dirty="0"/>
          </a:p>
        </p:txBody>
      </p:sp>
      <p:pic>
        <p:nvPicPr>
          <p:cNvPr id="6" name="Picture 5" descr="Decision logic tree for simulations. Step 6 highlighted."/>
          <p:cNvPicPr>
            <a:picLocks noChangeAspect="1"/>
          </p:cNvPicPr>
          <p:nvPr/>
        </p:nvPicPr>
        <p:blipFill>
          <a:blip r:embed="rId3"/>
          <a:stretch>
            <a:fillRect/>
          </a:stretch>
        </p:blipFill>
        <p:spPr>
          <a:xfrm>
            <a:off x="6435431" y="287867"/>
            <a:ext cx="4090899" cy="6400800"/>
          </a:xfrm>
          <a:prstGeom prst="rect">
            <a:avLst/>
          </a:prstGeom>
        </p:spPr>
      </p:pic>
      <p:sp>
        <p:nvSpPr>
          <p:cNvPr id="3" name="Rectangle 2" descr="Box highlighting Step 6 of the Decision logic tree."/>
          <p:cNvSpPr/>
          <p:nvPr/>
        </p:nvSpPr>
        <p:spPr>
          <a:xfrm>
            <a:off x="6435431" y="5866227"/>
            <a:ext cx="4090899" cy="8224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5423CE47-B46F-4C97-9268-8894BCD49626}" type="slidenum">
              <a:rPr lang="en-US" smtClean="0"/>
              <a:t>12</a:t>
            </a:fld>
            <a:endParaRPr lang="en-US" dirty="0"/>
          </a:p>
        </p:txBody>
      </p:sp>
    </p:spTree>
    <p:extLst>
      <p:ext uri="{BB962C8B-B14F-4D97-AF65-F5344CB8AC3E}">
        <p14:creationId xmlns:p14="http://schemas.microsoft.com/office/powerpoint/2010/main" val="175677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Study Outcomes – Discrete Sampling</a:t>
            </a:r>
          </a:p>
        </p:txBody>
      </p:sp>
      <p:sp>
        <p:nvSpPr>
          <p:cNvPr id="8" name="TextBox 7"/>
          <p:cNvSpPr txBox="1"/>
          <p:nvPr/>
        </p:nvSpPr>
        <p:spPr>
          <a:xfrm>
            <a:off x="1730115" y="5092505"/>
            <a:ext cx="952505" cy="369332"/>
          </a:xfrm>
          <a:prstGeom prst="rect">
            <a:avLst/>
          </a:prstGeom>
          <a:noFill/>
        </p:spPr>
        <p:txBody>
          <a:bodyPr wrap="none" rtlCol="0">
            <a:spAutoFit/>
          </a:bodyPr>
          <a:lstStyle/>
          <a:p>
            <a:r>
              <a:rPr lang="en-US" dirty="0"/>
              <a:t>CV = 0.5</a:t>
            </a:r>
          </a:p>
        </p:txBody>
      </p:sp>
      <p:pic>
        <p:nvPicPr>
          <p:cNvPr id="11" name="Picture 10" descr="Four quadrant decision logic panel results for Pilot Study versus Site-Wide Condition compliance and &quot;not in compliance.&quot; Simulation parameters: Discrete sampling and coefficient of variation equal to 0.5."/>
          <p:cNvPicPr>
            <a:picLocks noChangeAspect="1"/>
          </p:cNvPicPr>
          <p:nvPr/>
        </p:nvPicPr>
        <p:blipFill>
          <a:blip r:embed="rId2"/>
          <a:stretch>
            <a:fillRect/>
          </a:stretch>
        </p:blipFill>
        <p:spPr>
          <a:xfrm>
            <a:off x="618582" y="1913206"/>
            <a:ext cx="3199411" cy="2843921"/>
          </a:xfrm>
          <a:prstGeom prst="rect">
            <a:avLst/>
          </a:prstGeom>
        </p:spPr>
      </p:pic>
      <p:sp>
        <p:nvSpPr>
          <p:cNvPr id="9" name="TextBox 8"/>
          <p:cNvSpPr txBox="1"/>
          <p:nvPr/>
        </p:nvSpPr>
        <p:spPr>
          <a:xfrm>
            <a:off x="5291501" y="5092505"/>
            <a:ext cx="952505" cy="369332"/>
          </a:xfrm>
          <a:prstGeom prst="rect">
            <a:avLst/>
          </a:prstGeom>
          <a:noFill/>
        </p:spPr>
        <p:txBody>
          <a:bodyPr wrap="none" rtlCol="0">
            <a:spAutoFit/>
          </a:bodyPr>
          <a:lstStyle/>
          <a:p>
            <a:r>
              <a:rPr lang="en-US" dirty="0"/>
              <a:t>CV = 1.5</a:t>
            </a:r>
          </a:p>
        </p:txBody>
      </p:sp>
      <p:pic>
        <p:nvPicPr>
          <p:cNvPr id="12" name="Picture 11" descr="Four quadrant decision logic panel results for Pilot Study versus Site-Wide Condition compliance and &quot;not in compliance.&quot; Simulation parameters: Discrete sampling and coefficient of variation equal to 1.5."/>
          <p:cNvPicPr>
            <a:picLocks noChangeAspect="1"/>
          </p:cNvPicPr>
          <p:nvPr/>
        </p:nvPicPr>
        <p:blipFill>
          <a:blip r:embed="rId3"/>
          <a:stretch>
            <a:fillRect/>
          </a:stretch>
        </p:blipFill>
        <p:spPr>
          <a:xfrm>
            <a:off x="4255752" y="1913206"/>
            <a:ext cx="3222409" cy="2864364"/>
          </a:xfrm>
          <a:prstGeom prst="rect">
            <a:avLst/>
          </a:prstGeom>
        </p:spPr>
      </p:pic>
      <p:sp>
        <p:nvSpPr>
          <p:cNvPr id="10" name="TextBox 9"/>
          <p:cNvSpPr txBox="1"/>
          <p:nvPr/>
        </p:nvSpPr>
        <p:spPr>
          <a:xfrm>
            <a:off x="9237574" y="5092505"/>
            <a:ext cx="952505" cy="369332"/>
          </a:xfrm>
          <a:prstGeom prst="rect">
            <a:avLst/>
          </a:prstGeom>
          <a:noFill/>
        </p:spPr>
        <p:txBody>
          <a:bodyPr wrap="none" rtlCol="0">
            <a:spAutoFit/>
          </a:bodyPr>
          <a:lstStyle/>
          <a:p>
            <a:r>
              <a:rPr lang="en-US" dirty="0"/>
              <a:t>CV = 3.0</a:t>
            </a:r>
          </a:p>
        </p:txBody>
      </p:sp>
      <p:pic>
        <p:nvPicPr>
          <p:cNvPr id="13" name="Picture 12" descr="Four quadrant decision logic panel results for Pilot Study versus Site-Wide Condition compliance and &quot;not in compliance.&quot; Simulation parameters: Discrete sampling and coefficient of variation equal to 3.0."/>
          <p:cNvPicPr>
            <a:picLocks noChangeAspect="1"/>
          </p:cNvPicPr>
          <p:nvPr/>
        </p:nvPicPr>
        <p:blipFill>
          <a:blip r:embed="rId4"/>
          <a:stretch>
            <a:fillRect/>
          </a:stretch>
        </p:blipFill>
        <p:spPr>
          <a:xfrm>
            <a:off x="7910781" y="1913206"/>
            <a:ext cx="3217268" cy="2859794"/>
          </a:xfrm>
          <a:prstGeom prst="rect">
            <a:avLst/>
          </a:prstGeom>
        </p:spPr>
      </p:pic>
      <p:sp>
        <p:nvSpPr>
          <p:cNvPr id="3" name="Slide Number Placeholder 2">
            <a:extLst>
              <a:ext uri="{FF2B5EF4-FFF2-40B4-BE49-F238E27FC236}">
                <a16:creationId xmlns:a16="http://schemas.microsoft.com/office/drawing/2014/main" id="{A623CA93-49FA-401D-949F-8424EC129760}"/>
              </a:ext>
            </a:extLst>
          </p:cNvPr>
          <p:cNvSpPr>
            <a:spLocks noGrp="1"/>
          </p:cNvSpPr>
          <p:nvPr>
            <p:ph type="sldNum" sz="quarter" idx="12"/>
          </p:nvPr>
        </p:nvSpPr>
        <p:spPr/>
        <p:txBody>
          <a:bodyPr/>
          <a:lstStyle/>
          <a:p>
            <a:fld id="{5423CE47-B46F-4C97-9268-8894BCD49626}" type="slidenum">
              <a:rPr lang="en-US" smtClean="0"/>
              <a:t>13</a:t>
            </a:fld>
            <a:endParaRPr lang="en-US" dirty="0"/>
          </a:p>
        </p:txBody>
      </p:sp>
    </p:spTree>
    <p:extLst>
      <p:ext uri="{BB962C8B-B14F-4D97-AF65-F5344CB8AC3E}">
        <p14:creationId xmlns:p14="http://schemas.microsoft.com/office/powerpoint/2010/main" val="1576215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Study Outcomes – ISM Sampling </a:t>
            </a:r>
            <a:br>
              <a:rPr lang="en-US" dirty="0"/>
            </a:br>
            <a:r>
              <a:rPr lang="en-US" dirty="0"/>
              <a:t>(Student’s t)</a:t>
            </a:r>
          </a:p>
        </p:txBody>
      </p:sp>
      <p:sp>
        <p:nvSpPr>
          <p:cNvPr id="8" name="TextBox 7"/>
          <p:cNvSpPr txBox="1"/>
          <p:nvPr/>
        </p:nvSpPr>
        <p:spPr>
          <a:xfrm>
            <a:off x="1730115" y="5092505"/>
            <a:ext cx="952505" cy="369332"/>
          </a:xfrm>
          <a:prstGeom prst="rect">
            <a:avLst/>
          </a:prstGeom>
          <a:noFill/>
        </p:spPr>
        <p:txBody>
          <a:bodyPr wrap="none" rtlCol="0">
            <a:spAutoFit/>
          </a:bodyPr>
          <a:lstStyle/>
          <a:p>
            <a:r>
              <a:rPr lang="en-US" dirty="0"/>
              <a:t>CV = 0.5</a:t>
            </a:r>
          </a:p>
        </p:txBody>
      </p:sp>
      <p:pic>
        <p:nvPicPr>
          <p:cNvPr id="3" name="Picture 2" descr="Four quadrant decision logic panel results for Pilot Study versus Site-Wide Condition compliance and &quot;not in compliance.&quot; Simulation parameters: Incremental sampling method (ISM) sampling, Student's t UCL and coefficient of variation equal to 0.5."/>
          <p:cNvPicPr>
            <a:picLocks noChangeAspect="1"/>
          </p:cNvPicPr>
          <p:nvPr/>
        </p:nvPicPr>
        <p:blipFill>
          <a:blip r:embed="rId3"/>
          <a:stretch>
            <a:fillRect/>
          </a:stretch>
        </p:blipFill>
        <p:spPr>
          <a:xfrm>
            <a:off x="838200" y="2042295"/>
            <a:ext cx="3135323" cy="2786954"/>
          </a:xfrm>
          <a:prstGeom prst="rect">
            <a:avLst/>
          </a:prstGeom>
        </p:spPr>
      </p:pic>
      <p:sp>
        <p:nvSpPr>
          <p:cNvPr id="9" name="TextBox 8"/>
          <p:cNvSpPr txBox="1"/>
          <p:nvPr/>
        </p:nvSpPr>
        <p:spPr>
          <a:xfrm>
            <a:off x="5619747" y="5092505"/>
            <a:ext cx="952505" cy="369332"/>
          </a:xfrm>
          <a:prstGeom prst="rect">
            <a:avLst/>
          </a:prstGeom>
          <a:noFill/>
        </p:spPr>
        <p:txBody>
          <a:bodyPr wrap="none" rtlCol="0">
            <a:spAutoFit/>
          </a:bodyPr>
          <a:lstStyle/>
          <a:p>
            <a:r>
              <a:rPr lang="en-US" dirty="0"/>
              <a:t>CV = 1.5</a:t>
            </a:r>
          </a:p>
        </p:txBody>
      </p:sp>
      <p:pic>
        <p:nvPicPr>
          <p:cNvPr id="5" name="Picture 4" descr="Four quadrant decision logic panel results for Pilot Study versus Site-Wide Condition compliance and &quot;not in compliance.&quot; Simulation parameters: Incremental sampling method (ISM) sampling, Student's t UCL and coefficient of variation equal to 1.5."/>
          <p:cNvPicPr>
            <a:picLocks noChangeAspect="1"/>
          </p:cNvPicPr>
          <p:nvPr/>
        </p:nvPicPr>
        <p:blipFill>
          <a:blip r:embed="rId4"/>
          <a:stretch>
            <a:fillRect/>
          </a:stretch>
        </p:blipFill>
        <p:spPr>
          <a:xfrm>
            <a:off x="4565657" y="2042295"/>
            <a:ext cx="3138841" cy="2790081"/>
          </a:xfrm>
          <a:prstGeom prst="rect">
            <a:avLst/>
          </a:prstGeom>
        </p:spPr>
      </p:pic>
      <p:sp>
        <p:nvSpPr>
          <p:cNvPr id="10" name="TextBox 9"/>
          <p:cNvSpPr txBox="1"/>
          <p:nvPr/>
        </p:nvSpPr>
        <p:spPr>
          <a:xfrm>
            <a:off x="9237574" y="5092505"/>
            <a:ext cx="952505" cy="369332"/>
          </a:xfrm>
          <a:prstGeom prst="rect">
            <a:avLst/>
          </a:prstGeom>
          <a:noFill/>
        </p:spPr>
        <p:txBody>
          <a:bodyPr wrap="none" rtlCol="0">
            <a:spAutoFit/>
          </a:bodyPr>
          <a:lstStyle/>
          <a:p>
            <a:r>
              <a:rPr lang="en-US" dirty="0"/>
              <a:t>CV = 3.0</a:t>
            </a:r>
          </a:p>
        </p:txBody>
      </p:sp>
      <p:pic>
        <p:nvPicPr>
          <p:cNvPr id="7" name="Picture 6" descr="Four quadrant decision logic panel results for Pilot Study versus Site-Wide Condition compliance and &quot;not in compliance.&quot; Simulation parameters: Incremental sampling method (ISM) sampling, Student's t UCL and coefficient of variation equal to 3.0."/>
          <p:cNvPicPr>
            <a:picLocks noChangeAspect="1"/>
          </p:cNvPicPr>
          <p:nvPr/>
        </p:nvPicPr>
        <p:blipFill>
          <a:blip r:embed="rId5"/>
          <a:stretch>
            <a:fillRect/>
          </a:stretch>
        </p:blipFill>
        <p:spPr>
          <a:xfrm>
            <a:off x="8201826" y="2047595"/>
            <a:ext cx="3151974" cy="2801755"/>
          </a:xfrm>
          <a:prstGeom prst="rect">
            <a:avLst/>
          </a:prstGeom>
        </p:spPr>
      </p:pic>
      <p:sp>
        <p:nvSpPr>
          <p:cNvPr id="4" name="Slide Number Placeholder 3">
            <a:extLst>
              <a:ext uri="{FF2B5EF4-FFF2-40B4-BE49-F238E27FC236}">
                <a16:creationId xmlns:a16="http://schemas.microsoft.com/office/drawing/2014/main" id="{69594749-5E6E-40F0-A928-8BE572A98F85}"/>
              </a:ext>
            </a:extLst>
          </p:cNvPr>
          <p:cNvSpPr>
            <a:spLocks noGrp="1"/>
          </p:cNvSpPr>
          <p:nvPr>
            <p:ph type="sldNum" sz="quarter" idx="12"/>
          </p:nvPr>
        </p:nvSpPr>
        <p:spPr/>
        <p:txBody>
          <a:bodyPr/>
          <a:lstStyle/>
          <a:p>
            <a:fld id="{5423CE47-B46F-4C97-9268-8894BCD49626}" type="slidenum">
              <a:rPr lang="en-US" smtClean="0"/>
              <a:t>14</a:t>
            </a:fld>
            <a:endParaRPr lang="en-US" dirty="0"/>
          </a:p>
        </p:txBody>
      </p:sp>
    </p:spTree>
    <p:extLst>
      <p:ext uri="{BB962C8B-B14F-4D97-AF65-F5344CB8AC3E}">
        <p14:creationId xmlns:p14="http://schemas.microsoft.com/office/powerpoint/2010/main" val="727507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3563"/>
          </a:xfrm>
        </p:spPr>
        <p:txBody>
          <a:bodyPr/>
          <a:lstStyle/>
          <a:p>
            <a:r>
              <a:rPr lang="en-US" dirty="0"/>
              <a:t>Outcomes by Ratio (Avg. 95UCL/AL) – Discrete</a:t>
            </a:r>
          </a:p>
        </p:txBody>
      </p:sp>
      <p:pic>
        <p:nvPicPr>
          <p:cNvPr id="8" name="Picture 7" descr="Horizontal stacked bar chart Distribution of total error by average upper confidence level (UCL) over action level ratio. Simulation parameters: Discrete sampling and coefficient of variation equal to 1.5."/>
          <p:cNvPicPr>
            <a:picLocks noChangeAspect="1"/>
          </p:cNvPicPr>
          <p:nvPr/>
        </p:nvPicPr>
        <p:blipFill>
          <a:blip r:embed="rId2"/>
          <a:stretch>
            <a:fillRect/>
          </a:stretch>
        </p:blipFill>
        <p:spPr>
          <a:xfrm>
            <a:off x="2350872" y="1382394"/>
            <a:ext cx="7096359" cy="5218628"/>
          </a:xfrm>
          <a:prstGeom prst="rect">
            <a:avLst/>
          </a:prstGeom>
        </p:spPr>
      </p:pic>
      <p:sp>
        <p:nvSpPr>
          <p:cNvPr id="10" name="Down Arrow 9" descr="Ratio increases going up the chart."/>
          <p:cNvSpPr/>
          <p:nvPr/>
        </p:nvSpPr>
        <p:spPr>
          <a:xfrm rot="10800000">
            <a:off x="2006825" y="2618844"/>
            <a:ext cx="190565" cy="2200940"/>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1136159" y="3506328"/>
            <a:ext cx="1222983" cy="400110"/>
          </a:xfrm>
          <a:prstGeom prst="rect">
            <a:avLst/>
          </a:prstGeom>
          <a:noFill/>
        </p:spPr>
        <p:txBody>
          <a:bodyPr wrap="square" rtlCol="0">
            <a:spAutoFit/>
          </a:bodyPr>
          <a:lstStyle/>
          <a:p>
            <a:pPr algn="ctr"/>
            <a:r>
              <a:rPr lang="en-US" sz="2000" dirty="0"/>
              <a:t>Ratio</a:t>
            </a:r>
          </a:p>
        </p:txBody>
      </p:sp>
      <p:pic>
        <p:nvPicPr>
          <p:cNvPr id="9" name="Picture 8" descr="Legend for Match number to definition."/>
          <p:cNvPicPr>
            <a:picLocks noChangeAspect="1"/>
          </p:cNvPicPr>
          <p:nvPr/>
        </p:nvPicPr>
        <p:blipFill>
          <a:blip r:embed="rId3"/>
          <a:stretch>
            <a:fillRect/>
          </a:stretch>
        </p:blipFill>
        <p:spPr>
          <a:xfrm>
            <a:off x="9855682" y="1198688"/>
            <a:ext cx="1750717" cy="984000"/>
          </a:xfrm>
          <a:prstGeom prst="rect">
            <a:avLst/>
          </a:prstGeom>
        </p:spPr>
      </p:pic>
      <p:sp>
        <p:nvSpPr>
          <p:cNvPr id="3" name="Slide Number Placeholder 2"/>
          <p:cNvSpPr>
            <a:spLocks noGrp="1"/>
          </p:cNvSpPr>
          <p:nvPr>
            <p:ph type="sldNum" sz="quarter" idx="12"/>
          </p:nvPr>
        </p:nvSpPr>
        <p:spPr/>
        <p:txBody>
          <a:bodyPr/>
          <a:lstStyle/>
          <a:p>
            <a:fld id="{5423CE47-B46F-4C97-9268-8894BCD49626}" type="slidenum">
              <a:rPr lang="en-US" smtClean="0"/>
              <a:t>15</a:t>
            </a:fld>
            <a:endParaRPr lang="en-US" dirty="0"/>
          </a:p>
        </p:txBody>
      </p:sp>
    </p:spTree>
    <p:extLst>
      <p:ext uri="{BB962C8B-B14F-4D97-AF65-F5344CB8AC3E}">
        <p14:creationId xmlns:p14="http://schemas.microsoft.com/office/powerpoint/2010/main" val="4032392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3563"/>
          </a:xfrm>
        </p:spPr>
        <p:txBody>
          <a:bodyPr/>
          <a:lstStyle/>
          <a:p>
            <a:r>
              <a:rPr lang="en-US" dirty="0"/>
              <a:t>Outcomes by Ratio – ISM</a:t>
            </a:r>
          </a:p>
        </p:txBody>
      </p:sp>
      <p:pic>
        <p:nvPicPr>
          <p:cNvPr id="3" name="Picture 2" descr="Horizontal stacked bar chart: Distribution of total error by average upper confidence level (UCL) over action level ratio. Simulation parameters: Incremental sampling method (ISM), coefficient of variation equal to 1.5 and student's t UCL."/>
          <p:cNvPicPr>
            <a:picLocks noChangeAspect="1"/>
          </p:cNvPicPr>
          <p:nvPr/>
        </p:nvPicPr>
        <p:blipFill>
          <a:blip r:embed="rId2"/>
          <a:stretch>
            <a:fillRect/>
          </a:stretch>
        </p:blipFill>
        <p:spPr>
          <a:xfrm>
            <a:off x="2124221" y="1362411"/>
            <a:ext cx="7733319" cy="5427815"/>
          </a:xfrm>
          <a:prstGeom prst="rect">
            <a:avLst/>
          </a:prstGeom>
        </p:spPr>
      </p:pic>
      <p:sp>
        <p:nvSpPr>
          <p:cNvPr id="8" name="Down Arrow 7" descr="Ratio increases going up the chart."/>
          <p:cNvSpPr/>
          <p:nvPr/>
        </p:nvSpPr>
        <p:spPr>
          <a:xfrm rot="10800000">
            <a:off x="1794836" y="2677049"/>
            <a:ext cx="190565" cy="2200940"/>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923484" y="3470206"/>
            <a:ext cx="1222983" cy="400110"/>
          </a:xfrm>
          <a:prstGeom prst="rect">
            <a:avLst/>
          </a:prstGeom>
          <a:noFill/>
        </p:spPr>
        <p:txBody>
          <a:bodyPr wrap="square" rtlCol="0">
            <a:spAutoFit/>
          </a:bodyPr>
          <a:lstStyle/>
          <a:p>
            <a:pPr algn="ctr"/>
            <a:r>
              <a:rPr lang="en-US" sz="2000" dirty="0"/>
              <a:t>Ratio</a:t>
            </a:r>
          </a:p>
        </p:txBody>
      </p:sp>
      <p:pic>
        <p:nvPicPr>
          <p:cNvPr id="9" name="Picture 8" descr="Legend for Match number to definition."/>
          <p:cNvPicPr>
            <a:picLocks noChangeAspect="1"/>
          </p:cNvPicPr>
          <p:nvPr/>
        </p:nvPicPr>
        <p:blipFill>
          <a:blip r:embed="rId3"/>
          <a:stretch>
            <a:fillRect/>
          </a:stretch>
        </p:blipFill>
        <p:spPr>
          <a:xfrm>
            <a:off x="9996360" y="1198688"/>
            <a:ext cx="1750717" cy="984000"/>
          </a:xfrm>
          <a:prstGeom prst="rect">
            <a:avLst/>
          </a:prstGeom>
        </p:spPr>
      </p:pic>
      <p:sp>
        <p:nvSpPr>
          <p:cNvPr id="4" name="Slide Number Placeholder 3"/>
          <p:cNvSpPr>
            <a:spLocks noGrp="1"/>
          </p:cNvSpPr>
          <p:nvPr>
            <p:ph type="sldNum" sz="quarter" idx="12"/>
          </p:nvPr>
        </p:nvSpPr>
        <p:spPr/>
        <p:txBody>
          <a:bodyPr/>
          <a:lstStyle/>
          <a:p>
            <a:fld id="{5423CE47-B46F-4C97-9268-8894BCD49626}" type="slidenum">
              <a:rPr lang="en-US" smtClean="0"/>
              <a:t>16</a:t>
            </a:fld>
            <a:endParaRPr lang="en-US" dirty="0"/>
          </a:p>
        </p:txBody>
      </p:sp>
    </p:spTree>
    <p:extLst>
      <p:ext uri="{BB962C8B-B14F-4D97-AF65-F5344CB8AC3E}">
        <p14:creationId xmlns:p14="http://schemas.microsoft.com/office/powerpoint/2010/main" val="1877564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775" y="331927"/>
            <a:ext cx="11196254" cy="745760"/>
          </a:xfrm>
        </p:spPr>
        <p:txBody>
          <a:bodyPr/>
          <a:lstStyle/>
          <a:p>
            <a:r>
              <a:rPr lang="en-US" dirty="0"/>
              <a:t>Outcomes by % Pilot Coverage - Discrete</a:t>
            </a:r>
          </a:p>
        </p:txBody>
      </p:sp>
      <p:pic>
        <p:nvPicPr>
          <p:cNvPr id="5" name="Picture 4" descr="Horizontal stacked bar chart: Match outcomes by % Pilot Coverage. Simulation parameters: Discrete sampling and coefficient of variation equal to 1.5. Values for Match 2 and 3 highlighted."/>
          <p:cNvPicPr>
            <a:picLocks noChangeAspect="1"/>
          </p:cNvPicPr>
          <p:nvPr/>
        </p:nvPicPr>
        <p:blipFill>
          <a:blip r:embed="rId2"/>
          <a:stretch>
            <a:fillRect/>
          </a:stretch>
        </p:blipFill>
        <p:spPr>
          <a:xfrm>
            <a:off x="1414665" y="1231436"/>
            <a:ext cx="7162374" cy="5411572"/>
          </a:xfrm>
          <a:prstGeom prst="rect">
            <a:avLst/>
          </a:prstGeom>
        </p:spPr>
      </p:pic>
      <p:sp>
        <p:nvSpPr>
          <p:cNvPr id="11" name="Down Arrow 10" descr="Coverage increases going up the chart."/>
          <p:cNvSpPr/>
          <p:nvPr/>
        </p:nvSpPr>
        <p:spPr>
          <a:xfrm rot="10800000">
            <a:off x="1116272" y="2574296"/>
            <a:ext cx="190565" cy="2200940"/>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242495" y="3273936"/>
            <a:ext cx="1222983" cy="400110"/>
          </a:xfrm>
          <a:prstGeom prst="rect">
            <a:avLst/>
          </a:prstGeom>
          <a:noFill/>
        </p:spPr>
        <p:txBody>
          <a:bodyPr wrap="square" rtlCol="0">
            <a:spAutoFit/>
          </a:bodyPr>
          <a:lstStyle/>
          <a:p>
            <a:r>
              <a:rPr lang="en-US" sz="2000" dirty="0"/>
              <a:t>Coverage</a:t>
            </a:r>
          </a:p>
        </p:txBody>
      </p:sp>
      <p:sp>
        <p:nvSpPr>
          <p:cNvPr id="3" name="Rectangle 2" descr="Box highlighting Match 2 and 3 results."/>
          <p:cNvSpPr/>
          <p:nvPr/>
        </p:nvSpPr>
        <p:spPr>
          <a:xfrm>
            <a:off x="1094379" y="5910928"/>
            <a:ext cx="7953154" cy="4465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descr="Connection between highlighted Match 2 and 3 results and text box explaining results."/>
          <p:cNvCxnSpPr/>
          <p:nvPr/>
        </p:nvCxnSpPr>
        <p:spPr>
          <a:xfrm flipV="1">
            <a:off x="8829834" y="5382926"/>
            <a:ext cx="581795" cy="52800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829834" y="3674766"/>
            <a:ext cx="3264195" cy="170816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342900" indent="-342900">
              <a:spcAft>
                <a:spcPts val="600"/>
              </a:spcAft>
              <a:buFont typeface="Arial" panose="020B0604020202020204" pitchFamily="34" charset="0"/>
              <a:buChar char="•"/>
            </a:pPr>
            <a:r>
              <a:rPr lang="en-US" sz="2000" dirty="0"/>
              <a:t>False Non-compliance is high (&gt;10%) and increases by 3x</a:t>
            </a:r>
          </a:p>
          <a:p>
            <a:pPr marL="342900" indent="-342900">
              <a:spcAft>
                <a:spcPts val="600"/>
              </a:spcAft>
              <a:buFont typeface="Arial" panose="020B0604020202020204" pitchFamily="34" charset="0"/>
              <a:buChar char="•"/>
            </a:pPr>
            <a:r>
              <a:rPr lang="en-US" sz="2000" dirty="0"/>
              <a:t>False Compliance is low (&lt;5%) and decreases</a:t>
            </a:r>
          </a:p>
        </p:txBody>
      </p:sp>
      <p:pic>
        <p:nvPicPr>
          <p:cNvPr id="6" name="Picture 5" descr="Legend for Match number to definition."/>
          <p:cNvPicPr>
            <a:picLocks noChangeAspect="1"/>
          </p:cNvPicPr>
          <p:nvPr/>
        </p:nvPicPr>
        <p:blipFill>
          <a:blip r:embed="rId3"/>
          <a:stretch>
            <a:fillRect/>
          </a:stretch>
        </p:blipFill>
        <p:spPr>
          <a:xfrm>
            <a:off x="9996360" y="1198688"/>
            <a:ext cx="1750717" cy="984000"/>
          </a:xfrm>
          <a:prstGeom prst="rect">
            <a:avLst/>
          </a:prstGeom>
        </p:spPr>
      </p:pic>
      <p:sp>
        <p:nvSpPr>
          <p:cNvPr id="4" name="Slide Number Placeholder 3"/>
          <p:cNvSpPr>
            <a:spLocks noGrp="1"/>
          </p:cNvSpPr>
          <p:nvPr>
            <p:ph type="sldNum" sz="quarter" idx="12"/>
          </p:nvPr>
        </p:nvSpPr>
        <p:spPr/>
        <p:txBody>
          <a:bodyPr/>
          <a:lstStyle/>
          <a:p>
            <a:fld id="{5423CE47-B46F-4C97-9268-8894BCD49626}" type="slidenum">
              <a:rPr lang="en-US" smtClean="0"/>
              <a:t>17</a:t>
            </a:fld>
            <a:endParaRPr lang="en-US" dirty="0"/>
          </a:p>
        </p:txBody>
      </p:sp>
    </p:spTree>
    <p:extLst>
      <p:ext uri="{BB962C8B-B14F-4D97-AF65-F5344CB8AC3E}">
        <p14:creationId xmlns:p14="http://schemas.microsoft.com/office/powerpoint/2010/main" val="544961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775" y="151196"/>
            <a:ext cx="10515600" cy="893833"/>
          </a:xfrm>
        </p:spPr>
        <p:txBody>
          <a:bodyPr/>
          <a:lstStyle/>
          <a:p>
            <a:r>
              <a:rPr lang="en-US" dirty="0"/>
              <a:t>Outcomes by % Pilot Coverage - ISM</a:t>
            </a:r>
          </a:p>
        </p:txBody>
      </p:sp>
      <p:pic>
        <p:nvPicPr>
          <p:cNvPr id="13" name="Picture 12" descr="Horizontal stacked bar chart: Match outcomes by % Pilot Coverage. Simulation parameters: Incremental Sampling Method (ISM), coefficient of variation equal to 1.5 and student's t UCL. Values for Match 2 and 3 highlighted."/>
          <p:cNvPicPr>
            <a:picLocks noChangeAspect="1"/>
          </p:cNvPicPr>
          <p:nvPr/>
        </p:nvPicPr>
        <p:blipFill>
          <a:blip r:embed="rId2"/>
          <a:stretch>
            <a:fillRect/>
          </a:stretch>
        </p:blipFill>
        <p:spPr>
          <a:xfrm>
            <a:off x="2514849" y="1144601"/>
            <a:ext cx="7411596" cy="5585074"/>
          </a:xfrm>
          <a:prstGeom prst="rect">
            <a:avLst/>
          </a:prstGeom>
        </p:spPr>
      </p:pic>
      <p:sp>
        <p:nvSpPr>
          <p:cNvPr id="10" name="Down Arrow 9" descr="Coverage increases going up the chart."/>
          <p:cNvSpPr/>
          <p:nvPr/>
        </p:nvSpPr>
        <p:spPr>
          <a:xfrm rot="10800000">
            <a:off x="2159229" y="2618844"/>
            <a:ext cx="190565" cy="2200940"/>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288627" y="3519259"/>
            <a:ext cx="1222983" cy="400110"/>
          </a:xfrm>
          <a:prstGeom prst="rect">
            <a:avLst/>
          </a:prstGeom>
          <a:noFill/>
        </p:spPr>
        <p:txBody>
          <a:bodyPr wrap="square" rtlCol="0">
            <a:spAutoFit/>
          </a:bodyPr>
          <a:lstStyle/>
          <a:p>
            <a:r>
              <a:rPr lang="en-US" sz="2000" dirty="0"/>
              <a:t>Coverage</a:t>
            </a:r>
          </a:p>
        </p:txBody>
      </p:sp>
      <p:pic>
        <p:nvPicPr>
          <p:cNvPr id="6" name="Picture 5" descr="Legend for Match number to definition."/>
          <p:cNvPicPr>
            <a:picLocks noChangeAspect="1"/>
          </p:cNvPicPr>
          <p:nvPr/>
        </p:nvPicPr>
        <p:blipFill>
          <a:blip r:embed="rId3"/>
          <a:stretch>
            <a:fillRect/>
          </a:stretch>
        </p:blipFill>
        <p:spPr>
          <a:xfrm>
            <a:off x="9996360" y="1198688"/>
            <a:ext cx="1750717" cy="984000"/>
          </a:xfrm>
          <a:prstGeom prst="rect">
            <a:avLst/>
          </a:prstGeom>
        </p:spPr>
      </p:pic>
      <p:sp>
        <p:nvSpPr>
          <p:cNvPr id="4" name="Slide Number Placeholder 3"/>
          <p:cNvSpPr>
            <a:spLocks noGrp="1"/>
          </p:cNvSpPr>
          <p:nvPr>
            <p:ph type="sldNum" sz="quarter" idx="12"/>
          </p:nvPr>
        </p:nvSpPr>
        <p:spPr/>
        <p:txBody>
          <a:bodyPr/>
          <a:lstStyle/>
          <a:p>
            <a:fld id="{5423CE47-B46F-4C97-9268-8894BCD49626}" type="slidenum">
              <a:rPr lang="en-US" smtClean="0"/>
              <a:t>18</a:t>
            </a:fld>
            <a:endParaRPr lang="en-US" dirty="0"/>
          </a:p>
        </p:txBody>
      </p:sp>
    </p:spTree>
    <p:extLst>
      <p:ext uri="{BB962C8B-B14F-4D97-AF65-F5344CB8AC3E}">
        <p14:creationId xmlns:p14="http://schemas.microsoft.com/office/powerpoint/2010/main" val="1269902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Compliance Error by Percent Coverage: Pilot Study size independence</a:t>
            </a:r>
          </a:p>
        </p:txBody>
      </p:sp>
      <p:sp>
        <p:nvSpPr>
          <p:cNvPr id="6" name="TextBox 5"/>
          <p:cNvSpPr txBox="1"/>
          <p:nvPr/>
        </p:nvSpPr>
        <p:spPr>
          <a:xfrm>
            <a:off x="2815772" y="6284686"/>
            <a:ext cx="1804981" cy="369332"/>
          </a:xfrm>
          <a:prstGeom prst="rect">
            <a:avLst/>
          </a:prstGeom>
          <a:noFill/>
        </p:spPr>
        <p:txBody>
          <a:bodyPr wrap="none" rtlCol="0">
            <a:spAutoFit/>
          </a:bodyPr>
          <a:lstStyle/>
          <a:p>
            <a:r>
              <a:rPr lang="en-US" dirty="0"/>
              <a:t>Discrete (CV=1.5)</a:t>
            </a:r>
          </a:p>
        </p:txBody>
      </p:sp>
      <p:pic>
        <p:nvPicPr>
          <p:cNvPr id="4" name="Picture 3" descr="Scatter plot: Site percentage exceeding action level versus site percentage in Pilot Study. Discrete sampling, coefficient of variation equal to 1.5 and Match 3 errors. Best fit line, 95% confidence interval and 95% prediction interval displayed."/>
          <p:cNvPicPr/>
          <p:nvPr/>
        </p:nvPicPr>
        <p:blipFill>
          <a:blip r:embed="rId2"/>
          <a:stretch>
            <a:fillRect/>
          </a:stretch>
        </p:blipFill>
        <p:spPr>
          <a:xfrm>
            <a:off x="211364" y="1583238"/>
            <a:ext cx="5739493" cy="4498248"/>
          </a:xfrm>
          <a:prstGeom prst="rect">
            <a:avLst/>
          </a:prstGeom>
        </p:spPr>
      </p:pic>
      <p:sp>
        <p:nvSpPr>
          <p:cNvPr id="7" name="TextBox 6"/>
          <p:cNvSpPr txBox="1"/>
          <p:nvPr/>
        </p:nvSpPr>
        <p:spPr>
          <a:xfrm>
            <a:off x="8527543" y="6284686"/>
            <a:ext cx="1401346" cy="369332"/>
          </a:xfrm>
          <a:prstGeom prst="rect">
            <a:avLst/>
          </a:prstGeom>
          <a:noFill/>
        </p:spPr>
        <p:txBody>
          <a:bodyPr wrap="none" rtlCol="0">
            <a:spAutoFit/>
          </a:bodyPr>
          <a:lstStyle/>
          <a:p>
            <a:r>
              <a:rPr lang="en-US" dirty="0"/>
              <a:t>ISM (CV=1.5)</a:t>
            </a:r>
          </a:p>
        </p:txBody>
      </p:sp>
      <p:pic>
        <p:nvPicPr>
          <p:cNvPr id="5" name="Picture 4" descr="Scatter plot: Site percentage exceeding action level versus site percentage in Pilot Study. Incremental sampling method (ISM), coefficient of variation equal to 1.5 and Match 3 errors. Best fit line, 95% confidence interval and 95% prediction interval displayed."/>
          <p:cNvPicPr/>
          <p:nvPr/>
        </p:nvPicPr>
        <p:blipFill>
          <a:blip r:embed="rId3"/>
          <a:stretch>
            <a:fillRect/>
          </a:stretch>
        </p:blipFill>
        <p:spPr>
          <a:xfrm>
            <a:off x="6139543" y="1583238"/>
            <a:ext cx="5724978" cy="4498248"/>
          </a:xfrm>
          <a:prstGeom prst="rect">
            <a:avLst/>
          </a:prstGeom>
        </p:spPr>
      </p:pic>
      <p:cxnSp>
        <p:nvCxnSpPr>
          <p:cNvPr id="9" name="Straight Connector 8" descr="Connection between graphical 95% confidence results and text box explaining results."/>
          <p:cNvCxnSpPr/>
          <p:nvPr/>
        </p:nvCxnSpPr>
        <p:spPr>
          <a:xfrm flipH="1">
            <a:off x="1201479" y="3508744"/>
            <a:ext cx="2516783" cy="1424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descr="Connection between graphical 95% confidence results and text box explaining results."/>
          <p:cNvCxnSpPr/>
          <p:nvPr/>
        </p:nvCxnSpPr>
        <p:spPr>
          <a:xfrm>
            <a:off x="5305647" y="3493048"/>
            <a:ext cx="1477925" cy="1218113"/>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31805" y="2169609"/>
            <a:ext cx="3264195" cy="132343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dirty="0"/>
              <a:t>95% confidence interval shows &lt; 5% of Site exceeds AL (on average), regardless of Pilot Study size</a:t>
            </a:r>
          </a:p>
        </p:txBody>
      </p:sp>
      <p:sp>
        <p:nvSpPr>
          <p:cNvPr id="3" name="Slide Number Placeholder 2"/>
          <p:cNvSpPr>
            <a:spLocks noGrp="1"/>
          </p:cNvSpPr>
          <p:nvPr>
            <p:ph type="sldNum" sz="quarter" idx="12"/>
          </p:nvPr>
        </p:nvSpPr>
        <p:spPr/>
        <p:txBody>
          <a:bodyPr/>
          <a:lstStyle/>
          <a:p>
            <a:fld id="{5423CE47-B46F-4C97-9268-8894BCD49626}" type="slidenum">
              <a:rPr lang="en-US" smtClean="0"/>
              <a:t>19</a:t>
            </a:fld>
            <a:endParaRPr lang="en-US" dirty="0"/>
          </a:p>
        </p:txBody>
      </p:sp>
    </p:spTree>
    <p:extLst>
      <p:ext uri="{BB962C8B-B14F-4D97-AF65-F5344CB8AC3E}">
        <p14:creationId xmlns:p14="http://schemas.microsoft.com/office/powerpoint/2010/main" val="102341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Characterizing sites with multiple decision units (DUs)</a:t>
            </a:r>
          </a:p>
        </p:txBody>
      </p:sp>
      <p:sp>
        <p:nvSpPr>
          <p:cNvPr id="3" name="Content Placeholder 2"/>
          <p:cNvSpPr>
            <a:spLocks noGrp="1"/>
          </p:cNvSpPr>
          <p:nvPr>
            <p:ph idx="1"/>
          </p:nvPr>
        </p:nvSpPr>
        <p:spPr>
          <a:xfrm>
            <a:off x="838200" y="1825625"/>
            <a:ext cx="4723015" cy="4351338"/>
          </a:xfrm>
        </p:spPr>
        <p:txBody>
          <a:bodyPr/>
          <a:lstStyle/>
          <a:p>
            <a:r>
              <a:rPr lang="en-US" dirty="0"/>
              <a:t>Exposure or remediation units (can be hundreds!)</a:t>
            </a:r>
          </a:p>
          <a:p>
            <a:r>
              <a:rPr lang="en-US" dirty="0"/>
              <a:t>Practical constraints of environmental sampling</a:t>
            </a:r>
          </a:p>
          <a:p>
            <a:r>
              <a:rPr lang="en-US" dirty="0"/>
              <a:t>Use of pilot studies to determine site compliance against threshold action level</a:t>
            </a:r>
          </a:p>
        </p:txBody>
      </p:sp>
      <p:pic>
        <p:nvPicPr>
          <p:cNvPr id="6" name="Picture 5" descr="Arial view of a subdivision."/>
          <p:cNvPicPr>
            <a:picLocks noChangeAspect="1"/>
          </p:cNvPicPr>
          <p:nvPr/>
        </p:nvPicPr>
        <p:blipFill>
          <a:blip r:embed="rId2"/>
          <a:stretch>
            <a:fillRect/>
          </a:stretch>
        </p:blipFill>
        <p:spPr>
          <a:xfrm>
            <a:off x="6790267" y="1591840"/>
            <a:ext cx="3575048" cy="2384054"/>
          </a:xfrm>
          <a:prstGeom prst="rect">
            <a:avLst/>
          </a:prstGeom>
        </p:spPr>
      </p:pic>
      <p:pic>
        <p:nvPicPr>
          <p:cNvPr id="5" name="Picture 4" descr="Overgrown brush and trees."/>
          <p:cNvPicPr>
            <a:picLocks noChangeAspect="1"/>
          </p:cNvPicPr>
          <p:nvPr/>
        </p:nvPicPr>
        <p:blipFill rotWithShape="1">
          <a:blip r:embed="rId3"/>
          <a:srcRect t="5378"/>
          <a:stretch/>
        </p:blipFill>
        <p:spPr>
          <a:xfrm>
            <a:off x="6781333" y="3730361"/>
            <a:ext cx="3583982" cy="2543439"/>
          </a:xfrm>
          <a:prstGeom prst="rect">
            <a:avLst/>
          </a:prstGeom>
        </p:spPr>
      </p:pic>
      <p:sp>
        <p:nvSpPr>
          <p:cNvPr id="4" name="Slide Number Placeholder 3"/>
          <p:cNvSpPr>
            <a:spLocks noGrp="1"/>
          </p:cNvSpPr>
          <p:nvPr>
            <p:ph type="sldNum" sz="quarter" idx="12"/>
          </p:nvPr>
        </p:nvSpPr>
        <p:spPr/>
        <p:txBody>
          <a:bodyPr/>
          <a:lstStyle/>
          <a:p>
            <a:fld id="{5423CE47-B46F-4C97-9268-8894BCD49626}" type="slidenum">
              <a:rPr lang="en-US" smtClean="0"/>
              <a:t>2</a:t>
            </a:fld>
            <a:endParaRPr lang="en-US" dirty="0"/>
          </a:p>
        </p:txBody>
      </p:sp>
    </p:spTree>
    <p:extLst>
      <p:ext uri="{BB962C8B-B14F-4D97-AF65-F5344CB8AC3E}">
        <p14:creationId xmlns:p14="http://schemas.microsoft.com/office/powerpoint/2010/main" val="2053931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Compliance Error by Percent Coverage: Pilot Study Size dependence</a:t>
            </a:r>
          </a:p>
        </p:txBody>
      </p:sp>
      <p:sp>
        <p:nvSpPr>
          <p:cNvPr id="6" name="TextBox 5"/>
          <p:cNvSpPr txBox="1"/>
          <p:nvPr/>
        </p:nvSpPr>
        <p:spPr>
          <a:xfrm>
            <a:off x="2815772" y="6284686"/>
            <a:ext cx="1804981" cy="369332"/>
          </a:xfrm>
          <a:prstGeom prst="rect">
            <a:avLst/>
          </a:prstGeom>
          <a:noFill/>
        </p:spPr>
        <p:txBody>
          <a:bodyPr wrap="none" rtlCol="0">
            <a:spAutoFit/>
          </a:bodyPr>
          <a:lstStyle/>
          <a:p>
            <a:r>
              <a:rPr lang="en-US" dirty="0"/>
              <a:t>Discrete (CV=1.5)</a:t>
            </a:r>
          </a:p>
        </p:txBody>
      </p:sp>
      <p:pic>
        <p:nvPicPr>
          <p:cNvPr id="4" name="Picture 3" descr="Scatter plot: Site percentage exceeding action level versus site percentage in Pilot Study. Discrete sampling, coefficient of variation equal to 1.5 and Match 3 errors. Best fit line, 95% confidence interval and 95% prediction interval displayed."/>
          <p:cNvPicPr/>
          <p:nvPr/>
        </p:nvPicPr>
        <p:blipFill>
          <a:blip r:embed="rId2"/>
          <a:stretch>
            <a:fillRect/>
          </a:stretch>
        </p:blipFill>
        <p:spPr>
          <a:xfrm>
            <a:off x="211364" y="1583238"/>
            <a:ext cx="5739493" cy="4498248"/>
          </a:xfrm>
          <a:prstGeom prst="rect">
            <a:avLst/>
          </a:prstGeom>
        </p:spPr>
      </p:pic>
      <p:sp>
        <p:nvSpPr>
          <p:cNvPr id="7" name="TextBox 6"/>
          <p:cNvSpPr txBox="1"/>
          <p:nvPr/>
        </p:nvSpPr>
        <p:spPr>
          <a:xfrm>
            <a:off x="8527543" y="6284686"/>
            <a:ext cx="1401346" cy="369332"/>
          </a:xfrm>
          <a:prstGeom prst="rect">
            <a:avLst/>
          </a:prstGeom>
          <a:noFill/>
        </p:spPr>
        <p:txBody>
          <a:bodyPr wrap="none" rtlCol="0">
            <a:spAutoFit/>
          </a:bodyPr>
          <a:lstStyle/>
          <a:p>
            <a:r>
              <a:rPr lang="en-US" dirty="0"/>
              <a:t>ISM (CV=1.5)</a:t>
            </a:r>
          </a:p>
        </p:txBody>
      </p:sp>
      <p:pic>
        <p:nvPicPr>
          <p:cNvPr id="5" name="Picture 4" descr="Scatter plot: Site percentage exceeding action level versus site percentage in Pilot Study. Incremental sampling method (ISM), coefficient of variation equal to 1.5 and Match 3 errors. Best fit line, 95% confidence interval and 95% prediction interval displayed."/>
          <p:cNvPicPr/>
          <p:nvPr/>
        </p:nvPicPr>
        <p:blipFill>
          <a:blip r:embed="rId3"/>
          <a:stretch>
            <a:fillRect/>
          </a:stretch>
        </p:blipFill>
        <p:spPr>
          <a:xfrm>
            <a:off x="6139543" y="1583238"/>
            <a:ext cx="5724978" cy="4498248"/>
          </a:xfrm>
          <a:prstGeom prst="rect">
            <a:avLst/>
          </a:prstGeom>
        </p:spPr>
      </p:pic>
      <p:cxnSp>
        <p:nvCxnSpPr>
          <p:cNvPr id="22" name="Straight Connector 21" descr="Highlighted intersection point of 5% Percent of Site &gt; AL for Discrete sampling and coefficient of variation equal to 1.5."/>
          <p:cNvCxnSpPr/>
          <p:nvPr/>
        </p:nvCxnSpPr>
        <p:spPr>
          <a:xfrm flipH="1">
            <a:off x="509963" y="4173998"/>
            <a:ext cx="1927067" cy="12151"/>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descr="Highlighted intersection point of 30% Pilot Study Percent of Site for Discrete sampling and coefficient of variation equal to 1.5."/>
          <p:cNvCxnSpPr/>
          <p:nvPr/>
        </p:nvCxnSpPr>
        <p:spPr>
          <a:xfrm flipV="1">
            <a:off x="2453358" y="3905231"/>
            <a:ext cx="16329" cy="1851989"/>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Arrow Connector 19" descr="Connection between intersection point of 30% Pilot Study Percent of Site and 10% Percent of Site &gt; AL for Discrete sampling and coefficient of variation equal to 1.5 and explanation of results."/>
          <p:cNvCxnSpPr/>
          <p:nvPr/>
        </p:nvCxnSpPr>
        <p:spPr>
          <a:xfrm flipH="1">
            <a:off x="2437030" y="3211269"/>
            <a:ext cx="1066208" cy="962729"/>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89905" y="1887830"/>
            <a:ext cx="3264195" cy="132343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dirty="0"/>
              <a:t>When Pilot Study = 30% of Site, 95% prediction interval shows &lt; 5% probability that area of exceedance is &gt;5%</a:t>
            </a:r>
          </a:p>
        </p:txBody>
      </p:sp>
      <p:cxnSp>
        <p:nvCxnSpPr>
          <p:cNvPr id="11" name="Straight Connector 10" descr="Highlighted intersection point of 10% Percent of Site &gt; AL for Incremental Sampling Method (ISM) sampling and coefficient of variation equal to 1.5."/>
          <p:cNvCxnSpPr/>
          <p:nvPr/>
        </p:nvCxnSpPr>
        <p:spPr>
          <a:xfrm flipH="1" flipV="1">
            <a:off x="6482064" y="4093535"/>
            <a:ext cx="1679943" cy="31898"/>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descr="Highlighted intersection point of 30% Pilot Study Percent of Site for Incremental Sampling Method (ISM) sampling and coefficient of variation equal to 1.5."/>
          <p:cNvCxnSpPr/>
          <p:nvPr/>
        </p:nvCxnSpPr>
        <p:spPr>
          <a:xfrm flipV="1">
            <a:off x="8001000" y="3313520"/>
            <a:ext cx="32657" cy="2445023"/>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Arrow Connector 16" descr="Connection between intersection point of 30% Pilot Study Percent of Site and 10% Percent of Site &gt; AL for Incremental Sampling Method (ISM) sampling and coefficient of variation equal to 1.5 and explanation of results."/>
          <p:cNvCxnSpPr/>
          <p:nvPr/>
        </p:nvCxnSpPr>
        <p:spPr>
          <a:xfrm flipH="1">
            <a:off x="8033657" y="3233057"/>
            <a:ext cx="1194559" cy="860478"/>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449191" y="1900928"/>
            <a:ext cx="3264195" cy="132343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dirty="0"/>
              <a:t>When Pilot Study = 30% of Site, 95% prediction interval shows &lt; 5% probability that area of exceedance is &gt;10%</a:t>
            </a:r>
          </a:p>
        </p:txBody>
      </p:sp>
      <p:sp>
        <p:nvSpPr>
          <p:cNvPr id="3" name="Slide Number Placeholder 2"/>
          <p:cNvSpPr>
            <a:spLocks noGrp="1"/>
          </p:cNvSpPr>
          <p:nvPr>
            <p:ph type="sldNum" sz="quarter" idx="12"/>
          </p:nvPr>
        </p:nvSpPr>
        <p:spPr/>
        <p:txBody>
          <a:bodyPr/>
          <a:lstStyle/>
          <a:p>
            <a:fld id="{5423CE47-B46F-4C97-9268-8894BCD49626}" type="slidenum">
              <a:rPr lang="en-US" smtClean="0"/>
              <a:t>20</a:t>
            </a:fld>
            <a:endParaRPr lang="en-US" dirty="0"/>
          </a:p>
        </p:txBody>
      </p:sp>
    </p:spTree>
    <p:extLst>
      <p:ext uri="{BB962C8B-B14F-4D97-AF65-F5344CB8AC3E}">
        <p14:creationId xmlns:p14="http://schemas.microsoft.com/office/powerpoint/2010/main" val="3039244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Compliance Error by Probability of Higher Concentration Area</a:t>
            </a:r>
          </a:p>
        </p:txBody>
      </p:sp>
      <p:pic>
        <p:nvPicPr>
          <p:cNvPr id="8" name="Picture 7" descr="Scatter plot: Site percentage exceeding action level versus probability decision unit (DU) is in higher concentration areas. Incremental sampling method (ISM) sampling: best fit line displayed."/>
          <p:cNvPicPr/>
          <p:nvPr/>
        </p:nvPicPr>
        <p:blipFill>
          <a:blip r:embed="rId2">
            <a:extLst>
              <a:ext uri="{28A0092B-C50C-407E-A947-70E740481C1C}">
                <a14:useLocalDpi xmlns:a14="http://schemas.microsoft.com/office/drawing/2010/main" val="0"/>
              </a:ext>
            </a:extLst>
          </a:blip>
          <a:srcRect/>
          <a:stretch>
            <a:fillRect/>
          </a:stretch>
        </p:blipFill>
        <p:spPr bwMode="auto">
          <a:xfrm>
            <a:off x="2569029" y="1690689"/>
            <a:ext cx="6226628" cy="4695598"/>
          </a:xfrm>
          <a:prstGeom prst="rect">
            <a:avLst/>
          </a:prstGeom>
          <a:noFill/>
        </p:spPr>
      </p:pic>
      <p:sp>
        <p:nvSpPr>
          <p:cNvPr id="4" name="TextBox 3"/>
          <p:cNvSpPr txBox="1"/>
          <p:nvPr/>
        </p:nvSpPr>
        <p:spPr>
          <a:xfrm>
            <a:off x="7613882" y="2381692"/>
            <a:ext cx="3858648" cy="193899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dirty="0"/>
              <a:t>False Compliance error is </a:t>
            </a:r>
            <a:r>
              <a:rPr lang="en-US" sz="2000" u="sng" dirty="0"/>
              <a:t>not sensitive</a:t>
            </a:r>
            <a:r>
              <a:rPr lang="en-US" sz="2000" dirty="0"/>
              <a:t> to the portion of the site that has higher concentrations.   This means the findings from this simulation apply to Sites with heterogeneous concentrations.</a:t>
            </a:r>
          </a:p>
        </p:txBody>
      </p:sp>
      <p:sp>
        <p:nvSpPr>
          <p:cNvPr id="3" name="Slide Number Placeholder 2"/>
          <p:cNvSpPr>
            <a:spLocks noGrp="1"/>
          </p:cNvSpPr>
          <p:nvPr>
            <p:ph type="sldNum" sz="quarter" idx="12"/>
          </p:nvPr>
        </p:nvSpPr>
        <p:spPr/>
        <p:txBody>
          <a:bodyPr/>
          <a:lstStyle/>
          <a:p>
            <a:fld id="{5423CE47-B46F-4C97-9268-8894BCD49626}" type="slidenum">
              <a:rPr lang="en-US" smtClean="0"/>
              <a:t>21</a:t>
            </a:fld>
            <a:endParaRPr lang="en-US" dirty="0"/>
          </a:p>
        </p:txBody>
      </p:sp>
    </p:spTree>
    <p:extLst>
      <p:ext uri="{BB962C8B-B14F-4D97-AF65-F5344CB8AC3E}">
        <p14:creationId xmlns:p14="http://schemas.microsoft.com/office/powerpoint/2010/main" val="3669929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False Compliance Error by percent of Pilot Study DUs characterized by r=3 replicates</a:t>
            </a:r>
          </a:p>
        </p:txBody>
      </p:sp>
      <p:pic>
        <p:nvPicPr>
          <p:cNvPr id="4" name="Content Placeholder 3" descr="Scatter plot: Site percentage exceeding action level versus Pilot Study percentage decision units (DUs) characterized by r=3 replicates. Incremental sampling method (ISM) sampling: best fit line displaye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4171" y="1690688"/>
            <a:ext cx="6284685" cy="4884283"/>
          </a:xfrm>
          <a:prstGeom prst="rect">
            <a:avLst/>
          </a:prstGeom>
          <a:noFill/>
        </p:spPr>
      </p:pic>
      <p:sp>
        <p:nvSpPr>
          <p:cNvPr id="3" name="TextBox 2"/>
          <p:cNvSpPr txBox="1"/>
          <p:nvPr/>
        </p:nvSpPr>
        <p:spPr>
          <a:xfrm>
            <a:off x="6912133" y="2743199"/>
            <a:ext cx="3264195" cy="101566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dirty="0"/>
              <a:t>Site Area of Exceedance is </a:t>
            </a:r>
            <a:r>
              <a:rPr lang="en-US" sz="2000" u="sng" dirty="0"/>
              <a:t>not sensitive</a:t>
            </a:r>
            <a:r>
              <a:rPr lang="en-US" sz="2000" dirty="0"/>
              <a:t> to the percent of DUs with r=3</a:t>
            </a:r>
          </a:p>
        </p:txBody>
      </p:sp>
      <p:sp>
        <p:nvSpPr>
          <p:cNvPr id="5" name="Slide Number Placeholder 4"/>
          <p:cNvSpPr>
            <a:spLocks noGrp="1"/>
          </p:cNvSpPr>
          <p:nvPr>
            <p:ph type="sldNum" sz="quarter" idx="12"/>
          </p:nvPr>
        </p:nvSpPr>
        <p:spPr/>
        <p:txBody>
          <a:bodyPr/>
          <a:lstStyle/>
          <a:p>
            <a:fld id="{5423CE47-B46F-4C97-9268-8894BCD49626}" type="slidenum">
              <a:rPr lang="en-US" smtClean="0"/>
              <a:t>22</a:t>
            </a:fld>
            <a:endParaRPr lang="en-US" dirty="0"/>
          </a:p>
        </p:txBody>
      </p:sp>
    </p:spTree>
    <p:extLst>
      <p:ext uri="{BB962C8B-B14F-4D97-AF65-F5344CB8AC3E}">
        <p14:creationId xmlns:p14="http://schemas.microsoft.com/office/powerpoint/2010/main" val="650738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Guidelines on Expected False Compliance Error Based on Calculated Ratio (Average 95UCL / AL)</a:t>
            </a:r>
          </a:p>
        </p:txBody>
      </p:sp>
      <p:sp>
        <p:nvSpPr>
          <p:cNvPr id="3" name="Content Placeholder 2"/>
          <p:cNvSpPr>
            <a:spLocks noGrp="1"/>
          </p:cNvSpPr>
          <p:nvPr>
            <p:ph idx="1"/>
          </p:nvPr>
        </p:nvSpPr>
        <p:spPr>
          <a:xfrm>
            <a:off x="838200" y="1825625"/>
            <a:ext cx="10515600" cy="4825546"/>
          </a:xfrm>
        </p:spPr>
        <p:txBody>
          <a:bodyPr>
            <a:noAutofit/>
          </a:bodyPr>
          <a:lstStyle/>
          <a:p>
            <a:pPr marL="457200" indent="-457200">
              <a:lnSpc>
                <a:spcPct val="100000"/>
              </a:lnSpc>
              <a:spcBef>
                <a:spcPts val="600"/>
              </a:spcBef>
              <a:spcAft>
                <a:spcPts val="600"/>
              </a:spcAft>
              <a:buFont typeface="+mj-lt"/>
              <a:buAutoNum type="arabicPeriod"/>
            </a:pPr>
            <a:r>
              <a:rPr lang="en-US" sz="2400" dirty="0"/>
              <a:t>If the average 95UCL is low (&lt; 0.1 x AL) or moderate (&gt; 0.4 x AL), there is a negligible probability of making a False Compliance error with either discrete sampling or ISM sampling (with both Student’s t and Chebyshev UCL methods).</a:t>
            </a:r>
          </a:p>
          <a:p>
            <a:pPr marL="457200" indent="-457200">
              <a:lnSpc>
                <a:spcPct val="100000"/>
              </a:lnSpc>
              <a:spcBef>
                <a:spcPts val="600"/>
              </a:spcBef>
              <a:spcAft>
                <a:spcPts val="600"/>
              </a:spcAft>
              <a:buFont typeface="+mj-lt"/>
              <a:buAutoNum type="arabicPeriod"/>
            </a:pPr>
            <a:r>
              <a:rPr lang="en-US" sz="2400" dirty="0"/>
              <a:t>If (0.1 x AL) &gt; average 95UCL &lt; (0.4 x AL), False Compliance errors vary with different CVs:</a:t>
            </a:r>
          </a:p>
          <a:p>
            <a:pPr lvl="1">
              <a:lnSpc>
                <a:spcPct val="100000"/>
              </a:lnSpc>
              <a:spcBef>
                <a:spcPts val="600"/>
              </a:spcBef>
              <a:spcAft>
                <a:spcPts val="600"/>
              </a:spcAft>
            </a:pPr>
            <a:r>
              <a:rPr lang="en-US" dirty="0"/>
              <a:t>If CV=0.5, then &lt; 5% error for both discrete and ISM sampling</a:t>
            </a:r>
          </a:p>
          <a:p>
            <a:pPr lvl="1">
              <a:lnSpc>
                <a:spcPct val="100000"/>
              </a:lnSpc>
              <a:spcBef>
                <a:spcPts val="600"/>
              </a:spcBef>
              <a:spcAft>
                <a:spcPts val="600"/>
              </a:spcAft>
            </a:pPr>
            <a:r>
              <a:rPr lang="en-US" dirty="0"/>
              <a:t>If CV=3.0, then &lt; 5% error for discrete sampling, ~ 8% error for ISM and Chebyshev UCL, and ~ 10% error for ISM and Student’s t UCL</a:t>
            </a:r>
            <a:endParaRPr lang="en-US" sz="1600" dirty="0"/>
          </a:p>
        </p:txBody>
      </p:sp>
      <p:sp>
        <p:nvSpPr>
          <p:cNvPr id="4" name="Slide Number Placeholder 3"/>
          <p:cNvSpPr>
            <a:spLocks noGrp="1"/>
          </p:cNvSpPr>
          <p:nvPr>
            <p:ph type="sldNum" sz="quarter" idx="12"/>
          </p:nvPr>
        </p:nvSpPr>
        <p:spPr/>
        <p:txBody>
          <a:bodyPr/>
          <a:lstStyle/>
          <a:p>
            <a:fld id="{5423CE47-B46F-4C97-9268-8894BCD49626}" type="slidenum">
              <a:rPr lang="en-US" smtClean="0"/>
              <a:t>23</a:t>
            </a:fld>
            <a:endParaRPr lang="en-US" dirty="0"/>
          </a:p>
        </p:txBody>
      </p:sp>
    </p:spTree>
    <p:extLst>
      <p:ext uri="{BB962C8B-B14F-4D97-AF65-F5344CB8AC3E}">
        <p14:creationId xmlns:p14="http://schemas.microsoft.com/office/powerpoint/2010/main" val="1145194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Guidelines on Expected Magnitude of Site Error when False Compliance Occurs</a:t>
            </a:r>
          </a:p>
        </p:txBody>
      </p:sp>
      <p:sp>
        <p:nvSpPr>
          <p:cNvPr id="3" name="Content Placeholder 2"/>
          <p:cNvSpPr>
            <a:spLocks noGrp="1"/>
          </p:cNvSpPr>
          <p:nvPr>
            <p:ph idx="1"/>
          </p:nvPr>
        </p:nvSpPr>
        <p:spPr>
          <a:xfrm>
            <a:off x="838200" y="1825624"/>
            <a:ext cx="11049000" cy="4945290"/>
          </a:xfrm>
        </p:spPr>
        <p:txBody>
          <a:bodyPr>
            <a:noAutofit/>
          </a:bodyPr>
          <a:lstStyle/>
          <a:p>
            <a:pPr marL="514350" indent="-514350">
              <a:lnSpc>
                <a:spcPct val="100000"/>
              </a:lnSpc>
              <a:spcBef>
                <a:spcPts val="600"/>
              </a:spcBef>
              <a:spcAft>
                <a:spcPts val="600"/>
              </a:spcAft>
              <a:buFont typeface="+mj-lt"/>
              <a:buAutoNum type="arabicPeriod"/>
            </a:pPr>
            <a:r>
              <a:rPr lang="en-US" dirty="0"/>
              <a:t>By definition, some portion of the Site exceeds the AL when there is a false compliance error.  Increasing the Pilot Study area decreases the probability and magnitude of the area of exceedance, while simultaneously increasing the chance of false non-compliance errors.</a:t>
            </a:r>
          </a:p>
          <a:p>
            <a:pPr marL="514350" indent="-514350">
              <a:lnSpc>
                <a:spcPct val="100000"/>
              </a:lnSpc>
              <a:spcBef>
                <a:spcPts val="600"/>
              </a:spcBef>
              <a:spcAft>
                <a:spcPts val="600"/>
              </a:spcAft>
              <a:buFont typeface="+mj-lt"/>
              <a:buAutoNum type="arabicPeriod"/>
            </a:pPr>
            <a:r>
              <a:rPr lang="en-US" dirty="0"/>
              <a:t>Occurring </a:t>
            </a:r>
            <a:r>
              <a:rPr lang="en-US" b="1" dirty="0">
                <a:solidFill>
                  <a:srgbClr val="FF0000"/>
                </a:solidFill>
              </a:rPr>
              <a:t>on average</a:t>
            </a:r>
            <a:r>
              <a:rPr lang="en-US" b="1" dirty="0"/>
              <a:t> </a:t>
            </a:r>
            <a:r>
              <a:rPr lang="en-US" dirty="0"/>
              <a:t>(based on a 95% confidence interval), &lt; 5% of Site area exceeds the AL for both Discrete and ISM sampling for all Pilot Study sizes evaluated (e.g., as low as 10% of Site)</a:t>
            </a:r>
          </a:p>
          <a:p>
            <a:pPr marL="514350" indent="-514350">
              <a:lnSpc>
                <a:spcPct val="100000"/>
              </a:lnSpc>
              <a:spcBef>
                <a:spcPts val="600"/>
              </a:spcBef>
              <a:spcAft>
                <a:spcPts val="600"/>
              </a:spcAft>
              <a:buFont typeface="+mj-lt"/>
              <a:buAutoNum type="arabicPeriod"/>
            </a:pPr>
            <a:r>
              <a:rPr lang="en-US" dirty="0"/>
              <a:t>When the Pilot Study area equals at least </a:t>
            </a:r>
            <a:r>
              <a:rPr lang="en-US" b="1" dirty="0"/>
              <a:t>30% of the Site</a:t>
            </a:r>
            <a:r>
              <a:rPr lang="en-US" dirty="0"/>
              <a:t>: </a:t>
            </a:r>
            <a:endParaRPr lang="en-US" sz="2400" dirty="0"/>
          </a:p>
          <a:p>
            <a:pPr lvl="1">
              <a:lnSpc>
                <a:spcPct val="100000"/>
              </a:lnSpc>
              <a:spcBef>
                <a:spcPts val="600"/>
              </a:spcBef>
              <a:spcAft>
                <a:spcPts val="600"/>
              </a:spcAft>
            </a:pPr>
            <a:r>
              <a:rPr lang="en-US" dirty="0"/>
              <a:t>Discrete sampling:  </a:t>
            </a:r>
            <a:r>
              <a:rPr lang="en-US" b="1" dirty="0">
                <a:solidFill>
                  <a:srgbClr val="FF0000"/>
                </a:solidFill>
              </a:rPr>
              <a:t>95% probability </a:t>
            </a:r>
            <a:r>
              <a:rPr lang="en-US" dirty="0"/>
              <a:t>that &lt; 5% of area exceeds AL</a:t>
            </a:r>
          </a:p>
          <a:p>
            <a:pPr lvl="1">
              <a:lnSpc>
                <a:spcPct val="100000"/>
              </a:lnSpc>
              <a:spcBef>
                <a:spcPts val="600"/>
              </a:spcBef>
              <a:spcAft>
                <a:spcPts val="600"/>
              </a:spcAft>
            </a:pPr>
            <a:r>
              <a:rPr lang="en-US" dirty="0"/>
              <a:t>ISM sampling</a:t>
            </a:r>
            <a:r>
              <a:rPr lang="en-US" b="1" dirty="0"/>
              <a:t>:  </a:t>
            </a:r>
            <a:r>
              <a:rPr lang="en-US" b="1" dirty="0">
                <a:solidFill>
                  <a:srgbClr val="FF0000"/>
                </a:solidFill>
              </a:rPr>
              <a:t>95% probability </a:t>
            </a:r>
            <a:r>
              <a:rPr lang="en-US" dirty="0"/>
              <a:t>that &lt; 10% of area exceeds AL</a:t>
            </a:r>
            <a:endParaRPr lang="en-US" sz="2000" dirty="0"/>
          </a:p>
          <a:p>
            <a:pPr>
              <a:lnSpc>
                <a:spcPct val="100000"/>
              </a:lnSpc>
              <a:spcBef>
                <a:spcPts val="600"/>
              </a:spcBef>
              <a:spcAft>
                <a:spcPts val="600"/>
              </a:spcAft>
            </a:pPr>
            <a:endParaRPr lang="en-US" sz="2400" dirty="0"/>
          </a:p>
        </p:txBody>
      </p:sp>
      <p:sp>
        <p:nvSpPr>
          <p:cNvPr id="4" name="Slide Number Placeholder 3"/>
          <p:cNvSpPr>
            <a:spLocks noGrp="1"/>
          </p:cNvSpPr>
          <p:nvPr>
            <p:ph type="sldNum" sz="quarter" idx="12"/>
          </p:nvPr>
        </p:nvSpPr>
        <p:spPr/>
        <p:txBody>
          <a:bodyPr/>
          <a:lstStyle/>
          <a:p>
            <a:fld id="{5423CE47-B46F-4C97-9268-8894BCD49626}" type="slidenum">
              <a:rPr lang="en-US" smtClean="0"/>
              <a:t>24</a:t>
            </a:fld>
            <a:endParaRPr lang="en-US" dirty="0"/>
          </a:p>
        </p:txBody>
      </p:sp>
    </p:spTree>
    <p:extLst>
      <p:ext uri="{BB962C8B-B14F-4D97-AF65-F5344CB8AC3E}">
        <p14:creationId xmlns:p14="http://schemas.microsoft.com/office/powerpoint/2010/main" val="3394786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3312"/>
          </a:xfrm>
        </p:spPr>
        <p:txBody>
          <a:bodyPr>
            <a:normAutofit/>
          </a:bodyPr>
          <a:lstStyle/>
          <a:p>
            <a:r>
              <a:rPr lang="en-US" dirty="0"/>
              <a:t>Guidelines on Sampling Design Options</a:t>
            </a:r>
          </a:p>
        </p:txBody>
      </p:sp>
      <p:sp>
        <p:nvSpPr>
          <p:cNvPr id="3" name="Content Placeholder 2"/>
          <p:cNvSpPr>
            <a:spLocks noGrp="1"/>
          </p:cNvSpPr>
          <p:nvPr>
            <p:ph idx="1"/>
          </p:nvPr>
        </p:nvSpPr>
        <p:spPr>
          <a:xfrm>
            <a:off x="838200" y="1509934"/>
            <a:ext cx="10515600" cy="4869601"/>
          </a:xfrm>
        </p:spPr>
        <p:txBody>
          <a:bodyPr>
            <a:noAutofit/>
          </a:bodyPr>
          <a:lstStyle/>
          <a:p>
            <a:pPr marL="457200" indent="-457200">
              <a:spcBef>
                <a:spcPts val="600"/>
              </a:spcBef>
              <a:spcAft>
                <a:spcPts val="600"/>
              </a:spcAft>
              <a:buClr>
                <a:schemeClr val="tx1"/>
              </a:buClr>
              <a:buFont typeface="+mj-lt"/>
              <a:buAutoNum type="arabicPeriod"/>
            </a:pPr>
            <a:r>
              <a:rPr lang="en-US" sz="2400" dirty="0"/>
              <a:t>The likelihood of a </a:t>
            </a:r>
            <a:r>
              <a:rPr lang="en-US" sz="2400" b="1" dirty="0">
                <a:solidFill>
                  <a:srgbClr val="FF0000"/>
                </a:solidFill>
              </a:rPr>
              <a:t>False Non-compliance error </a:t>
            </a:r>
            <a:r>
              <a:rPr lang="en-US" sz="2400" dirty="0"/>
              <a:t>is always greater than a </a:t>
            </a:r>
            <a:r>
              <a:rPr lang="en-US" sz="2400" b="1" dirty="0">
                <a:solidFill>
                  <a:srgbClr val="FF0000"/>
                </a:solidFill>
              </a:rPr>
              <a:t>False Compliance </a:t>
            </a:r>
            <a:r>
              <a:rPr lang="en-US" sz="2400" dirty="0"/>
              <a:t>error.  This is because we are relying on 95UCLs and random sampling.  </a:t>
            </a:r>
          </a:p>
          <a:p>
            <a:pPr marL="457200" indent="-457200">
              <a:spcBef>
                <a:spcPts val="600"/>
              </a:spcBef>
              <a:spcAft>
                <a:spcPts val="600"/>
              </a:spcAft>
              <a:buClr>
                <a:schemeClr val="tx1"/>
              </a:buClr>
              <a:buFont typeface="+mj-lt"/>
              <a:buAutoNum type="arabicPeriod"/>
            </a:pPr>
            <a:r>
              <a:rPr lang="en-US" sz="2400" dirty="0"/>
              <a:t>ISM sampling reduces the </a:t>
            </a:r>
            <a:r>
              <a:rPr lang="en-US" sz="2400" b="1" dirty="0">
                <a:solidFill>
                  <a:srgbClr val="FF0000"/>
                </a:solidFill>
              </a:rPr>
              <a:t>False Non-compliance error </a:t>
            </a:r>
            <a:r>
              <a:rPr lang="en-US" sz="2400" dirty="0"/>
              <a:t>rate by a factor of two compared with discrete sampling applied to the same Site conditions.</a:t>
            </a:r>
          </a:p>
          <a:p>
            <a:pPr marL="457200" indent="-457200">
              <a:spcBef>
                <a:spcPts val="600"/>
              </a:spcBef>
              <a:spcAft>
                <a:spcPts val="600"/>
              </a:spcAft>
              <a:buClr>
                <a:schemeClr val="tx1"/>
              </a:buClr>
              <a:buFont typeface="+mj-lt"/>
              <a:buAutoNum type="arabicPeriod"/>
            </a:pPr>
            <a:r>
              <a:rPr lang="en-US" sz="2400" dirty="0"/>
              <a:t>The </a:t>
            </a:r>
            <a:r>
              <a:rPr lang="en-US" sz="2400" b="1" dirty="0">
                <a:solidFill>
                  <a:srgbClr val="FF0000"/>
                </a:solidFill>
              </a:rPr>
              <a:t>False Compliance error </a:t>
            </a:r>
            <a:r>
              <a:rPr lang="en-US" sz="2400" dirty="0"/>
              <a:t>rates using ISM sampling are insensitive to the fraction of the Pilot Study DUs that are characterized with r=3 replicates, so long as 95UCLs are calculated for the DUs with r=1 replicate using the average CV from the sample statistics for the r=3 replicate DUs.</a:t>
            </a:r>
            <a:r>
              <a:rPr lang="en-US" sz="2400" b="1" dirty="0"/>
              <a:t> Use a Minimum of 3 DUs with r=3</a:t>
            </a:r>
            <a:r>
              <a:rPr lang="en-US" sz="2400" dirty="0"/>
              <a:t>.</a:t>
            </a:r>
            <a:endParaRPr lang="en-US" sz="2400" u="sng" dirty="0"/>
          </a:p>
          <a:p>
            <a:pPr marL="457200" indent="-457200">
              <a:spcBef>
                <a:spcPts val="600"/>
              </a:spcBef>
              <a:spcAft>
                <a:spcPts val="600"/>
              </a:spcAft>
              <a:buClr>
                <a:schemeClr val="tx1"/>
              </a:buClr>
              <a:buFont typeface="+mj-lt"/>
              <a:buAutoNum type="arabicPeriod"/>
            </a:pPr>
            <a:r>
              <a:rPr lang="en-US" sz="2400" dirty="0"/>
              <a:t>A Pilot Study Percent of Site of 10% to 20% achieves a </a:t>
            </a:r>
            <a:r>
              <a:rPr lang="en-US" sz="2400" b="1" dirty="0">
                <a:solidFill>
                  <a:srgbClr val="FF0000"/>
                </a:solidFill>
              </a:rPr>
              <a:t>False Compliance error </a:t>
            </a:r>
            <a:r>
              <a:rPr lang="en-US" sz="2400" dirty="0"/>
              <a:t>rate of no greater than 5% to 10%, while also minimizing the </a:t>
            </a:r>
            <a:r>
              <a:rPr lang="en-US" sz="2400" b="1" dirty="0">
                <a:solidFill>
                  <a:srgbClr val="FF0000"/>
                </a:solidFill>
              </a:rPr>
              <a:t>False Non-compliance error</a:t>
            </a:r>
            <a:r>
              <a:rPr lang="en-US" sz="2400" dirty="0"/>
              <a:t> rate.</a:t>
            </a:r>
          </a:p>
          <a:p>
            <a:pPr marL="514350" indent="-514350">
              <a:spcBef>
                <a:spcPts val="600"/>
              </a:spcBef>
              <a:spcAft>
                <a:spcPts val="600"/>
              </a:spcAft>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5423CE47-B46F-4C97-9268-8894BCD49626}" type="slidenum">
              <a:rPr lang="en-US" smtClean="0"/>
              <a:t>25</a:t>
            </a:fld>
            <a:endParaRPr lang="en-US" dirty="0"/>
          </a:p>
        </p:txBody>
      </p:sp>
    </p:spTree>
    <p:extLst>
      <p:ext uri="{BB962C8B-B14F-4D97-AF65-F5344CB8AC3E}">
        <p14:creationId xmlns:p14="http://schemas.microsoft.com/office/powerpoint/2010/main" val="179968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Objective</a:t>
            </a:r>
          </a:p>
        </p:txBody>
      </p:sp>
      <p:sp>
        <p:nvSpPr>
          <p:cNvPr id="3" name="Content Placeholder 2"/>
          <p:cNvSpPr>
            <a:spLocks noGrp="1"/>
          </p:cNvSpPr>
          <p:nvPr>
            <p:ph idx="1"/>
          </p:nvPr>
        </p:nvSpPr>
        <p:spPr/>
        <p:txBody>
          <a:bodyPr>
            <a:normAutofit/>
          </a:bodyPr>
          <a:lstStyle/>
          <a:p>
            <a:pPr marL="0" indent="0">
              <a:buNone/>
            </a:pPr>
            <a:r>
              <a:rPr lang="en-US" sz="3200" dirty="0"/>
              <a:t>Understand uncertainty in extrapolating from pilot study to site-wide compliance/non-compliance</a:t>
            </a:r>
          </a:p>
          <a:p>
            <a:pPr lvl="1"/>
            <a:r>
              <a:rPr lang="en-US" sz="2800" dirty="0"/>
              <a:t>Simulation allows us to compare pilot findings to “true” site-wide conditions</a:t>
            </a:r>
          </a:p>
          <a:p>
            <a:pPr lvl="1"/>
            <a:r>
              <a:rPr lang="en-US" sz="2800" dirty="0"/>
              <a:t>Quantify probability of making decision error (false compliance, false non-compliance)</a:t>
            </a:r>
          </a:p>
          <a:p>
            <a:pPr lvl="1"/>
            <a:r>
              <a:rPr lang="en-US" sz="2800" dirty="0"/>
              <a:t>Characterize sample statistics from pilot study that can serve as reliable indicators of decision error rates</a:t>
            </a:r>
          </a:p>
          <a:p>
            <a:pPr lvl="1"/>
            <a:r>
              <a:rPr lang="en-US" sz="2800" dirty="0"/>
              <a:t>Determine drivers in pilot study design and site conditions that impact decision error rates</a:t>
            </a:r>
          </a:p>
        </p:txBody>
      </p:sp>
      <p:sp>
        <p:nvSpPr>
          <p:cNvPr id="4" name="Slide Number Placeholder 3"/>
          <p:cNvSpPr>
            <a:spLocks noGrp="1"/>
          </p:cNvSpPr>
          <p:nvPr>
            <p:ph type="sldNum" sz="quarter" idx="12"/>
          </p:nvPr>
        </p:nvSpPr>
        <p:spPr/>
        <p:txBody>
          <a:bodyPr/>
          <a:lstStyle/>
          <a:p>
            <a:fld id="{5423CE47-B46F-4C97-9268-8894BCD49626}" type="slidenum">
              <a:rPr lang="en-US" smtClean="0"/>
              <a:t>3</a:t>
            </a:fld>
            <a:endParaRPr lang="en-US" dirty="0"/>
          </a:p>
        </p:txBody>
      </p:sp>
    </p:spTree>
    <p:extLst>
      <p:ext uri="{BB962C8B-B14F-4D97-AF65-F5344CB8AC3E}">
        <p14:creationId xmlns:p14="http://schemas.microsoft.com/office/powerpoint/2010/main" val="258358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Pilot Study Outcomes</a:t>
            </a:r>
          </a:p>
        </p:txBody>
      </p:sp>
      <p:pic>
        <p:nvPicPr>
          <p:cNvPr id="8" name="Picture 7" descr="Four quadrant decision logic panel results for Pilot Study versus Site-Wide Condition compliance and &quot;not in compliance. False compliance identified as a public health concern and false non-compliance identified as a costly but protective error (unnecessary action)."/>
          <p:cNvPicPr>
            <a:picLocks noChangeAspect="1"/>
          </p:cNvPicPr>
          <p:nvPr/>
        </p:nvPicPr>
        <p:blipFill>
          <a:blip r:embed="rId2"/>
          <a:stretch>
            <a:fillRect/>
          </a:stretch>
        </p:blipFill>
        <p:spPr>
          <a:xfrm>
            <a:off x="3183466" y="1521354"/>
            <a:ext cx="6325553" cy="4992824"/>
          </a:xfrm>
          <a:prstGeom prst="rect">
            <a:avLst/>
          </a:prstGeom>
        </p:spPr>
      </p:pic>
      <p:sp>
        <p:nvSpPr>
          <p:cNvPr id="14" name="Right Arrow 13" descr="Arrow to False non-compliance."/>
          <p:cNvSpPr/>
          <p:nvPr/>
        </p:nvSpPr>
        <p:spPr>
          <a:xfrm>
            <a:off x="2317273" y="5537201"/>
            <a:ext cx="1934633" cy="13546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7202" y="5010947"/>
            <a:ext cx="2167465" cy="1323439"/>
          </a:xfrm>
          <a:prstGeom prst="rect">
            <a:avLst/>
          </a:prstGeom>
          <a:noFill/>
        </p:spPr>
        <p:txBody>
          <a:bodyPr wrap="square" rtlCol="0">
            <a:spAutoFit/>
          </a:bodyPr>
          <a:lstStyle/>
          <a:p>
            <a:r>
              <a:rPr lang="en-US" sz="2000" dirty="0"/>
              <a:t>Costly but protective error (unnecessary action)</a:t>
            </a:r>
          </a:p>
        </p:txBody>
      </p:sp>
      <p:sp>
        <p:nvSpPr>
          <p:cNvPr id="16" name="Right Arrow 15" descr="Arrow to False compliance."/>
          <p:cNvSpPr/>
          <p:nvPr/>
        </p:nvSpPr>
        <p:spPr>
          <a:xfrm flipH="1">
            <a:off x="8561705" y="3046047"/>
            <a:ext cx="1463780" cy="13741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025485" y="2722882"/>
            <a:ext cx="1811867" cy="707886"/>
          </a:xfrm>
          <a:prstGeom prst="rect">
            <a:avLst/>
          </a:prstGeom>
          <a:noFill/>
        </p:spPr>
        <p:txBody>
          <a:bodyPr wrap="square" rtlCol="0">
            <a:spAutoFit/>
          </a:bodyPr>
          <a:lstStyle/>
          <a:p>
            <a:r>
              <a:rPr lang="en-US" sz="2000" dirty="0"/>
              <a:t>Public health concern</a:t>
            </a:r>
          </a:p>
        </p:txBody>
      </p:sp>
      <p:sp>
        <p:nvSpPr>
          <p:cNvPr id="3" name="Slide Number Placeholder 2"/>
          <p:cNvSpPr>
            <a:spLocks noGrp="1"/>
          </p:cNvSpPr>
          <p:nvPr>
            <p:ph type="sldNum" sz="quarter" idx="12"/>
          </p:nvPr>
        </p:nvSpPr>
        <p:spPr/>
        <p:txBody>
          <a:bodyPr/>
          <a:lstStyle/>
          <a:p>
            <a:fld id="{5423CE47-B46F-4C97-9268-8894BCD49626}" type="slidenum">
              <a:rPr lang="en-US" smtClean="0"/>
              <a:t>4</a:t>
            </a:fld>
            <a:endParaRPr lang="en-US" dirty="0"/>
          </a:p>
        </p:txBody>
      </p:sp>
    </p:spTree>
    <p:extLst>
      <p:ext uri="{BB962C8B-B14F-4D97-AF65-F5344CB8AC3E}">
        <p14:creationId xmlns:p14="http://schemas.microsoft.com/office/powerpoint/2010/main" val="204040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0815"/>
            <a:ext cx="10515600" cy="1325563"/>
          </a:xfrm>
        </p:spPr>
        <p:txBody>
          <a:bodyPr/>
          <a:lstStyle/>
          <a:p>
            <a:r>
              <a:rPr lang="en-US" dirty="0"/>
              <a:t>Defining Compliance</a:t>
            </a:r>
          </a:p>
        </p:txBody>
      </p:sp>
      <p:sp>
        <p:nvSpPr>
          <p:cNvPr id="8" name="Content Placeholder 2"/>
          <p:cNvSpPr>
            <a:spLocks noGrp="1"/>
          </p:cNvSpPr>
          <p:nvPr>
            <p:ph idx="1"/>
          </p:nvPr>
        </p:nvSpPr>
        <p:spPr>
          <a:xfrm>
            <a:off x="1044262" y="1700392"/>
            <a:ext cx="4145924" cy="4351338"/>
          </a:xfrm>
        </p:spPr>
        <p:txBody>
          <a:bodyPr/>
          <a:lstStyle/>
          <a:p>
            <a:pPr marL="0" indent="0">
              <a:buNone/>
            </a:pPr>
            <a:r>
              <a:rPr lang="en-US" u="sng" dirty="0"/>
              <a:t>Pilot Study</a:t>
            </a:r>
          </a:p>
          <a:p>
            <a:r>
              <a:rPr lang="en-US" dirty="0"/>
              <a:t>Comparison of 95% Upper Confidence Level on the arithmetic mean (95UCL) for each DU to Action Level (AL)</a:t>
            </a:r>
          </a:p>
          <a:p>
            <a:r>
              <a:rPr lang="en-US" dirty="0"/>
              <a:t>Any exceedance triggers need for further sampling</a:t>
            </a:r>
          </a:p>
          <a:p>
            <a:endParaRPr lang="en-US" dirty="0"/>
          </a:p>
        </p:txBody>
      </p:sp>
      <p:sp>
        <p:nvSpPr>
          <p:cNvPr id="9" name="Content Placeholder 2"/>
          <p:cNvSpPr txBox="1">
            <a:spLocks/>
          </p:cNvSpPr>
          <p:nvPr/>
        </p:nvSpPr>
        <p:spPr>
          <a:xfrm>
            <a:off x="6348211" y="1700392"/>
            <a:ext cx="41459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t>True Conditions</a:t>
            </a:r>
          </a:p>
          <a:p>
            <a:r>
              <a:rPr lang="en-US" dirty="0"/>
              <a:t>Comparison of arithmetic mean for each DU to AL</a:t>
            </a:r>
          </a:p>
          <a:p>
            <a:r>
              <a:rPr lang="en-US" dirty="0"/>
              <a:t>Any exceedance is actionable</a:t>
            </a:r>
          </a:p>
          <a:p>
            <a:endParaRPr lang="en-US" dirty="0"/>
          </a:p>
        </p:txBody>
      </p:sp>
      <p:sp>
        <p:nvSpPr>
          <p:cNvPr id="3" name="Slide Number Placeholder 2"/>
          <p:cNvSpPr>
            <a:spLocks noGrp="1"/>
          </p:cNvSpPr>
          <p:nvPr>
            <p:ph type="sldNum" sz="quarter" idx="12"/>
          </p:nvPr>
        </p:nvSpPr>
        <p:spPr/>
        <p:txBody>
          <a:bodyPr/>
          <a:lstStyle/>
          <a:p>
            <a:fld id="{5423CE47-B46F-4C97-9268-8894BCD49626}" type="slidenum">
              <a:rPr lang="en-US" smtClean="0"/>
              <a:t>5</a:t>
            </a:fld>
            <a:endParaRPr lang="en-US" dirty="0"/>
          </a:p>
        </p:txBody>
      </p:sp>
    </p:spTree>
    <p:extLst>
      <p:ext uri="{BB962C8B-B14F-4D97-AF65-F5344CB8AC3E}">
        <p14:creationId xmlns:p14="http://schemas.microsoft.com/office/powerpoint/2010/main" val="141473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1006"/>
          </a:xfrm>
        </p:spPr>
        <p:txBody>
          <a:bodyPr>
            <a:normAutofit fontScale="90000"/>
          </a:bodyPr>
          <a:lstStyle/>
          <a:p>
            <a:r>
              <a:rPr lang="en-US" dirty="0"/>
              <a:t>Pilot Study Sampling Approaches</a:t>
            </a:r>
          </a:p>
        </p:txBody>
      </p:sp>
      <p:sp>
        <p:nvSpPr>
          <p:cNvPr id="3" name="Rectangle 2" descr="Sampling approaches studied in the simulations: Incremental Sampling Methods (ISM) and Discrete Sampling with parameters for each method."/>
          <p:cNvSpPr/>
          <p:nvPr/>
        </p:nvSpPr>
        <p:spPr>
          <a:xfrm>
            <a:off x="2604977" y="1222744"/>
            <a:ext cx="6262576"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Define DU as having high or low Lognormal distributions </a:t>
            </a:r>
          </a:p>
        </p:txBody>
      </p:sp>
      <p:cxnSp>
        <p:nvCxnSpPr>
          <p:cNvPr id="7" name="Elbow Connector 6" descr="Sampling approaches studied in the simulations: Incremental Sampling Methods (ISM) and Discrete Sampling with parameters for each method."/>
          <p:cNvCxnSpPr>
            <a:stCxn id="3" idx="2"/>
          </p:cNvCxnSpPr>
          <p:nvPr/>
        </p:nvCxnSpPr>
        <p:spPr>
          <a:xfrm rot="5400000">
            <a:off x="4516684" y="1120850"/>
            <a:ext cx="458469" cy="1980694"/>
          </a:xfrm>
          <a:prstGeom prst="bentConnector2">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Elbow Connector 8" descr="Sampling approaches studied in the simulations: Incremental Sampling Methods (ISM) and Discrete Sampling with parameters for each method."/>
          <p:cNvCxnSpPr>
            <a:stCxn id="3" idx="2"/>
          </p:cNvCxnSpPr>
          <p:nvPr/>
        </p:nvCxnSpPr>
        <p:spPr>
          <a:xfrm rot="16200000" flipH="1">
            <a:off x="6514657" y="1103570"/>
            <a:ext cx="458467" cy="2015251"/>
          </a:xfrm>
          <a:prstGeom prst="bentConnector2">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descr="Sampling approaches studied in the simulations: Incremental Sampling Methods (ISM) and Discrete Sampling with parameters for each method."/>
          <p:cNvCxnSpPr/>
          <p:nvPr/>
        </p:nvCxnSpPr>
        <p:spPr>
          <a:xfrm flipH="1">
            <a:off x="3755570" y="2340432"/>
            <a:ext cx="10886" cy="533397"/>
          </a:xfrm>
          <a:prstGeom prst="straightConnector1">
            <a:avLst/>
          </a:prstGeom>
          <a:ln w="285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descr="Sampling approaches studied in the simulations: Incremental Sampling Methods (ISM) and Discrete Sampling with parameters for each method."/>
          <p:cNvCxnSpPr/>
          <p:nvPr/>
        </p:nvCxnSpPr>
        <p:spPr>
          <a:xfrm flipH="1">
            <a:off x="7735188" y="2340429"/>
            <a:ext cx="10886" cy="533400"/>
          </a:xfrm>
          <a:prstGeom prst="straightConnector1">
            <a:avLst/>
          </a:prstGeom>
          <a:ln w="285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4" name="Diagram 3" descr="Sampling approaches studied in the simulations: Incremental Sampling Methods (ISM) and Discrete Sampling with parameters for each method."/>
          <p:cNvGraphicFramePr/>
          <p:nvPr>
            <p:extLst>
              <p:ext uri="{D42A27DB-BD31-4B8C-83A1-F6EECF244321}">
                <p14:modId xmlns:p14="http://schemas.microsoft.com/office/powerpoint/2010/main" val="3162259621"/>
              </p:ext>
            </p:extLst>
          </p:nvPr>
        </p:nvGraphicFramePr>
        <p:xfrm>
          <a:off x="2057798" y="2775099"/>
          <a:ext cx="7560503" cy="3274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01137" y="6286033"/>
            <a:ext cx="6843027" cy="369332"/>
          </a:xfrm>
          <a:prstGeom prst="rect">
            <a:avLst/>
          </a:prstGeom>
          <a:noFill/>
        </p:spPr>
        <p:txBody>
          <a:bodyPr wrap="none" rtlCol="0">
            <a:spAutoFit/>
          </a:bodyPr>
          <a:lstStyle/>
          <a:p>
            <a:r>
              <a:rPr lang="en-US" b="1" dirty="0"/>
              <a:t>Key assumption: samples are independent and identically distributed</a:t>
            </a:r>
          </a:p>
        </p:txBody>
      </p:sp>
      <p:sp>
        <p:nvSpPr>
          <p:cNvPr id="8" name="Slide Number Placeholder 7"/>
          <p:cNvSpPr>
            <a:spLocks noGrp="1"/>
          </p:cNvSpPr>
          <p:nvPr>
            <p:ph type="sldNum" sz="quarter" idx="12"/>
          </p:nvPr>
        </p:nvSpPr>
        <p:spPr/>
        <p:txBody>
          <a:bodyPr/>
          <a:lstStyle/>
          <a:p>
            <a:fld id="{5423CE47-B46F-4C97-9268-8894BCD49626}" type="slidenum">
              <a:rPr lang="en-US" smtClean="0"/>
              <a:t>6</a:t>
            </a:fld>
            <a:endParaRPr lang="en-US" dirty="0"/>
          </a:p>
        </p:txBody>
      </p:sp>
    </p:spTree>
    <p:extLst>
      <p:ext uri="{BB962C8B-B14F-4D97-AF65-F5344CB8AC3E}">
        <p14:creationId xmlns:p14="http://schemas.microsoft.com/office/powerpoint/2010/main" val="559244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Scenarios Evaluated</a:t>
            </a:r>
          </a:p>
        </p:txBody>
      </p:sp>
      <p:sp>
        <p:nvSpPr>
          <p:cNvPr id="10" name="Rectangle 9">
            <a:extLst>
              <a:ext uri="{FF2B5EF4-FFF2-40B4-BE49-F238E27FC236}">
                <a16:creationId xmlns:a16="http://schemas.microsoft.com/office/drawing/2014/main" id="{FDE42660-B840-463C-820A-D40B2D277445}"/>
              </a:ext>
            </a:extLst>
          </p:cNvPr>
          <p:cNvSpPr/>
          <p:nvPr/>
        </p:nvSpPr>
        <p:spPr>
          <a:xfrm>
            <a:off x="1147550" y="1690688"/>
            <a:ext cx="5616730" cy="369332"/>
          </a:xfrm>
          <a:prstGeom prst="rect">
            <a:avLst/>
          </a:prstGeom>
        </p:spPr>
        <p:txBody>
          <a:bodyPr wrap="none">
            <a:spAutoFit/>
          </a:bodyPr>
          <a:lstStyle/>
          <a:p>
            <a:r>
              <a:rPr lang="en-US" dirty="0">
                <a:latin typeface="Palatino Linotype" panose="02040502050505030304" pitchFamily="18" charset="0"/>
                <a:ea typeface="Times New Roman" panose="02020603050405020304" pitchFamily="18" charset="0"/>
                <a:cs typeface="Arial" panose="020B0604020202020204" pitchFamily="34" charset="0"/>
              </a:rPr>
              <a:t>Table 1.  Scenarios evaluated in this simulation study.</a:t>
            </a:r>
            <a:endParaRPr lang="en-US" dirty="0"/>
          </a:p>
        </p:txBody>
      </p:sp>
      <p:graphicFrame>
        <p:nvGraphicFramePr>
          <p:cNvPr id="4" name="Table 3">
            <a:extLst>
              <a:ext uri="{FF2B5EF4-FFF2-40B4-BE49-F238E27FC236}">
                <a16:creationId xmlns:a16="http://schemas.microsoft.com/office/drawing/2014/main" id="{CFF3221F-D8BA-48DF-A4D5-032DCD84EDE9}"/>
              </a:ext>
            </a:extLst>
          </p:cNvPr>
          <p:cNvGraphicFramePr>
            <a:graphicFrameLocks noGrp="1"/>
          </p:cNvGraphicFramePr>
          <p:nvPr>
            <p:extLst>
              <p:ext uri="{D42A27DB-BD31-4B8C-83A1-F6EECF244321}">
                <p14:modId xmlns:p14="http://schemas.microsoft.com/office/powerpoint/2010/main" val="4005977720"/>
              </p:ext>
            </p:extLst>
          </p:nvPr>
        </p:nvGraphicFramePr>
        <p:xfrm>
          <a:off x="992221" y="2060020"/>
          <a:ext cx="9747116" cy="4336854"/>
        </p:xfrm>
        <a:graphic>
          <a:graphicData uri="http://schemas.openxmlformats.org/drawingml/2006/table">
            <a:tbl>
              <a:tblPr firstRow="1">
                <a:tableStyleId>{2D5ABB26-0587-4C30-8999-92F81FD0307C}</a:tableStyleId>
              </a:tblPr>
              <a:tblGrid>
                <a:gridCol w="1169654">
                  <a:extLst>
                    <a:ext uri="{9D8B030D-6E8A-4147-A177-3AD203B41FA5}">
                      <a16:colId xmlns:a16="http://schemas.microsoft.com/office/drawing/2014/main" val="5538272"/>
                    </a:ext>
                  </a:extLst>
                </a:gridCol>
                <a:gridCol w="1462068">
                  <a:extLst>
                    <a:ext uri="{9D8B030D-6E8A-4147-A177-3AD203B41FA5}">
                      <a16:colId xmlns:a16="http://schemas.microsoft.com/office/drawing/2014/main" val="3380098657"/>
                    </a:ext>
                  </a:extLst>
                </a:gridCol>
                <a:gridCol w="1462068">
                  <a:extLst>
                    <a:ext uri="{9D8B030D-6E8A-4147-A177-3AD203B41FA5}">
                      <a16:colId xmlns:a16="http://schemas.microsoft.com/office/drawing/2014/main" val="2110996329"/>
                    </a:ext>
                  </a:extLst>
                </a:gridCol>
                <a:gridCol w="1364595">
                  <a:extLst>
                    <a:ext uri="{9D8B030D-6E8A-4147-A177-3AD203B41FA5}">
                      <a16:colId xmlns:a16="http://schemas.microsoft.com/office/drawing/2014/main" val="1777808778"/>
                    </a:ext>
                  </a:extLst>
                </a:gridCol>
                <a:gridCol w="1364595">
                  <a:extLst>
                    <a:ext uri="{9D8B030D-6E8A-4147-A177-3AD203B41FA5}">
                      <a16:colId xmlns:a16="http://schemas.microsoft.com/office/drawing/2014/main" val="967666576"/>
                    </a:ext>
                  </a:extLst>
                </a:gridCol>
                <a:gridCol w="1462068">
                  <a:extLst>
                    <a:ext uri="{9D8B030D-6E8A-4147-A177-3AD203B41FA5}">
                      <a16:colId xmlns:a16="http://schemas.microsoft.com/office/drawing/2014/main" val="580926708"/>
                    </a:ext>
                  </a:extLst>
                </a:gridCol>
                <a:gridCol w="1462068">
                  <a:extLst>
                    <a:ext uri="{9D8B030D-6E8A-4147-A177-3AD203B41FA5}">
                      <a16:colId xmlns:a16="http://schemas.microsoft.com/office/drawing/2014/main" val="101683689"/>
                    </a:ext>
                  </a:extLst>
                </a:gridCol>
              </a:tblGrid>
              <a:tr h="489665">
                <a:tc>
                  <a:txBody>
                    <a:bodyPr/>
                    <a:lstStyle/>
                    <a:p>
                      <a:pPr marL="0" marR="0" algn="ctr">
                        <a:spcBef>
                          <a:spcPts val="300"/>
                        </a:spcBef>
                        <a:spcAft>
                          <a:spcPts val="300"/>
                        </a:spcAft>
                      </a:pPr>
                      <a:r>
                        <a:rPr lang="en-US" sz="1600" dirty="0">
                          <a:effectLst/>
                          <a:latin typeface="Palatino Linotype" panose="02040502050505030304" pitchFamily="18" charset="0"/>
                        </a:rPr>
                        <a:t>Sampling Method</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nchor="b">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latin typeface="Palatino Linotype" panose="02040502050505030304" pitchFamily="18" charset="0"/>
                        </a:rPr>
                        <a:t>Lower Areas</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nchor="b">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latin typeface="Palatino Linotype" panose="02040502050505030304" pitchFamily="18" charset="0"/>
                        </a:rPr>
                        <a:t>Higher Areas</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nchor="b">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latin typeface="Palatino Linotype" panose="02040502050505030304" pitchFamily="18" charset="0"/>
                        </a:rPr>
                        <a:t>P(High)</a:t>
                      </a:r>
                      <a:r>
                        <a:rPr lang="en-US" sz="1600" baseline="30000" dirty="0">
                          <a:effectLst/>
                          <a:latin typeface="Palatino Linotype" panose="02040502050505030304" pitchFamily="18" charset="0"/>
                        </a:rPr>
                        <a:t>a</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nchor="b">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err="1">
                          <a:effectLst/>
                          <a:latin typeface="Palatino Linotype" panose="02040502050505030304" pitchFamily="18" charset="0"/>
                        </a:rPr>
                        <a:t>AL</a:t>
                      </a:r>
                      <a:r>
                        <a:rPr lang="en-US" sz="1600" baseline="30000" dirty="0" err="1">
                          <a:effectLst/>
                          <a:latin typeface="Palatino Linotype" panose="02040502050505030304" pitchFamily="18" charset="0"/>
                        </a:rPr>
                        <a:t>b</a:t>
                      </a:r>
                      <a:r>
                        <a:rPr lang="en-US" sz="1600" dirty="0">
                          <a:effectLst/>
                          <a:latin typeface="Palatino Linotype" panose="02040502050505030304" pitchFamily="18" charset="0"/>
                        </a:rPr>
                        <a:t>  </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nchor="b">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latin typeface="Palatino Linotype" panose="02040502050505030304" pitchFamily="18" charset="0"/>
                        </a:rPr>
                        <a:t>Pilot </a:t>
                      </a:r>
                    </a:p>
                    <a:p>
                      <a:pPr marL="0" marR="0" algn="ctr">
                        <a:spcBef>
                          <a:spcPts val="300"/>
                        </a:spcBef>
                        <a:spcAft>
                          <a:spcPts val="300"/>
                        </a:spcAft>
                      </a:pPr>
                      <a:r>
                        <a:rPr lang="en-US" sz="1600" dirty="0">
                          <a:effectLst/>
                          <a:latin typeface="Palatino Linotype" panose="02040502050505030304" pitchFamily="18" charset="0"/>
                        </a:rPr>
                        <a:t>% of </a:t>
                      </a:r>
                      <a:r>
                        <a:rPr lang="en-US" sz="1600" dirty="0" err="1">
                          <a:effectLst/>
                          <a:latin typeface="Palatino Linotype" panose="02040502050505030304" pitchFamily="18" charset="0"/>
                        </a:rPr>
                        <a:t>Site</a:t>
                      </a:r>
                      <a:r>
                        <a:rPr lang="en-US" sz="1600" baseline="30000" dirty="0" err="1">
                          <a:effectLst/>
                          <a:latin typeface="Palatino Linotype" panose="02040502050505030304" pitchFamily="18" charset="0"/>
                        </a:rPr>
                        <a:t>c</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nchor="b">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latin typeface="Palatino Linotype" panose="02040502050505030304" pitchFamily="18" charset="0"/>
                        </a:rPr>
                        <a:t>ISM </a:t>
                      </a:r>
                    </a:p>
                    <a:p>
                      <a:pPr marL="0" marR="0" algn="ctr">
                        <a:spcBef>
                          <a:spcPts val="300"/>
                        </a:spcBef>
                        <a:spcAft>
                          <a:spcPts val="300"/>
                        </a:spcAft>
                      </a:pPr>
                      <a:r>
                        <a:rPr lang="en-US" sz="1600" dirty="0">
                          <a:effectLst/>
                          <a:latin typeface="Palatino Linotype" panose="02040502050505030304" pitchFamily="18" charset="0"/>
                        </a:rPr>
                        <a:t>DU % r=3</a:t>
                      </a:r>
                      <a:r>
                        <a:rPr lang="en-US" sz="1600" baseline="30000" dirty="0">
                          <a:effectLst/>
                          <a:latin typeface="Palatino Linotype" panose="02040502050505030304" pitchFamily="18" charset="0"/>
                        </a:rPr>
                        <a:t>d</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nchor="b">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1957254"/>
                  </a:ext>
                </a:extLst>
              </a:tr>
              <a:tr h="628829">
                <a:tc>
                  <a:txBody>
                    <a:bodyPr/>
                    <a:lstStyle/>
                    <a:p>
                      <a:pPr marL="0" marR="0" algn="ctr">
                        <a:spcBef>
                          <a:spcPts val="300"/>
                        </a:spcBef>
                        <a:spcAft>
                          <a:spcPts val="300"/>
                        </a:spcAft>
                      </a:pPr>
                      <a:r>
                        <a:rPr lang="en-US" sz="1600" dirty="0" err="1">
                          <a:effectLst/>
                          <a:latin typeface="Palatino Linotype" panose="02040502050505030304" pitchFamily="18" charset="0"/>
                        </a:rPr>
                        <a:t>Discrete</a:t>
                      </a:r>
                      <a:r>
                        <a:rPr lang="en-US" sz="1600" baseline="30000" dirty="0" err="1">
                          <a:effectLst/>
                          <a:latin typeface="Palatino Linotype" panose="02040502050505030304" pitchFamily="18" charset="0"/>
                        </a:rPr>
                        <a:t>e</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T w="19050" cap="flat" cmpd="sng" algn="ctr">
                      <a:solidFill>
                        <a:schemeClr val="tx1"/>
                      </a:solidFill>
                      <a:prstDash val="solid"/>
                      <a:round/>
                      <a:headEnd type="none" w="med" len="med"/>
                      <a:tailEnd type="none" w="med" len="med"/>
                    </a:lnT>
                  </a:tcPr>
                </a:tc>
                <a:tc>
                  <a:txBody>
                    <a:bodyPr/>
                    <a:lstStyle/>
                    <a:p>
                      <a:pPr marL="0" marR="0" algn="ctr">
                        <a:spcBef>
                          <a:spcPts val="300"/>
                        </a:spcBef>
                        <a:spcAft>
                          <a:spcPts val="300"/>
                        </a:spcAft>
                      </a:pPr>
                      <a:r>
                        <a:rPr lang="en-US" sz="1600" dirty="0">
                          <a:effectLst/>
                          <a:latin typeface="Palatino Linotype" panose="02040502050505030304" pitchFamily="18" charset="0"/>
                        </a:rPr>
                        <a:t>Log(100, 50) (CV=0.5)</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T w="19050" cap="flat" cmpd="sng" algn="ctr">
                      <a:solidFill>
                        <a:schemeClr val="tx1"/>
                      </a:solidFill>
                      <a:prstDash val="solid"/>
                      <a:round/>
                      <a:headEnd type="none" w="med" len="med"/>
                      <a:tailEnd type="none" w="med" len="med"/>
                    </a:lnT>
                  </a:tcPr>
                </a:tc>
                <a:tc>
                  <a:txBody>
                    <a:bodyPr/>
                    <a:lstStyle/>
                    <a:p>
                      <a:pPr marL="0" marR="0" algn="ctr">
                        <a:spcBef>
                          <a:spcPts val="300"/>
                        </a:spcBef>
                        <a:spcAft>
                          <a:spcPts val="300"/>
                        </a:spcAft>
                      </a:pPr>
                      <a:r>
                        <a:rPr lang="en-US" sz="1600">
                          <a:effectLst/>
                          <a:latin typeface="Palatino Linotype" panose="02040502050505030304" pitchFamily="18" charset="0"/>
                        </a:rPr>
                        <a:t>Log(600, 300) (CV=0.5)</a:t>
                      </a:r>
                      <a:endParaRPr lang="en-US" sz="16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T w="19050" cap="flat" cmpd="sng" algn="ctr">
                      <a:solidFill>
                        <a:schemeClr val="tx1"/>
                      </a:solidFill>
                      <a:prstDash val="solid"/>
                      <a:round/>
                      <a:headEnd type="none" w="med" len="med"/>
                      <a:tailEnd type="none" w="med" len="med"/>
                    </a:lnT>
                  </a:tcPr>
                </a:tc>
                <a:tc>
                  <a:txBody>
                    <a:bodyPr/>
                    <a:lstStyle/>
                    <a:p>
                      <a:pPr marL="0" marR="0" algn="ctr">
                        <a:spcBef>
                          <a:spcPts val="300"/>
                        </a:spcBef>
                        <a:spcAft>
                          <a:spcPts val="300"/>
                        </a:spcAft>
                      </a:pPr>
                      <a:r>
                        <a:rPr lang="en-US" sz="1600">
                          <a:effectLst/>
                          <a:latin typeface="Palatino Linotype" panose="02040502050505030304" pitchFamily="18" charset="0"/>
                        </a:rPr>
                        <a:t>U(5%, 25%)</a:t>
                      </a:r>
                      <a:endParaRPr lang="en-US" sz="16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T w="19050" cap="flat" cmpd="sng" algn="ctr">
                      <a:solidFill>
                        <a:schemeClr val="tx1"/>
                      </a:solidFill>
                      <a:prstDash val="solid"/>
                      <a:round/>
                      <a:headEnd type="none" w="med" len="med"/>
                      <a:tailEnd type="none" w="med" len="med"/>
                    </a:lnT>
                  </a:tcPr>
                </a:tc>
                <a:tc>
                  <a:txBody>
                    <a:bodyPr/>
                    <a:lstStyle/>
                    <a:p>
                      <a:pPr marL="0" marR="0" algn="ctr">
                        <a:spcBef>
                          <a:spcPts val="300"/>
                        </a:spcBef>
                        <a:spcAft>
                          <a:spcPts val="300"/>
                        </a:spcAft>
                      </a:pPr>
                      <a:r>
                        <a:rPr lang="en-US" sz="1600">
                          <a:effectLst/>
                          <a:latin typeface="Palatino Linotype" panose="02040502050505030304" pitchFamily="18" charset="0"/>
                        </a:rPr>
                        <a:t>U(10, 6000)</a:t>
                      </a:r>
                      <a:endParaRPr lang="en-US" sz="16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T w="19050" cap="flat" cmpd="sng" algn="ctr">
                      <a:solidFill>
                        <a:schemeClr val="tx1"/>
                      </a:solidFill>
                      <a:prstDash val="solid"/>
                      <a:round/>
                      <a:headEnd type="none" w="med" len="med"/>
                      <a:tailEnd type="none" w="med" len="med"/>
                    </a:lnT>
                  </a:tcPr>
                </a:tc>
                <a:tc>
                  <a:txBody>
                    <a:bodyPr/>
                    <a:lstStyle/>
                    <a:p>
                      <a:pPr marL="0" marR="0" algn="ctr">
                        <a:spcBef>
                          <a:spcPts val="300"/>
                        </a:spcBef>
                        <a:spcAft>
                          <a:spcPts val="300"/>
                        </a:spcAft>
                      </a:pPr>
                      <a:r>
                        <a:rPr lang="en-US" sz="1600">
                          <a:effectLst/>
                          <a:latin typeface="Palatino Linotype" panose="02040502050505030304" pitchFamily="18" charset="0"/>
                        </a:rPr>
                        <a:t>U(10%, 90%)</a:t>
                      </a:r>
                      <a:endParaRPr lang="en-US" sz="16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T w="19050" cap="flat" cmpd="sng" algn="ctr">
                      <a:solidFill>
                        <a:schemeClr val="tx1"/>
                      </a:solidFill>
                      <a:prstDash val="solid"/>
                      <a:round/>
                      <a:headEnd type="none" w="med" len="med"/>
                      <a:tailEnd type="none" w="med" len="med"/>
                    </a:lnT>
                  </a:tcPr>
                </a:tc>
                <a:tc>
                  <a:txBody>
                    <a:bodyPr/>
                    <a:lstStyle/>
                    <a:p>
                      <a:pPr marL="0" marR="0" algn="ctr">
                        <a:spcBef>
                          <a:spcPts val="300"/>
                        </a:spcBef>
                        <a:spcAft>
                          <a:spcPts val="300"/>
                        </a:spcAft>
                      </a:pPr>
                      <a:r>
                        <a:rPr lang="en-US" sz="1600">
                          <a:effectLst/>
                          <a:latin typeface="Palatino Linotype" panose="02040502050505030304" pitchFamily="18" charset="0"/>
                        </a:rPr>
                        <a:t>NA</a:t>
                      </a:r>
                      <a:endParaRPr lang="en-US" sz="16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25175865"/>
                  </a:ext>
                </a:extLst>
              </a:tr>
              <a:tr h="628829">
                <a:tc>
                  <a:txBody>
                    <a:bodyPr/>
                    <a:lstStyle/>
                    <a:p>
                      <a:pPr marL="0" marR="0" algn="ctr">
                        <a:spcBef>
                          <a:spcPts val="300"/>
                        </a:spcBef>
                        <a:spcAft>
                          <a:spcPts val="300"/>
                        </a:spcAft>
                      </a:pPr>
                      <a:r>
                        <a:rPr lang="en-US" sz="1600">
                          <a:effectLst/>
                          <a:latin typeface="Palatino Linotype" panose="02040502050505030304" pitchFamily="18" charset="0"/>
                        </a:rPr>
                        <a:t>Discrete</a:t>
                      </a:r>
                      <a:r>
                        <a:rPr lang="en-US" sz="1600" baseline="30000">
                          <a:effectLst/>
                          <a:latin typeface="Palatino Linotype" panose="02040502050505030304" pitchFamily="18" charset="0"/>
                        </a:rPr>
                        <a:t>e</a:t>
                      </a:r>
                      <a:endParaRPr lang="en-US" sz="16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spcBef>
                          <a:spcPts val="300"/>
                        </a:spcBef>
                        <a:spcAft>
                          <a:spcPts val="300"/>
                        </a:spcAft>
                      </a:pPr>
                      <a:r>
                        <a:rPr lang="en-US" sz="1600" dirty="0">
                          <a:effectLst/>
                          <a:latin typeface="Palatino Linotype" panose="02040502050505030304" pitchFamily="18" charset="0"/>
                        </a:rPr>
                        <a:t>Log(100, 150) (CV=1.5)</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spcBef>
                          <a:spcPts val="300"/>
                        </a:spcBef>
                        <a:spcAft>
                          <a:spcPts val="300"/>
                        </a:spcAft>
                      </a:pPr>
                      <a:r>
                        <a:rPr lang="en-US" sz="1600" dirty="0">
                          <a:effectLst/>
                          <a:latin typeface="Palatino Linotype" panose="02040502050505030304" pitchFamily="18" charset="0"/>
                        </a:rPr>
                        <a:t>Log(600, 900) (CV=1.5)</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spcBef>
                          <a:spcPts val="300"/>
                        </a:spcBef>
                        <a:spcAft>
                          <a:spcPts val="300"/>
                        </a:spcAft>
                      </a:pPr>
                      <a:r>
                        <a:rPr lang="en-US" sz="1600" dirty="0">
                          <a:effectLst/>
                          <a:latin typeface="Palatino Linotype" panose="02040502050505030304" pitchFamily="18" charset="0"/>
                        </a:rPr>
                        <a:t>U(5%, 25%)</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spcBef>
                          <a:spcPts val="300"/>
                        </a:spcBef>
                        <a:spcAft>
                          <a:spcPts val="300"/>
                        </a:spcAft>
                      </a:pPr>
                      <a:r>
                        <a:rPr lang="en-US" sz="1600">
                          <a:effectLst/>
                          <a:latin typeface="Palatino Linotype" panose="02040502050505030304" pitchFamily="18" charset="0"/>
                        </a:rPr>
                        <a:t>U(10, 6000)</a:t>
                      </a:r>
                      <a:endParaRPr lang="en-US" sz="16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spcBef>
                          <a:spcPts val="300"/>
                        </a:spcBef>
                        <a:spcAft>
                          <a:spcPts val="300"/>
                        </a:spcAft>
                      </a:pPr>
                      <a:r>
                        <a:rPr lang="en-US" sz="1600" dirty="0">
                          <a:effectLst/>
                          <a:latin typeface="Palatino Linotype" panose="02040502050505030304" pitchFamily="18" charset="0"/>
                        </a:rPr>
                        <a:t>U(10%, 90%)</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spcBef>
                          <a:spcPts val="300"/>
                        </a:spcBef>
                        <a:spcAft>
                          <a:spcPts val="300"/>
                        </a:spcAft>
                      </a:pPr>
                      <a:r>
                        <a:rPr lang="en-US" sz="1600" dirty="0">
                          <a:effectLst/>
                          <a:latin typeface="Palatino Linotype" panose="02040502050505030304" pitchFamily="18" charset="0"/>
                        </a:rPr>
                        <a:t>NA</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tc>
                <a:extLst>
                  <a:ext uri="{0D108BD9-81ED-4DB2-BD59-A6C34878D82A}">
                    <a16:rowId xmlns:a16="http://schemas.microsoft.com/office/drawing/2014/main" val="2398746408"/>
                  </a:ext>
                </a:extLst>
              </a:tr>
              <a:tr h="628829">
                <a:tc>
                  <a:txBody>
                    <a:bodyPr/>
                    <a:lstStyle/>
                    <a:p>
                      <a:pPr marL="0" marR="0" algn="ctr">
                        <a:spcBef>
                          <a:spcPts val="300"/>
                        </a:spcBef>
                        <a:spcAft>
                          <a:spcPts val="300"/>
                        </a:spcAft>
                      </a:pPr>
                      <a:r>
                        <a:rPr lang="en-US" sz="1600">
                          <a:effectLst/>
                          <a:latin typeface="Palatino Linotype" panose="02040502050505030304" pitchFamily="18" charset="0"/>
                        </a:rPr>
                        <a:t>Discrete</a:t>
                      </a:r>
                      <a:r>
                        <a:rPr lang="en-US" sz="1600" baseline="30000">
                          <a:effectLst/>
                          <a:latin typeface="Palatino Linotype" panose="02040502050505030304" pitchFamily="18" charset="0"/>
                        </a:rPr>
                        <a:t>e</a:t>
                      </a:r>
                      <a:endParaRPr lang="en-US" sz="16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latin typeface="Palatino Linotype" panose="02040502050505030304" pitchFamily="18" charset="0"/>
                        </a:rPr>
                        <a:t>Log(100, 300) (CV=3.0)</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latin typeface="Palatino Linotype" panose="02040502050505030304" pitchFamily="18" charset="0"/>
                        </a:rPr>
                        <a:t>Log(600, 1800) (CV=3.0)</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latin typeface="Palatino Linotype" panose="02040502050505030304" pitchFamily="18" charset="0"/>
                        </a:rPr>
                        <a:t>U(5%, 25%)</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latin typeface="Palatino Linotype" panose="02040502050505030304" pitchFamily="18" charset="0"/>
                        </a:rPr>
                        <a:t>U(10, 6000)</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latin typeface="Palatino Linotype" panose="02040502050505030304" pitchFamily="18" charset="0"/>
                        </a:rPr>
                        <a:t>U(10%, 90%)</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latin typeface="Palatino Linotype" panose="02040502050505030304" pitchFamily="18" charset="0"/>
                        </a:rPr>
                        <a:t>NA</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8979263"/>
                  </a:ext>
                </a:extLst>
              </a:tr>
              <a:tr h="628829">
                <a:tc>
                  <a:txBody>
                    <a:bodyPr/>
                    <a:lstStyle/>
                    <a:p>
                      <a:pPr marL="0" marR="0" algn="ctr">
                        <a:spcBef>
                          <a:spcPts val="300"/>
                        </a:spcBef>
                        <a:spcAft>
                          <a:spcPts val="300"/>
                        </a:spcAft>
                      </a:pPr>
                      <a:r>
                        <a:rPr lang="en-US" sz="1600" dirty="0" err="1">
                          <a:effectLst/>
                          <a:latin typeface="Palatino Linotype" panose="02040502050505030304" pitchFamily="18" charset="0"/>
                        </a:rPr>
                        <a:t>ISM</a:t>
                      </a:r>
                      <a:r>
                        <a:rPr lang="en-US" sz="1600" baseline="30000" dirty="0" err="1">
                          <a:effectLst/>
                          <a:latin typeface="Palatino Linotype" panose="02040502050505030304" pitchFamily="18" charset="0"/>
                        </a:rPr>
                        <a:t>f</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T w="12700" cap="flat" cmpd="sng" algn="ctr">
                      <a:solidFill>
                        <a:schemeClr val="tx1"/>
                      </a:solidFill>
                      <a:prstDash val="solid"/>
                      <a:round/>
                      <a:headEnd type="none" w="med" len="med"/>
                      <a:tailEnd type="none" w="med" len="med"/>
                    </a:lnT>
                  </a:tcPr>
                </a:tc>
                <a:tc>
                  <a:txBody>
                    <a:bodyPr/>
                    <a:lstStyle/>
                    <a:p>
                      <a:pPr marL="0" marR="0" algn="ctr">
                        <a:spcBef>
                          <a:spcPts val="300"/>
                        </a:spcBef>
                        <a:spcAft>
                          <a:spcPts val="300"/>
                        </a:spcAft>
                      </a:pPr>
                      <a:r>
                        <a:rPr lang="en-US" sz="1600" dirty="0">
                          <a:effectLst/>
                          <a:latin typeface="Palatino Linotype" panose="02040502050505030304" pitchFamily="18" charset="0"/>
                        </a:rPr>
                        <a:t>Log(100, 50) (CV=0.5)</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T w="12700" cap="flat" cmpd="sng" algn="ctr">
                      <a:solidFill>
                        <a:schemeClr val="tx1"/>
                      </a:solidFill>
                      <a:prstDash val="solid"/>
                      <a:round/>
                      <a:headEnd type="none" w="med" len="med"/>
                      <a:tailEnd type="none" w="med" len="med"/>
                    </a:lnT>
                  </a:tcPr>
                </a:tc>
                <a:tc>
                  <a:txBody>
                    <a:bodyPr/>
                    <a:lstStyle/>
                    <a:p>
                      <a:pPr marL="0" marR="0" algn="ctr">
                        <a:spcBef>
                          <a:spcPts val="300"/>
                        </a:spcBef>
                        <a:spcAft>
                          <a:spcPts val="300"/>
                        </a:spcAft>
                      </a:pPr>
                      <a:r>
                        <a:rPr lang="en-US" sz="1600" dirty="0">
                          <a:effectLst/>
                          <a:latin typeface="Palatino Linotype" panose="02040502050505030304" pitchFamily="18" charset="0"/>
                        </a:rPr>
                        <a:t>Log(600, 300) (CV=0.5)</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T w="12700" cap="flat" cmpd="sng" algn="ctr">
                      <a:solidFill>
                        <a:schemeClr val="tx1"/>
                      </a:solidFill>
                      <a:prstDash val="solid"/>
                      <a:round/>
                      <a:headEnd type="none" w="med" len="med"/>
                      <a:tailEnd type="none" w="med" len="med"/>
                    </a:lnT>
                  </a:tcPr>
                </a:tc>
                <a:tc>
                  <a:txBody>
                    <a:bodyPr/>
                    <a:lstStyle/>
                    <a:p>
                      <a:pPr marL="0" marR="0" algn="ctr">
                        <a:spcBef>
                          <a:spcPts val="300"/>
                        </a:spcBef>
                        <a:spcAft>
                          <a:spcPts val="300"/>
                        </a:spcAft>
                      </a:pPr>
                      <a:r>
                        <a:rPr lang="en-US" sz="1600" dirty="0">
                          <a:effectLst/>
                          <a:latin typeface="Palatino Linotype" panose="02040502050505030304" pitchFamily="18" charset="0"/>
                        </a:rPr>
                        <a:t>U(5%, 25%)</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T w="12700" cap="flat" cmpd="sng" algn="ctr">
                      <a:solidFill>
                        <a:schemeClr val="tx1"/>
                      </a:solidFill>
                      <a:prstDash val="solid"/>
                      <a:round/>
                      <a:headEnd type="none" w="med" len="med"/>
                      <a:tailEnd type="none" w="med" len="med"/>
                    </a:lnT>
                  </a:tcPr>
                </a:tc>
                <a:tc>
                  <a:txBody>
                    <a:bodyPr/>
                    <a:lstStyle/>
                    <a:p>
                      <a:pPr marL="0" marR="0" algn="ctr">
                        <a:spcBef>
                          <a:spcPts val="300"/>
                        </a:spcBef>
                        <a:spcAft>
                          <a:spcPts val="300"/>
                        </a:spcAft>
                      </a:pPr>
                      <a:r>
                        <a:rPr lang="en-US" sz="1600" dirty="0">
                          <a:effectLst/>
                          <a:latin typeface="Palatino Linotype" panose="02040502050505030304" pitchFamily="18" charset="0"/>
                        </a:rPr>
                        <a:t>U(10, 6000)</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T w="12700" cap="flat" cmpd="sng" algn="ctr">
                      <a:solidFill>
                        <a:schemeClr val="tx1"/>
                      </a:solidFill>
                      <a:prstDash val="solid"/>
                      <a:round/>
                      <a:headEnd type="none" w="med" len="med"/>
                      <a:tailEnd type="none" w="med" len="med"/>
                    </a:lnT>
                  </a:tcPr>
                </a:tc>
                <a:tc>
                  <a:txBody>
                    <a:bodyPr/>
                    <a:lstStyle/>
                    <a:p>
                      <a:pPr marL="0" marR="0" algn="ctr">
                        <a:spcBef>
                          <a:spcPts val="300"/>
                        </a:spcBef>
                        <a:spcAft>
                          <a:spcPts val="300"/>
                        </a:spcAft>
                      </a:pPr>
                      <a:r>
                        <a:rPr lang="en-US" sz="1600" dirty="0">
                          <a:effectLst/>
                          <a:latin typeface="Palatino Linotype" panose="02040502050505030304" pitchFamily="18" charset="0"/>
                        </a:rPr>
                        <a:t>U(10%, 90%)</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T w="12700" cap="flat" cmpd="sng" algn="ctr">
                      <a:solidFill>
                        <a:schemeClr val="tx1"/>
                      </a:solidFill>
                      <a:prstDash val="solid"/>
                      <a:round/>
                      <a:headEnd type="none" w="med" len="med"/>
                      <a:tailEnd type="none" w="med" len="med"/>
                    </a:lnT>
                  </a:tcPr>
                </a:tc>
                <a:tc>
                  <a:txBody>
                    <a:bodyPr/>
                    <a:lstStyle/>
                    <a:p>
                      <a:pPr marL="0" marR="0" algn="ctr">
                        <a:spcBef>
                          <a:spcPts val="300"/>
                        </a:spcBef>
                        <a:spcAft>
                          <a:spcPts val="300"/>
                        </a:spcAft>
                      </a:pPr>
                      <a:r>
                        <a:rPr lang="en-US" sz="1600" dirty="0">
                          <a:effectLst/>
                          <a:latin typeface="Palatino Linotype" panose="02040502050505030304" pitchFamily="18" charset="0"/>
                        </a:rPr>
                        <a:t>U(10%, 66%)</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98150384"/>
                  </a:ext>
                </a:extLst>
              </a:tr>
              <a:tr h="628829">
                <a:tc>
                  <a:txBody>
                    <a:bodyPr/>
                    <a:lstStyle/>
                    <a:p>
                      <a:pPr marL="0" marR="0" algn="ctr">
                        <a:spcBef>
                          <a:spcPts val="300"/>
                        </a:spcBef>
                        <a:spcAft>
                          <a:spcPts val="300"/>
                        </a:spcAft>
                      </a:pPr>
                      <a:r>
                        <a:rPr lang="en-US" sz="1600">
                          <a:effectLst/>
                          <a:latin typeface="Palatino Linotype" panose="02040502050505030304" pitchFamily="18" charset="0"/>
                        </a:rPr>
                        <a:t>ISM</a:t>
                      </a:r>
                      <a:r>
                        <a:rPr lang="en-US" sz="1600" baseline="30000">
                          <a:effectLst/>
                          <a:latin typeface="Palatino Linotype" panose="02040502050505030304" pitchFamily="18" charset="0"/>
                        </a:rPr>
                        <a:t>f</a:t>
                      </a:r>
                      <a:endParaRPr lang="en-US" sz="16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spcBef>
                          <a:spcPts val="300"/>
                        </a:spcBef>
                        <a:spcAft>
                          <a:spcPts val="300"/>
                        </a:spcAft>
                      </a:pPr>
                      <a:r>
                        <a:rPr lang="en-US" sz="1600" dirty="0">
                          <a:effectLst/>
                          <a:latin typeface="Palatino Linotype" panose="02040502050505030304" pitchFamily="18" charset="0"/>
                        </a:rPr>
                        <a:t>Log(100, 150) (CV=1.5)</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spcBef>
                          <a:spcPts val="300"/>
                        </a:spcBef>
                        <a:spcAft>
                          <a:spcPts val="300"/>
                        </a:spcAft>
                      </a:pPr>
                      <a:r>
                        <a:rPr lang="en-US" sz="1600" dirty="0">
                          <a:effectLst/>
                          <a:latin typeface="Palatino Linotype" panose="02040502050505030304" pitchFamily="18" charset="0"/>
                        </a:rPr>
                        <a:t>Log(600, 900) (CV=1.5)</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spcBef>
                          <a:spcPts val="300"/>
                        </a:spcBef>
                        <a:spcAft>
                          <a:spcPts val="300"/>
                        </a:spcAft>
                      </a:pPr>
                      <a:r>
                        <a:rPr lang="en-US" sz="1600" dirty="0">
                          <a:effectLst/>
                          <a:latin typeface="Palatino Linotype" panose="02040502050505030304" pitchFamily="18" charset="0"/>
                        </a:rPr>
                        <a:t>U(5%, 25%)</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spcBef>
                          <a:spcPts val="300"/>
                        </a:spcBef>
                        <a:spcAft>
                          <a:spcPts val="300"/>
                        </a:spcAft>
                      </a:pPr>
                      <a:r>
                        <a:rPr lang="en-US" sz="1600" dirty="0">
                          <a:effectLst/>
                          <a:latin typeface="Palatino Linotype" panose="02040502050505030304" pitchFamily="18" charset="0"/>
                        </a:rPr>
                        <a:t>U(10, 6000)</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spcBef>
                          <a:spcPts val="300"/>
                        </a:spcBef>
                        <a:spcAft>
                          <a:spcPts val="300"/>
                        </a:spcAft>
                      </a:pPr>
                      <a:r>
                        <a:rPr lang="en-US" sz="1600" dirty="0">
                          <a:effectLst/>
                          <a:latin typeface="Palatino Linotype" panose="02040502050505030304" pitchFamily="18" charset="0"/>
                        </a:rPr>
                        <a:t>U(10%, 90%)</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spcBef>
                          <a:spcPts val="300"/>
                        </a:spcBef>
                        <a:spcAft>
                          <a:spcPts val="300"/>
                        </a:spcAft>
                      </a:pPr>
                      <a:r>
                        <a:rPr lang="en-US" sz="1600" dirty="0">
                          <a:effectLst/>
                          <a:latin typeface="Palatino Linotype" panose="02040502050505030304" pitchFamily="18" charset="0"/>
                        </a:rPr>
                        <a:t>U(10%, 66%)</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tc>
                <a:extLst>
                  <a:ext uri="{0D108BD9-81ED-4DB2-BD59-A6C34878D82A}">
                    <a16:rowId xmlns:a16="http://schemas.microsoft.com/office/drawing/2014/main" val="3254241686"/>
                  </a:ext>
                </a:extLst>
              </a:tr>
              <a:tr h="628829">
                <a:tc>
                  <a:txBody>
                    <a:bodyPr/>
                    <a:lstStyle/>
                    <a:p>
                      <a:pPr marL="0" marR="0" algn="ctr">
                        <a:spcBef>
                          <a:spcPts val="300"/>
                        </a:spcBef>
                        <a:spcAft>
                          <a:spcPts val="300"/>
                        </a:spcAft>
                      </a:pPr>
                      <a:r>
                        <a:rPr lang="en-US" sz="1600" dirty="0" err="1">
                          <a:effectLst/>
                          <a:latin typeface="Palatino Linotype" panose="02040502050505030304" pitchFamily="18" charset="0"/>
                        </a:rPr>
                        <a:t>ISM</a:t>
                      </a:r>
                      <a:r>
                        <a:rPr lang="en-US" sz="1600" baseline="30000" dirty="0" err="1">
                          <a:effectLst/>
                          <a:latin typeface="Palatino Linotype" panose="02040502050505030304" pitchFamily="18" charset="0"/>
                        </a:rPr>
                        <a:t>f</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a:effectLst/>
                          <a:latin typeface="Palatino Linotype" panose="02040502050505030304" pitchFamily="18" charset="0"/>
                        </a:rPr>
                        <a:t>Log(100, 300) (CV=3.0)</a:t>
                      </a:r>
                      <a:endParaRPr lang="en-US" sz="16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a:effectLst/>
                          <a:latin typeface="Palatino Linotype" panose="02040502050505030304" pitchFamily="18" charset="0"/>
                        </a:rPr>
                        <a:t>Log(600, 1800) (CV=3.0)</a:t>
                      </a:r>
                      <a:endParaRPr lang="en-US" sz="16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a:effectLst/>
                          <a:latin typeface="Palatino Linotype" panose="02040502050505030304" pitchFamily="18" charset="0"/>
                        </a:rPr>
                        <a:t>U(5%, 25%)</a:t>
                      </a:r>
                      <a:endParaRPr lang="en-US" sz="16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latin typeface="Palatino Linotype" panose="02040502050505030304" pitchFamily="18" charset="0"/>
                        </a:rPr>
                        <a:t>U(10, 6000)</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latin typeface="Palatino Linotype" panose="02040502050505030304" pitchFamily="18" charset="0"/>
                        </a:rPr>
                        <a:t>U(10%, 90%)</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latin typeface="Palatino Linotype" panose="02040502050505030304" pitchFamily="18" charset="0"/>
                        </a:rPr>
                        <a:t>U(10%, 66%)</a:t>
                      </a:r>
                      <a:endParaRPr lang="en-US"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73025" marR="73025"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5695880"/>
                  </a:ext>
                </a:extLst>
              </a:tr>
            </a:tbl>
          </a:graphicData>
        </a:graphic>
      </p:graphicFrame>
      <p:sp>
        <p:nvSpPr>
          <p:cNvPr id="3" name="Slide Number Placeholder 2"/>
          <p:cNvSpPr>
            <a:spLocks noGrp="1"/>
          </p:cNvSpPr>
          <p:nvPr>
            <p:ph type="sldNum" sz="quarter" idx="12"/>
          </p:nvPr>
        </p:nvSpPr>
        <p:spPr/>
        <p:txBody>
          <a:bodyPr/>
          <a:lstStyle/>
          <a:p>
            <a:fld id="{5423CE47-B46F-4C97-9268-8894BCD49626}" type="slidenum">
              <a:rPr lang="en-US" smtClean="0"/>
              <a:t>7</a:t>
            </a:fld>
            <a:endParaRPr lang="en-US" dirty="0"/>
          </a:p>
        </p:txBody>
      </p:sp>
    </p:spTree>
    <p:extLst>
      <p:ext uri="{BB962C8B-B14F-4D97-AF65-F5344CB8AC3E}">
        <p14:creationId xmlns:p14="http://schemas.microsoft.com/office/powerpoint/2010/main" val="778547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749027"/>
            <a:ext cx="5222346" cy="897467"/>
          </a:xfrm>
        </p:spPr>
        <p:txBody>
          <a:bodyPr>
            <a:normAutofit fontScale="90000"/>
          </a:bodyPr>
          <a:lstStyle/>
          <a:p>
            <a:r>
              <a:rPr lang="en-US" sz="4400" dirty="0"/>
              <a:t>Simulation Approach: Overview</a:t>
            </a:r>
          </a:p>
        </p:txBody>
      </p:sp>
      <p:sp>
        <p:nvSpPr>
          <p:cNvPr id="4" name="Text Placeholder 3"/>
          <p:cNvSpPr>
            <a:spLocks noGrp="1"/>
          </p:cNvSpPr>
          <p:nvPr>
            <p:ph type="body" sz="half" idx="2"/>
          </p:nvPr>
        </p:nvSpPr>
        <p:spPr>
          <a:xfrm>
            <a:off x="839787" y="1899413"/>
            <a:ext cx="4917546" cy="4893733"/>
          </a:xfrm>
        </p:spPr>
        <p:txBody>
          <a:bodyPr>
            <a:normAutofit lnSpcReduction="10000"/>
          </a:bodyPr>
          <a:lstStyle/>
          <a:p>
            <a:r>
              <a:rPr lang="en-US" sz="3000" dirty="0"/>
              <a:t>Key concepts:</a:t>
            </a:r>
          </a:p>
          <a:p>
            <a:pPr marL="457200" indent="-457200">
              <a:buAutoNum type="arabicPeriod"/>
            </a:pPr>
            <a:r>
              <a:rPr lang="en-US" sz="2400" dirty="0"/>
              <a:t>Low, medium, and high variability scenarios</a:t>
            </a:r>
          </a:p>
          <a:p>
            <a:pPr marL="457200" indent="-457200">
              <a:buAutoNum type="arabicPeriod"/>
            </a:pPr>
            <a:r>
              <a:rPr lang="en-US" sz="2400" dirty="0"/>
              <a:t>For ISM, some DU’s use r=1 instead of r=3.  95UCLs are calculated based on the arithmetic mean of the coefficient of variation (CV = SD/mean)</a:t>
            </a:r>
          </a:p>
          <a:p>
            <a:pPr marL="457200" indent="-457200">
              <a:buAutoNum type="arabicPeriod"/>
            </a:pPr>
            <a:r>
              <a:rPr lang="en-US" sz="2400" dirty="0"/>
              <a:t>Each Pilot Study samples a subset of the Site area</a:t>
            </a:r>
          </a:p>
          <a:p>
            <a:pPr marL="457200" indent="-457200">
              <a:buAutoNum type="arabicPeriod"/>
            </a:pPr>
            <a:r>
              <a:rPr lang="en-US" sz="2400" dirty="0"/>
              <a:t>Action Levels are variable – this allows us to examine a range of conditions of “near” exceedances</a:t>
            </a:r>
          </a:p>
        </p:txBody>
      </p:sp>
      <p:pic>
        <p:nvPicPr>
          <p:cNvPr id="6" name="Picture 5" descr="Decision logic tree for simulations. Overview."/>
          <p:cNvPicPr>
            <a:picLocks noChangeAspect="1"/>
          </p:cNvPicPr>
          <p:nvPr/>
        </p:nvPicPr>
        <p:blipFill>
          <a:blip r:embed="rId3"/>
          <a:stretch>
            <a:fillRect/>
          </a:stretch>
        </p:blipFill>
        <p:spPr>
          <a:xfrm>
            <a:off x="6435431" y="287867"/>
            <a:ext cx="4090899" cy="6400800"/>
          </a:xfrm>
          <a:prstGeom prst="rect">
            <a:avLst/>
          </a:prstGeom>
        </p:spPr>
      </p:pic>
      <p:sp>
        <p:nvSpPr>
          <p:cNvPr id="3" name="Slide Number Placeholder 2"/>
          <p:cNvSpPr>
            <a:spLocks noGrp="1"/>
          </p:cNvSpPr>
          <p:nvPr>
            <p:ph type="sldNum" sz="quarter" idx="12"/>
          </p:nvPr>
        </p:nvSpPr>
        <p:spPr/>
        <p:txBody>
          <a:bodyPr/>
          <a:lstStyle/>
          <a:p>
            <a:fld id="{5423CE47-B46F-4C97-9268-8894BCD49626}" type="slidenum">
              <a:rPr lang="en-US" smtClean="0"/>
              <a:t>8</a:t>
            </a:fld>
            <a:endParaRPr lang="en-US" dirty="0"/>
          </a:p>
        </p:txBody>
      </p:sp>
    </p:spTree>
    <p:extLst>
      <p:ext uri="{BB962C8B-B14F-4D97-AF65-F5344CB8AC3E}">
        <p14:creationId xmlns:p14="http://schemas.microsoft.com/office/powerpoint/2010/main" val="1861526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787938"/>
            <a:ext cx="5222346" cy="897467"/>
          </a:xfrm>
        </p:spPr>
        <p:txBody>
          <a:bodyPr>
            <a:normAutofit fontScale="90000"/>
          </a:bodyPr>
          <a:lstStyle/>
          <a:p>
            <a:r>
              <a:rPr lang="en-US" sz="4400" dirty="0"/>
              <a:t>Simulation Approach: Define Scenario</a:t>
            </a:r>
          </a:p>
        </p:txBody>
      </p:sp>
      <p:sp>
        <p:nvSpPr>
          <p:cNvPr id="4" name="Text Placeholder 3"/>
          <p:cNvSpPr>
            <a:spLocks noGrp="1"/>
          </p:cNvSpPr>
          <p:nvPr>
            <p:ph type="body" sz="half" idx="2"/>
          </p:nvPr>
        </p:nvSpPr>
        <p:spPr>
          <a:xfrm>
            <a:off x="839787" y="1962411"/>
            <a:ext cx="4917546" cy="4893733"/>
          </a:xfrm>
        </p:spPr>
        <p:txBody>
          <a:bodyPr>
            <a:normAutofit/>
          </a:bodyPr>
          <a:lstStyle/>
          <a:p>
            <a:r>
              <a:rPr lang="en-US" sz="2800" dirty="0"/>
              <a:t>Scenarios:</a:t>
            </a:r>
          </a:p>
          <a:p>
            <a:pPr marL="342900" indent="-342900">
              <a:buFont typeface="Arial" panose="020B0604020202020204" pitchFamily="34" charset="0"/>
              <a:buChar char="•"/>
            </a:pPr>
            <a:r>
              <a:rPr lang="en-US" sz="2800" dirty="0"/>
              <a:t>Define two parent distributions</a:t>
            </a:r>
          </a:p>
          <a:p>
            <a:pPr marL="800100" lvl="1" indent="-342900">
              <a:buFont typeface="Arial" panose="020B0604020202020204" pitchFamily="34" charset="0"/>
              <a:buChar char="•"/>
            </a:pPr>
            <a:r>
              <a:rPr lang="en-US" sz="2200" dirty="0"/>
              <a:t>High and low concentrations differ by 10x (represents heterogeneity)</a:t>
            </a:r>
          </a:p>
          <a:p>
            <a:pPr marL="800100" lvl="1" indent="-342900">
              <a:buFont typeface="Arial" panose="020B0604020202020204" pitchFamily="34" charset="0"/>
              <a:buChar char="•"/>
            </a:pPr>
            <a:r>
              <a:rPr lang="en-US" sz="2200" dirty="0"/>
              <a:t>Variability described by lognormal distributions</a:t>
            </a:r>
          </a:p>
          <a:p>
            <a:pPr marL="342900" indent="-342900">
              <a:buFont typeface="Arial" panose="020B0604020202020204" pitchFamily="34" charset="0"/>
              <a:buChar char="•"/>
            </a:pPr>
            <a:r>
              <a:rPr lang="en-US" sz="2800" dirty="0"/>
              <a:t>Divide site into DUs</a:t>
            </a:r>
          </a:p>
          <a:p>
            <a:pPr marL="800100" lvl="1" indent="-342900">
              <a:buFont typeface="Arial" panose="020B0604020202020204" pitchFamily="34" charset="0"/>
              <a:buChar char="•"/>
            </a:pPr>
            <a:r>
              <a:rPr lang="en-US" sz="2400" dirty="0"/>
              <a:t>Site Area = 100 acres</a:t>
            </a:r>
          </a:p>
          <a:p>
            <a:pPr marL="800100" lvl="1" indent="-342900">
              <a:buFont typeface="Arial" panose="020B0604020202020204" pitchFamily="34" charset="0"/>
              <a:buChar char="•"/>
            </a:pPr>
            <a:r>
              <a:rPr lang="en-US" sz="2400" dirty="0"/>
              <a:t>Average DU Size = 1 acre</a:t>
            </a:r>
          </a:p>
          <a:p>
            <a:pPr marL="800100" lvl="1" indent="-342900">
              <a:buFont typeface="Arial" panose="020B0604020202020204" pitchFamily="34" charset="0"/>
              <a:buChar char="•"/>
            </a:pPr>
            <a:endParaRPr lang="en-US" sz="2200" dirty="0"/>
          </a:p>
        </p:txBody>
      </p:sp>
      <p:pic>
        <p:nvPicPr>
          <p:cNvPr id="6" name="Picture 5" descr="Decision logic tree for simulations. Define Scenario, Steps 1 and 2 highlighted."/>
          <p:cNvPicPr>
            <a:picLocks noChangeAspect="1"/>
          </p:cNvPicPr>
          <p:nvPr/>
        </p:nvPicPr>
        <p:blipFill>
          <a:blip r:embed="rId3"/>
          <a:stretch>
            <a:fillRect/>
          </a:stretch>
        </p:blipFill>
        <p:spPr>
          <a:xfrm>
            <a:off x="6435431" y="287867"/>
            <a:ext cx="4090899" cy="6400800"/>
          </a:xfrm>
          <a:prstGeom prst="rect">
            <a:avLst/>
          </a:prstGeom>
        </p:spPr>
      </p:pic>
      <p:sp>
        <p:nvSpPr>
          <p:cNvPr id="3" name="Rectangle 2" descr="Box highlighting Steps 1 and 2 of the Decision logic tree."/>
          <p:cNvSpPr/>
          <p:nvPr/>
        </p:nvSpPr>
        <p:spPr>
          <a:xfrm>
            <a:off x="6435431" y="287867"/>
            <a:ext cx="4090899" cy="1388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423CE47-B46F-4C97-9268-8894BCD49626}" type="slidenum">
              <a:rPr lang="en-US" smtClean="0"/>
              <a:t>9</a:t>
            </a:fld>
            <a:endParaRPr lang="en-US" dirty="0"/>
          </a:p>
        </p:txBody>
      </p:sp>
    </p:spTree>
    <p:extLst>
      <p:ext uri="{BB962C8B-B14F-4D97-AF65-F5344CB8AC3E}">
        <p14:creationId xmlns:p14="http://schemas.microsoft.com/office/powerpoint/2010/main" val="1115840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1577</TotalTime>
  <Words>2081</Words>
  <Application>Microsoft Office PowerPoint</Application>
  <PresentationFormat>Widescreen</PresentationFormat>
  <Paragraphs>218</Paragraphs>
  <Slides>25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Palatino Linotype</vt:lpstr>
      <vt:lpstr>Times New Roman</vt:lpstr>
      <vt:lpstr>Office Theme</vt:lpstr>
      <vt:lpstr>A SIMULATION STUDY OF EXTRAPOLATION UNCERTAINTY IN EXPOSURE ASSESSMENT </vt:lpstr>
      <vt:lpstr>Characterizing sites with multiple decision units (DUs)</vt:lpstr>
      <vt:lpstr>Study Objective</vt:lpstr>
      <vt:lpstr>Potential Pilot Study Outcomes</vt:lpstr>
      <vt:lpstr>Defining Compliance</vt:lpstr>
      <vt:lpstr>Pilot Study Sampling Approaches</vt:lpstr>
      <vt:lpstr>Scenarios Evaluated</vt:lpstr>
      <vt:lpstr>Simulation Approach: Overview</vt:lpstr>
      <vt:lpstr>Simulation Approach: Define Scenario</vt:lpstr>
      <vt:lpstr>Simulation Approach: Simulation Parameters</vt:lpstr>
      <vt:lpstr>Simulation Approach: Iteration Decisions</vt:lpstr>
      <vt:lpstr>Simulation Approach: Iteration Statistics</vt:lpstr>
      <vt:lpstr>Pilot Study Outcomes – Discrete Sampling</vt:lpstr>
      <vt:lpstr>Pilot Study Outcomes – ISM Sampling  (Student’s t)</vt:lpstr>
      <vt:lpstr>Outcomes by Ratio (Avg. 95UCL/AL) – Discrete</vt:lpstr>
      <vt:lpstr>Outcomes by Ratio – ISM</vt:lpstr>
      <vt:lpstr>Outcomes by % Pilot Coverage - Discrete</vt:lpstr>
      <vt:lpstr>Outcomes by % Pilot Coverage - ISM</vt:lpstr>
      <vt:lpstr>False Compliance Error by Percent Coverage: Pilot Study size independence</vt:lpstr>
      <vt:lpstr>False Compliance Error by Percent Coverage: Pilot Study Size dependence</vt:lpstr>
      <vt:lpstr>False Compliance Error by Probability of Higher Concentration Area</vt:lpstr>
      <vt:lpstr>False Compliance Error by percent of Pilot Study DUs characterized by r=3 replicates</vt:lpstr>
      <vt:lpstr>Guidelines on Expected False Compliance Error Based on Calculated Ratio (Average 95UCL / AL)</vt:lpstr>
      <vt:lpstr>Guidelines on Expected Magnitude of Site Error when False Compliance Occurs</vt:lpstr>
      <vt:lpstr>Guidelines on Sampling Design Options</vt:lpstr>
    </vt:vector>
  </TitlesOfParts>
  <Company>Integral Consulting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SIMULATION STUDY OF EXTRAPOLATION UNCERTAINTY IN EXPOSURE ASSESSMENT</dc:title>
  <dc:creator>Emma Mendelsohn</dc:creator>
  <cp:lastModifiedBy>Whittington, Christi</cp:lastModifiedBy>
  <cp:revision>90</cp:revision>
  <cp:lastPrinted>2018-08-08T13:11:34Z</cp:lastPrinted>
  <dcterms:created xsi:type="dcterms:W3CDTF">2018-08-06T17:14:47Z</dcterms:created>
  <dcterms:modified xsi:type="dcterms:W3CDTF">2018-08-23T16:51:52Z</dcterms:modified>
</cp:coreProperties>
</file>