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7"/>
  </p:notesMasterIdLst>
  <p:sldIdLst>
    <p:sldId id="259" r:id="rId2"/>
    <p:sldId id="381" r:id="rId3"/>
    <p:sldId id="364" r:id="rId4"/>
    <p:sldId id="280" r:id="rId5"/>
    <p:sldId id="383" r:id="rId6"/>
    <p:sldId id="379" r:id="rId7"/>
    <p:sldId id="380" r:id="rId8"/>
    <p:sldId id="357" r:id="rId9"/>
    <p:sldId id="362" r:id="rId10"/>
    <p:sldId id="371" r:id="rId11"/>
    <p:sldId id="374" r:id="rId12"/>
    <p:sldId id="365" r:id="rId13"/>
    <p:sldId id="358" r:id="rId14"/>
    <p:sldId id="359" r:id="rId15"/>
    <p:sldId id="360" r:id="rId16"/>
    <p:sldId id="361" r:id="rId17"/>
    <p:sldId id="367" r:id="rId18"/>
    <p:sldId id="368" r:id="rId19"/>
    <p:sldId id="369" r:id="rId20"/>
    <p:sldId id="370" r:id="rId21"/>
    <p:sldId id="372" r:id="rId22"/>
    <p:sldId id="375" r:id="rId23"/>
    <p:sldId id="378" r:id="rId24"/>
    <p:sldId id="377" r:id="rId25"/>
    <p:sldId id="376"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6" autoAdjust="0"/>
    <p:restoredTop sz="86466" autoAdjust="0"/>
  </p:normalViewPr>
  <p:slideViewPr>
    <p:cSldViewPr>
      <p:cViewPr varScale="1">
        <p:scale>
          <a:sx n="58" d="100"/>
          <a:sy n="58" d="100"/>
        </p:scale>
        <p:origin x="72" y="834"/>
      </p:cViewPr>
      <p:guideLst>
        <p:guide orient="horz" pos="2160"/>
        <p:guide pos="2880"/>
      </p:guideLst>
    </p:cSldViewPr>
  </p:slideViewPr>
  <p:outlineViewPr>
    <p:cViewPr>
      <p:scale>
        <a:sx n="33" d="100"/>
        <a:sy n="33" d="100"/>
      </p:scale>
      <p:origin x="0" y="11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9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ahoma"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ahoma" charset="0"/>
              </a:defRPr>
            </a:lvl1pPr>
          </a:lstStyle>
          <a:p>
            <a:pPr>
              <a:defRPr/>
            </a:pPr>
            <a:fld id="{22FB1A7B-DA77-471C-9677-E914BA9EB67B}" type="datetimeFigureOut">
              <a:rPr lang="en-US"/>
              <a:pPr>
                <a:defRPr/>
              </a:pPr>
              <a:t>2/6/2017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ahoma"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385F9DC-7ABC-4831-A545-3B7CF1987EE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C65139F-439E-45FE-81CD-5C45F7559D17}"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DA97C43-7FC4-4103-B232-B10BCD6ECFC8}" type="slidenum">
              <a:rPr lang="en-US" altLang="en-US"/>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0DF5829-A49F-4E7C-A331-E298C45023B4}" type="slidenum">
              <a:rPr lang="en-US" altLang="en-US"/>
              <a:pPr/>
              <a:t>14</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73B53B0-8170-46FA-B7E4-567E6CE37007}" type="slidenum">
              <a:rPr lang="en-US" altLang="en-US"/>
              <a:pPr/>
              <a:t>15</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CEBEC3C-0798-48EA-A7E2-9412F0B63ADB}" type="slidenum">
              <a:rPr lang="en-US" altLang="en-US"/>
              <a:pPr/>
              <a:t>16</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8A5F99F-55F6-464E-8D14-ADB5CA977DF2}" type="slidenum">
              <a:rPr lang="en-US" altLang="en-US"/>
              <a:pPr/>
              <a:t>18</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D4E5341-F2D9-4AF6-9B8B-01974F078006}" type="slidenum">
              <a:rPr lang="en-US" altLang="en-US"/>
              <a:pPr/>
              <a:t>19</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E512E5A-A6CA-467C-BCBA-ACD80BF78C22}" type="slidenum">
              <a:rPr lang="en-US" altLang="en-US"/>
              <a:pPr/>
              <a:t>20</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0D032E5-3323-4C60-B233-C1B7C72CA61E}" type="slidenum">
              <a:rPr lang="en-US" altLang="en-US"/>
              <a:pPr/>
              <a:t>21</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628D9FD-9B3D-4559-A75C-6686BFAF4294}" type="slidenum">
              <a:rPr lang="en-US" altLang="en-US"/>
              <a:pPr/>
              <a:t>22</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C6A3C8C-F719-42EE-B5A7-4003CC0A0FD4}" type="slidenum">
              <a:rPr lang="en-US" altLang="en-US"/>
              <a:pPr/>
              <a:t>23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CE13FFB-D242-4529-8301-3C43D3D46CDF}" type="slidenum">
              <a:rPr lang="en-US" altLang="en-US"/>
              <a:pPr/>
              <a:t>3</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1893ECA-46C5-4FB5-A410-0E52314BE73E}" type="slidenum">
              <a:rPr lang="en-US" altLang="en-US"/>
              <a:pPr/>
              <a:t>24</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C36495D-A8F9-45B8-948C-65418B2B2486}" type="slidenum">
              <a:rPr lang="en-US" altLang="en-US"/>
              <a:pPr/>
              <a:t>25</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8AD977C-F6B1-41C5-B7E1-B16EE9324F69}" type="slidenum">
              <a:rPr lang="en-US" altLang="en-US"/>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3C08A8C-B21A-48F3-BAF7-176B7FE83C3F}" type="slidenum">
              <a:rPr lang="en-US" altLang="en-US"/>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C215490-AF12-4920-9394-3714839C6198}" type="slidenum">
              <a:rPr lang="en-US" altLang="en-US"/>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ACCA2AA1-AF53-45D1-A09B-0DB5CBF9FCE5}" type="slidenum">
              <a:rPr lang="en-US" altLang="en-US"/>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EFB5D33-E5B9-45A7-93C3-50283546FF04}" type="slidenum">
              <a:rPr lang="en-US" altLang="en-US"/>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E7A7A4D-2164-4987-BF59-98DA37A535D9}" type="slidenum">
              <a:rPr lang="en-US" altLang="en-US"/>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F9448A-AA0A-4A7F-A5ED-82D66232D045}" type="slidenum">
              <a:rPr lang="en-US" altLang="en-US"/>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en-US" dirty="0">
              <a:latin typeface="Tahoma" charset="0"/>
            </a:endParaRPr>
          </a:p>
        </p:txBody>
      </p:sp>
      <p:sp>
        <p:nvSpPr>
          <p:cNvPr id="25602" name="Rectangle 2"/>
          <p:cNvSpPr>
            <a:spLocks noGrp="1" noChangeArrowheads="1"/>
          </p:cNvSpPr>
          <p:nvPr>
            <p:ph type="ctrTitle" sz="quarter"/>
          </p:nvPr>
        </p:nvSpPr>
        <p:spPr>
          <a:xfrm>
            <a:off x="685800" y="1997076"/>
            <a:ext cx="7772400" cy="1431925"/>
          </a:xfrm>
        </p:spPr>
        <p:txBody>
          <a:bodyPr anchor="b" anchorCtr="1"/>
          <a:lstStyle>
            <a:lvl1pPr algn="ctr">
              <a:defRPr/>
            </a:lvl1pPr>
          </a:lstStyle>
          <a:p>
            <a:r>
              <a:rPr lang="en-US"/>
              <a:t>Click to edit Master title style</a:t>
            </a:r>
          </a:p>
        </p:txBody>
      </p:sp>
      <p:sp>
        <p:nvSpPr>
          <p:cNvPr id="2560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fld id="{BDDE3770-CE49-405B-96D9-1C561A7B9620}" type="slidenum">
              <a:rPr lang="en-US" altLang="en-US"/>
              <a:pPr/>
              <a:t>‹#›</a:t>
            </a:fld>
            <a:endParaRPr lang="en-US" alt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26412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35C5E40-DB1B-4DEA-A0D6-8F564FEBBE0F}" type="slidenum">
              <a:rPr lang="en-US" altLang="en-US"/>
              <a:pPr/>
              <a:t>‹#›</a:t>
            </a:fld>
            <a:endParaRPr lang="en-US" altLang="en-US"/>
          </a:p>
        </p:txBody>
      </p:sp>
    </p:spTree>
    <p:extLst>
      <p:ext uri="{BB962C8B-B14F-4D97-AF65-F5344CB8AC3E}">
        <p14:creationId xmlns:p14="http://schemas.microsoft.com/office/powerpoint/2010/main" val="2881161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1"/>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1"/>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4F6B60E-30ED-470B-8EEE-754895D50C2D}" type="slidenum">
              <a:rPr lang="en-US" altLang="en-US"/>
              <a:pPr/>
              <a:t>‹#›</a:t>
            </a:fld>
            <a:endParaRPr lang="en-US" altLang="en-US"/>
          </a:p>
        </p:txBody>
      </p:sp>
    </p:spTree>
    <p:extLst>
      <p:ext uri="{BB962C8B-B14F-4D97-AF65-F5344CB8AC3E}">
        <p14:creationId xmlns:p14="http://schemas.microsoft.com/office/powerpoint/2010/main" val="3017437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1"/>
            <a:ext cx="8229600" cy="1384300"/>
          </a:xfrm>
        </p:spPr>
        <p:txBody>
          <a:bodyPr/>
          <a:lstStyle/>
          <a:p>
            <a:r>
              <a:rPr lang="en-US"/>
              <a:t>Click to edit Master title style</a:t>
            </a:r>
          </a:p>
        </p:txBody>
      </p:sp>
      <p:sp>
        <p:nvSpPr>
          <p:cNvPr id="3" name="ClipArt Placeholder 2"/>
          <p:cNvSpPr>
            <a:spLocks noGrp="1"/>
          </p:cNvSpPr>
          <p:nvPr>
            <p:ph type="clipArt" sz="half" idx="1"/>
          </p:nvPr>
        </p:nvSpPr>
        <p:spPr>
          <a:xfrm>
            <a:off x="457200" y="1905000"/>
            <a:ext cx="4038600" cy="4114800"/>
          </a:xfrm>
        </p:spPr>
        <p:txBody>
          <a:bodyPr/>
          <a:lstStyle/>
          <a:p>
            <a:pPr lvl="0"/>
            <a:endParaRPr lang="en-US" noProof="0" dirty="0"/>
          </a:p>
        </p:txBody>
      </p:sp>
      <p:sp>
        <p:nvSpPr>
          <p:cNvPr id="4" name="Text Placeholder 3"/>
          <p:cNvSpPr>
            <a:spLocks noGrp="1"/>
          </p:cNvSpPr>
          <p:nvPr>
            <p:ph type="body" sz="half" idx="2"/>
          </p:nvPr>
        </p:nvSpPr>
        <p:spPr>
          <a:xfrm>
            <a:off x="4648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06B91A8-8959-4E87-AFDD-9ED96669A3AE}" type="slidenum">
              <a:rPr lang="en-US" altLang="en-US"/>
              <a:pPr/>
              <a:t>‹#›</a:t>
            </a:fld>
            <a:endParaRPr lang="en-US" altLang="en-US"/>
          </a:p>
        </p:txBody>
      </p:sp>
    </p:spTree>
    <p:extLst>
      <p:ext uri="{BB962C8B-B14F-4D97-AF65-F5344CB8AC3E}">
        <p14:creationId xmlns:p14="http://schemas.microsoft.com/office/powerpoint/2010/main" val="243463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1"/>
            <a:ext cx="8229600" cy="572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8AE538B0-C862-47DB-B815-CFB80B25B4A9}" type="slidenum">
              <a:rPr lang="en-US" altLang="en-US"/>
              <a:pPr/>
              <a:t>‹#›</a:t>
            </a:fld>
            <a:endParaRPr lang="en-US" altLang="en-US"/>
          </a:p>
        </p:txBody>
      </p:sp>
    </p:spTree>
    <p:extLst>
      <p:ext uri="{BB962C8B-B14F-4D97-AF65-F5344CB8AC3E}">
        <p14:creationId xmlns:p14="http://schemas.microsoft.com/office/powerpoint/2010/main" val="135113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3C62D9E-EF5D-4C6A-A44F-D44F5997AAC2}" type="slidenum">
              <a:rPr lang="en-US" altLang="en-US"/>
              <a:pPr/>
              <a:t>‹#›</a:t>
            </a:fld>
            <a:endParaRPr lang="en-US" altLang="en-US"/>
          </a:p>
        </p:txBody>
      </p:sp>
    </p:spTree>
    <p:extLst>
      <p:ext uri="{BB962C8B-B14F-4D97-AF65-F5344CB8AC3E}">
        <p14:creationId xmlns:p14="http://schemas.microsoft.com/office/powerpoint/2010/main" val="103317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A0C776-F61A-4955-81F7-DF97169B01D6}" type="slidenum">
              <a:rPr lang="en-US" altLang="en-US"/>
              <a:pPr/>
              <a:t>‹#›</a:t>
            </a:fld>
            <a:endParaRPr lang="en-US" altLang="en-US"/>
          </a:p>
        </p:txBody>
      </p:sp>
    </p:spTree>
    <p:extLst>
      <p:ext uri="{BB962C8B-B14F-4D97-AF65-F5344CB8AC3E}">
        <p14:creationId xmlns:p14="http://schemas.microsoft.com/office/powerpoint/2010/main" val="327282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D1FBD6F-C5D7-4D99-96DF-A7288F7F9932}" type="slidenum">
              <a:rPr lang="en-US" altLang="en-US"/>
              <a:pPr/>
              <a:t>‹#›</a:t>
            </a:fld>
            <a:endParaRPr lang="en-US" altLang="en-US"/>
          </a:p>
        </p:txBody>
      </p:sp>
    </p:spTree>
    <p:extLst>
      <p:ext uri="{BB962C8B-B14F-4D97-AF65-F5344CB8AC3E}">
        <p14:creationId xmlns:p14="http://schemas.microsoft.com/office/powerpoint/2010/main" val="71487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C51549C-8A31-487A-9F5D-EA0D1D61F74D}" type="slidenum">
              <a:rPr lang="en-US" altLang="en-US"/>
              <a:pPr/>
              <a:t>‹#›</a:t>
            </a:fld>
            <a:endParaRPr lang="en-US" altLang="en-US"/>
          </a:p>
        </p:txBody>
      </p:sp>
    </p:spTree>
    <p:extLst>
      <p:ext uri="{BB962C8B-B14F-4D97-AF65-F5344CB8AC3E}">
        <p14:creationId xmlns:p14="http://schemas.microsoft.com/office/powerpoint/2010/main" val="128325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DA99B7B3-E7DA-41CF-AD45-9D6EA51CE7A8}" type="slidenum">
              <a:rPr lang="en-US" altLang="en-US"/>
              <a:pPr/>
              <a:t>‹#›</a:t>
            </a:fld>
            <a:endParaRPr lang="en-US" altLang="en-US"/>
          </a:p>
        </p:txBody>
      </p:sp>
    </p:spTree>
    <p:extLst>
      <p:ext uri="{BB962C8B-B14F-4D97-AF65-F5344CB8AC3E}">
        <p14:creationId xmlns:p14="http://schemas.microsoft.com/office/powerpoint/2010/main" val="46873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F27EB5B-6AAB-435C-80A9-B3146BE9DAF0}" type="slidenum">
              <a:rPr lang="en-US" altLang="en-US"/>
              <a:pPr/>
              <a:t>‹#›</a:t>
            </a:fld>
            <a:endParaRPr lang="en-US" altLang="en-US"/>
          </a:p>
        </p:txBody>
      </p:sp>
    </p:spTree>
    <p:extLst>
      <p:ext uri="{BB962C8B-B14F-4D97-AF65-F5344CB8AC3E}">
        <p14:creationId xmlns:p14="http://schemas.microsoft.com/office/powerpoint/2010/main" val="238636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7DF6DB4-A379-4FF0-B7BA-069E8B4D120B}" type="slidenum">
              <a:rPr lang="en-US" altLang="en-US"/>
              <a:pPr/>
              <a:t>‹#›</a:t>
            </a:fld>
            <a:endParaRPr lang="en-US" altLang="en-US"/>
          </a:p>
        </p:txBody>
      </p:sp>
    </p:spTree>
    <p:extLst>
      <p:ext uri="{BB962C8B-B14F-4D97-AF65-F5344CB8AC3E}">
        <p14:creationId xmlns:p14="http://schemas.microsoft.com/office/powerpoint/2010/main" val="296578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C022770-2C54-4ED5-B85D-A1FCBFD94E6E}" type="slidenum">
              <a:rPr lang="en-US" altLang="en-US"/>
              <a:pPr/>
              <a:t>‹#›</a:t>
            </a:fld>
            <a:endParaRPr lang="en-US" altLang="en-US"/>
          </a:p>
        </p:txBody>
      </p:sp>
    </p:spTree>
    <p:extLst>
      <p:ext uri="{BB962C8B-B14F-4D97-AF65-F5344CB8AC3E}">
        <p14:creationId xmlns:p14="http://schemas.microsoft.com/office/powerpoint/2010/main" val="188134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457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D1204E86-CC73-487C-871A-405EDED4051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926"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457200"/>
            <a:ext cx="9144000" cy="4419600"/>
          </a:xfrm>
        </p:spPr>
        <p:txBody>
          <a:bodyPr/>
          <a:lstStyle/>
          <a:p>
            <a:pPr algn="ctr" eaLnBrk="1" hangingPunct="1">
              <a:spcBef>
                <a:spcPts val="0"/>
              </a:spcBef>
              <a:defRPr/>
            </a:pPr>
            <a:br>
              <a:rPr lang="en-US" sz="4000" dirty="0"/>
            </a:br>
            <a:r>
              <a:rPr lang="en-US" sz="2800" dirty="0"/>
              <a:t>Florida Department of Environmental Protection </a:t>
            </a:r>
            <a:br>
              <a:rPr lang="en-US" sz="2800" dirty="0"/>
            </a:br>
            <a:r>
              <a:rPr lang="en-US" sz="2800" dirty="0"/>
              <a:t>Petroleum Cleanup Program </a:t>
            </a:r>
            <a:br>
              <a:rPr lang="en-US" sz="3200" dirty="0"/>
            </a:br>
            <a:br>
              <a:rPr lang="en-US" sz="4000" dirty="0"/>
            </a:br>
            <a:r>
              <a:rPr lang="en-US" sz="3600" b="1" dirty="0"/>
              <a:t>Contamination Notification Training</a:t>
            </a:r>
            <a:br>
              <a:rPr lang="en-US" sz="4000" dirty="0"/>
            </a:br>
            <a:br>
              <a:rPr lang="en-US" sz="4000"/>
            </a:br>
            <a:r>
              <a:rPr lang="en-US" sz="2800"/>
              <a:t>February </a:t>
            </a:r>
            <a:r>
              <a:rPr lang="en-US" sz="2800" dirty="0"/>
              <a:t>2009</a:t>
            </a:r>
            <a:br>
              <a:rPr lang="en-US" sz="4000" dirty="0"/>
            </a:br>
            <a:br>
              <a:rPr lang="en-US" sz="4000" dirty="0"/>
            </a:br>
            <a:endParaRPr lang="en-US" sz="2800" dirty="0"/>
          </a:p>
        </p:txBody>
      </p:sp>
      <p:sp>
        <p:nvSpPr>
          <p:cNvPr id="29699" name="Rectangle 3"/>
          <p:cNvSpPr>
            <a:spLocks noGrp="1" noChangeArrowheads="1"/>
          </p:cNvSpPr>
          <p:nvPr>
            <p:ph type="body" idx="1"/>
          </p:nvPr>
        </p:nvSpPr>
        <p:spPr>
          <a:xfrm>
            <a:off x="3276600" y="5029200"/>
            <a:ext cx="5410200" cy="1371600"/>
          </a:xfrm>
        </p:spPr>
        <p:txBody>
          <a:bodyPr/>
          <a:lstStyle/>
          <a:p>
            <a:pPr eaLnBrk="1" hangingPunct="1">
              <a:spcBef>
                <a:spcPts val="0"/>
              </a:spcBef>
              <a:buFontTx/>
              <a:buNone/>
              <a:defRPr/>
            </a:pPr>
            <a:r>
              <a:rPr lang="en-US" sz="2400" dirty="0"/>
              <a:t>Charles T. Williams</a:t>
            </a:r>
          </a:p>
          <a:p>
            <a:pPr marL="274320" eaLnBrk="1" hangingPunct="1">
              <a:spcBef>
                <a:spcPts val="0"/>
              </a:spcBef>
              <a:buFontTx/>
              <a:buNone/>
              <a:defRPr/>
            </a:pPr>
            <a:r>
              <a:rPr lang="en-US" sz="2400" dirty="0"/>
              <a:t>Environmental Administrator</a:t>
            </a:r>
          </a:p>
          <a:p>
            <a:pPr marL="274320" eaLnBrk="1" hangingPunct="1">
              <a:spcBef>
                <a:spcPts val="0"/>
              </a:spcBef>
              <a:buFontTx/>
              <a:buNone/>
              <a:defRPr/>
            </a:pPr>
            <a:r>
              <a:rPr lang="en-US" sz="2400" dirty="0"/>
              <a:t>Petroleum Cleanup Section One</a:t>
            </a:r>
          </a:p>
          <a:p>
            <a:pPr eaLnBrk="1" hangingPunct="1">
              <a:spcBef>
                <a:spcPts val="0"/>
              </a:spcBef>
              <a:buFontTx/>
              <a:buNone/>
              <a:defRPr/>
            </a:pPr>
            <a:r>
              <a:rPr lang="en-US" sz="2400" dirty="0"/>
              <a:t>Bureau of Petroleum Storage Systems</a:t>
            </a:r>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C6E4EA5-A2B7-4F74-A2B9-8717F83FA24E}" type="slidenum">
              <a:rPr lang="en-US" altLang="en-US">
                <a:latin typeface="Arial" panose="020B0604020202020204" pitchFamily="34" charset="0"/>
              </a:rPr>
              <a:pPr/>
              <a:t>1</a:t>
            </a:fld>
            <a:endParaRPr lang="en-US" altLang="en-US">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p:nvPr>
        </p:nvSpPr>
        <p:spPr>
          <a:xfrm>
            <a:off x="457200" y="-2057400"/>
            <a:ext cx="8229600" cy="3733800"/>
          </a:xfrm>
        </p:spPr>
        <p:txBody>
          <a:bodyPr/>
          <a:lstStyle/>
          <a:p>
            <a:r>
              <a:rPr lang="en-US" dirty="0"/>
              <a:t>Notice of Discovery of Contamination Package (Initial of TPOC)</a:t>
            </a:r>
            <a:br>
              <a:rPr lang="en-US" dirty="0"/>
            </a:b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2D6E082-F292-4A80-ACD4-7B6C9C3D6784}" type="slidenum">
              <a:rPr lang="en-US" altLang="en-US" smtClean="0"/>
              <a:pPr/>
              <a:t>10</a:t>
            </a:fld>
            <a:endParaRPr lang="en-US" altLang="en-US"/>
          </a:p>
        </p:txBody>
      </p:sp>
      <p:pic>
        <p:nvPicPr>
          <p:cNvPr id="12291" name="Picture 2" descr="Notice of Discovery of Contamination Package (Initial of TPOC)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6868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defRPr/>
            </a:pPr>
            <a:r>
              <a:rPr lang="en-US" sz="3600" b="1" dirty="0"/>
              <a:t>Initial Notice of Contamination</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2EB2D60-A71B-4AF8-86E8-0EEB95895234}" type="slidenum">
              <a:rPr lang="en-US" altLang="en-US">
                <a:latin typeface="Arial" panose="020B0604020202020204" pitchFamily="34" charset="0"/>
              </a:rPr>
              <a:pPr/>
              <a:t>11</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219200"/>
            <a:ext cx="8686800" cy="5638800"/>
          </a:xfrm>
        </p:spPr>
        <p:txBody>
          <a:bodyPr/>
          <a:lstStyle/>
          <a:p>
            <a:pPr eaLnBrk="1" hangingPunct="1">
              <a:defRPr/>
            </a:pPr>
            <a:r>
              <a:rPr lang="en-US" dirty="0"/>
              <a:t>State-Funded Cleanup Sites are Subject to “Expanded Initial Notice” per DWM Guidance</a:t>
            </a:r>
          </a:p>
          <a:p>
            <a:pPr eaLnBrk="1" hangingPunct="1">
              <a:defRPr/>
            </a:pPr>
            <a:r>
              <a:rPr lang="en-US" dirty="0"/>
              <a:t>Two Types of Expanded Notice</a:t>
            </a:r>
          </a:p>
          <a:p>
            <a:pPr lvl="1" eaLnBrk="1" hangingPunct="1">
              <a:buFont typeface="Tahoma" charset="0"/>
              <a:buChar char="–"/>
              <a:defRPr/>
            </a:pPr>
            <a:r>
              <a:rPr lang="en-US" dirty="0"/>
              <a:t>Properties “Suspected” to be contaminated above CTLs in any media based on a plume map signed and sealed by a Fla. licensed P.G. or P.E.</a:t>
            </a:r>
          </a:p>
          <a:p>
            <a:pPr lvl="2" eaLnBrk="1" hangingPunct="1">
              <a:defRPr/>
            </a:pPr>
            <a:r>
              <a:rPr lang="en-US" i="1" u="sng" dirty="0"/>
              <a:t>Site Managers</a:t>
            </a:r>
            <a:r>
              <a:rPr lang="en-US" i="1" dirty="0"/>
              <a:t> are required to identify these properties</a:t>
            </a:r>
          </a:p>
          <a:p>
            <a:pPr lvl="1" eaLnBrk="1" hangingPunct="1">
              <a:buFont typeface="Tahoma" charset="0"/>
              <a:buChar char="–"/>
              <a:defRPr/>
            </a:pPr>
            <a:r>
              <a:rPr lang="en-US" dirty="0"/>
              <a:t>If plume map not yet available, properties within a “250-Foot Radius” of the location of each “Confirmed” off-site sample </a:t>
            </a:r>
            <a:r>
              <a:rPr lang="en-US" i="1" dirty="0"/>
              <a:t>(GW or SW only)</a:t>
            </a:r>
          </a:p>
          <a:p>
            <a:pPr lvl="2" eaLnBrk="1" hangingPunct="1">
              <a:defRPr/>
            </a:pPr>
            <a:r>
              <a:rPr lang="en-US" i="1" u="sng" dirty="0"/>
              <a:t>York</a:t>
            </a:r>
            <a:r>
              <a:rPr lang="en-US" i="1" dirty="0"/>
              <a:t> will identify these properties</a:t>
            </a:r>
            <a:endParaRPr lang="en-US" sz="18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pPr algn="ctr">
              <a:defRPr/>
            </a:pPr>
            <a:r>
              <a:rPr lang="en-US" sz="3600" b="1" dirty="0"/>
              <a:t>Initial Notice of Contamination</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89965B4-9753-4011-90D0-6C38C9F8CFD5}" type="slidenum">
              <a:rPr lang="en-US" altLang="en-US">
                <a:latin typeface="Arial" panose="020B0604020202020204" pitchFamily="34" charset="0"/>
              </a:rPr>
              <a:pPr/>
              <a:t>12</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219200"/>
            <a:ext cx="8686800" cy="5638800"/>
          </a:xfrm>
        </p:spPr>
        <p:txBody>
          <a:bodyPr/>
          <a:lstStyle/>
          <a:p>
            <a:pPr eaLnBrk="1" hangingPunct="1">
              <a:defRPr/>
            </a:pPr>
            <a:r>
              <a:rPr lang="en-US" dirty="0"/>
              <a:t>Expanded Initial Notices Sent to:  </a:t>
            </a:r>
          </a:p>
          <a:p>
            <a:pPr lvl="1" eaLnBrk="1" hangingPunct="1">
              <a:buFont typeface="Tahoma" charset="0"/>
              <a:buChar char="–"/>
              <a:defRPr/>
            </a:pPr>
            <a:r>
              <a:rPr lang="en-US" dirty="0"/>
              <a:t>Residents, Tenants &amp; Non-Occupant RPOs</a:t>
            </a:r>
          </a:p>
          <a:p>
            <a:pPr lvl="1" eaLnBrk="1" hangingPunct="1">
              <a:buFont typeface="Tahoma" charset="0"/>
              <a:buChar char="–"/>
              <a:defRPr/>
            </a:pPr>
            <a:r>
              <a:rPr lang="en-US" dirty="0"/>
              <a:t>York will determine these entities</a:t>
            </a:r>
          </a:p>
          <a:p>
            <a:pPr eaLnBrk="1" hangingPunct="1">
              <a:defRPr/>
            </a:pPr>
            <a:r>
              <a:rPr lang="en-US" dirty="0"/>
              <a:t>Other Expanded Initial Notice Provisions</a:t>
            </a:r>
          </a:p>
          <a:p>
            <a:pPr lvl="1" eaLnBrk="1" hangingPunct="1">
              <a:buFont typeface="Tahoma" charset="0"/>
              <a:buChar char="–"/>
              <a:defRPr/>
            </a:pPr>
            <a:r>
              <a:rPr lang="en-US" dirty="0"/>
              <a:t>If property has multiple or large buildings, only current residents, tenants and non-occupant RPOs of those buildings or units within large buildings that fall within 250 feet of confirmed sample location require expanded notice</a:t>
            </a:r>
          </a:p>
          <a:p>
            <a:pPr lvl="1" eaLnBrk="1" hangingPunct="1">
              <a:buFont typeface="Tahoma" charset="0"/>
              <a:buChar char="–"/>
              <a:defRPr/>
            </a:pPr>
            <a:r>
              <a:rPr lang="en-US" dirty="0"/>
              <a:t>If TPOC notice or SRCO have not been issued within 5 years, require updated initial notice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a:xfrm>
            <a:off x="457200" y="-1752600"/>
            <a:ext cx="8229600" cy="3429000"/>
          </a:xfrm>
        </p:spPr>
        <p:txBody>
          <a:bodyPr/>
          <a:lstStyle/>
          <a:p>
            <a:r>
              <a:rPr lang="en-US" dirty="0"/>
              <a:t>Initial Notice of Contamination Beyond Property Boundaries</a:t>
            </a:r>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AEF99B3-05F8-4556-A7D1-59E8FD9DF482}" type="slidenum">
              <a:rPr lang="en-US" altLang="en-US">
                <a:latin typeface="Arial" panose="020B0604020202020204" pitchFamily="34" charset="0"/>
              </a:rPr>
              <a:pPr/>
              <a:t>13</a:t>
            </a:fld>
            <a:endParaRPr lang="en-US" altLang="en-US">
              <a:latin typeface="Arial" panose="020B0604020202020204" pitchFamily="34" charset="0"/>
            </a:endParaRPr>
          </a:p>
        </p:txBody>
      </p:sp>
      <p:pic>
        <p:nvPicPr>
          <p:cNvPr id="15364" name="Picture 2" descr="Initial Notice of Contamination Beyond Property Boundaries"/>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0" y="228600"/>
            <a:ext cx="4267200" cy="6400800"/>
          </a:xfrm>
          <a:noFill/>
          <a:extLst>
            <a:ext uri="{909E8E84-426E-40DD-AFC4-6F175D3DCCD1}">
              <a14:hiddenFill xmlns:a14="http://schemas.microsoft.com/office/drawing/2010/main">
                <a:solidFill>
                  <a:srgbClr val="FFFFFF"/>
                </a:solidFill>
              </a14:hiddenFill>
            </a:ext>
          </a:extLst>
        </p:spPr>
      </p:pic>
      <p:pic>
        <p:nvPicPr>
          <p:cNvPr id="15365" name="Picture 3" descr="Initial Notice of Contamination Beyond Property Boundaries"/>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4800600" y="228600"/>
            <a:ext cx="4343400" cy="6400800"/>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lstStyle/>
          <a:p>
            <a:pPr algn="ctr">
              <a:defRPr/>
            </a:pPr>
            <a:r>
              <a:rPr lang="en-US" sz="3600" b="1" dirty="0"/>
              <a:t>Initial Notice Form – 62-770.900(3)</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AEDE14A-21D5-462F-BFFE-B4D91783BFBB}" type="slidenum">
              <a:rPr lang="en-US" altLang="en-US">
                <a:latin typeface="Arial" panose="020B0604020202020204" pitchFamily="34" charset="0"/>
              </a:rPr>
              <a:pPr/>
              <a:t>14</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990600"/>
            <a:ext cx="8686800" cy="5867400"/>
          </a:xfrm>
        </p:spPr>
        <p:txBody>
          <a:bodyPr/>
          <a:lstStyle/>
          <a:p>
            <a:pPr eaLnBrk="1" hangingPunct="1">
              <a:defRPr/>
            </a:pPr>
            <a:r>
              <a:rPr lang="en-US" dirty="0"/>
              <a:t>Attach “Contaminant Data Tables” for Each Contaminated Medium (groundwater, soil, surface water or sediment) Listing:</a:t>
            </a:r>
          </a:p>
          <a:p>
            <a:pPr lvl="1" eaLnBrk="1" hangingPunct="1">
              <a:buFont typeface="Tahoma" charset="0"/>
              <a:buChar char="–"/>
              <a:defRPr/>
            </a:pPr>
            <a:r>
              <a:rPr lang="en-US" dirty="0"/>
              <a:t>Sample locations &amp; dates</a:t>
            </a:r>
          </a:p>
          <a:p>
            <a:pPr lvl="1" eaLnBrk="1" hangingPunct="1">
              <a:buFont typeface="Tahoma" charset="0"/>
              <a:buChar char="–"/>
              <a:defRPr/>
            </a:pPr>
            <a:r>
              <a:rPr lang="en-US" dirty="0"/>
              <a:t>Names of COCs detected above CTLs</a:t>
            </a:r>
          </a:p>
          <a:p>
            <a:pPr lvl="1" eaLnBrk="1" hangingPunct="1">
              <a:buFont typeface="Tahoma" charset="0"/>
              <a:buChar char="–"/>
              <a:defRPr/>
            </a:pPr>
            <a:r>
              <a:rPr lang="en-US" dirty="0"/>
              <a:t>The corresponding CTL</a:t>
            </a:r>
          </a:p>
          <a:p>
            <a:pPr lvl="2" eaLnBrk="1" hangingPunct="1">
              <a:defRPr/>
            </a:pPr>
            <a:r>
              <a:rPr lang="en-US" dirty="0"/>
              <a:t>If multiple CTLs exceeded, list health based CTL </a:t>
            </a:r>
          </a:p>
          <a:p>
            <a:pPr lvl="2" eaLnBrk="1" hangingPunct="1">
              <a:defRPr/>
            </a:pPr>
            <a:r>
              <a:rPr lang="en-US" dirty="0"/>
              <a:t>Toluene (40/1400), </a:t>
            </a:r>
            <a:r>
              <a:rPr lang="en-US" dirty="0" err="1"/>
              <a:t>Ethylbenzene</a:t>
            </a:r>
            <a:r>
              <a:rPr lang="en-US" dirty="0"/>
              <a:t> (30/700), Total </a:t>
            </a:r>
            <a:r>
              <a:rPr lang="en-US" dirty="0" err="1"/>
              <a:t>Xylenes</a:t>
            </a:r>
            <a:r>
              <a:rPr lang="en-US" dirty="0"/>
              <a:t> (20/1400), </a:t>
            </a:r>
            <a:r>
              <a:rPr lang="en-US" dirty="0" err="1"/>
              <a:t>Acenaphthene</a:t>
            </a:r>
            <a:r>
              <a:rPr lang="en-US" dirty="0"/>
              <a:t> (20/420)</a:t>
            </a:r>
          </a:p>
          <a:p>
            <a:pPr lvl="1" eaLnBrk="1" hangingPunct="1">
              <a:buFont typeface="Tahoma" charset="0"/>
              <a:buChar char="–"/>
              <a:defRPr/>
            </a:pPr>
            <a:r>
              <a:rPr lang="en-US" dirty="0"/>
              <a:t>The reason for the CTL </a:t>
            </a:r>
          </a:p>
          <a:p>
            <a:pPr lvl="2" eaLnBrk="1" hangingPunct="1">
              <a:defRPr/>
            </a:pPr>
            <a:r>
              <a:rPr lang="en-US" dirty="0"/>
              <a:t>Health Based or Taste &amp; Odor for groundwater</a:t>
            </a:r>
          </a:p>
          <a:p>
            <a:pPr lvl="2" eaLnBrk="1" hangingPunct="1">
              <a:defRPr/>
            </a:pPr>
            <a:r>
              <a:rPr lang="en-US" dirty="0"/>
              <a:t>Leachability or Residential Direct Exposure for soil </a:t>
            </a:r>
          </a:p>
          <a:p>
            <a:pPr eaLnBrk="1" hangingPunct="1">
              <a:defRPr/>
            </a:pP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Initial Notice Form – 62-770.900(3)</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6CB3DF7-A820-4268-8A55-F21830697837}" type="slidenum">
              <a:rPr lang="en-US" altLang="en-US">
                <a:latin typeface="Arial" panose="020B0604020202020204" pitchFamily="34" charset="0"/>
              </a:rPr>
              <a:pPr/>
              <a:t>15</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486400"/>
          </a:xfrm>
        </p:spPr>
        <p:txBody>
          <a:bodyPr/>
          <a:lstStyle/>
          <a:p>
            <a:pPr eaLnBrk="1" hangingPunct="1">
              <a:defRPr/>
            </a:pPr>
            <a:r>
              <a:rPr lang="en-US" dirty="0"/>
              <a:t>Attach Copies of Analytical Reports</a:t>
            </a:r>
          </a:p>
          <a:p>
            <a:pPr eaLnBrk="1" hangingPunct="1">
              <a:defRPr/>
            </a:pPr>
            <a:r>
              <a:rPr lang="en-US" dirty="0"/>
              <a:t>Attach Vicinity Map Showing:</a:t>
            </a:r>
          </a:p>
          <a:p>
            <a:pPr lvl="1" eaLnBrk="1" hangingPunct="1">
              <a:buFont typeface="Tahoma" charset="0"/>
              <a:buChar char="–"/>
              <a:defRPr/>
            </a:pPr>
            <a:r>
              <a:rPr lang="en-US" dirty="0"/>
              <a:t>Locations, dates, types of samples collected</a:t>
            </a:r>
          </a:p>
          <a:p>
            <a:pPr lvl="1" eaLnBrk="1" hangingPunct="1">
              <a:buFont typeface="Tahoma" charset="0"/>
              <a:buChar char="–"/>
              <a:defRPr/>
            </a:pPr>
            <a:r>
              <a:rPr lang="en-US" dirty="0"/>
              <a:t>Analytical results for each sample </a:t>
            </a:r>
          </a:p>
          <a:p>
            <a:pPr lvl="1" eaLnBrk="1" hangingPunct="1">
              <a:buFont typeface="Tahoma" charset="0"/>
              <a:buChar char="–"/>
              <a:defRPr/>
            </a:pPr>
            <a:r>
              <a:rPr lang="en-US" dirty="0"/>
              <a:t>Property boundaries of cleanup site</a:t>
            </a:r>
          </a:p>
          <a:p>
            <a:pPr lvl="1" eaLnBrk="1" hangingPunct="1">
              <a:buFont typeface="Tahoma" charset="0"/>
              <a:buChar char="–"/>
              <a:defRPr/>
            </a:pPr>
            <a:r>
              <a:rPr lang="en-US" dirty="0"/>
              <a:t>Real properties at which contamination was discovered</a:t>
            </a:r>
          </a:p>
          <a:p>
            <a:pPr eaLnBrk="1" hangingPunct="1">
              <a:defRPr/>
            </a:pPr>
            <a:r>
              <a:rPr lang="en-US" dirty="0"/>
              <a:t>Enter Information for Cleanup Site</a:t>
            </a:r>
          </a:p>
          <a:p>
            <a:pPr lvl="1" eaLnBrk="1" hangingPunct="1">
              <a:buFont typeface="Tahoma" charset="0"/>
              <a:buChar char="–"/>
              <a:defRPr/>
            </a:pPr>
            <a:r>
              <a:rPr lang="en-US" dirty="0"/>
              <a:t>Property address &amp; DEP Facility #</a:t>
            </a:r>
          </a:p>
          <a:p>
            <a:pPr lvl="1" eaLnBrk="1" hangingPunct="1">
              <a:buFont typeface="Tahoma" charset="0"/>
              <a:buChar char="–"/>
              <a:defRPr/>
            </a:pPr>
            <a:r>
              <a:rPr lang="en-US" dirty="0"/>
              <a:t>Property owner name &amp; contact information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Initial Notice Form – 62-770.900(3)</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CE9C553-797A-4516-B8DB-A16D93CE192A}" type="slidenum">
              <a:rPr lang="en-US" altLang="en-US">
                <a:latin typeface="Arial" panose="020B0604020202020204" pitchFamily="34" charset="0"/>
              </a:rPr>
              <a:pPr/>
              <a:t>16</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486400"/>
          </a:xfrm>
        </p:spPr>
        <p:txBody>
          <a:bodyPr/>
          <a:lstStyle/>
          <a:p>
            <a:pPr eaLnBrk="1" hangingPunct="1">
              <a:defRPr/>
            </a:pPr>
            <a:r>
              <a:rPr lang="en-US" dirty="0"/>
              <a:t>Enter Information Regarding Actions Taken in Response to Discovered Contamination</a:t>
            </a:r>
          </a:p>
          <a:p>
            <a:pPr lvl="1" eaLnBrk="1" hangingPunct="1">
              <a:buFont typeface="Tahoma" charset="0"/>
              <a:buChar char="–"/>
              <a:defRPr/>
            </a:pPr>
            <a:r>
              <a:rPr lang="en-US" dirty="0"/>
              <a:t>Cleanup actions</a:t>
            </a:r>
          </a:p>
          <a:p>
            <a:pPr lvl="1" eaLnBrk="1" hangingPunct="1">
              <a:buFont typeface="Tahoma" charset="0"/>
              <a:buChar char="–"/>
              <a:defRPr/>
            </a:pPr>
            <a:r>
              <a:rPr lang="en-US" dirty="0"/>
              <a:t>Offer/provide alternate water supply</a:t>
            </a:r>
          </a:p>
          <a:p>
            <a:pPr eaLnBrk="1" hangingPunct="1">
              <a:defRPr/>
            </a:pPr>
            <a:r>
              <a:rPr lang="en-US" dirty="0"/>
              <a:t>Complete Separate Page Two for Each Parcel at Which Contamination was Discovered*:</a:t>
            </a:r>
          </a:p>
          <a:p>
            <a:pPr lvl="1" eaLnBrk="1" hangingPunct="1">
              <a:buFont typeface="Tahoma" charset="0"/>
              <a:buChar char="–"/>
              <a:defRPr/>
            </a:pPr>
            <a:r>
              <a:rPr lang="en-US" dirty="0"/>
              <a:t>Property address and parcel ID#</a:t>
            </a:r>
          </a:p>
          <a:p>
            <a:pPr lvl="1" eaLnBrk="1" hangingPunct="1">
              <a:buFont typeface="Tahoma" charset="0"/>
              <a:buChar char="–"/>
              <a:defRPr/>
            </a:pPr>
            <a:r>
              <a:rPr lang="en-US" dirty="0"/>
              <a:t>Names, address and phone # of record owner(s)</a:t>
            </a:r>
          </a:p>
          <a:p>
            <a:pPr lvl="1" eaLnBrk="1" hangingPunct="1">
              <a:buFont typeface="Tahoma" charset="0"/>
              <a:buChar char="–"/>
              <a:defRPr/>
            </a:pPr>
            <a:r>
              <a:rPr lang="en-US" dirty="0"/>
              <a:t>Date contamination discovered on that property</a:t>
            </a:r>
          </a:p>
          <a:p>
            <a:pPr eaLnBrk="1" hangingPunct="1">
              <a:defRPr/>
            </a:pPr>
            <a:r>
              <a:rPr lang="en-US" dirty="0"/>
              <a:t>Site Manager Should Sign Form as PRSR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a:t>Contamination Notification Checklist for Active State Funded Cleanup Sites</a:t>
            </a:r>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7099B47-9B07-4104-A590-B9957761F2D7}" type="slidenum">
              <a:rPr lang="en-US" altLang="en-US">
                <a:latin typeface="Arial" panose="020B0604020202020204" pitchFamily="34" charset="0"/>
              </a:rPr>
              <a:pPr/>
              <a:t>17</a:t>
            </a:fld>
            <a:endParaRPr lang="en-US" altLang="en-US">
              <a:latin typeface="Arial" panose="020B0604020202020204" pitchFamily="34" charset="0"/>
            </a:endParaRPr>
          </a:p>
        </p:txBody>
      </p:sp>
      <p:pic>
        <p:nvPicPr>
          <p:cNvPr id="19459" name="Picture 2" descr="Contamination Notification Checklist for Active State Funded Cleanup Site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0" y="0"/>
            <a:ext cx="5486400" cy="6858000"/>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defRPr/>
            </a:pPr>
            <a:r>
              <a:rPr lang="en-US" sz="3600" b="1" dirty="0"/>
              <a:t>Subsequent  Notice for TPOC</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690492-EF72-4E11-ABD4-880F9E18E162}" type="slidenum">
              <a:rPr lang="en-US" altLang="en-US">
                <a:latin typeface="Arial" panose="020B0604020202020204" pitchFamily="34" charset="0"/>
              </a:rPr>
              <a:pPr/>
              <a:t>18</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143000"/>
            <a:ext cx="8686800" cy="5715000"/>
          </a:xfrm>
        </p:spPr>
        <p:txBody>
          <a:bodyPr/>
          <a:lstStyle/>
          <a:p>
            <a:pPr eaLnBrk="1" hangingPunct="1">
              <a:defRPr/>
            </a:pPr>
            <a:r>
              <a:rPr lang="en-US" dirty="0"/>
              <a:t>Sections 62-770.690 &amp; .700 Require DEP Approval to Establish a TPOC During:</a:t>
            </a:r>
          </a:p>
          <a:p>
            <a:pPr lvl="1" eaLnBrk="1" hangingPunct="1">
              <a:buFont typeface="Tahoma" charset="0"/>
              <a:buChar char="–"/>
              <a:defRPr/>
            </a:pPr>
            <a:r>
              <a:rPr lang="en-US" dirty="0"/>
              <a:t>Natural Attenuation Monitoring; or </a:t>
            </a:r>
          </a:p>
          <a:p>
            <a:pPr lvl="1" eaLnBrk="1" hangingPunct="1">
              <a:buFont typeface="Tahoma" charset="0"/>
              <a:buChar char="–"/>
              <a:defRPr/>
            </a:pPr>
            <a:r>
              <a:rPr lang="en-US" dirty="0"/>
              <a:t>Active Remediation</a:t>
            </a:r>
          </a:p>
          <a:p>
            <a:pPr eaLnBrk="1" hangingPunct="1">
              <a:defRPr/>
            </a:pPr>
            <a:r>
              <a:rPr lang="en-US" dirty="0"/>
              <a:t>Prior to DEP Approval of NAMP or RAP, PRSR Must Provide Actual Notice to:</a:t>
            </a:r>
          </a:p>
          <a:p>
            <a:pPr lvl="1" eaLnBrk="1" hangingPunct="1">
              <a:buFont typeface="Tahoma" charset="0"/>
              <a:buChar char="–"/>
              <a:defRPr/>
            </a:pPr>
            <a:r>
              <a:rPr lang="en-US" dirty="0"/>
              <a:t>County Health Department; and</a:t>
            </a:r>
          </a:p>
          <a:p>
            <a:pPr lvl="1" eaLnBrk="1" hangingPunct="1">
              <a:buFont typeface="Tahoma" charset="0"/>
              <a:buChar char="–"/>
              <a:defRPr/>
            </a:pPr>
            <a:r>
              <a:rPr lang="en-US" dirty="0"/>
              <a:t>All RPOs of property into which TPOC is allowed to extend </a:t>
            </a:r>
          </a:p>
          <a:p>
            <a:pPr lvl="2" eaLnBrk="1" hangingPunct="1">
              <a:defRPr/>
            </a:pPr>
            <a:r>
              <a:rPr lang="en-US" dirty="0"/>
              <a:t>Includes </a:t>
            </a:r>
            <a:r>
              <a:rPr lang="en-US" u="sng" dirty="0"/>
              <a:t>confirmed and suspected</a:t>
            </a:r>
            <a:r>
              <a:rPr lang="en-US" dirty="0"/>
              <a:t> based on plume maps from reports signed &amp; sealed by Fla. P.G. or PE.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Subsequent  Notice for TPOC</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7C53233-E505-4C3E-AA9D-529A19D093E9}" type="slidenum">
              <a:rPr lang="en-US" altLang="en-US">
                <a:latin typeface="Arial" panose="020B0604020202020204" pitchFamily="34" charset="0"/>
              </a:rPr>
              <a:pPr/>
              <a:t>19</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486400"/>
          </a:xfrm>
        </p:spPr>
        <p:txBody>
          <a:bodyPr/>
          <a:lstStyle/>
          <a:p>
            <a:pPr eaLnBrk="1" hangingPunct="1">
              <a:defRPr/>
            </a:pPr>
            <a:r>
              <a:rPr lang="en-US" dirty="0"/>
              <a:t>TPOC Notices Must Include:</a:t>
            </a:r>
          </a:p>
          <a:p>
            <a:pPr lvl="1" eaLnBrk="1" hangingPunct="1">
              <a:buFont typeface="Tahoma" charset="0"/>
              <a:buChar char="–"/>
              <a:defRPr/>
            </a:pPr>
            <a:r>
              <a:rPr lang="en-US" dirty="0"/>
              <a:t>Proposed agency action</a:t>
            </a:r>
          </a:p>
          <a:p>
            <a:pPr lvl="1" eaLnBrk="1" hangingPunct="1">
              <a:buFont typeface="Tahoma" charset="0"/>
              <a:buChar char="–"/>
              <a:defRPr/>
            </a:pPr>
            <a:r>
              <a:rPr lang="en-US" dirty="0"/>
              <a:t>Location of cleanup site</a:t>
            </a:r>
          </a:p>
          <a:p>
            <a:pPr lvl="1" eaLnBrk="1" hangingPunct="1">
              <a:buFont typeface="Tahoma" charset="0"/>
              <a:buChar char="–"/>
              <a:defRPr/>
            </a:pPr>
            <a:r>
              <a:rPr lang="en-US" dirty="0"/>
              <a:t>Name &amp; address of PRSR</a:t>
            </a:r>
          </a:p>
          <a:p>
            <a:pPr lvl="1" eaLnBrk="1" hangingPunct="1">
              <a:buFont typeface="Tahoma" charset="0"/>
              <a:buChar char="–"/>
              <a:defRPr/>
            </a:pPr>
            <a:r>
              <a:rPr lang="en-US" dirty="0"/>
              <a:t>Location of relevant technical documents</a:t>
            </a:r>
          </a:p>
          <a:p>
            <a:pPr lvl="1" eaLnBrk="1" hangingPunct="1">
              <a:buFont typeface="Tahoma" charset="0"/>
              <a:buChar char="–"/>
              <a:defRPr/>
            </a:pPr>
            <a:r>
              <a:rPr lang="en-US" dirty="0"/>
              <a:t>Name &amp; address of DEP or LP Site Manager</a:t>
            </a:r>
          </a:p>
          <a:p>
            <a:pPr lvl="1" eaLnBrk="1" hangingPunct="1">
              <a:buFont typeface="Tahoma" charset="0"/>
              <a:buChar char="–"/>
              <a:defRPr/>
            </a:pPr>
            <a:r>
              <a:rPr lang="en-US" dirty="0"/>
              <a:t>Paragraph including statement “Persons receiving this notice shall have the opportunity to comment on the Department’s proposed action within 30 days of receipt of this notice”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295400"/>
          </a:xfrm>
        </p:spPr>
        <p:txBody>
          <a:bodyPr/>
          <a:lstStyle/>
          <a:p>
            <a:pPr>
              <a:defRPr/>
            </a:pPr>
            <a:r>
              <a:rPr lang="en-US" sz="3600" b="1" dirty="0"/>
              <a:t>Contamination Notification Training</a:t>
            </a:r>
            <a:endParaRPr lang="en-US" sz="3600" dirty="0"/>
          </a:p>
        </p:txBody>
      </p:sp>
      <p:sp>
        <p:nvSpPr>
          <p:cNvPr id="3" name="Content Placeholder 2"/>
          <p:cNvSpPr>
            <a:spLocks noGrp="1"/>
          </p:cNvSpPr>
          <p:nvPr>
            <p:ph idx="1"/>
          </p:nvPr>
        </p:nvSpPr>
        <p:spPr>
          <a:xfrm>
            <a:off x="304800" y="1295400"/>
            <a:ext cx="8534400" cy="5181600"/>
          </a:xfrm>
        </p:spPr>
        <p:txBody>
          <a:bodyPr/>
          <a:lstStyle/>
          <a:p>
            <a:pPr>
              <a:buFontTx/>
              <a:buNone/>
              <a:defRPr/>
            </a:pPr>
            <a:r>
              <a:rPr lang="en-US" dirty="0"/>
              <a:t>I.		Types of Contamination Notification </a:t>
            </a:r>
          </a:p>
          <a:p>
            <a:pPr lvl="2">
              <a:defRPr/>
            </a:pPr>
            <a:r>
              <a:rPr lang="en-US" dirty="0"/>
              <a:t>Initial Notice of Contamination</a:t>
            </a:r>
          </a:p>
          <a:p>
            <a:pPr lvl="2">
              <a:defRPr/>
            </a:pPr>
            <a:r>
              <a:rPr lang="en-US" dirty="0"/>
              <a:t>Subsequent Notice for TPOC</a:t>
            </a:r>
          </a:p>
          <a:p>
            <a:pPr lvl="2">
              <a:defRPr/>
            </a:pPr>
            <a:r>
              <a:rPr lang="en-US" dirty="0"/>
              <a:t>Noticing for School Properties</a:t>
            </a:r>
          </a:p>
          <a:p>
            <a:pPr>
              <a:buFontTx/>
              <a:buNone/>
              <a:defRPr/>
            </a:pPr>
            <a:r>
              <a:rPr lang="en-US" dirty="0"/>
              <a:t>II.	Governing Statutes, Rules &amp; Guidance</a:t>
            </a:r>
          </a:p>
          <a:p>
            <a:pPr lvl="2">
              <a:defRPr/>
            </a:pPr>
            <a:r>
              <a:rPr lang="en-US" dirty="0" err="1"/>
              <a:t>ss</a:t>
            </a:r>
            <a:r>
              <a:rPr lang="en-US" dirty="0"/>
              <a:t> 376.3072, F.S.</a:t>
            </a:r>
          </a:p>
          <a:p>
            <a:pPr lvl="2">
              <a:defRPr/>
            </a:pPr>
            <a:r>
              <a:rPr lang="en-US" dirty="0"/>
              <a:t>Chapter 62-770, F.A.C</a:t>
            </a:r>
          </a:p>
          <a:p>
            <a:pPr lvl="2">
              <a:defRPr/>
            </a:pPr>
            <a:r>
              <a:rPr lang="en-US" dirty="0"/>
              <a:t>DWM Guidance &amp; Procedures</a:t>
            </a:r>
          </a:p>
          <a:p>
            <a:pPr>
              <a:buFontTx/>
              <a:buNone/>
              <a:defRPr/>
            </a:pPr>
            <a:r>
              <a:rPr lang="en-US" dirty="0"/>
              <a:t>III.	Changes From Prior Noticing Guidance </a:t>
            </a:r>
          </a:p>
          <a:p>
            <a:pPr>
              <a:buFontTx/>
              <a:buNone/>
              <a:defRPr/>
            </a:pPr>
            <a:r>
              <a:rPr lang="en-US" dirty="0"/>
              <a:t>IV.	 Specific Noticing Requirements  </a:t>
            </a:r>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A0E9BD80-A74E-45D5-965E-876C1F0AF1BE}" type="slidenum">
              <a:rPr lang="en-US" altLang="en-US">
                <a:latin typeface="Arial" panose="020B0604020202020204" pitchFamily="34" charset="0"/>
              </a:rPr>
              <a:pPr/>
              <a:t>2</a:t>
            </a:fld>
            <a:endParaRPr lang="en-US" altLang="en-US">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Subsequent  Notice for TPOC</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B63A57B-45D7-4629-A488-3ADBCE72245C}" type="slidenum">
              <a:rPr lang="en-US" altLang="en-US">
                <a:latin typeface="Arial" panose="020B0604020202020204" pitchFamily="34" charset="0"/>
              </a:rPr>
              <a:pPr/>
              <a:t>20</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486400"/>
          </a:xfrm>
        </p:spPr>
        <p:txBody>
          <a:bodyPr/>
          <a:lstStyle/>
          <a:p>
            <a:pPr eaLnBrk="1" hangingPunct="1">
              <a:defRPr/>
            </a:pPr>
            <a:r>
              <a:rPr lang="en-US" dirty="0"/>
              <a:t>PRSR Must Provide Copies of All TPOC Notices to DEP as Proof of Compliance</a:t>
            </a:r>
          </a:p>
          <a:p>
            <a:pPr eaLnBrk="1" hangingPunct="1">
              <a:defRPr/>
            </a:pPr>
            <a:r>
              <a:rPr lang="en-US" dirty="0"/>
              <a:t>For Active State-Funded Cleanup Sites, the DEP Site Manager Fills the Role of the PRSR, But May Task Preapproval Contractor</a:t>
            </a:r>
          </a:p>
          <a:p>
            <a:pPr lvl="1" eaLnBrk="1" hangingPunct="1">
              <a:buFont typeface="Tahoma" charset="0"/>
              <a:buChar char="–"/>
              <a:defRPr/>
            </a:pPr>
            <a:r>
              <a:rPr lang="en-US" dirty="0"/>
              <a:t>Template B.5: Notice of Disc. Of Cont. Package (Initial or TPOC) - $270.59</a:t>
            </a:r>
          </a:p>
          <a:p>
            <a:pPr lvl="1" eaLnBrk="1" hangingPunct="1">
              <a:buFont typeface="Tahoma" charset="0"/>
              <a:buChar char="–"/>
              <a:defRPr/>
            </a:pPr>
            <a:r>
              <a:rPr lang="en-US" dirty="0"/>
              <a:t>TPOC notices are handled at Site Manager level and do not involve DWM or York</a:t>
            </a:r>
          </a:p>
          <a:p>
            <a:pPr eaLnBrk="1" hangingPunct="1">
              <a:buFontTx/>
              <a:buNone/>
              <a:defRPr/>
            </a:pPr>
            <a:endParaRPr lang="en-US" dirty="0"/>
          </a:p>
          <a:p>
            <a:pPr eaLnBrk="1" hangingPunct="1">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Subsequent  Notice for TPOC</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116D840-7F6A-4776-AE04-6E4CAFFC21A3}" type="slidenum">
              <a:rPr lang="en-US" altLang="en-US">
                <a:latin typeface="Arial" panose="020B0604020202020204" pitchFamily="34" charset="0"/>
              </a:rPr>
              <a:pPr/>
              <a:t>21</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486400"/>
          </a:xfrm>
        </p:spPr>
        <p:txBody>
          <a:bodyPr/>
          <a:lstStyle/>
          <a:p>
            <a:pPr eaLnBrk="1" hangingPunct="1">
              <a:defRPr/>
            </a:pPr>
            <a:r>
              <a:rPr lang="en-US" dirty="0"/>
              <a:t>Additional TPOC Notice Must Be Provided</a:t>
            </a:r>
          </a:p>
          <a:p>
            <a:pPr lvl="1" eaLnBrk="1" hangingPunct="1">
              <a:buFont typeface="Tahoma" charset="0"/>
              <a:buChar char="–"/>
              <a:defRPr/>
            </a:pPr>
            <a:r>
              <a:rPr lang="en-US" dirty="0"/>
              <a:t>Once Every 5 Years Updating the Status of Site Rehabilitation to the Same Classes of Persons Who Received the First TPOC Notice, Unless They Have Been Informed That the Contamination No Longer Affects Their Property</a:t>
            </a:r>
          </a:p>
          <a:p>
            <a:pPr eaLnBrk="1" hangingPunct="1">
              <a:defRPr/>
            </a:pPr>
            <a:r>
              <a:rPr lang="en-US" dirty="0"/>
              <a:t>TPOC Wells Do Not Need to be BDL</a:t>
            </a:r>
          </a:p>
          <a:p>
            <a:pPr lvl="1" eaLnBrk="1" hangingPunct="1">
              <a:buFont typeface="Tahoma" charset="0"/>
              <a:buChar char="–"/>
              <a:defRPr/>
            </a:pPr>
            <a:r>
              <a:rPr lang="en-US" dirty="0"/>
              <a:t>If clean enough to consider plume delineation complete (very low levels) OK to use for TPOC</a:t>
            </a:r>
          </a:p>
          <a:p>
            <a:pPr eaLnBrk="1" hangingPunct="1">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Department’s Statutory Noticing Requirements For School Properties</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67EE646-4249-4682-9923-C2C4BFCC1C98}" type="slidenum">
              <a:rPr lang="en-US" altLang="en-US">
                <a:latin typeface="Arial" panose="020B0604020202020204" pitchFamily="34" charset="0"/>
              </a:rPr>
              <a:pPr/>
              <a:t>22</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524000"/>
            <a:ext cx="8686800" cy="5334000"/>
          </a:xfrm>
        </p:spPr>
        <p:txBody>
          <a:bodyPr/>
          <a:lstStyle/>
          <a:p>
            <a:pPr eaLnBrk="1" hangingPunct="1">
              <a:defRPr/>
            </a:pPr>
            <a:r>
              <a:rPr lang="en-US" dirty="0"/>
              <a:t>If Contamination is Discovered at the Site of a School </a:t>
            </a:r>
            <a:r>
              <a:rPr lang="en-US" i="1" dirty="0"/>
              <a:t>(</a:t>
            </a:r>
            <a:r>
              <a:rPr lang="en-US" i="1" u="sng" dirty="0"/>
              <a:t>originated or migrated</a:t>
            </a:r>
            <a:r>
              <a:rPr lang="en-US" i="1" dirty="0"/>
              <a:t>) </a:t>
            </a:r>
            <a:r>
              <a:rPr lang="en-US" dirty="0"/>
              <a:t>as Defined in Section 1003.10, F.S., Department Must Send Notice to the Chair of the School Board</a:t>
            </a:r>
            <a:endParaRPr lang="en-US" i="1" dirty="0"/>
          </a:p>
          <a:p>
            <a:pPr lvl="1" eaLnBrk="1" hangingPunct="1">
              <a:buFont typeface="Tahoma" charset="0"/>
              <a:buChar char="–"/>
              <a:defRPr/>
            </a:pPr>
            <a:r>
              <a:rPr lang="en-US" dirty="0"/>
              <a:t>K-12 public schools, charter schools and schools that include McKay Scholarship students</a:t>
            </a:r>
          </a:p>
          <a:p>
            <a:pPr lvl="1" eaLnBrk="1" hangingPunct="1">
              <a:buFont typeface="Tahoma" charset="0"/>
              <a:buChar char="–"/>
              <a:defRPr/>
            </a:pPr>
            <a:r>
              <a:rPr lang="en-US" dirty="0"/>
              <a:t>Notice directs the school board to provide actual notice to teachers and parents or guardians of students attending school</a:t>
            </a:r>
          </a:p>
          <a:p>
            <a:pPr lvl="1" eaLnBrk="1" hangingPunct="1">
              <a:buFont typeface="Tahoma" charset="0"/>
              <a:buChar char="–"/>
              <a:defRPr/>
            </a:pPr>
            <a:r>
              <a:rPr lang="en-US" dirty="0"/>
              <a:t>Notice shall include sources of additional information and phone number for inquiries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Department’s Statutory Noticing Requirements For School Properties</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9EBE0DC-14F0-4BDA-AABD-DC903B6A4E9A}" type="slidenum">
              <a:rPr lang="en-US" altLang="en-US">
                <a:latin typeface="Arial" panose="020B0604020202020204" pitchFamily="34" charset="0"/>
              </a:rPr>
              <a:pPr/>
              <a:t>23</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524000"/>
            <a:ext cx="8686800" cy="5334000"/>
          </a:xfrm>
        </p:spPr>
        <p:txBody>
          <a:bodyPr/>
          <a:lstStyle/>
          <a:p>
            <a:pPr eaLnBrk="1" hangingPunct="1">
              <a:defRPr/>
            </a:pPr>
            <a:r>
              <a:rPr lang="en-US" dirty="0"/>
              <a:t>School Board Notices From DEP to the School Board </a:t>
            </a:r>
          </a:p>
          <a:p>
            <a:pPr lvl="1" eaLnBrk="1" hangingPunct="1">
              <a:buFont typeface="Tahoma" charset="0"/>
              <a:buChar char="–"/>
              <a:defRPr/>
            </a:pPr>
            <a:r>
              <a:rPr lang="en-US" dirty="0"/>
              <a:t>Must Include the Same Information Meet the Same Turnaround Time as the “Initial Notice of Discovery”</a:t>
            </a:r>
          </a:p>
          <a:p>
            <a:pPr eaLnBrk="1" hangingPunct="1">
              <a:defRPr/>
            </a:pPr>
            <a:r>
              <a:rPr lang="en-US" dirty="0"/>
              <a:t>School Board Notices to P/T/G’s</a:t>
            </a:r>
          </a:p>
          <a:p>
            <a:pPr lvl="1" eaLnBrk="1" hangingPunct="1">
              <a:buFont typeface="Tahoma" charset="0"/>
              <a:buChar char="–"/>
              <a:defRPr/>
            </a:pPr>
            <a:r>
              <a:rPr lang="en-US" dirty="0"/>
              <a:t>Must Include the Same Information as the “Initial Notice of Discovery” and be Provided at Least Annually During Site Rehabilitation </a:t>
            </a:r>
            <a:r>
              <a:rPr lang="en-US" i="1" dirty="0"/>
              <a:t>(updated as appropriate)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Department’s Statutory Noticing Requirements For School Properties</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402F415-F501-48A5-99D7-8F8D7664226B}" type="slidenum">
              <a:rPr lang="en-US" altLang="en-US">
                <a:latin typeface="Arial" panose="020B0604020202020204" pitchFamily="34" charset="0"/>
              </a:rPr>
              <a:pPr/>
              <a:t>24</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524000"/>
            <a:ext cx="8686800" cy="5334000"/>
          </a:xfrm>
        </p:spPr>
        <p:txBody>
          <a:bodyPr/>
          <a:lstStyle/>
          <a:p>
            <a:pPr eaLnBrk="1" hangingPunct="1">
              <a:defRPr/>
            </a:pPr>
            <a:r>
              <a:rPr lang="en-US" dirty="0"/>
              <a:t>Site Managers Should Alert the BPSS BCO When Contamination is Discovered at the Site of a School </a:t>
            </a:r>
            <a:r>
              <a:rPr lang="en-US" i="1" dirty="0"/>
              <a:t>(public or private)</a:t>
            </a:r>
          </a:p>
          <a:p>
            <a:pPr lvl="1" eaLnBrk="1" hangingPunct="1">
              <a:buFont typeface="Tahoma" charset="0"/>
              <a:buChar char="–"/>
              <a:defRPr/>
            </a:pPr>
            <a:r>
              <a:rPr lang="en-US" dirty="0"/>
              <a:t>This can be accomplished using the “Contamination Notification Checklist for Active State-Funded Cleanup Sites” if associated with an “Initial Notice” package.</a:t>
            </a:r>
          </a:p>
          <a:p>
            <a:pPr lvl="1" eaLnBrk="1" hangingPunct="1">
              <a:buFont typeface="Tahoma" charset="0"/>
              <a:buNone/>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pPr algn="ctr">
              <a:defRPr/>
            </a:pPr>
            <a:r>
              <a:rPr lang="en-US" sz="3600" b="1" dirty="0"/>
              <a:t>DWM’s Expanded Noticing Requirements For School Properties</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BCD19CD-4241-4A06-A2AF-CC363E206A3C}" type="slidenum">
              <a:rPr lang="en-US" altLang="en-US">
                <a:latin typeface="Arial" panose="020B0604020202020204" pitchFamily="34" charset="0"/>
              </a:rPr>
              <a:pPr/>
              <a:t>25</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752600"/>
            <a:ext cx="8686800" cy="5105400"/>
          </a:xfrm>
        </p:spPr>
        <p:txBody>
          <a:bodyPr/>
          <a:lstStyle/>
          <a:p>
            <a:pPr eaLnBrk="1" hangingPunct="1">
              <a:defRPr/>
            </a:pPr>
            <a:r>
              <a:rPr lang="en-US" dirty="0"/>
              <a:t>If the Site at Which Contamination is Discovered is a Private School K-12</a:t>
            </a:r>
          </a:p>
          <a:p>
            <a:pPr lvl="1" eaLnBrk="1" hangingPunct="1">
              <a:buFont typeface="Tahoma" charset="0"/>
              <a:buChar char="–"/>
              <a:defRPr/>
            </a:pPr>
            <a:r>
              <a:rPr lang="en-US" dirty="0"/>
              <a:t>The  Department will send a notice to the governing board, principal or owner and recommend that they send a copy to P/T/G’s</a:t>
            </a:r>
          </a:p>
          <a:p>
            <a:pPr eaLnBrk="1" hangingPunct="1">
              <a:defRPr/>
            </a:pPr>
            <a:r>
              <a:rPr lang="en-US" dirty="0"/>
              <a:t>If Contamination is Suspected but Not Confirmed at School Site (including private)</a:t>
            </a:r>
          </a:p>
          <a:p>
            <a:pPr lvl="1" eaLnBrk="1" hangingPunct="1">
              <a:buFont typeface="Tahoma" charset="0"/>
              <a:buChar char="–"/>
              <a:defRPr/>
            </a:pPr>
            <a:r>
              <a:rPr lang="en-US" dirty="0"/>
              <a:t>The Department will also send a notice recommending that they send a copy to P/T/G’s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lgn="ctr">
              <a:defRPr/>
            </a:pPr>
            <a:r>
              <a:rPr lang="en-US" sz="3600" b="1" dirty="0"/>
              <a:t>Types of Contamination Notification</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12BB71F-7FBD-473B-BFF8-159D6BF3889F}" type="slidenum">
              <a:rPr lang="en-US" altLang="en-US">
                <a:latin typeface="Arial" panose="020B0604020202020204" pitchFamily="34" charset="0"/>
              </a:rPr>
              <a:pPr/>
              <a:t>3</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990600"/>
            <a:ext cx="8686800" cy="5867400"/>
          </a:xfrm>
        </p:spPr>
        <p:txBody>
          <a:bodyPr/>
          <a:lstStyle/>
          <a:p>
            <a:pPr eaLnBrk="1" hangingPunct="1">
              <a:defRPr/>
            </a:pPr>
            <a:r>
              <a:rPr lang="en-US" dirty="0"/>
              <a:t>Initial Notice of Contamination Beyond Property Boundaries </a:t>
            </a:r>
          </a:p>
          <a:p>
            <a:pPr lvl="1" eaLnBrk="1" hangingPunct="1">
              <a:buFont typeface="Tahoma" charset="0"/>
              <a:buChar char="–"/>
              <a:defRPr/>
            </a:pPr>
            <a:r>
              <a:rPr lang="en-US" dirty="0"/>
              <a:t>By Person Responsible for Site Rehabilitation (PRSR) to DEP/CHD/T&amp;L of Source Property</a:t>
            </a:r>
          </a:p>
          <a:p>
            <a:pPr lvl="1" eaLnBrk="1" hangingPunct="1">
              <a:buFont typeface="Tahoma" charset="0"/>
              <a:buChar char="–"/>
              <a:defRPr/>
            </a:pPr>
            <a:r>
              <a:rPr lang="en-US" dirty="0"/>
              <a:t>By DEP to Record Property Owners (RPOs)</a:t>
            </a:r>
          </a:p>
          <a:p>
            <a:pPr eaLnBrk="1" hangingPunct="1">
              <a:defRPr/>
            </a:pPr>
            <a:r>
              <a:rPr lang="en-US" dirty="0"/>
              <a:t>Subsequent Notice of Contamination Beyond Property Boundaries for TPOC </a:t>
            </a:r>
          </a:p>
          <a:p>
            <a:pPr lvl="1" eaLnBrk="1" hangingPunct="1">
              <a:buFont typeface="Tahoma" charset="0"/>
              <a:buChar char="–"/>
              <a:defRPr/>
            </a:pPr>
            <a:r>
              <a:rPr lang="en-US" dirty="0"/>
              <a:t>By PRSR to RPOs/CHD</a:t>
            </a:r>
          </a:p>
          <a:p>
            <a:pPr eaLnBrk="1" hangingPunct="1">
              <a:defRPr/>
            </a:pPr>
            <a:r>
              <a:rPr lang="en-US" dirty="0"/>
              <a:t>Notice of Contamination at a School as Defined in Section 1003.01, F.S. </a:t>
            </a:r>
          </a:p>
          <a:p>
            <a:pPr lvl="1" eaLnBrk="1" hangingPunct="1">
              <a:buFont typeface="Tahoma" charset="0"/>
              <a:buChar char="–"/>
              <a:defRPr/>
            </a:pPr>
            <a:r>
              <a:rPr lang="en-US" dirty="0"/>
              <a:t>By DEP to School Board Chair (Superintendent)</a:t>
            </a:r>
          </a:p>
          <a:p>
            <a:pPr eaLnBrk="1" hangingPunct="1">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p:spPr>
        <p:txBody>
          <a:bodyPr/>
          <a:lstStyle/>
          <a:p>
            <a:pPr algn="ctr">
              <a:defRPr/>
            </a:pPr>
            <a:r>
              <a:rPr lang="en-US" sz="3600" b="1" dirty="0"/>
              <a:t>Governing Statutes, Rules &amp; Guidance</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D98D123-4E75-45CD-B0C5-4350E5A5405F}" type="slidenum">
              <a:rPr lang="en-US" altLang="en-US">
                <a:latin typeface="Arial" panose="020B0604020202020204" pitchFamily="34" charset="0"/>
              </a:rPr>
              <a:pPr/>
              <a:t>4</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181600"/>
          </a:xfrm>
        </p:spPr>
        <p:txBody>
          <a:bodyPr/>
          <a:lstStyle/>
          <a:p>
            <a:pPr eaLnBrk="1" hangingPunct="1">
              <a:defRPr/>
            </a:pPr>
            <a:r>
              <a:rPr lang="en-US" dirty="0"/>
              <a:t>Section 376.30702, F.S. </a:t>
            </a:r>
            <a:r>
              <a:rPr lang="en-US" sz="1800" dirty="0"/>
              <a:t>(2005)</a:t>
            </a:r>
          </a:p>
          <a:p>
            <a:pPr lvl="1" eaLnBrk="1" hangingPunct="1">
              <a:buFont typeface="Tahoma" charset="0"/>
              <a:buChar char="–"/>
              <a:defRPr/>
            </a:pPr>
            <a:r>
              <a:rPr lang="en-US" dirty="0"/>
              <a:t>Subsection 2): Initial Notice of Contamination</a:t>
            </a:r>
          </a:p>
          <a:p>
            <a:pPr lvl="2" eaLnBrk="1" hangingPunct="1">
              <a:defRPr/>
            </a:pPr>
            <a:r>
              <a:rPr lang="en-US" dirty="0"/>
              <a:t>10 days - PRSR notice to DWM/Dist/CHD/Source T&amp;L </a:t>
            </a:r>
          </a:p>
          <a:p>
            <a:pPr lvl="1" eaLnBrk="1" hangingPunct="1">
              <a:buFont typeface="Tahoma" charset="0"/>
              <a:buChar char="–"/>
              <a:defRPr/>
            </a:pPr>
            <a:r>
              <a:rPr lang="en-US" dirty="0"/>
              <a:t>Subsection 3): Department’s Noticing Responsibilities (</a:t>
            </a:r>
            <a:r>
              <a:rPr lang="en-US" i="1" dirty="0"/>
              <a:t>Initial &amp; School Board Notices</a:t>
            </a:r>
            <a:r>
              <a:rPr lang="en-US" dirty="0"/>
              <a:t>)</a:t>
            </a:r>
          </a:p>
          <a:p>
            <a:pPr lvl="2" eaLnBrk="1" hangingPunct="1">
              <a:defRPr/>
            </a:pPr>
            <a:r>
              <a:rPr lang="en-US" dirty="0"/>
              <a:t>30 days - DEP notice to RPOs &amp; school board chair</a:t>
            </a:r>
          </a:p>
          <a:p>
            <a:pPr lvl="2" eaLnBrk="1" hangingPunct="1">
              <a:defRPr/>
            </a:pPr>
            <a:r>
              <a:rPr lang="en-US" dirty="0"/>
              <a:t>30 days - School board chair notice to P/T/G’s</a:t>
            </a:r>
          </a:p>
          <a:p>
            <a:pPr lvl="2" eaLnBrk="1" hangingPunct="1">
              <a:defRPr/>
            </a:pPr>
            <a:r>
              <a:rPr lang="en-US" dirty="0"/>
              <a:t>Repeat Every Year – School board notice to P/T/G’s </a:t>
            </a:r>
          </a:p>
          <a:p>
            <a:pPr eaLnBrk="1" hangingPunct="1">
              <a:buFontTx/>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lstStyle/>
          <a:p>
            <a:pPr algn="ctr">
              <a:defRPr/>
            </a:pPr>
            <a:r>
              <a:rPr lang="en-US" sz="3600" b="1" dirty="0"/>
              <a:t>Governing Statutes, Rules &amp; Guidance</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CB9F1D6-EAF7-449A-B598-05CC44E52829}"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371600"/>
            <a:ext cx="8686800" cy="5029200"/>
          </a:xfrm>
        </p:spPr>
        <p:txBody>
          <a:bodyPr/>
          <a:lstStyle/>
          <a:p>
            <a:pPr eaLnBrk="1" hangingPunct="1">
              <a:defRPr/>
            </a:pPr>
            <a:r>
              <a:rPr lang="en-US" dirty="0"/>
              <a:t>Chapter 62-770, F.A.C. </a:t>
            </a:r>
            <a:r>
              <a:rPr lang="en-US" sz="1800" dirty="0"/>
              <a:t>(12/27/07)</a:t>
            </a:r>
          </a:p>
          <a:p>
            <a:pPr lvl="1" eaLnBrk="1" hangingPunct="1">
              <a:buFont typeface="Tahoma" charset="0"/>
              <a:buChar char="–"/>
              <a:defRPr/>
            </a:pPr>
            <a:r>
              <a:rPr lang="en-US" dirty="0"/>
              <a:t>Section 220: Initial Notice of Contamination</a:t>
            </a:r>
          </a:p>
          <a:p>
            <a:pPr lvl="1" eaLnBrk="1" hangingPunct="1">
              <a:buFont typeface="Tahoma" charset="0"/>
              <a:buChar char="–"/>
              <a:defRPr/>
            </a:pPr>
            <a:r>
              <a:rPr lang="en-US" dirty="0"/>
              <a:t>Form 62-770.900 (3): Initial Notice Form</a:t>
            </a:r>
          </a:p>
          <a:p>
            <a:pPr lvl="1" eaLnBrk="1" hangingPunct="1">
              <a:buFont typeface="Tahoma" charset="0"/>
              <a:buChar char="–"/>
              <a:defRPr/>
            </a:pPr>
            <a:r>
              <a:rPr lang="en-US" dirty="0"/>
              <a:t>Section 690 &amp; 700: TPOC Notice</a:t>
            </a:r>
          </a:p>
          <a:p>
            <a:pPr lvl="2" eaLnBrk="1" hangingPunct="1">
              <a:defRPr/>
            </a:pPr>
            <a:r>
              <a:rPr lang="en-US" dirty="0"/>
              <a:t>Prior to NAMP/RAP approval - 30 day comment period</a:t>
            </a:r>
          </a:p>
          <a:p>
            <a:pPr lvl="2" eaLnBrk="1" hangingPunct="1">
              <a:defRPr/>
            </a:pPr>
            <a:r>
              <a:rPr lang="en-US" dirty="0"/>
              <a:t>Repeat every 5 years unless notified that no longer affected</a:t>
            </a:r>
          </a:p>
          <a:p>
            <a:pPr eaLnBrk="1" hangingPunct="1">
              <a:defRPr/>
            </a:pPr>
            <a:r>
              <a:rPr lang="en-US" dirty="0"/>
              <a:t>DWM Noticing Guidance &amp; Procedures </a:t>
            </a:r>
            <a:r>
              <a:rPr lang="en-US" sz="1800" dirty="0"/>
              <a:t>(11/14/08)</a:t>
            </a:r>
          </a:p>
          <a:p>
            <a:pPr lvl="1" eaLnBrk="1" hangingPunct="1">
              <a:buFont typeface="Tahoma" charset="0"/>
              <a:buChar char="–"/>
              <a:defRPr/>
            </a:pPr>
            <a:r>
              <a:rPr lang="en-US" dirty="0"/>
              <a:t>Statute &amp; Rule Noticing </a:t>
            </a:r>
          </a:p>
          <a:p>
            <a:pPr lvl="1" eaLnBrk="1" hangingPunct="1">
              <a:buFont typeface="Tahoma" charset="0"/>
              <a:buChar char="–"/>
              <a:defRPr/>
            </a:pPr>
            <a:r>
              <a:rPr lang="en-US" dirty="0"/>
              <a:t>Expanded Noticing (State-funded &amp; schools)</a:t>
            </a:r>
          </a:p>
          <a:p>
            <a:pPr lvl="1" eaLnBrk="1" hangingPunct="1">
              <a:buFont typeface="Tahoma" charset="0"/>
              <a:buChar char="–"/>
              <a:defRPr/>
            </a:pPr>
            <a:r>
              <a:rPr lang="en-US" dirty="0"/>
              <a:t>FAQ’s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lstStyle/>
          <a:p>
            <a:pPr algn="ctr">
              <a:defRPr/>
            </a:pPr>
            <a:r>
              <a:rPr lang="en-US" sz="3600" b="1" dirty="0"/>
              <a:t>Changes From Prior Noticing Guidance</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0C666AB-BDA5-43AA-9C35-296F86A19E7B}" type="slidenum">
              <a:rPr lang="en-US" altLang="en-US">
                <a:latin typeface="Arial" panose="020B0604020202020204" pitchFamily="34" charset="0"/>
              </a:rPr>
              <a:pPr/>
              <a:t>6</a:t>
            </a:fld>
            <a:endParaRPr lang="en-US" altLang="en-US">
              <a:latin typeface="Arial" panose="020B0604020202020204" pitchFamily="34" charset="0"/>
            </a:endParaRPr>
          </a:p>
        </p:txBody>
      </p:sp>
      <p:sp>
        <p:nvSpPr>
          <p:cNvPr id="3" name="Content Placeholder 2"/>
          <p:cNvSpPr>
            <a:spLocks noGrp="1"/>
          </p:cNvSpPr>
          <p:nvPr>
            <p:ph idx="4294967295"/>
          </p:nvPr>
        </p:nvSpPr>
        <p:spPr>
          <a:xfrm>
            <a:off x="304800" y="1371600"/>
            <a:ext cx="8686800" cy="5486400"/>
          </a:xfrm>
        </p:spPr>
        <p:txBody>
          <a:bodyPr/>
          <a:lstStyle/>
          <a:p>
            <a:pPr eaLnBrk="1" hangingPunct="1">
              <a:defRPr/>
            </a:pPr>
            <a:r>
              <a:rPr lang="en-US" dirty="0"/>
              <a:t>11/14/08 DWM Guidance Supersedes Prior Version Dated 12/21/07</a:t>
            </a:r>
          </a:p>
          <a:p>
            <a:pPr eaLnBrk="1" hangingPunct="1">
              <a:defRPr/>
            </a:pPr>
            <a:r>
              <a:rPr lang="en-US" dirty="0"/>
              <a:t>State-Funded Cleanup Sites Only</a:t>
            </a:r>
          </a:p>
          <a:p>
            <a:pPr lvl="1" eaLnBrk="1" hangingPunct="1">
              <a:buFont typeface="Tahoma" charset="0"/>
              <a:buChar char="–"/>
              <a:defRPr/>
            </a:pPr>
            <a:r>
              <a:rPr lang="en-US" dirty="0"/>
              <a:t>If no plume map, initial notice expanded to include properties within 250’ radius of confirmed samples *(GW &amp; SW only, not Soil)</a:t>
            </a:r>
          </a:p>
          <a:p>
            <a:pPr lvl="1" eaLnBrk="1" hangingPunct="1">
              <a:buFont typeface="Tahoma" charset="0"/>
              <a:buChar char="–"/>
              <a:defRPr/>
            </a:pPr>
            <a:r>
              <a:rPr lang="en-US" dirty="0"/>
              <a:t>Initial notice for suspected properties (plume map &amp; 250’ radius) expanded to residents, tenants &amp; non-occupant RPOs</a:t>
            </a:r>
          </a:p>
          <a:p>
            <a:pPr lvl="1" eaLnBrk="1" hangingPunct="1">
              <a:buFont typeface="Tahoma" charset="0"/>
              <a:buChar char="–"/>
              <a:defRPr/>
            </a:pPr>
            <a:r>
              <a:rPr lang="en-US" dirty="0"/>
              <a:t> Initial notice update required if no TPOC notice or SRCO issued within 5 years of original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lstStyle/>
          <a:p>
            <a:pPr algn="ctr">
              <a:defRPr/>
            </a:pPr>
            <a:r>
              <a:rPr lang="en-US" sz="3600" b="1" dirty="0"/>
              <a:t>Changes From Prior Noticing Guidance</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7BB20E3-A6CD-41B0-B8DD-E77A3E488CAC}" type="slidenum">
              <a:rPr lang="en-US" altLang="en-US">
                <a:latin typeface="Arial" panose="020B0604020202020204" pitchFamily="34" charset="0"/>
              </a:rPr>
              <a:pPr/>
              <a:t>7</a:t>
            </a:fld>
            <a:endParaRPr lang="en-US" altLang="en-US">
              <a:latin typeface="Arial" panose="020B0604020202020204" pitchFamily="34" charset="0"/>
            </a:endParaRPr>
          </a:p>
        </p:txBody>
      </p:sp>
      <p:sp>
        <p:nvSpPr>
          <p:cNvPr id="3" name="Content Placeholder 2"/>
          <p:cNvSpPr>
            <a:spLocks noGrp="1"/>
          </p:cNvSpPr>
          <p:nvPr>
            <p:ph idx="4294967295"/>
          </p:nvPr>
        </p:nvSpPr>
        <p:spPr>
          <a:xfrm>
            <a:off x="152400" y="1219200"/>
            <a:ext cx="8839200" cy="5638800"/>
          </a:xfrm>
        </p:spPr>
        <p:txBody>
          <a:bodyPr/>
          <a:lstStyle/>
          <a:p>
            <a:pPr eaLnBrk="1" hangingPunct="1">
              <a:defRPr/>
            </a:pPr>
            <a:r>
              <a:rPr lang="en-US" dirty="0"/>
              <a:t>Non-Program Sites</a:t>
            </a:r>
          </a:p>
          <a:p>
            <a:pPr lvl="1" eaLnBrk="1" hangingPunct="1">
              <a:buFont typeface="Tahoma" charset="0"/>
              <a:buChar char="–"/>
              <a:defRPr/>
            </a:pPr>
            <a:r>
              <a:rPr lang="en-US" dirty="0"/>
              <a:t>If SM anticipates need in community with exceptional interest in contamination, may recommend that PRSR provide expanded notice</a:t>
            </a:r>
          </a:p>
          <a:p>
            <a:pPr lvl="2" eaLnBrk="1" hangingPunct="1">
              <a:defRPr/>
            </a:pPr>
            <a:r>
              <a:rPr lang="en-US" dirty="0"/>
              <a:t>If PRSR does not comply, District Director may recommend by Department </a:t>
            </a:r>
          </a:p>
          <a:p>
            <a:pPr eaLnBrk="1" hangingPunct="1">
              <a:defRPr/>
            </a:pPr>
            <a:r>
              <a:rPr lang="en-US" dirty="0"/>
              <a:t>School Sites (regardless of PRSR status)</a:t>
            </a:r>
          </a:p>
          <a:p>
            <a:pPr lvl="1" eaLnBrk="1" hangingPunct="1">
              <a:buFont typeface="Tahoma" charset="0"/>
              <a:buChar char="–"/>
              <a:defRPr/>
            </a:pPr>
            <a:r>
              <a:rPr lang="en-US" dirty="0"/>
              <a:t>Expanded to include private schools K-12</a:t>
            </a:r>
          </a:p>
          <a:p>
            <a:pPr lvl="2" eaLnBrk="1" hangingPunct="1">
              <a:defRPr/>
            </a:pPr>
            <a:r>
              <a:rPr lang="en-US" dirty="0"/>
              <a:t>Recommend they notify P/T/G’s </a:t>
            </a:r>
          </a:p>
          <a:p>
            <a:pPr lvl="1" eaLnBrk="1" hangingPunct="1">
              <a:buFont typeface="Tahoma" charset="0"/>
              <a:buChar char="–"/>
              <a:defRPr/>
            </a:pPr>
            <a:r>
              <a:rPr lang="en-US" dirty="0"/>
              <a:t>Expanded to include schools with suspected contamination based on </a:t>
            </a:r>
            <a:r>
              <a:rPr lang="en-US" dirty="0" err="1"/>
              <a:t>s&amp;s</a:t>
            </a:r>
            <a:r>
              <a:rPr lang="en-US" dirty="0"/>
              <a:t> plume map</a:t>
            </a:r>
          </a:p>
          <a:p>
            <a:pPr lvl="2" eaLnBrk="1" hangingPunct="1">
              <a:defRPr/>
            </a:pPr>
            <a:r>
              <a:rPr lang="en-US" dirty="0"/>
              <a:t>Recommend they notify P/T/G’s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lstStyle/>
          <a:p>
            <a:pPr algn="ctr">
              <a:defRPr/>
            </a:pPr>
            <a:r>
              <a:rPr lang="en-US" sz="3600" b="1" dirty="0"/>
              <a:t>Initial Notice of Contamination</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A780A4B0-A56D-4450-A4C7-D6B4E7B8D653}" type="slidenum">
              <a:rPr lang="en-US" altLang="en-US">
                <a:latin typeface="Arial" panose="020B0604020202020204" pitchFamily="34" charset="0"/>
              </a:rPr>
              <a:pPr/>
              <a:t>8</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295400"/>
            <a:ext cx="8686800" cy="5562600"/>
          </a:xfrm>
        </p:spPr>
        <p:txBody>
          <a:bodyPr/>
          <a:lstStyle/>
          <a:p>
            <a:pPr eaLnBrk="1" hangingPunct="1">
              <a:defRPr/>
            </a:pPr>
            <a:r>
              <a:rPr lang="en-US" dirty="0"/>
              <a:t>PRSR Notifies DEP-DWM Within 10 days of Initial Discovery of Contamination Beyond Boundaries - Form 62-770.900 (3), F.A.C.</a:t>
            </a:r>
          </a:p>
          <a:p>
            <a:pPr eaLnBrk="1" hangingPunct="1">
              <a:defRPr/>
            </a:pPr>
            <a:r>
              <a:rPr lang="en-US" dirty="0"/>
              <a:t>PRSR Provides Copy of Same Notice to the DEP District, County Health Department </a:t>
            </a:r>
            <a:r>
              <a:rPr lang="en-US" sz="2800" i="1" dirty="0"/>
              <a:t>(Environmental Health Director) </a:t>
            </a:r>
            <a:r>
              <a:rPr lang="en-US" dirty="0"/>
              <a:t>&amp; Lessees and Tenants of the </a:t>
            </a:r>
            <a:r>
              <a:rPr lang="en-US" u="sng" dirty="0"/>
              <a:t>Cleanup Site</a:t>
            </a:r>
            <a:r>
              <a:rPr lang="en-US" dirty="0"/>
              <a:t> Property </a:t>
            </a:r>
            <a:r>
              <a:rPr lang="en-US" u="sng" dirty="0"/>
              <a:t>Concurrent</a:t>
            </a:r>
            <a:r>
              <a:rPr lang="en-US" dirty="0"/>
              <a:t> w/Notice to DEP-DWM</a:t>
            </a:r>
          </a:p>
          <a:p>
            <a:pPr lvl="1" eaLnBrk="1" hangingPunct="1">
              <a:buFont typeface="Tahoma" charset="0"/>
              <a:buChar char="–"/>
              <a:defRPr/>
            </a:pPr>
            <a:r>
              <a:rPr lang="en-US" dirty="0"/>
              <a:t>Note copy to lessees &amp; tenants </a:t>
            </a:r>
            <a:r>
              <a:rPr lang="en-US" u="sng" dirty="0"/>
              <a:t>excludes</a:t>
            </a:r>
            <a:r>
              <a:rPr lang="en-US" dirty="0"/>
              <a:t> off-site property information (page two of Form)</a:t>
            </a:r>
          </a:p>
          <a:p>
            <a:pPr lvl="2" eaLnBrk="1" hangingPunct="1">
              <a:buFontTx/>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defRPr/>
            </a:pPr>
            <a:r>
              <a:rPr lang="en-US" sz="3600" b="1" dirty="0"/>
              <a:t>Initial Notice of Contamination</a:t>
            </a:r>
          </a:p>
        </p:txBody>
      </p:sp>
      <p:sp>
        <p:nvSpPr>
          <p:cNvPr id="5" name="Content Placeholder 4" descr="Content Placeholder"/>
          <p:cNvSpPr>
            <a:spLocks noGrp="1"/>
          </p:cNvSpPr>
          <p:nvPr>
            <p:ph idx="1"/>
          </p:nvPr>
        </p:nvSpPr>
        <p:spPr/>
        <p:txBody>
          <a:bodyPr/>
          <a:lstStyle/>
          <a:p>
            <a:pPr>
              <a:buFontTx/>
              <a:buNone/>
              <a:defRPr/>
            </a:pPr>
            <a:endParaRPr lang="en-US" dirty="0"/>
          </a:p>
          <a:p>
            <a:pP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B3C0835-CA70-4552-8AF1-46628B6D6EFC}" type="slidenum">
              <a:rPr lang="en-US" altLang="en-US">
                <a:latin typeface="Arial" panose="020B0604020202020204" pitchFamily="34" charset="0"/>
              </a:rPr>
              <a:pPr/>
              <a:t>9</a:t>
            </a:fld>
            <a:endParaRPr lang="en-US" altLang="en-US">
              <a:latin typeface="Arial" panose="020B0604020202020204" pitchFamily="34" charset="0"/>
            </a:endParaRPr>
          </a:p>
        </p:txBody>
      </p:sp>
      <p:sp>
        <p:nvSpPr>
          <p:cNvPr id="3" name="Content Placeholder 2"/>
          <p:cNvSpPr>
            <a:spLocks noGrp="1"/>
          </p:cNvSpPr>
          <p:nvPr>
            <p:ph idx="4294967295"/>
          </p:nvPr>
        </p:nvSpPr>
        <p:spPr>
          <a:xfrm>
            <a:off x="228600" y="1143000"/>
            <a:ext cx="8686800" cy="5867400"/>
          </a:xfrm>
        </p:spPr>
        <p:txBody>
          <a:bodyPr/>
          <a:lstStyle/>
          <a:p>
            <a:pPr eaLnBrk="1" hangingPunct="1">
              <a:defRPr/>
            </a:pPr>
            <a:r>
              <a:rPr lang="en-US" dirty="0"/>
              <a:t>Statute &amp; Rule Require PRSR to Submit “Initial Notice” for Properties “Confirmed” above CTLs Based on Lab Analytical Results</a:t>
            </a:r>
          </a:p>
          <a:p>
            <a:pPr eaLnBrk="1" hangingPunct="1">
              <a:defRPr/>
            </a:pPr>
            <a:r>
              <a:rPr lang="en-US" dirty="0"/>
              <a:t>Statute &amp; Rule Require DEP to Send Copy of Initial Notice (or its equivalent) to RPOs of “Confirmed” Properties Within 30 Days</a:t>
            </a:r>
          </a:p>
          <a:p>
            <a:pPr eaLnBrk="1" hangingPunct="1">
              <a:defRPr/>
            </a:pPr>
            <a:r>
              <a:rPr lang="en-US" dirty="0"/>
              <a:t>For Active State-Funded Cleanup Sites, the DEP Site Manager Fills the Role of the PRSR, But May Task Preapproval Contractor</a:t>
            </a:r>
          </a:p>
          <a:p>
            <a:pPr lvl="1" eaLnBrk="1" hangingPunct="1">
              <a:buFont typeface="Tahoma" charset="0"/>
              <a:buChar char="–"/>
              <a:defRPr/>
            </a:pPr>
            <a:r>
              <a:rPr lang="en-US" dirty="0"/>
              <a:t>Template B.5: Notice of Disc. of Cont. Package (Initial or TPOC) - $270.59</a:t>
            </a:r>
          </a:p>
          <a:p>
            <a:pPr lvl="1" eaLnBrk="1" hangingPunct="1">
              <a:buFont typeface="Tahoma" charset="0"/>
              <a:buChar char="–"/>
              <a:defRPr/>
            </a:pPr>
            <a:endParaRPr lang="en-US" dirty="0"/>
          </a:p>
          <a:p>
            <a:pPr eaLnBrk="1" hangingPunct="1">
              <a:defRPr/>
            </a:pPr>
            <a:endParaRPr lang="en-US" sz="1800" dirty="0"/>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2124</TotalTime>
  <Words>1657</Words>
  <Application>Microsoft Office PowerPoint</Application>
  <PresentationFormat>On-screen Show (4:3)</PresentationFormat>
  <Paragraphs>203</Paragraphs>
  <Slides>25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Tahoma</vt:lpstr>
      <vt:lpstr>Wingdings</vt:lpstr>
      <vt:lpstr>Ocean</vt:lpstr>
      <vt:lpstr> Florida Department of Environmental Protection  Petroleum Cleanup Program   Contamination Notification Training  February 2009  </vt:lpstr>
      <vt:lpstr>Contamination Notification Training</vt:lpstr>
      <vt:lpstr>Types of Contamination Notification</vt:lpstr>
      <vt:lpstr>Governing Statutes, Rules &amp; Guidance</vt:lpstr>
      <vt:lpstr>Governing Statutes, Rules &amp; Guidance</vt:lpstr>
      <vt:lpstr>Changes From Prior Noticing Guidance</vt:lpstr>
      <vt:lpstr>Changes From Prior Noticing Guidance</vt:lpstr>
      <vt:lpstr>Initial Notice of Contamination</vt:lpstr>
      <vt:lpstr>Initial Notice of Contamination</vt:lpstr>
      <vt:lpstr>Notice of Discovery of Contamination Package (Initial of TPOC) </vt:lpstr>
      <vt:lpstr>Initial Notice of Contamination</vt:lpstr>
      <vt:lpstr>Initial Notice of Contamination</vt:lpstr>
      <vt:lpstr>Initial Notice of Contamination Beyond Property Boundaries</vt:lpstr>
      <vt:lpstr>Initial Notice Form – 62-770.900(3)</vt:lpstr>
      <vt:lpstr>Initial Notice Form – 62-770.900(3)</vt:lpstr>
      <vt:lpstr>Initial Notice Form – 62-770.900(3)</vt:lpstr>
      <vt:lpstr>Contamination Notification Checklist for Active State Funded Cleanup Sites</vt:lpstr>
      <vt:lpstr>Subsequent  Notice for TPOC</vt:lpstr>
      <vt:lpstr>Subsequent  Notice for TPOC</vt:lpstr>
      <vt:lpstr>Subsequent  Notice for TPOC</vt:lpstr>
      <vt:lpstr>Subsequent  Notice for TPOC</vt:lpstr>
      <vt:lpstr>Department’s Statutory Noticing Requirements For School Properties</vt:lpstr>
      <vt:lpstr>Department’s Statutory Noticing Requirements For School Properties</vt:lpstr>
      <vt:lpstr>Department’s Statutory Noticing Requirements For School Properties</vt:lpstr>
      <vt:lpstr>DWM’s Expanded Noticing Requirements For School Properties</vt:lpstr>
    </vt:vector>
  </TitlesOfParts>
  <Company>ALTUN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Preferred Customer</dc:creator>
  <cp:lastModifiedBy>Oien, Erik</cp:lastModifiedBy>
  <cp:revision>404</cp:revision>
  <dcterms:created xsi:type="dcterms:W3CDTF">2006-06-01T02:03:35Z</dcterms:created>
  <dcterms:modified xsi:type="dcterms:W3CDTF">2017-02-06T18:08:48Z</dcterms:modified>
</cp:coreProperties>
</file>