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71" r:id="rId4"/>
    <p:sldId id="272" r:id="rId5"/>
    <p:sldId id="269" r:id="rId6"/>
    <p:sldId id="273" r:id="rId7"/>
    <p:sldId id="277" r:id="rId8"/>
    <p:sldId id="278" r:id="rId9"/>
    <p:sldId id="274" r:id="rId10"/>
    <p:sldId id="280" r:id="rId11"/>
    <p:sldId id="259" r:id="rId12"/>
    <p:sldId id="262" r:id="rId13"/>
    <p:sldId id="264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84709" autoAdjust="0"/>
  </p:normalViewPr>
  <p:slideViewPr>
    <p:cSldViewPr>
      <p:cViewPr varScale="1">
        <p:scale>
          <a:sx n="75" d="100"/>
          <a:sy n="75" d="100"/>
        </p:scale>
        <p:origin x="11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BA21A39-6BF0-4408-ABAE-1D9637E6D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1A81A0-A053-4B55-8B73-FDD74C717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3385B2-8B10-4F97-9198-F5203D4A352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4E59BB-505D-4645-84EA-A4DB6B6A2284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Stayed tuned for these more involved enhancements….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A1CEE4-9B86-40B8-96A6-4239A4F372D6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altLang="en-US" dirty="0">
                <a:latin typeface="Arial" panose="020B0604020202020204" pitchFamily="34" charset="0"/>
              </a:rPr>
              <a:t>Support that is currently available includes:</a:t>
            </a:r>
          </a:p>
          <a:p>
            <a:pPr marL="228600" indent="-228600" eaLnBrk="1" hangingPunct="1">
              <a:buFontTx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 user guides</a:t>
            </a:r>
          </a:p>
          <a:p>
            <a:pPr marL="228600" indent="-228600" eaLnBrk="1" hangingPunct="1">
              <a:buFontTx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 online help; in mid-April an online tutorial</a:t>
            </a:r>
          </a:p>
          <a:p>
            <a:pPr marL="228600" indent="-228600" eaLnBrk="1" hangingPunct="1">
              <a:buFontTx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We offer workshops such as this one</a:t>
            </a:r>
          </a:p>
          <a:p>
            <a:pPr marL="228600" indent="-228600" eaLnBrk="1" hangingPunct="1">
              <a:buFontTx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Knowledgeable people who have been a part of this project since its beginning</a:t>
            </a:r>
          </a:p>
          <a:p>
            <a:pPr marL="228600" indent="-228600" eaLnBrk="1" hangingPunct="1">
              <a:buFontTx/>
              <a:buChar char="•"/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7A22D8-7130-405F-A069-F88A7FADD2A9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Contact the DARM Help Desk for assistance</a:t>
            </a:r>
            <a:r>
              <a:rPr lang="en-US" altLang="en-US" baseline="0" dirty="0">
                <a:latin typeface="Arial" panose="020B0604020202020204" pitchFamily="34" charset="0"/>
              </a:rPr>
              <a:t> with EPSAP and user accounts.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D3AB82-CD20-4ED5-9435-2EDC6CF6A56E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Highlights here are ease of access; security process; protection of your privacy; facilitation of completing the application; double-checking your entries.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</a:rPr>
              <a:t>Access: Access is universal for those with an internet connection; aside from a browser, nothing else is required.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</a:rPr>
              <a:t>Security: Security is controlled via the web; those using the EPSAP application must have an account and a password; submitting the application requires a PIN.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</a:rPr>
              <a:t>Privacy: As an applicant, you can work on an application with no concern about a premature review. Engineers are not permitted to review the application before its submittal.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</a:rPr>
              <a:t>Ease of completing the application: Much of the information needed for a complete application can be pre-filled saving the applicant from having to do so.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</a:rPr>
              <a:t>Double Checking: The application will check the validity of your entries and give you appropriate warnings.</a:t>
            </a:r>
          </a:p>
          <a:p>
            <a:pPr marL="228600" indent="-228600" eaLnBrk="1" hangingPunct="1">
              <a:buFontTx/>
              <a:buAutoNum type="arabicPeriod"/>
            </a:pPr>
            <a:endParaRPr lang="en-US" altLang="en-US" dirty="0">
              <a:latin typeface="Arial" panose="020B0604020202020204" pitchFamily="34" charset="0"/>
            </a:endParaRPr>
          </a:p>
          <a:p>
            <a:pPr marL="228600" indent="-228600" eaLnBrk="1" hangingPunct="1">
              <a:buFontTx/>
              <a:buChar char="•"/>
            </a:pPr>
            <a:endParaRPr lang="en-US" altLang="en-US" dirty="0">
              <a:latin typeface="Arial" panose="020B0604020202020204" pitchFamily="34" charset="0"/>
            </a:endParaRPr>
          </a:p>
          <a:p>
            <a:pPr marL="228600" indent="-228600" eaLnBrk="1" hangingPunct="1">
              <a:buFontTx/>
              <a:buChar char="•"/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279FD4-E108-4955-8936-8E86665C783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As you can see from the slide, the EPSAP application has 3 distinct modules: the application, the engineer’s review and the inventory review which is the final validation of data before it is uploaded into the ARMS database.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ARMS: </a:t>
            </a:r>
            <a:r>
              <a:rPr lang="en-US" altLang="en-US" i="1">
                <a:latin typeface="Arial" panose="020B0604020202020204" pitchFamily="34" charset="0"/>
              </a:rPr>
              <a:t>Air Resource Management System </a:t>
            </a:r>
            <a:endParaRPr lang="en-US" altLang="en-US">
              <a:latin typeface="Arial" panose="020B0604020202020204" pitchFamily="34" charset="0"/>
            </a:endParaRP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Each of these modules was designed with the needs of the primary users in mind. For instance, the applicant module was designed to look like a hard copy of the application.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More specifically...(See next slide)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AA0967-F64A-4A46-A027-92459B5B2D0F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More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EFA6E0-6048-4E34-B34C-5D8F45F5A476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EPSAP is quite handy for renewing permits; all applicable data that has been uploaded to ARMS will be retrieved and used to pre-fill the application.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D2782E-E927-44CF-BE8C-EB34451FB416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New permit applications can also be made with EPSAP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Having submitted the data electronically to the department, it will be there for retrieval the next time it’s needed, saving time for both the applicant and the permit reviewer.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C641EE-CE6D-4B77-BB31-CEA4CCB56B3B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altLang="en-US">
                <a:latin typeface="Arial" panose="020B0604020202020204" pitchFamily="34" charset="0"/>
              </a:rPr>
              <a:t>Both non-title V and long form permit applications can be made with EPSAP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The Non-title V application is completed online;</a:t>
            </a:r>
          </a:p>
          <a:p>
            <a:pPr marL="685800" lvl="1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 a hard copy of the signature pages and the fees are then sent by snail mail to the appropriate office</a:t>
            </a:r>
          </a:p>
          <a:p>
            <a:pPr marL="685800" lvl="1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The application is submitted by a PE with an EPSAP account</a:t>
            </a:r>
          </a:p>
          <a:p>
            <a:pPr marL="685800" lvl="1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 NOTE: the application is considered “received” once the signature pages and fee are actually received</a:t>
            </a:r>
          </a:p>
          <a:p>
            <a:pPr marL="685800" lvl="1" indent="-228600" eaLnBrk="1" hangingPunct="1"/>
            <a:endParaRPr lang="en-US" altLang="en-US">
              <a:latin typeface="Arial" panose="020B0604020202020204" pitchFamily="34" charset="0"/>
            </a:endParaRPr>
          </a:p>
          <a:p>
            <a:pPr marL="228600" indent="-228600" eaLnBrk="1" hangingPunct="1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Long Form:</a:t>
            </a:r>
          </a:p>
          <a:p>
            <a:pPr marL="685800" lvl="1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Application is completed online</a:t>
            </a:r>
          </a:p>
          <a:p>
            <a:pPr marL="685800" lvl="1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Application is submitted by PE and/or RO who must have a PIN</a:t>
            </a:r>
          </a:p>
          <a:p>
            <a:pPr marL="685800" lvl="1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NOTE: the process for securing a PIN is limited to those with a registered EPSAP account.</a:t>
            </a:r>
          </a:p>
          <a:p>
            <a:pPr marL="685800" lvl="1" indent="-228600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Application owners are notified when applications are submitted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140F49-B23D-486E-9DC8-A04AAF1AA29B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Highlights: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Following submission, an electronic notification is made to indicate that an application is ready for review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Reviewing engineers with intranet access are now permitted to review the application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Engineer reviews and upon a satisfactory determination, the permit is issued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Data is submitted to the inventory review specialist to ensure data integrity and an accurate reflection of the information in the permit before uploading to ARMS</a:t>
            </a:r>
          </a:p>
          <a:p>
            <a:pPr lvl="1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THIS IS NOT IN PRODUCTION YET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F560A7-0D90-41A0-8F25-D6BF3356709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Some enhancements that have been made in the recent past which are either already in production or will be very shortly are:</a:t>
            </a:r>
          </a:p>
          <a:p>
            <a:pPr lvl="1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Hard copy submittal, electronic version: Process to make the equivalent of an electronic application which will then lend itself to all other benefits afforded by the system</a:t>
            </a:r>
          </a:p>
          <a:p>
            <a:pPr lvl="1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Read-only access: All reviewers with active accounts can view submitted applications. This is of particular use when a question needs to be answered and the assigned reviewer is not available</a:t>
            </a:r>
          </a:p>
          <a:p>
            <a:pPr lvl="1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Tracking report: Means by which one can follow the application through the submittal process</a:t>
            </a:r>
          </a:p>
          <a:p>
            <a:pPr lvl="1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Uploaded files/attachments: Soon to be available in both the applicant and the engineer modules, this is a report listing all the files and attachments that have been uploaded with the application.</a:t>
            </a:r>
          </a:p>
          <a:p>
            <a:pPr lvl="2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990B-42DC-479A-AE10-D42958E3B8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9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D3752-9F5C-4138-AF95-28AA05244D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89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B8D29-2325-4366-B1F4-6F27DBE91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3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4C366-CCA5-47D6-91B0-3CF47559F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67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DED06-9E3F-4AFA-8902-587585AC4C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94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20D19-1B73-4FF9-AAF7-2E2BE0DEB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11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4E65B-14B2-4E5D-AEB0-2FAAB3FF8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98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76270-B73E-4570-9A3B-486C80694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7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85246-CD9D-4F34-9789-7CB7F7F81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29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B90A9-A2E9-49FF-90C0-62C70804E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5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2A994-1E2A-4208-8DD6-46E72C3FF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3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D2AA9D9-8946-4E62-9611-3F94460E9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Kris.Lanh@dep.state.fl.us" TargetMode="External"/><Relationship Id="rId4" Type="http://schemas.openxmlformats.org/officeDocument/2006/relationships/hyperlink" Target="mailto:Elizabeth.Walker@dep.state.fl.u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hyperlink" Target="mailto:Darm.Helpdesk@dep.state.fl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presentation_St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457200"/>
            <a:ext cx="9753601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468560" y="3573017"/>
            <a:ext cx="9753601" cy="3284984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 Electronic Products Workshop</a:t>
            </a:r>
            <a:br>
              <a:rPr lang="en-US" altLang="en-US" sz="3200" dirty="0"/>
            </a:br>
            <a:r>
              <a:rPr lang="en-US" altLang="en-US" sz="3200" dirty="0"/>
              <a:t> Division of Air Resource Management -DEP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 descr="Recent Enhancements" title="Recent Enhancements"/>
          <p:cNvGrpSpPr>
            <a:grpSpLocks/>
          </p:cNvGrpSpPr>
          <p:nvPr/>
        </p:nvGrpSpPr>
        <p:grpSpPr bwMode="auto">
          <a:xfrm>
            <a:off x="0" y="-228600"/>
            <a:ext cx="9144000" cy="7239000"/>
            <a:chOff x="0" y="-144"/>
            <a:chExt cx="5760" cy="4560"/>
          </a:xfrm>
        </p:grpSpPr>
        <p:sp>
          <p:nvSpPr>
            <p:cNvPr id="215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4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pic>
          <p:nvPicPr>
            <p:cNvPr id="21514" name="Picture 6" descr="stacks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44"/>
              <a:ext cx="1858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7" descr="EPSAP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" y="0"/>
              <a:ext cx="82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438" y="917848"/>
            <a:ext cx="6659562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Recent Enhancements</a:t>
            </a:r>
            <a:endParaRPr lang="en-US" dirty="0"/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2484438" y="2349500"/>
            <a:ext cx="62642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buFontTx/>
              <a:buChar char="•"/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Hard copy submission handling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</a:rPr>
              <a:t>  - Process created to allow a reviewing engineer to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</a:rPr>
              <a:t>    create an EPSAP application from a hard copy </a:t>
            </a:r>
          </a:p>
          <a:p>
            <a:pPr eaLnBrk="1" hangingPunct="1">
              <a:buFontTx/>
              <a:buChar char="•"/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Read Only Access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</a:rPr>
              <a:t>  - Engineer and Inventory Review Modules accessible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</a:rPr>
              <a:t>     to all those with an active account </a:t>
            </a:r>
          </a:p>
          <a:p>
            <a:pPr eaLnBrk="1" hangingPunct="1">
              <a:buFontTx/>
              <a:buChar char="•"/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Tracking Report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</a:rPr>
              <a:t>  - Track application submissions, releases and 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</a:rPr>
              <a:t>     resubmits </a:t>
            </a:r>
          </a:p>
          <a:p>
            <a:pPr eaLnBrk="1" hangingPunct="1">
              <a:buFontTx/>
              <a:buChar char="•"/>
              <a:defRPr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Uploaded files/attachments Report</a:t>
            </a:r>
            <a:endParaRPr lang="en-US" sz="2000" dirty="0">
              <a:latin typeface="Arial" charset="0"/>
            </a:endParaRPr>
          </a:p>
          <a:p>
            <a:pPr eaLnBrk="1" hangingPunct="1">
              <a:defRPr/>
            </a:pPr>
            <a:r>
              <a:rPr lang="en-US" dirty="0">
                <a:latin typeface="Arial" charset="0"/>
              </a:rPr>
              <a:t>  - </a:t>
            </a:r>
            <a:r>
              <a:rPr lang="en-US" sz="2000" dirty="0">
                <a:latin typeface="Arial" charset="0"/>
              </a:rPr>
              <a:t>View all files and attachments that were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</a:rPr>
              <a:t>    uploaded with the application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5" descr="Where is EPSAP Going?" title="Where is EPSAP Going?"/>
          <p:cNvGrpSpPr>
            <a:grpSpLocks/>
          </p:cNvGrpSpPr>
          <p:nvPr/>
        </p:nvGrpSpPr>
        <p:grpSpPr bwMode="auto">
          <a:xfrm>
            <a:off x="0" y="-242888"/>
            <a:ext cx="9144000" cy="7239001"/>
            <a:chOff x="0" y="-144"/>
            <a:chExt cx="5760" cy="4560"/>
          </a:xfrm>
        </p:grpSpPr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4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pic>
          <p:nvPicPr>
            <p:cNvPr id="23559" name="Picture 7" descr="stacks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44"/>
              <a:ext cx="1858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8" descr="EPSAP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" y="0"/>
              <a:ext cx="82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796382" y="2332831"/>
            <a:ext cx="5707062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Electronic signature capability will be part of DEP E2 Data Portal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Electronic Fee Submittal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Integration with ARMS PA application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Permit Generation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Enhanced Reporting and Application retrieval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Online tutorial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38" y="1124744"/>
            <a:ext cx="6410126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Where is EPSAP Going?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stacks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29495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908175" y="1844675"/>
            <a:ext cx="65706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Applicant: 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000" dirty="0"/>
              <a:t> User Manual/Walkthrough in Development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000" dirty="0"/>
              <a:t>Online Help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000" dirty="0"/>
              <a:t>Industry Workshops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000" dirty="0"/>
              <a:t> Full Help Desk and Staff Support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/>
              <a:t>Engineer Review: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000" dirty="0"/>
              <a:t>Online Help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000" dirty="0"/>
              <a:t>NetMeeting Training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000" dirty="0"/>
              <a:t>Full Help Desk and Staff Support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	</a:t>
            </a:r>
          </a:p>
        </p:txBody>
      </p:sp>
      <p:pic>
        <p:nvPicPr>
          <p:cNvPr id="25606" name="Picture 8" descr="EPSAP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0"/>
            <a:ext cx="1314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4" y="836712"/>
            <a:ext cx="7235825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EPSAP Support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stack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29495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2" name="Picture 17" descr="EPSAP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0"/>
            <a:ext cx="1314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25951" y="3022084"/>
            <a:ext cx="6372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spcBef>
                <a:spcPct val="20000"/>
              </a:spcBef>
            </a:pPr>
            <a:r>
              <a:rPr lang="en-US" sz="3200" dirty="0">
                <a:latin typeface="Arial" charset="0"/>
              </a:rPr>
              <a:t>Elizabeth Walker: 850-717-9008</a:t>
            </a:r>
          </a:p>
          <a:p>
            <a:pPr lvl="0" algn="ctr" eaLnBrk="1" hangingPunct="1">
              <a:spcBef>
                <a:spcPct val="20000"/>
              </a:spcBef>
            </a:pPr>
            <a:r>
              <a:rPr lang="en-US" dirty="0">
                <a:latin typeface="Arial" charset="0"/>
                <a:hlinkClick r:id="rId4"/>
              </a:rPr>
              <a:t>Elizabeth.Walker@dep.state.fl.us</a:t>
            </a:r>
            <a:br>
              <a:rPr lang="en-US" dirty="0">
                <a:latin typeface="Arial" charset="0"/>
              </a:rPr>
            </a:br>
            <a:endParaRPr lang="en-US" dirty="0">
              <a:latin typeface="Arial" charset="0"/>
            </a:endParaRPr>
          </a:p>
          <a:p>
            <a:pPr lvl="0" algn="ctr" eaLnBrk="1" hangingPunct="1">
              <a:spcBef>
                <a:spcPct val="20000"/>
              </a:spcBef>
            </a:pPr>
            <a:r>
              <a:rPr lang="en-US" sz="3200" dirty="0">
                <a:latin typeface="Arial" charset="0"/>
              </a:rPr>
              <a:t>Kris Lanh: 850-717-9094</a:t>
            </a:r>
            <a:br>
              <a:rPr lang="en-US" sz="3200" dirty="0">
                <a:latin typeface="Arial" charset="0"/>
              </a:rPr>
            </a:br>
            <a:r>
              <a:rPr lang="en-US" dirty="0">
                <a:latin typeface="Arial" charset="0"/>
                <a:hlinkClick r:id="rId5"/>
              </a:rPr>
              <a:t>Kris.Lanh@dep.state.fl.us</a:t>
            </a:r>
            <a:endParaRPr lang="en-US" dirty="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25951" y="1340768"/>
            <a:ext cx="6902664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Data Assistance</a:t>
            </a:r>
            <a:b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Contact Information" title="Contact Information"/>
          <p:cNvSpPr>
            <a:spLocks noChangeArrowheads="1"/>
          </p:cNvSpPr>
          <p:nvPr/>
        </p:nvSpPr>
        <p:spPr bwMode="auto">
          <a:xfrm>
            <a:off x="-26536" y="-182528"/>
            <a:ext cx="9144000" cy="701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8676" name="Picture 4" descr="stacks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29495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6" descr="DARM Help Desk" title="DARM Help Desk"/>
          <p:cNvSpPr txBox="1">
            <a:spLocks noChangeArrowheads="1"/>
          </p:cNvSpPr>
          <p:nvPr/>
        </p:nvSpPr>
        <p:spPr bwMode="auto">
          <a:xfrm>
            <a:off x="2051721" y="3638634"/>
            <a:ext cx="66247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DARM Help Desk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850-717-9012</a:t>
            </a:r>
            <a:r>
              <a:rPr lang="en-US" altLang="en-US" sz="1800" dirty="0"/>
              <a:t> 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hlinkClick r:id="rId4"/>
              </a:rPr>
              <a:t>Darm.Helpdesk@dep.state.fl.us</a:t>
            </a:r>
            <a:endParaRPr lang="en-US" altLang="en-US" sz="1400" dirty="0"/>
          </a:p>
        </p:txBody>
      </p:sp>
      <p:pic>
        <p:nvPicPr>
          <p:cNvPr id="28678" name="Picture 17" descr="EPSAP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0"/>
            <a:ext cx="1314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051721" y="1892682"/>
            <a:ext cx="7092279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Support Contact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 descr="The EPSAP Process" title="The EPSAP Process"/>
          <p:cNvGrpSpPr>
            <a:grpSpLocks/>
          </p:cNvGrpSpPr>
          <p:nvPr/>
        </p:nvGrpSpPr>
        <p:grpSpPr bwMode="auto">
          <a:xfrm>
            <a:off x="-35496" y="-243408"/>
            <a:ext cx="9144000" cy="7239000"/>
            <a:chOff x="0" y="-144"/>
            <a:chExt cx="5760" cy="4560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4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pic>
          <p:nvPicPr>
            <p:cNvPr id="6150" name="Picture 6" descr="stacks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44"/>
              <a:ext cx="1858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7" descr="EPSAP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" y="0"/>
              <a:ext cx="82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 descr="The EPSAP Process" title="The EPSAP Process"/>
          <p:cNvSpPr>
            <a:spLocks noGrp="1"/>
          </p:cNvSpPr>
          <p:nvPr>
            <p:ph type="title"/>
          </p:nvPr>
        </p:nvSpPr>
        <p:spPr>
          <a:xfrm>
            <a:off x="1789113" y="557808"/>
            <a:ext cx="7319390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EPSAP Process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89113" y="1844675"/>
            <a:ext cx="7354887" cy="428148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An applicant can login over the Internet</a:t>
            </a:r>
          </a:p>
          <a:p>
            <a:pPr eaLnBrk="1" hangingPunct="1"/>
            <a:r>
              <a:rPr lang="en-US" altLang="en-US" sz="2800" dirty="0"/>
              <a:t>Each person has a secure account and password</a:t>
            </a:r>
          </a:p>
          <a:p>
            <a:pPr eaLnBrk="1" hangingPunct="1"/>
            <a:r>
              <a:rPr lang="en-US" altLang="en-US" sz="2800" dirty="0"/>
              <a:t>DEP engineers can only review the application after it has been submitted</a:t>
            </a:r>
          </a:p>
          <a:p>
            <a:pPr eaLnBrk="1" hangingPunct="1"/>
            <a:r>
              <a:rPr lang="en-US" altLang="en-US" sz="2800" dirty="0"/>
              <a:t>Existing information for a facility will be pre-filled, but can be modified</a:t>
            </a:r>
          </a:p>
          <a:p>
            <a:pPr eaLnBrk="1" hangingPunct="1"/>
            <a:r>
              <a:rPr lang="en-US" altLang="en-US" sz="2800" dirty="0"/>
              <a:t>The Application can be edited for sufficiency prior to submission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 descr="EPSAP Design" title="EPSAP Design"/>
          <p:cNvGrpSpPr>
            <a:grpSpLocks/>
          </p:cNvGrpSpPr>
          <p:nvPr/>
        </p:nvGrpSpPr>
        <p:grpSpPr bwMode="auto">
          <a:xfrm>
            <a:off x="0" y="-228600"/>
            <a:ext cx="9144000" cy="7239000"/>
            <a:chOff x="0" y="-144"/>
            <a:chExt cx="5760" cy="4560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4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pic>
          <p:nvPicPr>
            <p:cNvPr id="8198" name="Picture 6" descr="stacks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44"/>
              <a:ext cx="1858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7" descr="EPSAP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" y="0"/>
              <a:ext cx="82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575" y="531812"/>
            <a:ext cx="7210425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EPSAP Design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3575" y="1844675"/>
            <a:ext cx="7210425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EPSAP was designed with three modules:  Applicant, Engineer Review, and Inventory Review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Flexibility in navigation was a major design concern.  The user can easily move between different sections of the application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The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EPSAP Applicant</a:t>
            </a:r>
            <a:r>
              <a:rPr lang="en-US" sz="2000" dirty="0"/>
              <a:t> module was designed to reflect the hard copy permit application data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The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</a:t>
            </a:r>
            <a:r>
              <a:rPr lang="en-US" sz="2000" dirty="0"/>
              <a:t> and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Inventory Review</a:t>
            </a:r>
            <a:r>
              <a:rPr lang="en-US" sz="2000" dirty="0"/>
              <a:t> modules reflect the organizational needs of a reviewer.  Using the tree view menu makes navigation quick and easy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 descr="Completing the Air Permit Application" title="Completing the Air Permit Application"/>
          <p:cNvGrpSpPr>
            <a:grpSpLocks/>
          </p:cNvGrpSpPr>
          <p:nvPr/>
        </p:nvGrpSpPr>
        <p:grpSpPr bwMode="auto">
          <a:xfrm>
            <a:off x="0" y="-242888"/>
            <a:ext cx="9144000" cy="7239001"/>
            <a:chOff x="0" y="-144"/>
            <a:chExt cx="5760" cy="4560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4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pic>
          <p:nvPicPr>
            <p:cNvPr id="10246" name="Picture 6" descr="stacks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44"/>
              <a:ext cx="1858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Picture 7" descr="EPSAP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" y="0"/>
              <a:ext cx="82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525" y="476672"/>
            <a:ext cx="7341279" cy="1653307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Completing the </a:t>
            </a:r>
            <a:b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Air Permit Application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11901" y="2184153"/>
            <a:ext cx="7354887" cy="42814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Applicant module designed to use the structure of the hard-copy application sections</a:t>
            </a:r>
          </a:p>
          <a:p>
            <a:pPr lvl="1" eaLnBrk="1" hangingPunct="1"/>
            <a:r>
              <a:rPr lang="en-US" altLang="en-US" sz="2400" dirty="0"/>
              <a:t>Application Information Section</a:t>
            </a:r>
          </a:p>
          <a:p>
            <a:pPr lvl="1" eaLnBrk="1" hangingPunct="1"/>
            <a:r>
              <a:rPr lang="en-US" altLang="en-US" sz="2400" dirty="0"/>
              <a:t>Facility Information Section</a:t>
            </a:r>
          </a:p>
          <a:p>
            <a:pPr lvl="1" eaLnBrk="1" hangingPunct="1"/>
            <a:r>
              <a:rPr lang="en-US" altLang="en-US" sz="2400" dirty="0"/>
              <a:t>Emissions Unit Information Section</a:t>
            </a:r>
          </a:p>
          <a:p>
            <a:pPr eaLnBrk="1" hangingPunct="1"/>
            <a:r>
              <a:rPr lang="en-US" altLang="en-US" sz="2400" dirty="0"/>
              <a:t>Data stored </a:t>
            </a:r>
            <a:r>
              <a:rPr lang="en-US" altLang="en-US" sz="2400" u="sng" dirty="0"/>
              <a:t>securely</a:t>
            </a:r>
            <a:r>
              <a:rPr lang="en-US" altLang="en-US" sz="2400" dirty="0"/>
              <a:t> prior to submittal</a:t>
            </a:r>
          </a:p>
          <a:p>
            <a:pPr eaLnBrk="1" hangingPunct="1"/>
            <a:r>
              <a:rPr lang="en-US" altLang="en-US" sz="2400" dirty="0"/>
              <a:t>Prior to submittal, share application completion with multiple application owners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 descr="Existing Facilities" title="Existing Facilities"/>
          <p:cNvGrpSpPr>
            <a:grpSpLocks/>
          </p:cNvGrpSpPr>
          <p:nvPr/>
        </p:nvGrpSpPr>
        <p:grpSpPr bwMode="auto">
          <a:xfrm>
            <a:off x="0" y="-228600"/>
            <a:ext cx="9144000" cy="7239000"/>
            <a:chOff x="0" y="-144"/>
            <a:chExt cx="5760" cy="4560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4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pic>
          <p:nvPicPr>
            <p:cNvPr id="12294" name="Picture 6" descr="stacks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44"/>
              <a:ext cx="1858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7" descr="EPSAP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" y="0"/>
              <a:ext cx="82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50" y="630238"/>
            <a:ext cx="7250594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Existing Facilities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60550" y="1773238"/>
            <a:ext cx="7283450" cy="4352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 Can fill out permit applications for permit renewals and modifications quickly and easily</a:t>
            </a:r>
          </a:p>
          <a:p>
            <a:pPr lvl="1" eaLnBrk="1" hangingPunct="1"/>
            <a:r>
              <a:rPr lang="en-US" altLang="en-US" i="1" dirty="0"/>
              <a:t>The EPSAP software allows you to quickly download data from the Air Resource Management System (ARMS) database.</a:t>
            </a:r>
          </a:p>
          <a:p>
            <a:pPr lvl="1" eaLnBrk="1" hangingPunct="1"/>
            <a:r>
              <a:rPr lang="en-US" altLang="en-US" i="1" dirty="0"/>
              <a:t>The data from ARMS pre-fills the fields in the permit application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" descr="New Facilities" title="New Facilities"/>
          <p:cNvGrpSpPr>
            <a:grpSpLocks/>
          </p:cNvGrpSpPr>
          <p:nvPr/>
        </p:nvGrpSpPr>
        <p:grpSpPr bwMode="auto">
          <a:xfrm>
            <a:off x="0" y="-242888"/>
            <a:ext cx="9144000" cy="7239001"/>
            <a:chOff x="0" y="-144"/>
            <a:chExt cx="5760" cy="4560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4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pic>
          <p:nvPicPr>
            <p:cNvPr id="14342" name="Picture 6" descr="stacks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44"/>
              <a:ext cx="1858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7" descr="EPSAP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" y="0"/>
              <a:ext cx="82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574" y="763588"/>
            <a:ext cx="7210425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New Facilities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3575" y="2205038"/>
            <a:ext cx="7210425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/>
              <a:t>	EPSAP also handles permit applications for new facilities</a:t>
            </a:r>
          </a:p>
          <a:p>
            <a:pPr eaLnBrk="1" hangingPunct="1"/>
            <a:r>
              <a:rPr lang="en-US" altLang="en-US" sz="2400" dirty="0"/>
              <a:t>Advantage of submitting application data electronically to the department</a:t>
            </a:r>
          </a:p>
          <a:p>
            <a:pPr eaLnBrk="1" hangingPunct="1"/>
            <a:r>
              <a:rPr lang="en-US" altLang="en-US" sz="2400" dirty="0"/>
              <a:t>Reduce data entry errors in the application with the use of the sufficiency check functionality</a:t>
            </a:r>
          </a:p>
          <a:p>
            <a:pPr eaLnBrk="1" hangingPunct="1"/>
            <a:r>
              <a:rPr lang="en-US" altLang="en-US" sz="2400" dirty="0"/>
              <a:t>Reduce need for future data entry for Permit Reviewer and for future permit applications</a:t>
            </a:r>
          </a:p>
          <a:p>
            <a:pPr eaLnBrk="1" hangingPunct="1">
              <a:buFontTx/>
              <a:buNone/>
            </a:pPr>
            <a:endParaRPr lang="en-US" altLang="en-US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4" descr="Submitting an Application" title="Submitting an Application"/>
          <p:cNvGrpSpPr>
            <a:grpSpLocks/>
          </p:cNvGrpSpPr>
          <p:nvPr/>
        </p:nvGrpSpPr>
        <p:grpSpPr bwMode="auto">
          <a:xfrm>
            <a:off x="0" y="-228600"/>
            <a:ext cx="9144000" cy="7239000"/>
            <a:chOff x="0" y="-144"/>
            <a:chExt cx="5760" cy="4560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4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pic>
          <p:nvPicPr>
            <p:cNvPr id="16390" name="Picture 6" descr="stacks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44"/>
              <a:ext cx="1858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7" descr="EPSAP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" y="0"/>
              <a:ext cx="82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0" y="552450"/>
            <a:ext cx="6620470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Submitting an Application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0" y="1916113"/>
            <a:ext cx="6635750" cy="4210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Non-Title V Source application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Fill out application and submit fees and signature pages in Hard copy.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Submittal by PE with EPSAP account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Application is not considered received until these are received in the appropriate office.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Long Form Application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Submittal by PE and RO with Personal Identification Number (PIN)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PINS must be obtained by registered EPSAP Account holders.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A confirmation page will be displayed and  confirmation emails sent to application owners.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6" name="Group 4" descr="EPSAP Engineer Review and EPSAP Inventory Review Process&#10;" title="Review Process"/>
          <p:cNvGrpSpPr>
            <a:grpSpLocks/>
          </p:cNvGrpSpPr>
          <p:nvPr/>
        </p:nvGrpSpPr>
        <p:grpSpPr bwMode="auto">
          <a:xfrm>
            <a:off x="0" y="-170770"/>
            <a:ext cx="9144001" cy="4572000"/>
            <a:chOff x="0" y="-240"/>
            <a:chExt cx="5760" cy="2880"/>
          </a:xfrm>
        </p:grpSpPr>
        <p:pic>
          <p:nvPicPr>
            <p:cNvPr id="18439" name="Picture 6" descr="stacks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40"/>
              <a:ext cx="1858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0" name="Picture 7" descr="EPSAP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" y="0"/>
              <a:ext cx="82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5890666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EPSAP Engineer Review </a:t>
            </a:r>
            <a:b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EPSAP Inventory Review </a:t>
            </a:r>
            <a:b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 descr="After the Application Submittal" title="After the Application Submittal"/>
          <p:cNvGrpSpPr>
            <a:grpSpLocks/>
          </p:cNvGrpSpPr>
          <p:nvPr/>
        </p:nvGrpSpPr>
        <p:grpSpPr bwMode="auto">
          <a:xfrm>
            <a:off x="0" y="-242888"/>
            <a:ext cx="9144000" cy="7239001"/>
            <a:chOff x="0" y="-144"/>
            <a:chExt cx="5760" cy="4560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4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pic>
          <p:nvPicPr>
            <p:cNvPr id="19462" name="Picture 6" descr="stacks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44"/>
              <a:ext cx="1858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Picture 7" descr="EPSAP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" y="0"/>
              <a:ext cx="82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917848"/>
            <a:ext cx="7380312" cy="1143000"/>
          </a:xfrm>
        </p:spPr>
        <p:txBody>
          <a:bodyPr/>
          <a:lstStyle/>
          <a:p>
            <a:r>
              <a:rPr lang="en-US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After the Application Submittal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79713" y="2459756"/>
            <a:ext cx="7164288" cy="356153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appropriate office is notified via email that an application is ready for review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reviewing engineer can access the application over the Intranet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Once all information is complete and satisfactory, the engineer will issue the permit and the data is submitted to an inventory specialist for review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inventory specialist will ensure the data being uploaded to the ARMS (Air Resource Management System) database reflects the information in the permit.  ARMS will be updated electronically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1267</Words>
  <Application>Microsoft Office PowerPoint</Application>
  <PresentationFormat>On-screen Show (4:3)</PresentationFormat>
  <Paragraphs>142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Default Design</vt:lpstr>
      <vt:lpstr> Electronic Products Workshop  Division of Air Resource Management -DEP</vt:lpstr>
      <vt:lpstr>The EPSAP Process</vt:lpstr>
      <vt:lpstr>EPSAP Design</vt:lpstr>
      <vt:lpstr>Completing the  Air Permit Application</vt:lpstr>
      <vt:lpstr>Existing Facilities</vt:lpstr>
      <vt:lpstr>New Facilities</vt:lpstr>
      <vt:lpstr>Submitting an Application</vt:lpstr>
      <vt:lpstr>EPSAP Engineer Review  and  EPSAP Inventory Review  Process</vt:lpstr>
      <vt:lpstr>After the Application Submittal</vt:lpstr>
      <vt:lpstr>Recent Enhancements</vt:lpstr>
      <vt:lpstr>Where is EPSAP Going?</vt:lpstr>
      <vt:lpstr>EPSAP Support</vt:lpstr>
      <vt:lpstr>Data Assistance Contact Information</vt:lpstr>
      <vt:lpstr>Support Contact</vt:lpstr>
    </vt:vector>
  </TitlesOfParts>
  <Company>FDEP-DARM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walker;Walker, Elizabeth (AIR)</dc:creator>
  <cp:lastModifiedBy>Carr, Kathleen</cp:lastModifiedBy>
  <cp:revision>49</cp:revision>
  <dcterms:created xsi:type="dcterms:W3CDTF">2003-09-02T17:25:14Z</dcterms:created>
  <dcterms:modified xsi:type="dcterms:W3CDTF">2016-12-15T17:43:54Z</dcterms:modified>
</cp:coreProperties>
</file>