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62" r:id="rId3"/>
    <p:sldId id="275" r:id="rId4"/>
    <p:sldId id="263" r:id="rId5"/>
    <p:sldId id="276" r:id="rId6"/>
    <p:sldId id="265" r:id="rId7"/>
    <p:sldId id="266" r:id="rId8"/>
    <p:sldId id="264" r:id="rId9"/>
    <p:sldId id="267" r:id="rId10"/>
    <p:sldId id="270" r:id="rId11"/>
    <p:sldId id="271" r:id="rId12"/>
    <p:sldId id="274"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0" autoAdjust="0"/>
    <p:restoredTop sz="94660"/>
  </p:normalViewPr>
  <p:slideViewPr>
    <p:cSldViewPr snapToGrid="0">
      <p:cViewPr varScale="1">
        <p:scale>
          <a:sx n="95" d="100"/>
          <a:sy n="95" d="100"/>
        </p:scale>
        <p:origin x="82"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3425C-C401-4E6B-AFC2-0EB0FDB85D12}" type="datetimeFigureOut">
              <a:rPr lang="en-US" smtClean="0"/>
              <a:t>12/14/2017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CF350-82AE-4204-B09B-A7DFAED0117F}" type="slidenum">
              <a:rPr lang="en-US" smtClean="0"/>
              <a:t>‹#›</a:t>
            </a:fld>
            <a:endParaRPr lang="en-US" dirty="0"/>
          </a:p>
        </p:txBody>
      </p:sp>
    </p:spTree>
    <p:extLst>
      <p:ext uri="{BB962C8B-B14F-4D97-AF65-F5344CB8AC3E}">
        <p14:creationId xmlns:p14="http://schemas.microsoft.com/office/powerpoint/2010/main" val="92511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77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54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90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50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BFB291-4125-411A-9AEF-085E4C75639C}"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80552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Date of Webinar</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91512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Date of Webinar</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447456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Date of Webinar</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82838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t>January 24. 2018</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5470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Date of Webinar</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1884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AB85A-2C90-451B-91B5-C20DAED8BE53}" type="datetime1">
              <a:rPr lang="en-US" smtClean="0"/>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6194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692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951675-112E-45A9-819E-40E74AF886DC}" type="datetime1">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47526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F394E7-7CCC-4D51-8EEC-D75FA6FBD04A}" type="datetime1">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386665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F38B5-9B39-490D-9EF2-A7E7390DA0F9}"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2047990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D6A91-C69E-46E7-9614-D1CE06AB6BD2}" type="datetime1">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1122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63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21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6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5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563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77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435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788868"/>
      </p:ext>
    </p:extLst>
  </p:cSld>
  <p:clrMap bg1="lt1" tx1="dk1" bg2="lt2" tx2="dk2" accent1="accent1" accent2="accent2" accent3="accent3" accent4="accent4" accent5="accent5" accent6="accent6" hlink="hlink" folHlink="folHlink"/>
  <p:sldLayoutIdLst>
    <p:sldLayoutId id="214748368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fld id="{FD55483B-5A0B-4A27-9C94-18B93AEFE92B}" type="datetime1">
              <a:rPr lang="en-US" smtClean="0"/>
              <a:t>12/14/2017</a:t>
            </a:fld>
            <a:endParaRPr lang="en-US" dirty="0"/>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42747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hyperlink" Target="https://floridadep.gov/waste/permitting-compliance-assistance/documents/storage-tank-district-and-county-contact-list"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mailto:Bill.Burns@dep.state.fl.us"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floridadep.gov/waste/permitting-compliance-assistance/content/storage-tank-compliance" TargetMode="External"/><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hyperlink" Target="https://floridadep.gov/Waste" TargetMode="External"/><Relationship Id="rId4" Type="http://schemas.openxmlformats.org/officeDocument/2006/relationships/hyperlink" Target="https://floridadep.gov/waste/permitting-compliance-assistan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rules.org/gateway/ChapterHome.asp?Chapter=62-761" TargetMode="External"/><Relationship Id="rId2" Type="http://schemas.openxmlformats.org/officeDocument/2006/relationships/hyperlink" Target="https://www.flrules.org/gateway/ChapterHome.asp?Chapter=62-762" TargetMode="External"/><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hyperlink" Target="https://floridadep.gov/waste/permitting-compliance-assistance/documents/storage-tank-district-and-county-contact-list"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floridadep.gov/waste/permitting-compliance-assistance/content/storage-tank-system-rules-forms-and-reference" TargetMode="External"/><Relationship Id="rId2" Type="http://schemas.openxmlformats.org/officeDocument/2006/relationships/hyperlink" Target="http://www.fldepportal.com/go/submit-registration/" TargetMode="External"/><Relationship Id="rId1" Type="http://schemas.openxmlformats.org/officeDocument/2006/relationships/slideLayout" Target="../slideLayouts/slideLayout14.xml"/><Relationship Id="rId4" Type="http://schemas.openxmlformats.org/officeDocument/2006/relationships/hyperlink" Target="mailto:tankregistration@floridadep.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myfloridalicense.com/dbpr/" TargetMode="External"/><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hyperlink" Target="https://floridadep.gov/waste/permitting-compliance-assistance/content/storage-tank-system-equipment-registration" TargetMode="External"/><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hyperlink" Target="http://www.floridadep.gov/waste/permitting-compliance-assistance/content/storage-tank-financial-responsibility"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of Webinar"/>
          <p:cNvSpPr txBox="1"/>
          <p:nvPr/>
        </p:nvSpPr>
        <p:spPr>
          <a:xfrm>
            <a:off x="2631440" y="4724400"/>
            <a:ext cx="4114800" cy="954107"/>
          </a:xfrm>
          <a:prstGeom prst="rect">
            <a:avLst/>
          </a:prstGeom>
          <a:noFill/>
        </p:spPr>
        <p:txBody>
          <a:bodyPr wrap="square" rtlCol="0">
            <a:spAutoFit/>
          </a:bodyPr>
          <a:lstStyle/>
          <a:p>
            <a:pPr algn="ctr"/>
            <a:r>
              <a:rPr lang="en-US" sz="2800" b="1" i="1" dirty="0">
                <a:latin typeface="Arial" pitchFamily="34" charset="0"/>
                <a:cs typeface="Arial" pitchFamily="34" charset="0"/>
              </a:rPr>
              <a:t>January 24, 2018</a:t>
            </a:r>
          </a:p>
          <a:p>
            <a:pPr algn="ctr"/>
            <a:endParaRPr lang="en-US" sz="2800" b="1" i="1" dirty="0">
              <a:solidFill>
                <a:srgbClr val="FF0000"/>
              </a:solidFill>
              <a:latin typeface="Arial" pitchFamily="34" charset="0"/>
              <a:cs typeface="Arial" pitchFamily="34" charset="0"/>
            </a:endParaRPr>
          </a:p>
        </p:txBody>
      </p:sp>
      <p:sp>
        <p:nvSpPr>
          <p:cNvPr id="8" name="New Emergency Generator Outreach" descr="New Emergency Generator Storage Tank Outreach Webinar"/>
          <p:cNvSpPr txBox="1"/>
          <p:nvPr/>
        </p:nvSpPr>
        <p:spPr>
          <a:xfrm>
            <a:off x="511321" y="2416076"/>
            <a:ext cx="8121357" cy="2123658"/>
          </a:xfrm>
          <a:prstGeom prst="rect">
            <a:avLst/>
          </a:prstGeom>
          <a:noFill/>
        </p:spPr>
        <p:txBody>
          <a:bodyPr wrap="square" rtlCol="0">
            <a:spAutoFit/>
          </a:bodyPr>
          <a:lstStyle/>
          <a:p>
            <a:pPr algn="ctr"/>
            <a:r>
              <a:rPr lang="en-US" sz="4400" b="1" dirty="0">
                <a:latin typeface="Arial" pitchFamily="34" charset="0"/>
                <a:cs typeface="Arial" pitchFamily="34" charset="0"/>
              </a:rPr>
              <a:t>New Emergency Generator Storage Tank Outreach Webinar</a:t>
            </a:r>
          </a:p>
        </p:txBody>
      </p:sp>
    </p:spTree>
    <p:extLst>
      <p:ext uri="{BB962C8B-B14F-4D97-AF65-F5344CB8AC3E}">
        <p14:creationId xmlns:p14="http://schemas.microsoft.com/office/powerpoint/2010/main" val="33217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FC41-BF78-446B-B5DB-84066F3066DE}"/>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4CAD7566-2288-4364-B853-575202676F3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Other state, federal or local requirements may apply.</a:t>
            </a:r>
          </a:p>
        </p:txBody>
      </p:sp>
      <p:sp>
        <p:nvSpPr>
          <p:cNvPr id="4" name="Date Placeholder 3">
            <a:extLst>
              <a:ext uri="{FF2B5EF4-FFF2-40B4-BE49-F238E27FC236}">
                <a16:creationId xmlns:a16="http://schemas.microsoft.com/office/drawing/2014/main" id="{6F33AF56-54B3-45AA-B29C-E0E2C17FB54D}"/>
              </a:ext>
            </a:extLst>
          </p:cNvPr>
          <p:cNvSpPr>
            <a:spLocks noGrp="1"/>
          </p:cNvSpPr>
          <p:nvPr>
            <p:ph type="dt" sz="half" idx="10"/>
          </p:nvPr>
        </p:nvSpPr>
        <p:spPr/>
        <p:txBody>
          <a:bodyPr/>
          <a:lstStyle/>
          <a:p>
            <a:r>
              <a:rPr lang="en-US" i="1" dirty="0"/>
              <a:t>January 24, 2018</a:t>
            </a:r>
          </a:p>
        </p:txBody>
      </p:sp>
      <p:sp>
        <p:nvSpPr>
          <p:cNvPr id="5" name="Footer Placeholder 4">
            <a:extLst>
              <a:ext uri="{FF2B5EF4-FFF2-40B4-BE49-F238E27FC236}">
                <a16:creationId xmlns:a16="http://schemas.microsoft.com/office/drawing/2014/main" id="{5810766D-F369-4570-BE2E-C2EE3910418E}"/>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6" name="Slide Number Placeholder 5">
            <a:extLst>
              <a:ext uri="{FF2B5EF4-FFF2-40B4-BE49-F238E27FC236}">
                <a16:creationId xmlns:a16="http://schemas.microsoft.com/office/drawing/2014/main" id="{5043D653-364A-4AFA-AE65-12E1EFA50FE7}"/>
              </a:ext>
            </a:extLst>
          </p:cNvPr>
          <p:cNvSpPr>
            <a:spLocks noGrp="1"/>
          </p:cNvSpPr>
          <p:nvPr>
            <p:ph type="sldNum" sz="quarter" idx="12"/>
          </p:nvPr>
        </p:nvSpPr>
        <p:spPr/>
        <p:txBody>
          <a:bodyPr/>
          <a:lstStyle/>
          <a:p>
            <a:fld id="{77BC0C64-94FA-44B3-9573-88BE3BEAC041}" type="slidenum">
              <a:rPr lang="en-US" smtClean="0"/>
              <a:t>10</a:t>
            </a:fld>
            <a:endParaRPr lang="en-US" dirty="0"/>
          </a:p>
        </p:txBody>
      </p:sp>
    </p:spTree>
    <p:extLst>
      <p:ext uri="{BB962C8B-B14F-4D97-AF65-F5344CB8AC3E}">
        <p14:creationId xmlns:p14="http://schemas.microsoft.com/office/powerpoint/2010/main" val="34505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3F18E1F-BA4B-4CBD-8EE9-4AA0DB36DA5E}"/>
              </a:ext>
            </a:extLst>
          </p:cNvPr>
          <p:cNvSpPr>
            <a:spLocks noGrp="1"/>
          </p:cNvSpPr>
          <p:nvPr>
            <p:ph type="sldNum" sz="quarter" idx="12"/>
          </p:nvPr>
        </p:nvSpPr>
        <p:spPr/>
        <p:txBody>
          <a:bodyPr/>
          <a:lstStyle/>
          <a:p>
            <a:fld id="{77BC0C64-94FA-44B3-9573-88BE3BEAC041}" type="slidenum">
              <a:rPr lang="en-US" smtClean="0"/>
              <a:t>11</a:t>
            </a:fld>
            <a:endParaRPr lang="en-US" dirty="0"/>
          </a:p>
        </p:txBody>
      </p:sp>
      <p:sp>
        <p:nvSpPr>
          <p:cNvPr id="5" name="Footer Placeholder 4">
            <a:extLst>
              <a:ext uri="{FF2B5EF4-FFF2-40B4-BE49-F238E27FC236}">
                <a16:creationId xmlns:a16="http://schemas.microsoft.com/office/drawing/2014/main" id="{1230DD90-9010-40FB-8412-3671B1599FD9}"/>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4" name="Date Placeholder 3">
            <a:extLst>
              <a:ext uri="{FF2B5EF4-FFF2-40B4-BE49-F238E27FC236}">
                <a16:creationId xmlns:a16="http://schemas.microsoft.com/office/drawing/2014/main" id="{E5CC7951-21B3-4CCC-B94E-68D8BE145640}"/>
              </a:ext>
            </a:extLst>
          </p:cNvPr>
          <p:cNvSpPr>
            <a:spLocks noGrp="1"/>
          </p:cNvSpPr>
          <p:nvPr>
            <p:ph type="dt" sz="half" idx="10"/>
          </p:nvPr>
        </p:nvSpPr>
        <p:spPr/>
        <p:txBody>
          <a:bodyPr/>
          <a:lstStyle/>
          <a:p>
            <a:r>
              <a:rPr lang="en-US" i="1" dirty="0"/>
              <a:t>January 24, 2018</a:t>
            </a:r>
          </a:p>
        </p:txBody>
      </p:sp>
      <p:sp>
        <p:nvSpPr>
          <p:cNvPr id="7" name="Rectangle 6">
            <a:extLst>
              <a:ext uri="{FF2B5EF4-FFF2-40B4-BE49-F238E27FC236}">
                <a16:creationId xmlns:a16="http://schemas.microsoft.com/office/drawing/2014/main" id="{1764C88B-167B-4EB0-8477-2A8BDEEF770F}"/>
              </a:ext>
            </a:extLst>
          </p:cNvPr>
          <p:cNvSpPr/>
          <p:nvPr/>
        </p:nvSpPr>
        <p:spPr>
          <a:xfrm>
            <a:off x="2204232" y="5652131"/>
            <a:ext cx="4592026" cy="369332"/>
          </a:xfrm>
          <a:prstGeom prst="rect">
            <a:avLst/>
          </a:prstGeom>
        </p:spPr>
        <p:txBody>
          <a:bodyPr wrap="none">
            <a:spAutoFit/>
          </a:bodyPr>
          <a:lstStyle/>
          <a:p>
            <a:pPr algn="ctr"/>
            <a:r>
              <a:rPr lang="en-US" dirty="0">
                <a:latin typeface="Arial" panose="020B0604020202020204" pitchFamily="34" charset="0"/>
                <a:cs typeface="Arial" panose="020B0604020202020204" pitchFamily="34" charset="0"/>
                <a:hlinkClick r:id="rId2"/>
              </a:rPr>
              <a:t>Storage Tank District and County Contacts</a:t>
            </a:r>
            <a:r>
              <a:rPr lang="en-US" dirty="0">
                <a:latin typeface="Arial" panose="020B0604020202020204" pitchFamily="34" charset="0"/>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B45A2176-3BC3-405A-8918-F6D9C2D4278F}"/>
              </a:ext>
            </a:extLst>
          </p:cNvPr>
          <p:cNvSpPr>
            <a:spLocks noGrp="1"/>
          </p:cNvSpPr>
          <p:nvPr>
            <p:ph idx="1"/>
          </p:nvPr>
        </p:nvSpPr>
        <p:spPr>
          <a:xfrm>
            <a:off x="628650" y="1196451"/>
            <a:ext cx="7886700" cy="4351338"/>
          </a:xfrm>
        </p:spPr>
        <p:txBody>
          <a:bodyPr>
            <a:normAutofit/>
          </a:bodyPr>
          <a:lstStyle/>
          <a:p>
            <a:pPr marL="0" indent="0">
              <a:buNone/>
            </a:pPr>
            <a:r>
              <a:rPr lang="en-US" sz="2400" dirty="0"/>
              <a:t>DEP-CENTRAL DISTRICT – </a:t>
            </a:r>
            <a:r>
              <a:rPr lang="en-US" sz="1800" dirty="0"/>
              <a:t>3319 Maguire Blvd, Ste. 232, Orlando, FL 32803-3767; </a:t>
            </a:r>
            <a:r>
              <a:rPr lang="en-US" sz="1800" dirty="0">
                <a:solidFill>
                  <a:schemeClr val="accent6">
                    <a:lumMod val="75000"/>
                  </a:schemeClr>
                </a:solidFill>
              </a:rPr>
              <a:t>Phone (407) 897-4132</a:t>
            </a:r>
          </a:p>
          <a:p>
            <a:pPr marL="0" indent="0">
              <a:buNone/>
            </a:pPr>
            <a:r>
              <a:rPr lang="en-US" sz="2400" dirty="0"/>
              <a:t>DEP-NORTHEAST DISTRICT – </a:t>
            </a:r>
            <a:r>
              <a:rPr lang="en-US" sz="1800" dirty="0"/>
              <a:t>8800 Baymeadows Way West, Ste. 100, Jacksonville, FL 32256-7526; </a:t>
            </a:r>
            <a:r>
              <a:rPr lang="en-US" sz="1800" dirty="0">
                <a:solidFill>
                  <a:schemeClr val="accent6">
                    <a:lumMod val="75000"/>
                  </a:schemeClr>
                </a:solidFill>
              </a:rPr>
              <a:t>Phone (904) 256-1700</a:t>
            </a:r>
          </a:p>
          <a:p>
            <a:pPr marL="0" indent="0">
              <a:buNone/>
            </a:pPr>
            <a:r>
              <a:rPr lang="en-US" sz="2400" dirty="0"/>
              <a:t>DEP- NORTHWEST DISTRICT – </a:t>
            </a:r>
            <a:r>
              <a:rPr lang="en-US" sz="1900" dirty="0"/>
              <a:t>160 Governmental Center, Pensacola, FL 32502-5794; </a:t>
            </a:r>
            <a:r>
              <a:rPr lang="en-US" sz="1900" dirty="0">
                <a:solidFill>
                  <a:schemeClr val="accent6">
                    <a:lumMod val="75000"/>
                  </a:schemeClr>
                </a:solidFill>
              </a:rPr>
              <a:t>Phone (850) 595-0586</a:t>
            </a:r>
          </a:p>
          <a:p>
            <a:pPr marL="0" indent="0">
              <a:buNone/>
            </a:pPr>
            <a:r>
              <a:rPr lang="en-US" sz="2400" dirty="0"/>
              <a:t>DEP-SOUTH DISTRICT – </a:t>
            </a:r>
            <a:r>
              <a:rPr lang="en-US" sz="1900" dirty="0"/>
              <a:t>2295 Victoria Avenue, Ste. 364, Fort Myers, FL 33901-3875; </a:t>
            </a:r>
            <a:r>
              <a:rPr lang="en-US" sz="1900" dirty="0">
                <a:solidFill>
                  <a:schemeClr val="accent6">
                    <a:lumMod val="75000"/>
                  </a:schemeClr>
                </a:solidFill>
              </a:rPr>
              <a:t>Phone (239) 344-5695</a:t>
            </a:r>
          </a:p>
          <a:p>
            <a:pPr marL="0" indent="0">
              <a:buNone/>
            </a:pPr>
            <a:r>
              <a:rPr lang="en-US" sz="2400" dirty="0"/>
              <a:t>DEP-SOUTHEAST DISTRICT – </a:t>
            </a:r>
            <a:r>
              <a:rPr lang="en-US" sz="1800" dirty="0"/>
              <a:t>3301 Gun Club Rd., MSC 7210-1, West Palm Beach, FL 33406-3007; </a:t>
            </a:r>
            <a:r>
              <a:rPr lang="en-US" sz="1800" dirty="0">
                <a:solidFill>
                  <a:schemeClr val="accent6">
                    <a:lumMod val="75000"/>
                  </a:schemeClr>
                </a:solidFill>
              </a:rPr>
              <a:t>Phone (561) 681-6600</a:t>
            </a:r>
          </a:p>
          <a:p>
            <a:pPr marL="0" indent="0">
              <a:buNone/>
            </a:pPr>
            <a:r>
              <a:rPr lang="en-US" sz="2400" dirty="0"/>
              <a:t>DEP-SOUTHWEST DISTRICT – </a:t>
            </a:r>
            <a:r>
              <a:rPr lang="en-US" sz="1800" dirty="0"/>
              <a:t>13051 N. Telecom Parkway, Temple Terrace, FL 33637-0926; </a:t>
            </a:r>
            <a:r>
              <a:rPr lang="en-US" sz="1800" dirty="0">
                <a:solidFill>
                  <a:schemeClr val="accent6">
                    <a:lumMod val="75000"/>
                  </a:schemeClr>
                </a:solidFill>
              </a:rPr>
              <a:t>Phone (813) 470-5874</a:t>
            </a:r>
          </a:p>
        </p:txBody>
      </p:sp>
      <p:sp>
        <p:nvSpPr>
          <p:cNvPr id="2" name="Title 1">
            <a:extLst>
              <a:ext uri="{FF2B5EF4-FFF2-40B4-BE49-F238E27FC236}">
                <a16:creationId xmlns:a16="http://schemas.microsoft.com/office/drawing/2014/main" id="{51699EF4-F643-4807-990E-7E29E6E8CA44}"/>
              </a:ext>
            </a:extLst>
          </p:cNvPr>
          <p:cNvSpPr>
            <a:spLocks noGrp="1"/>
          </p:cNvSpPr>
          <p:nvPr>
            <p:ph type="title"/>
          </p:nvPr>
        </p:nvSpPr>
        <p:spPr/>
        <p:txBody>
          <a:bodyPr/>
          <a:lstStyle/>
          <a:p>
            <a:r>
              <a:rPr lang="en-US" dirty="0"/>
              <a:t>District Contact Info</a:t>
            </a:r>
          </a:p>
        </p:txBody>
      </p:sp>
    </p:spTree>
    <p:extLst>
      <p:ext uri="{BB962C8B-B14F-4D97-AF65-F5344CB8AC3E}">
        <p14:creationId xmlns:p14="http://schemas.microsoft.com/office/powerpoint/2010/main" val="199170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17F4-C799-4E0E-AD11-75CFE5DCD4D5}"/>
              </a:ext>
            </a:extLst>
          </p:cNvPr>
          <p:cNvSpPr>
            <a:spLocks noGrp="1"/>
          </p:cNvSpPr>
          <p:nvPr>
            <p:ph type="title"/>
          </p:nvPr>
        </p:nvSpPr>
        <p:spPr/>
        <p:txBody>
          <a:bodyPr>
            <a:normAutofit/>
          </a:bodyPr>
          <a:lstStyle/>
          <a:p>
            <a:r>
              <a:rPr lang="en-US" sz="3200" dirty="0"/>
              <a:t>New Emergency Generator Outreach</a:t>
            </a:r>
          </a:p>
        </p:txBody>
      </p:sp>
      <p:sp>
        <p:nvSpPr>
          <p:cNvPr id="3" name="Content Placeholder 2">
            <a:extLst>
              <a:ext uri="{FF2B5EF4-FFF2-40B4-BE49-F238E27FC236}">
                <a16:creationId xmlns:a16="http://schemas.microsoft.com/office/drawing/2014/main" id="{B2E5EBDD-C3BD-420C-85A3-0818E8308C0F}"/>
              </a:ext>
            </a:extLst>
          </p:cNvPr>
          <p:cNvSpPr>
            <a:spLocks noGrp="1"/>
          </p:cNvSpPr>
          <p:nvPr>
            <p:ph idx="1"/>
          </p:nvPr>
        </p:nvSpPr>
        <p:spPr>
          <a:effectLst/>
        </p:spPr>
        <p:txBody>
          <a:bodyPr>
            <a:normAutofit fontScale="550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500" dirty="0"/>
              <a:t>Thank You</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300" dirty="0"/>
              <a:t>Submit additional questions to William Burns, Environmental Administrator, Compliance Assistance Program</a:t>
            </a:r>
          </a:p>
          <a:p>
            <a:pPr marL="0" indent="0" algn="ctr">
              <a:buNone/>
            </a:pPr>
            <a:r>
              <a:rPr lang="en-US" dirty="0">
                <a:hlinkClick r:id="rId2"/>
              </a:rPr>
              <a:t>Bill.Burns@dep.state.fl.us</a:t>
            </a:r>
            <a:r>
              <a:rPr lang="en-US" dirty="0"/>
              <a:t> or 850-245-8842</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sz="1100" i="1" dirty="0"/>
          </a:p>
          <a:p>
            <a:pPr marL="0" indent="0" algn="ctr">
              <a:buNone/>
            </a:pPr>
            <a:r>
              <a:rPr lang="en-US" sz="1100" i="1" dirty="0"/>
              <a:t>Nothing herein is intended to modify Florida Statutes, Department rules or guidance documents incorporated within those rules.</a:t>
            </a:r>
            <a:endParaRPr lang="en-US" sz="1100" dirty="0"/>
          </a:p>
        </p:txBody>
      </p:sp>
      <p:sp>
        <p:nvSpPr>
          <p:cNvPr id="4" name="Date Placeholder 3">
            <a:extLst>
              <a:ext uri="{FF2B5EF4-FFF2-40B4-BE49-F238E27FC236}">
                <a16:creationId xmlns:a16="http://schemas.microsoft.com/office/drawing/2014/main" id="{B450B788-86EB-4924-850F-322CE722B643}"/>
              </a:ext>
            </a:extLst>
          </p:cNvPr>
          <p:cNvSpPr>
            <a:spLocks noGrp="1"/>
          </p:cNvSpPr>
          <p:nvPr>
            <p:ph type="dt" sz="half" idx="10"/>
          </p:nvPr>
        </p:nvSpPr>
        <p:spPr/>
        <p:txBody>
          <a:bodyPr/>
          <a:lstStyle/>
          <a:p>
            <a:r>
              <a:rPr lang="en-US" i="1" dirty="0"/>
              <a:t>January 24, 2018</a:t>
            </a:r>
          </a:p>
        </p:txBody>
      </p:sp>
      <p:sp>
        <p:nvSpPr>
          <p:cNvPr id="5" name="Footer Placeholder 4">
            <a:extLst>
              <a:ext uri="{FF2B5EF4-FFF2-40B4-BE49-F238E27FC236}">
                <a16:creationId xmlns:a16="http://schemas.microsoft.com/office/drawing/2014/main" id="{1A96B977-A441-4194-9CF3-413975FA77E5}"/>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6" name="Slide Number Placeholder 5">
            <a:extLst>
              <a:ext uri="{FF2B5EF4-FFF2-40B4-BE49-F238E27FC236}">
                <a16:creationId xmlns:a16="http://schemas.microsoft.com/office/drawing/2014/main" id="{EB912F03-0B4E-4A38-8E4A-BB7389BFE183}"/>
              </a:ext>
            </a:extLst>
          </p:cNvPr>
          <p:cNvSpPr>
            <a:spLocks noGrp="1"/>
          </p:cNvSpPr>
          <p:nvPr>
            <p:ph type="sldNum" sz="quarter" idx="12"/>
          </p:nvPr>
        </p:nvSpPr>
        <p:spPr/>
        <p:txBody>
          <a:bodyPr/>
          <a:lstStyle/>
          <a:p>
            <a:fld id="{77BC0C64-94FA-44B3-9573-88BE3BEAC041}" type="slidenum">
              <a:rPr lang="en-US" smtClean="0"/>
              <a:t>12</a:t>
            </a:fld>
            <a:endParaRPr lang="en-US" dirty="0"/>
          </a:p>
        </p:txBody>
      </p:sp>
    </p:spTree>
    <p:extLst>
      <p:ext uri="{BB962C8B-B14F-4D97-AF65-F5344CB8AC3E}">
        <p14:creationId xmlns:p14="http://schemas.microsoft.com/office/powerpoint/2010/main" val="140929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4B00A8-2F00-4431-9321-FAB553FFE2B1}"/>
              </a:ext>
            </a:extLst>
          </p:cNvPr>
          <p:cNvSpPr>
            <a:spLocks noGrp="1"/>
          </p:cNvSpPr>
          <p:nvPr>
            <p:ph type="sldNum" sz="quarter" idx="12"/>
          </p:nvPr>
        </p:nvSpPr>
        <p:spPr/>
        <p:txBody>
          <a:bodyPr/>
          <a:lstStyle/>
          <a:p>
            <a:fld id="{77BC0C64-94FA-44B3-9573-88BE3BEAC041}" type="slidenum">
              <a:rPr lang="en-US" smtClean="0"/>
              <a:t>2</a:t>
            </a:fld>
            <a:endParaRPr lang="en-US" dirty="0"/>
          </a:p>
        </p:txBody>
      </p:sp>
      <p:sp>
        <p:nvSpPr>
          <p:cNvPr id="5" name="Footer Placeholder 4">
            <a:extLst>
              <a:ext uri="{FF2B5EF4-FFF2-40B4-BE49-F238E27FC236}">
                <a16:creationId xmlns:a16="http://schemas.microsoft.com/office/drawing/2014/main" id="{066EAB91-7823-41CB-891C-2CF8BB067CC9}"/>
              </a:ext>
            </a:extLst>
          </p:cNvPr>
          <p:cNvSpPr>
            <a:spLocks noGrp="1"/>
          </p:cNvSpPr>
          <p:nvPr>
            <p:ph type="ftr" sz="quarter" idx="11"/>
          </p:nvPr>
        </p:nvSpPr>
        <p:spPr/>
        <p:txBody>
          <a:bodyPr/>
          <a:lstStyle/>
          <a:p>
            <a:r>
              <a:rPr lang="en-US" i="1" dirty="0"/>
              <a:t>Division of Waste Management</a:t>
            </a:r>
          </a:p>
        </p:txBody>
      </p:sp>
      <p:sp>
        <p:nvSpPr>
          <p:cNvPr id="4" name="Date Placeholder 3">
            <a:extLst>
              <a:ext uri="{FF2B5EF4-FFF2-40B4-BE49-F238E27FC236}">
                <a16:creationId xmlns:a16="http://schemas.microsoft.com/office/drawing/2014/main" id="{39426DB2-7D53-415C-A9A6-7E3A211EF138}"/>
              </a:ext>
            </a:extLst>
          </p:cNvPr>
          <p:cNvSpPr>
            <a:spLocks noGrp="1"/>
          </p:cNvSpPr>
          <p:nvPr>
            <p:ph type="dt" sz="half" idx="10"/>
          </p:nvPr>
        </p:nvSpPr>
        <p:spPr/>
        <p:txBody>
          <a:bodyPr/>
          <a:lstStyle/>
          <a:p>
            <a:r>
              <a:rPr lang="en-US" i="1" dirty="0"/>
              <a:t>January 24, 2018</a:t>
            </a:r>
          </a:p>
        </p:txBody>
      </p:sp>
      <p:pic>
        <p:nvPicPr>
          <p:cNvPr id="7" name="Picture 2" descr="Example of an emergency generator">
            <a:extLst>
              <a:ext uri="{FF2B5EF4-FFF2-40B4-BE49-F238E27FC236}">
                <a16:creationId xmlns:a16="http://schemas.microsoft.com/office/drawing/2014/main" id="{6ED2B7B5-5A34-4511-84DC-7548E4B10CA7}"/>
              </a:ext>
            </a:extLst>
          </p:cNvPr>
          <p:cNvPicPr>
            <a:picLocks noChangeAspect="1" noChangeArrowheads="1"/>
          </p:cNvPicPr>
          <p:nvPr/>
        </p:nvPicPr>
        <p:blipFill>
          <a:blip r:embed="rId2" cstate="print"/>
          <a:stretch>
            <a:fillRect/>
          </a:stretch>
        </p:blipFill>
        <p:spPr>
          <a:xfrm>
            <a:off x="5169986" y="3127003"/>
            <a:ext cx="3277161" cy="2457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Arrow: Right 11" descr="Arrow poining to Storage Tank Compliance link">
            <a:extLst>
              <a:ext uri="{FF2B5EF4-FFF2-40B4-BE49-F238E27FC236}">
                <a16:creationId xmlns:a16="http://schemas.microsoft.com/office/drawing/2014/main" id="{3BF58744-90D3-45E8-9C54-A312F85E5B5B}"/>
              </a:ext>
            </a:extLst>
          </p:cNvPr>
          <p:cNvSpPr/>
          <p:nvPr/>
        </p:nvSpPr>
        <p:spPr>
          <a:xfrm rot="10800000">
            <a:off x="3460649" y="5177252"/>
            <a:ext cx="534576" cy="14357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8EF7E2-662A-4595-9B26-B41A7B7039D9}"/>
              </a:ext>
            </a:extLst>
          </p:cNvPr>
          <p:cNvSpPr/>
          <p:nvPr/>
        </p:nvSpPr>
        <p:spPr>
          <a:xfrm>
            <a:off x="341139" y="5006017"/>
            <a:ext cx="4477045" cy="400110"/>
          </a:xfrm>
          <a:prstGeom prst="rect">
            <a:avLst/>
          </a:prstGeom>
        </p:spPr>
        <p:txBody>
          <a:bodyPr wrap="square">
            <a:spAutoFit/>
          </a:bodyPr>
          <a:lstStyle/>
          <a:p>
            <a:pPr marL="342900" indent="-342900">
              <a:buFont typeface="Arial" panose="020B0604020202020204" pitchFamily="34" charset="0"/>
              <a:buChar char="•"/>
            </a:pPr>
            <a:r>
              <a:rPr lang="en-US" sz="2000" dirty="0">
                <a:hlinkClick r:id="rId3"/>
              </a:rPr>
              <a:t>Storage Tank Compliance</a:t>
            </a:r>
            <a:endParaRPr lang="en-US" sz="2000" dirty="0"/>
          </a:p>
        </p:txBody>
      </p:sp>
      <p:sp>
        <p:nvSpPr>
          <p:cNvPr id="11" name="Rectangle 10">
            <a:extLst>
              <a:ext uri="{FF2B5EF4-FFF2-40B4-BE49-F238E27FC236}">
                <a16:creationId xmlns:a16="http://schemas.microsoft.com/office/drawing/2014/main" id="{06E48E11-71A8-4D4D-B0AD-B64107ABFF99}"/>
              </a:ext>
            </a:extLst>
          </p:cNvPr>
          <p:cNvSpPr/>
          <p:nvPr/>
        </p:nvSpPr>
        <p:spPr>
          <a:xfrm>
            <a:off x="334106" y="4265246"/>
            <a:ext cx="4800600" cy="707886"/>
          </a:xfrm>
          <a:prstGeom prst="rect">
            <a:avLst/>
          </a:prstGeom>
        </p:spPr>
        <p:txBody>
          <a:bodyPr wrap="square">
            <a:spAutoFit/>
          </a:bodyPr>
          <a:lstStyle/>
          <a:p>
            <a:pPr marL="342900" indent="-342900">
              <a:buFont typeface="Arial" panose="020B0604020202020204" pitchFamily="34" charset="0"/>
              <a:buChar char="•"/>
            </a:pPr>
            <a:r>
              <a:rPr lang="en-US" sz="2000" dirty="0">
                <a:hlinkClick r:id="rId4"/>
              </a:rPr>
              <a:t>Permitting and Compliance Assistance Program</a:t>
            </a:r>
            <a:endParaRPr lang="en-US" sz="2000" dirty="0"/>
          </a:p>
        </p:txBody>
      </p:sp>
      <p:sp>
        <p:nvSpPr>
          <p:cNvPr id="10" name="Rectangle 9">
            <a:extLst>
              <a:ext uri="{FF2B5EF4-FFF2-40B4-BE49-F238E27FC236}">
                <a16:creationId xmlns:a16="http://schemas.microsoft.com/office/drawing/2014/main" id="{1D923713-A77A-4231-AFB6-12119C4D27DD}"/>
              </a:ext>
            </a:extLst>
          </p:cNvPr>
          <p:cNvSpPr/>
          <p:nvPr/>
        </p:nvSpPr>
        <p:spPr>
          <a:xfrm>
            <a:off x="327072" y="3831710"/>
            <a:ext cx="4744438" cy="400110"/>
          </a:xfrm>
          <a:prstGeom prst="rect">
            <a:avLst/>
          </a:prstGeom>
        </p:spPr>
        <p:txBody>
          <a:bodyPr wrap="square">
            <a:spAutoFit/>
          </a:bodyPr>
          <a:lstStyle/>
          <a:p>
            <a:pPr marL="342900" indent="-342900">
              <a:buFont typeface="Arial" panose="020B0604020202020204" pitchFamily="34" charset="0"/>
              <a:buChar char="•"/>
            </a:pPr>
            <a:r>
              <a:rPr lang="en-US" sz="2000" dirty="0">
                <a:hlinkClick r:id="rId5"/>
              </a:rPr>
              <a:t>Division of Waste Management</a:t>
            </a:r>
            <a:endParaRPr lang="en-US" sz="2000" dirty="0"/>
          </a:p>
        </p:txBody>
      </p:sp>
      <p:sp>
        <p:nvSpPr>
          <p:cNvPr id="9" name="Rectangle 8">
            <a:extLst>
              <a:ext uri="{FF2B5EF4-FFF2-40B4-BE49-F238E27FC236}">
                <a16:creationId xmlns:a16="http://schemas.microsoft.com/office/drawing/2014/main" id="{79BF775C-FDE3-47FC-9E88-8DFA5C08A464}"/>
              </a:ext>
            </a:extLst>
          </p:cNvPr>
          <p:cNvSpPr/>
          <p:nvPr/>
        </p:nvSpPr>
        <p:spPr>
          <a:xfrm>
            <a:off x="174962" y="3416211"/>
            <a:ext cx="4926192" cy="400110"/>
          </a:xfrm>
          <a:prstGeom prst="rect">
            <a:avLst/>
          </a:prstGeom>
        </p:spPr>
        <p:txBody>
          <a:bodyPr wrap="square">
            <a:spAutoFit/>
          </a:bodyPr>
          <a:lstStyle/>
          <a:p>
            <a:r>
              <a:rPr lang="en-US" sz="2000" dirty="0"/>
              <a:t>Division of Waste Management Website:</a:t>
            </a:r>
          </a:p>
        </p:txBody>
      </p:sp>
      <p:sp>
        <p:nvSpPr>
          <p:cNvPr id="3" name="Content Placeholder 2">
            <a:extLst>
              <a:ext uri="{FF2B5EF4-FFF2-40B4-BE49-F238E27FC236}">
                <a16:creationId xmlns:a16="http://schemas.microsoft.com/office/drawing/2014/main" id="{CB1D767F-370B-4DA7-B010-9F503285FD89}"/>
              </a:ext>
            </a:extLst>
          </p:cNvPr>
          <p:cNvSpPr>
            <a:spLocks noGrp="1"/>
          </p:cNvSpPr>
          <p:nvPr>
            <p:ph idx="1"/>
          </p:nvPr>
        </p:nvSpPr>
        <p:spPr>
          <a:xfrm>
            <a:off x="165100" y="662781"/>
            <a:ext cx="8866358" cy="2803406"/>
          </a:xfrm>
        </p:spPr>
        <p:txBody>
          <a:bodyPr>
            <a:normAutofit/>
          </a:bodyPr>
          <a:lstStyle/>
          <a:p>
            <a:pPr marL="0" indent="0">
              <a:buNone/>
            </a:pPr>
            <a:endParaRPr lang="en-US" dirty="0"/>
          </a:p>
          <a:p>
            <a:pPr marL="0" indent="0">
              <a:buNone/>
            </a:pPr>
            <a:r>
              <a:rPr lang="en-US" dirty="0">
                <a:latin typeface="Arial" panose="020B0604020202020204" pitchFamily="34" charset="0"/>
                <a:cs typeface="Arial" panose="020B0604020202020204" pitchFamily="34" charset="0"/>
              </a:rPr>
              <a:t>Many businesses in Florida are installing emergency generators as backup for instances of power outages. A significant number of these generators are fueled by petroleum products stored in tanks that are regulated by the Department.</a:t>
            </a:r>
          </a:p>
        </p:txBody>
      </p:sp>
      <p:sp>
        <p:nvSpPr>
          <p:cNvPr id="2" name="Title 1">
            <a:extLst>
              <a:ext uri="{FF2B5EF4-FFF2-40B4-BE49-F238E27FC236}">
                <a16:creationId xmlns:a16="http://schemas.microsoft.com/office/drawing/2014/main" id="{74D0E590-DA8C-4331-B38F-12108BCE331A}"/>
              </a:ext>
            </a:extLst>
          </p:cNvPr>
          <p:cNvSpPr>
            <a:spLocks noGrp="1"/>
          </p:cNvSpPr>
          <p:nvPr>
            <p:ph type="title"/>
          </p:nvPr>
        </p:nvSpPr>
        <p:spPr>
          <a:xfrm>
            <a:off x="1046916" y="0"/>
            <a:ext cx="7609114" cy="1325563"/>
          </a:xfrm>
        </p:spPr>
        <p:txBody>
          <a:bodyPr>
            <a:normAutofit/>
          </a:bodyPr>
          <a:lstStyle/>
          <a:p>
            <a:r>
              <a:rPr lang="en-US" sz="3600" dirty="0"/>
              <a:t>Why the Outreach?</a:t>
            </a:r>
          </a:p>
        </p:txBody>
      </p:sp>
    </p:spTree>
    <p:extLst>
      <p:ext uri="{BB962C8B-B14F-4D97-AF65-F5344CB8AC3E}">
        <p14:creationId xmlns:p14="http://schemas.microsoft.com/office/powerpoint/2010/main" val="350135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BC0C64-94FA-44B3-9573-88BE3BEAC041}" type="slidenum">
              <a:rPr lang="en-US" smtClean="0"/>
              <a:t>3</a:t>
            </a:fld>
            <a:endParaRPr lang="en-US" dirty="0"/>
          </a:p>
        </p:txBody>
      </p:sp>
      <p:sp>
        <p:nvSpPr>
          <p:cNvPr id="5" name="Footer Placeholder 4"/>
          <p:cNvSpPr>
            <a:spLocks noGrp="1"/>
          </p:cNvSpPr>
          <p:nvPr>
            <p:ph type="ftr" sz="quarter" idx="11"/>
          </p:nvPr>
        </p:nvSpPr>
        <p:spPr>
          <a:xfrm>
            <a:off x="3028950" y="6495138"/>
            <a:ext cx="3086100" cy="365125"/>
          </a:xfrm>
        </p:spPr>
        <p:txBody>
          <a:bodyPr/>
          <a:lstStyle/>
          <a:p>
            <a:endParaRPr lang="en-US" i="1" dirty="0"/>
          </a:p>
          <a:p>
            <a:r>
              <a:rPr lang="en-US" i="1" dirty="0"/>
              <a:t>Division of Waste Management</a:t>
            </a:r>
          </a:p>
          <a:p>
            <a:endParaRPr lang="en-US" dirty="0"/>
          </a:p>
        </p:txBody>
      </p:sp>
      <p:sp>
        <p:nvSpPr>
          <p:cNvPr id="4" name="Date Placeholder 3"/>
          <p:cNvSpPr>
            <a:spLocks noGrp="1"/>
          </p:cNvSpPr>
          <p:nvPr>
            <p:ph type="dt" sz="half" idx="10"/>
          </p:nvPr>
        </p:nvSpPr>
        <p:spPr/>
        <p:txBody>
          <a:bodyPr/>
          <a:lstStyle/>
          <a:p>
            <a:r>
              <a:rPr lang="en-US" i="1" dirty="0"/>
              <a:t>January 24, 2018</a:t>
            </a:r>
          </a:p>
        </p:txBody>
      </p:sp>
      <p:sp>
        <p:nvSpPr>
          <p:cNvPr id="3" name="TextBox 2">
            <a:extLst>
              <a:ext uri="{FF2B5EF4-FFF2-40B4-BE49-F238E27FC236}">
                <a16:creationId xmlns:a16="http://schemas.microsoft.com/office/drawing/2014/main" id="{C223EFCE-9902-4609-B1DC-7CE9E3B51ED0}"/>
              </a:ext>
            </a:extLst>
          </p:cNvPr>
          <p:cNvSpPr txBox="1"/>
          <p:nvPr/>
        </p:nvSpPr>
        <p:spPr>
          <a:xfrm>
            <a:off x="528638" y="6344528"/>
            <a:ext cx="2917947" cy="246221"/>
          </a:xfrm>
          <a:prstGeom prst="rect">
            <a:avLst/>
          </a:prstGeom>
          <a:noFill/>
        </p:spPr>
        <p:txBody>
          <a:bodyPr wrap="square" rtlCol="0">
            <a:spAutoFit/>
          </a:bodyPr>
          <a:lstStyle/>
          <a:p>
            <a:r>
              <a:rPr lang="en-US" sz="1000" dirty="0"/>
              <a:t>*Florida Administrative Code</a:t>
            </a:r>
          </a:p>
        </p:txBody>
      </p:sp>
      <p:sp>
        <p:nvSpPr>
          <p:cNvPr id="15" name="Rectangle 14">
            <a:extLst>
              <a:ext uri="{FF2B5EF4-FFF2-40B4-BE49-F238E27FC236}">
                <a16:creationId xmlns:a16="http://schemas.microsoft.com/office/drawing/2014/main" id="{07A6BFBB-E17C-4B32-A57C-8BBA7D396A1D}"/>
              </a:ext>
            </a:extLst>
          </p:cNvPr>
          <p:cNvSpPr/>
          <p:nvPr/>
        </p:nvSpPr>
        <p:spPr>
          <a:xfrm>
            <a:off x="4629150" y="5960284"/>
            <a:ext cx="3886200" cy="369332"/>
          </a:xfrm>
          <a:prstGeom prst="rect">
            <a:avLst/>
          </a:prstGeom>
        </p:spPr>
        <p:txBody>
          <a:bodyPr wrap="square">
            <a:spAutoFit/>
          </a:bodyPr>
          <a:lstStyle/>
          <a:p>
            <a:pPr algn="ctr"/>
            <a:r>
              <a:rPr lang="en-US" dirty="0">
                <a:hlinkClick r:id="rId2"/>
              </a:rPr>
              <a:t>Chapter 62-762, F.A.C.* - AST Rule</a:t>
            </a:r>
            <a:r>
              <a:rPr lang="en-US" dirty="0"/>
              <a:t> </a:t>
            </a:r>
          </a:p>
        </p:txBody>
      </p:sp>
      <p:sp>
        <p:nvSpPr>
          <p:cNvPr id="14" name="Rectangle 13">
            <a:extLst>
              <a:ext uri="{FF2B5EF4-FFF2-40B4-BE49-F238E27FC236}">
                <a16:creationId xmlns:a16="http://schemas.microsoft.com/office/drawing/2014/main" id="{5345F30C-64E5-4BBF-B0B9-9F744E70B351}"/>
              </a:ext>
            </a:extLst>
          </p:cNvPr>
          <p:cNvSpPr/>
          <p:nvPr/>
        </p:nvSpPr>
        <p:spPr>
          <a:xfrm>
            <a:off x="528639" y="5960284"/>
            <a:ext cx="3868736" cy="369332"/>
          </a:xfrm>
          <a:prstGeom prst="rect">
            <a:avLst/>
          </a:prstGeom>
        </p:spPr>
        <p:txBody>
          <a:bodyPr wrap="square">
            <a:spAutoFit/>
          </a:bodyPr>
          <a:lstStyle/>
          <a:p>
            <a:pPr algn="ctr"/>
            <a:r>
              <a:rPr lang="en-US" dirty="0">
                <a:hlinkClick r:id="rId3"/>
              </a:rPr>
              <a:t>Chapter 62-761, F.A.C.* - UST Rule </a:t>
            </a:r>
            <a:endParaRPr lang="en-US" dirty="0"/>
          </a:p>
        </p:txBody>
      </p:sp>
      <p:pic>
        <p:nvPicPr>
          <p:cNvPr id="13" name="Content Placeholder 12" descr="Picture of an aboveground storage tank">
            <a:extLst>
              <a:ext uri="{FF2B5EF4-FFF2-40B4-BE49-F238E27FC236}">
                <a16:creationId xmlns:a16="http://schemas.microsoft.com/office/drawing/2014/main" id="{E5271091-BC55-448C-9D1C-83FE3AD658E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29150" y="2868346"/>
            <a:ext cx="3887788" cy="2915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9">
            <a:extLst>
              <a:ext uri="{FF2B5EF4-FFF2-40B4-BE49-F238E27FC236}">
                <a16:creationId xmlns:a16="http://schemas.microsoft.com/office/drawing/2014/main" id="{D5787516-BB69-4D63-8BDC-BA0D2ACD0642}"/>
              </a:ext>
            </a:extLst>
          </p:cNvPr>
          <p:cNvSpPr>
            <a:spLocks noGrp="1"/>
          </p:cNvSpPr>
          <p:nvPr>
            <p:ph type="body" sz="quarter" idx="3"/>
          </p:nvPr>
        </p:nvSpPr>
        <p:spPr>
          <a:xfrm>
            <a:off x="4629150" y="1610823"/>
            <a:ext cx="3887788" cy="823912"/>
          </a:xfrm>
        </p:spPr>
        <p:txBody>
          <a:bodyPr/>
          <a:lstStyle/>
          <a:p>
            <a:r>
              <a:rPr lang="en-US" dirty="0"/>
              <a:t>Aboveground Storage Tanks (ASTs) &gt; 550 gallons</a:t>
            </a:r>
          </a:p>
        </p:txBody>
      </p:sp>
      <p:pic>
        <p:nvPicPr>
          <p:cNvPr id="8" name="Content Placeholder 7" descr="Concrete pad showing sump lids for underground storage tanks">
            <a:extLst>
              <a:ext uri="{FF2B5EF4-FFF2-40B4-BE49-F238E27FC236}">
                <a16:creationId xmlns:a16="http://schemas.microsoft.com/office/drawing/2014/main" id="{53DB6C08-35A6-4A81-9807-C3DEDA32EA3D}"/>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28638" y="2878871"/>
            <a:ext cx="3868737" cy="2894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 Placeholder 8">
            <a:extLst>
              <a:ext uri="{FF2B5EF4-FFF2-40B4-BE49-F238E27FC236}">
                <a16:creationId xmlns:a16="http://schemas.microsoft.com/office/drawing/2014/main" id="{287BA535-CD1F-48FB-B7D5-DD2485E033DC}"/>
              </a:ext>
            </a:extLst>
          </p:cNvPr>
          <p:cNvSpPr>
            <a:spLocks noGrp="1"/>
          </p:cNvSpPr>
          <p:nvPr>
            <p:ph type="body" idx="1"/>
          </p:nvPr>
        </p:nvSpPr>
        <p:spPr>
          <a:xfrm>
            <a:off x="630238" y="1610823"/>
            <a:ext cx="3868737" cy="823912"/>
          </a:xfrm>
        </p:spPr>
        <p:txBody>
          <a:bodyPr>
            <a:normAutofit fontScale="92500"/>
          </a:bodyPr>
          <a:lstStyle/>
          <a:p>
            <a:r>
              <a:rPr lang="en-US" dirty="0">
                <a:latin typeface="Arial" panose="020B0604020202020204" pitchFamily="34" charset="0"/>
                <a:cs typeface="Arial" panose="020B0604020202020204" pitchFamily="34" charset="0"/>
              </a:rPr>
              <a:t>Underground Storage Tanks (USTs) &gt; 110 gallons</a:t>
            </a:r>
          </a:p>
        </p:txBody>
      </p:sp>
      <p:sp>
        <p:nvSpPr>
          <p:cNvPr id="2" name="Title 1"/>
          <p:cNvSpPr>
            <a:spLocks noGrp="1"/>
          </p:cNvSpPr>
          <p:nvPr>
            <p:ph type="title"/>
          </p:nvPr>
        </p:nvSpPr>
        <p:spPr>
          <a:xfrm>
            <a:off x="1314450" y="0"/>
            <a:ext cx="7659688" cy="1029379"/>
          </a:xfrm>
        </p:spPr>
        <p:txBody>
          <a:bodyPr>
            <a:normAutofit fontScale="90000"/>
          </a:bodyPr>
          <a:lstStyle/>
          <a:p>
            <a:r>
              <a:rPr lang="en-US" sz="3600" dirty="0"/>
              <a:t>What Does the Department Regulate?</a:t>
            </a:r>
          </a:p>
        </p:txBody>
      </p:sp>
    </p:spTree>
    <p:extLst>
      <p:ext uri="{BB962C8B-B14F-4D97-AF65-F5344CB8AC3E}">
        <p14:creationId xmlns:p14="http://schemas.microsoft.com/office/powerpoint/2010/main" val="160607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FE75-21B9-4B91-85EC-852695D26D8B}"/>
              </a:ext>
            </a:extLst>
          </p:cNvPr>
          <p:cNvSpPr>
            <a:spLocks noGrp="1"/>
          </p:cNvSpPr>
          <p:nvPr>
            <p:ph type="title"/>
          </p:nvPr>
        </p:nvSpPr>
        <p:spPr/>
        <p:txBody>
          <a:bodyPr/>
          <a:lstStyle/>
          <a:p>
            <a:r>
              <a:rPr lang="en-US" dirty="0"/>
              <a:t>Installation Notification </a:t>
            </a:r>
          </a:p>
        </p:txBody>
      </p:sp>
      <p:sp>
        <p:nvSpPr>
          <p:cNvPr id="3" name="Content Placeholder 2">
            <a:extLst>
              <a:ext uri="{FF2B5EF4-FFF2-40B4-BE49-F238E27FC236}">
                <a16:creationId xmlns:a16="http://schemas.microsoft.com/office/drawing/2014/main" id="{246CB1C7-CF05-490A-A145-6862B37EAB5D}"/>
              </a:ext>
            </a:extLst>
          </p:cNvPr>
          <p:cNvSpPr>
            <a:spLocks noGrp="1"/>
          </p:cNvSpPr>
          <p:nvPr>
            <p:ph idx="1"/>
          </p:nvPr>
        </p:nvSpPr>
        <p:spPr>
          <a:xfrm>
            <a:off x="628650" y="1325563"/>
            <a:ext cx="7886700" cy="4351338"/>
          </a:xfrm>
        </p:spPr>
        <p:txBody>
          <a:bodyPr>
            <a:normAutofit fontScale="92500" lnSpcReduction="10000"/>
          </a:bodyPr>
          <a:lstStyle/>
          <a:p>
            <a:r>
              <a:rPr lang="en-US" dirty="0">
                <a:latin typeface="Arial" panose="020B0604020202020204" pitchFamily="34" charset="0"/>
                <a:cs typeface="Arial" panose="020B0604020202020204" pitchFamily="34" charset="0"/>
              </a:rPr>
              <a:t>The Department contracts its inspection program statewide to local governments. You may access contact information for these local governments at the following link:</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hlinkClick r:id="rId2"/>
              </a:rPr>
              <a:t>Storage Tank District and County Contacts</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Timeframes to Notify Your Inspector:</a:t>
            </a:r>
          </a:p>
          <a:p>
            <a:pPr lvl="1"/>
            <a:r>
              <a:rPr lang="en-US" dirty="0">
                <a:latin typeface="Arial" panose="020B0604020202020204" pitchFamily="34" charset="0"/>
                <a:cs typeface="Arial" panose="020B0604020202020204" pitchFamily="34" charset="0"/>
              </a:rPr>
              <a:t>Provide 30 to 45 day written (email) prior notice of the installation of the storage tank, and</a:t>
            </a:r>
          </a:p>
          <a:p>
            <a:pPr lvl="1"/>
            <a:r>
              <a:rPr lang="en-US" dirty="0">
                <a:latin typeface="Arial" panose="020B0604020202020204" pitchFamily="34" charset="0"/>
                <a:cs typeface="Arial" panose="020B0604020202020204" pitchFamily="34" charset="0"/>
              </a:rPr>
              <a:t>48 to 72 hour email prior confirmation notification to the inspector.</a:t>
            </a:r>
          </a:p>
          <a:p>
            <a:pPr marL="0" indent="0">
              <a:buNone/>
            </a:pPr>
            <a:endParaRPr lang="en-US" dirty="0"/>
          </a:p>
        </p:txBody>
      </p:sp>
      <p:sp>
        <p:nvSpPr>
          <p:cNvPr id="4" name="Date Placeholder 3">
            <a:extLst>
              <a:ext uri="{FF2B5EF4-FFF2-40B4-BE49-F238E27FC236}">
                <a16:creationId xmlns:a16="http://schemas.microsoft.com/office/drawing/2014/main" id="{5D619A02-5AEA-40DC-8002-047796068EF0}"/>
              </a:ext>
            </a:extLst>
          </p:cNvPr>
          <p:cNvSpPr>
            <a:spLocks noGrp="1"/>
          </p:cNvSpPr>
          <p:nvPr>
            <p:ph type="dt" sz="half" idx="10"/>
          </p:nvPr>
        </p:nvSpPr>
        <p:spPr/>
        <p:txBody>
          <a:bodyPr/>
          <a:lstStyle/>
          <a:p>
            <a:r>
              <a:rPr lang="en-US" i="1" dirty="0"/>
              <a:t>January 24, 2018</a:t>
            </a:r>
          </a:p>
        </p:txBody>
      </p:sp>
      <p:sp>
        <p:nvSpPr>
          <p:cNvPr id="5" name="Footer Placeholder 4">
            <a:extLst>
              <a:ext uri="{FF2B5EF4-FFF2-40B4-BE49-F238E27FC236}">
                <a16:creationId xmlns:a16="http://schemas.microsoft.com/office/drawing/2014/main" id="{16660F05-391C-49C9-A8C1-53A229356B96}"/>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6" name="Slide Number Placeholder 5">
            <a:extLst>
              <a:ext uri="{FF2B5EF4-FFF2-40B4-BE49-F238E27FC236}">
                <a16:creationId xmlns:a16="http://schemas.microsoft.com/office/drawing/2014/main" id="{D57CC858-6DAB-4B40-A5B3-360703C02D7C}"/>
              </a:ext>
            </a:extLst>
          </p:cNvPr>
          <p:cNvSpPr>
            <a:spLocks noGrp="1"/>
          </p:cNvSpPr>
          <p:nvPr>
            <p:ph type="sldNum" sz="quarter" idx="12"/>
          </p:nvPr>
        </p:nvSpPr>
        <p:spPr/>
        <p:txBody>
          <a:bodyPr/>
          <a:lstStyle/>
          <a:p>
            <a:fld id="{77BC0C64-94FA-44B3-9573-88BE3BEAC041}" type="slidenum">
              <a:rPr lang="en-US" smtClean="0"/>
              <a:t>4</a:t>
            </a:fld>
            <a:endParaRPr lang="en-US" dirty="0"/>
          </a:p>
        </p:txBody>
      </p:sp>
    </p:spTree>
    <p:extLst>
      <p:ext uri="{BB962C8B-B14F-4D97-AF65-F5344CB8AC3E}">
        <p14:creationId xmlns:p14="http://schemas.microsoft.com/office/powerpoint/2010/main" val="29787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7FF5-CB3F-4E03-AB40-B354C4B84A1D}"/>
              </a:ext>
            </a:extLst>
          </p:cNvPr>
          <p:cNvSpPr>
            <a:spLocks noGrp="1"/>
          </p:cNvSpPr>
          <p:nvPr>
            <p:ph type="title"/>
          </p:nvPr>
        </p:nvSpPr>
        <p:spPr/>
        <p:txBody>
          <a:bodyPr/>
          <a:lstStyle/>
          <a:p>
            <a:r>
              <a:rPr lang="en-US" dirty="0"/>
              <a:t>Registration</a:t>
            </a:r>
          </a:p>
        </p:txBody>
      </p:sp>
      <p:sp>
        <p:nvSpPr>
          <p:cNvPr id="3" name="Content Placeholder 2">
            <a:extLst>
              <a:ext uri="{FF2B5EF4-FFF2-40B4-BE49-F238E27FC236}">
                <a16:creationId xmlns:a16="http://schemas.microsoft.com/office/drawing/2014/main" id="{C9BBD13E-01FC-4B1E-9D2E-34A7D5E15372}"/>
              </a:ext>
            </a:extLst>
          </p:cNvPr>
          <p:cNvSpPr>
            <a:spLocks noGrp="1"/>
          </p:cNvSpPr>
          <p:nvPr>
            <p:ph idx="1"/>
          </p:nvPr>
        </p:nvSpPr>
        <p:spPr>
          <a:xfrm>
            <a:off x="167781" y="1191237"/>
            <a:ext cx="8850384" cy="4985726"/>
          </a:xfrm>
        </p:spPr>
        <p:txBody>
          <a:bodyPr>
            <a:normAutofit fontScale="92500"/>
          </a:bodyPr>
          <a:lstStyle/>
          <a:p>
            <a:r>
              <a:rPr lang="en-US" dirty="0">
                <a:latin typeface="Arial" panose="020B0604020202020204" pitchFamily="34" charset="0"/>
                <a:cs typeface="Arial" panose="020B0604020202020204" pitchFamily="34" charset="0"/>
              </a:rPr>
              <a:t>Your storage tank is also required to be timely registered with the Department so that you may legally receive fuel from your supplier.</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Storage tanks at </a:t>
            </a:r>
            <a:r>
              <a:rPr lang="en-US" u="sng" dirty="0">
                <a:latin typeface="Arial" panose="020B0604020202020204" pitchFamily="34" charset="0"/>
                <a:cs typeface="Arial" panose="020B0604020202020204" pitchFamily="34" charset="0"/>
              </a:rPr>
              <a:t>new</a:t>
            </a:r>
            <a:r>
              <a:rPr lang="en-US" dirty="0">
                <a:latin typeface="Arial" panose="020B0604020202020204" pitchFamily="34" charset="0"/>
                <a:cs typeface="Arial" panose="020B0604020202020204" pitchFamily="34" charset="0"/>
              </a:rPr>
              <a:t> facilities (those without a current Facility #) must be registered through the Online Services Business Portal </a:t>
            </a:r>
            <a:r>
              <a:rPr lang="en-US" dirty="0">
                <a:latin typeface="Arial" panose="020B0604020202020204" pitchFamily="34" charset="0"/>
                <a:cs typeface="Arial" panose="020B0604020202020204" pitchFamily="34" charset="0"/>
                <a:hlinkClick r:id="rId2"/>
              </a:rPr>
              <a:t>ESSA</a:t>
            </a:r>
            <a:r>
              <a:rPr lang="en-US" dirty="0">
                <a:latin typeface="Arial" panose="020B0604020202020204" pitchFamily="34" charset="0"/>
                <a:cs typeface="Arial" panose="020B0604020202020204" pitchFamily="34" charset="0"/>
              </a:rPr>
              <a:t> no later than 30 days prior to installation of your storage tank, or you may submit the </a:t>
            </a:r>
            <a:r>
              <a:rPr lang="en-US" dirty="0">
                <a:latin typeface="Arial" panose="020B0604020202020204" pitchFamily="34" charset="0"/>
                <a:cs typeface="Arial" panose="020B0604020202020204" pitchFamily="34" charset="0"/>
                <a:hlinkClick r:id="rId3"/>
              </a:rPr>
              <a:t>Storage Tank Facility Registration Form</a:t>
            </a:r>
            <a:r>
              <a:rPr lang="en-US" dirty="0">
                <a:latin typeface="Arial" panose="020B0604020202020204" pitchFamily="34" charset="0"/>
                <a:cs typeface="Arial" panose="020B0604020202020204" pitchFamily="34" charset="0"/>
              </a:rPr>
              <a:t> in electronic or paper format to the Registration Section. To contact a Storage Tank Registration Representative call (850) 245-8839, or </a:t>
            </a:r>
            <a:r>
              <a:rPr lang="en-US" dirty="0">
                <a:latin typeface="Arial" panose="020B0604020202020204" pitchFamily="34" charset="0"/>
                <a:cs typeface="Arial" panose="020B0604020202020204" pitchFamily="34" charset="0"/>
                <a:hlinkClick r:id="rId4"/>
              </a:rPr>
              <a:t>tankregistration@floridadep.gov</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Storage tanks at facilities with </a:t>
            </a:r>
            <a:r>
              <a:rPr lang="en-US" u="sng" dirty="0">
                <a:latin typeface="Arial" panose="020B0604020202020204" pitchFamily="34" charset="0"/>
                <a:cs typeface="Arial" panose="020B0604020202020204" pitchFamily="34" charset="0"/>
              </a:rPr>
              <a:t>existing</a:t>
            </a:r>
            <a:r>
              <a:rPr lang="en-US" dirty="0">
                <a:latin typeface="Arial" panose="020B0604020202020204" pitchFamily="34" charset="0"/>
                <a:cs typeface="Arial" panose="020B0604020202020204" pitchFamily="34" charset="0"/>
              </a:rPr>
              <a:t> registered storage tanks must register the new storage tank(s) seven days prior to placing fuel into the storage tank.</a:t>
            </a:r>
          </a:p>
          <a:p>
            <a:endParaRPr lang="en-US" dirty="0"/>
          </a:p>
        </p:txBody>
      </p:sp>
      <p:sp>
        <p:nvSpPr>
          <p:cNvPr id="4" name="Date Placeholder 3">
            <a:extLst>
              <a:ext uri="{FF2B5EF4-FFF2-40B4-BE49-F238E27FC236}">
                <a16:creationId xmlns:a16="http://schemas.microsoft.com/office/drawing/2014/main" id="{54453695-C356-4D3C-8458-7187A397D166}"/>
              </a:ext>
            </a:extLst>
          </p:cNvPr>
          <p:cNvSpPr>
            <a:spLocks noGrp="1"/>
          </p:cNvSpPr>
          <p:nvPr>
            <p:ph type="dt" sz="half" idx="10"/>
          </p:nvPr>
        </p:nvSpPr>
        <p:spPr/>
        <p:txBody>
          <a:bodyPr/>
          <a:lstStyle/>
          <a:p>
            <a:r>
              <a:rPr lang="en-US" i="1" dirty="0"/>
              <a:t>January 24, 2018</a:t>
            </a:r>
          </a:p>
        </p:txBody>
      </p:sp>
      <p:sp>
        <p:nvSpPr>
          <p:cNvPr id="5" name="Footer Placeholder 4">
            <a:extLst>
              <a:ext uri="{FF2B5EF4-FFF2-40B4-BE49-F238E27FC236}">
                <a16:creationId xmlns:a16="http://schemas.microsoft.com/office/drawing/2014/main" id="{D70D3986-F20C-4FC0-B2ED-032C22591D50}"/>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6" name="Slide Number Placeholder 5">
            <a:extLst>
              <a:ext uri="{FF2B5EF4-FFF2-40B4-BE49-F238E27FC236}">
                <a16:creationId xmlns:a16="http://schemas.microsoft.com/office/drawing/2014/main" id="{D0B560E6-DE82-47C1-B8C5-7C297F2A22F2}"/>
              </a:ext>
            </a:extLst>
          </p:cNvPr>
          <p:cNvSpPr>
            <a:spLocks noGrp="1"/>
          </p:cNvSpPr>
          <p:nvPr>
            <p:ph type="sldNum" sz="quarter" idx="12"/>
          </p:nvPr>
        </p:nvSpPr>
        <p:spPr/>
        <p:txBody>
          <a:bodyPr/>
          <a:lstStyle/>
          <a:p>
            <a:fld id="{77BC0C64-94FA-44B3-9573-88BE3BEAC041}" type="slidenum">
              <a:rPr lang="en-US" smtClean="0"/>
              <a:t>5</a:t>
            </a:fld>
            <a:endParaRPr lang="en-US" dirty="0"/>
          </a:p>
        </p:txBody>
      </p:sp>
    </p:spTree>
    <p:extLst>
      <p:ext uri="{BB962C8B-B14F-4D97-AF65-F5344CB8AC3E}">
        <p14:creationId xmlns:p14="http://schemas.microsoft.com/office/powerpoint/2010/main" val="357656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9589C2-F1A5-439B-AB6D-62EB7E37BCE3}"/>
              </a:ext>
            </a:extLst>
          </p:cNvPr>
          <p:cNvSpPr>
            <a:spLocks noGrp="1"/>
          </p:cNvSpPr>
          <p:nvPr>
            <p:ph type="sldNum" sz="quarter" idx="12"/>
          </p:nvPr>
        </p:nvSpPr>
        <p:spPr/>
        <p:txBody>
          <a:bodyPr/>
          <a:lstStyle/>
          <a:p>
            <a:fld id="{77BC0C64-94FA-44B3-9573-88BE3BEAC041}" type="slidenum">
              <a:rPr lang="en-US" smtClean="0"/>
              <a:t>6</a:t>
            </a:fld>
            <a:endParaRPr lang="en-US" dirty="0"/>
          </a:p>
        </p:txBody>
      </p:sp>
      <p:sp>
        <p:nvSpPr>
          <p:cNvPr id="5" name="Footer Placeholder 4">
            <a:extLst>
              <a:ext uri="{FF2B5EF4-FFF2-40B4-BE49-F238E27FC236}">
                <a16:creationId xmlns:a16="http://schemas.microsoft.com/office/drawing/2014/main" id="{3D1B8439-5CB3-44DB-BF03-4B743AAB1993}"/>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4" name="Date Placeholder 3">
            <a:extLst>
              <a:ext uri="{FF2B5EF4-FFF2-40B4-BE49-F238E27FC236}">
                <a16:creationId xmlns:a16="http://schemas.microsoft.com/office/drawing/2014/main" id="{6F7F5799-53B3-4149-AA19-316ADE28D578}"/>
              </a:ext>
            </a:extLst>
          </p:cNvPr>
          <p:cNvSpPr>
            <a:spLocks noGrp="1"/>
          </p:cNvSpPr>
          <p:nvPr>
            <p:ph type="dt" sz="half" idx="10"/>
          </p:nvPr>
        </p:nvSpPr>
        <p:spPr/>
        <p:txBody>
          <a:bodyPr/>
          <a:lstStyle/>
          <a:p>
            <a:r>
              <a:rPr lang="en-US" i="1" dirty="0"/>
              <a:t>January 24, 2018</a:t>
            </a:r>
          </a:p>
        </p:txBody>
      </p:sp>
      <p:pic>
        <p:nvPicPr>
          <p:cNvPr id="8" name="Picture 7" descr="Picture of an installation of an underground storage tank">
            <a:extLst>
              <a:ext uri="{FF2B5EF4-FFF2-40B4-BE49-F238E27FC236}">
                <a16:creationId xmlns:a16="http://schemas.microsoft.com/office/drawing/2014/main" id="{18A4F79D-78D5-496C-826C-45D3AC618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321" y="2721870"/>
            <a:ext cx="4457148" cy="3342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4E50F986-411B-41C0-919F-329A35F968D6}"/>
              </a:ext>
            </a:extLst>
          </p:cNvPr>
          <p:cNvSpPr>
            <a:spLocks noGrp="1"/>
          </p:cNvSpPr>
          <p:nvPr>
            <p:ph idx="1"/>
          </p:nvPr>
        </p:nvSpPr>
        <p:spPr>
          <a:xfrm>
            <a:off x="628649" y="1313897"/>
            <a:ext cx="7886700" cy="1214150"/>
          </a:xfrm>
        </p:spPr>
        <p:txBody>
          <a:bodyPr>
            <a:normAutofit/>
          </a:bodyPr>
          <a:lstStyle/>
          <a:p>
            <a:pPr marL="0" indent="0">
              <a:buNone/>
            </a:pPr>
            <a:r>
              <a:rPr lang="en-US" sz="2400" dirty="0">
                <a:latin typeface="Arial" panose="020B0604020202020204" pitchFamily="34" charset="0"/>
                <a:cs typeface="Arial" panose="020B0604020202020204" pitchFamily="34" charset="0"/>
              </a:rPr>
              <a:t>USTs must be installed by a Pollutant Storage System Contractor (PSSC), a general contractor licensed by the </a:t>
            </a:r>
            <a:r>
              <a:rPr lang="en-US" sz="2400" dirty="0">
                <a:latin typeface="Arial" panose="020B0604020202020204" pitchFamily="34" charset="0"/>
                <a:cs typeface="Arial" panose="020B0604020202020204" pitchFamily="34" charset="0"/>
                <a:hlinkClick r:id="rId3"/>
              </a:rPr>
              <a:t>Department of Business and Professional Regulation</a:t>
            </a:r>
            <a:r>
              <a:rPr lang="en-US" sz="2400" dirty="0">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511DEA9C-A9AB-40D6-882B-035A7424DBB5}"/>
              </a:ext>
            </a:extLst>
          </p:cNvPr>
          <p:cNvSpPr>
            <a:spLocks noGrp="1"/>
          </p:cNvSpPr>
          <p:nvPr>
            <p:ph type="title"/>
          </p:nvPr>
        </p:nvSpPr>
        <p:spPr>
          <a:xfrm>
            <a:off x="973122" y="1"/>
            <a:ext cx="7542227" cy="914400"/>
          </a:xfrm>
        </p:spPr>
        <p:txBody>
          <a:bodyPr>
            <a:normAutofit/>
          </a:bodyPr>
          <a:lstStyle/>
          <a:p>
            <a:r>
              <a:rPr lang="en-US" sz="2800" dirty="0"/>
              <a:t>Installation of an Underground          Storage Tank</a:t>
            </a:r>
          </a:p>
        </p:txBody>
      </p:sp>
    </p:spTree>
    <p:extLst>
      <p:ext uri="{BB962C8B-B14F-4D97-AF65-F5344CB8AC3E}">
        <p14:creationId xmlns:p14="http://schemas.microsoft.com/office/powerpoint/2010/main" val="392609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1F6D2F-E5DC-4C5D-B2C1-A13D0173FC06}"/>
              </a:ext>
            </a:extLst>
          </p:cNvPr>
          <p:cNvSpPr>
            <a:spLocks noGrp="1"/>
          </p:cNvSpPr>
          <p:nvPr>
            <p:ph type="sldNum" sz="quarter" idx="12"/>
          </p:nvPr>
        </p:nvSpPr>
        <p:spPr/>
        <p:txBody>
          <a:bodyPr/>
          <a:lstStyle/>
          <a:p>
            <a:fld id="{77BC0C64-94FA-44B3-9573-88BE3BEAC041}" type="slidenum">
              <a:rPr lang="en-US" smtClean="0"/>
              <a:t>7</a:t>
            </a:fld>
            <a:endParaRPr lang="en-US" dirty="0"/>
          </a:p>
        </p:txBody>
      </p:sp>
      <p:sp>
        <p:nvSpPr>
          <p:cNvPr id="5" name="Footer Placeholder 4">
            <a:extLst>
              <a:ext uri="{FF2B5EF4-FFF2-40B4-BE49-F238E27FC236}">
                <a16:creationId xmlns:a16="http://schemas.microsoft.com/office/drawing/2014/main" id="{745BFF3B-DB86-427A-9EFB-75162F759670}"/>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4" name="Date Placeholder 3">
            <a:extLst>
              <a:ext uri="{FF2B5EF4-FFF2-40B4-BE49-F238E27FC236}">
                <a16:creationId xmlns:a16="http://schemas.microsoft.com/office/drawing/2014/main" id="{5028DE53-7CE3-4BFC-A00E-4F7D39EC9CF8}"/>
              </a:ext>
            </a:extLst>
          </p:cNvPr>
          <p:cNvSpPr>
            <a:spLocks noGrp="1"/>
          </p:cNvSpPr>
          <p:nvPr>
            <p:ph type="dt" sz="half" idx="10"/>
          </p:nvPr>
        </p:nvSpPr>
        <p:spPr/>
        <p:txBody>
          <a:bodyPr/>
          <a:lstStyle/>
          <a:p>
            <a:r>
              <a:rPr lang="en-US" i="1" dirty="0"/>
              <a:t>January 24, 2018</a:t>
            </a:r>
          </a:p>
        </p:txBody>
      </p:sp>
      <p:pic>
        <p:nvPicPr>
          <p:cNvPr id="1026" name="Picture 2" descr="Picture of a containment sump">
            <a:extLst>
              <a:ext uri="{FF2B5EF4-FFF2-40B4-BE49-F238E27FC236}">
                <a16:creationId xmlns:a16="http://schemas.microsoft.com/office/drawing/2014/main" id="{F0C36ABB-F989-400E-BF31-3C9B8443E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451" y="4590138"/>
            <a:ext cx="1905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6FE121D-919C-4400-8F22-20908379B92D}"/>
              </a:ext>
            </a:extLst>
          </p:cNvPr>
          <p:cNvSpPr txBox="1"/>
          <p:nvPr/>
        </p:nvSpPr>
        <p:spPr>
          <a:xfrm>
            <a:off x="6594237" y="6120646"/>
            <a:ext cx="78739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Sump</a:t>
            </a:r>
          </a:p>
        </p:txBody>
      </p:sp>
      <p:pic>
        <p:nvPicPr>
          <p:cNvPr id="14" name="Picture 13" descr="Picture of underground piping installation">
            <a:extLst>
              <a:ext uri="{FF2B5EF4-FFF2-40B4-BE49-F238E27FC236}">
                <a16:creationId xmlns:a16="http://schemas.microsoft.com/office/drawing/2014/main" id="{4A4EAC29-1E6D-41A1-9489-3576AEFFE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45450" y="4638312"/>
            <a:ext cx="2324100"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CAE4DD4D-9405-47AA-956D-2EA0A9518D4A}"/>
              </a:ext>
            </a:extLst>
          </p:cNvPr>
          <p:cNvSpPr txBox="1"/>
          <p:nvPr/>
        </p:nvSpPr>
        <p:spPr>
          <a:xfrm>
            <a:off x="3145450" y="5000625"/>
            <a:ext cx="2284862"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Underground Piping</a:t>
            </a:r>
          </a:p>
        </p:txBody>
      </p:sp>
      <p:pic>
        <p:nvPicPr>
          <p:cNvPr id="11" name="Content Placeholder 20" descr="Picture of a spill containment bucket">
            <a:extLst>
              <a:ext uri="{FF2B5EF4-FFF2-40B4-BE49-F238E27FC236}">
                <a16:creationId xmlns:a16="http://schemas.microsoft.com/office/drawing/2014/main" id="{44205B45-6D35-4D49-807F-D73141F10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4543008"/>
            <a:ext cx="1908175" cy="1832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a:extLst>
              <a:ext uri="{FF2B5EF4-FFF2-40B4-BE49-F238E27FC236}">
                <a16:creationId xmlns:a16="http://schemas.microsoft.com/office/drawing/2014/main" id="{3CC1107B-5D01-4C85-A856-4FE125829EAB}"/>
              </a:ext>
            </a:extLst>
          </p:cNvPr>
          <p:cNvSpPr txBox="1"/>
          <p:nvPr/>
        </p:nvSpPr>
        <p:spPr>
          <a:xfrm>
            <a:off x="586310" y="6005911"/>
            <a:ext cx="199285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Spill Containment</a:t>
            </a:r>
          </a:p>
        </p:txBody>
      </p:sp>
      <p:pic>
        <p:nvPicPr>
          <p:cNvPr id="10" name="Picture 9" descr="Picture of release detection gauge">
            <a:extLst>
              <a:ext uri="{FF2B5EF4-FFF2-40B4-BE49-F238E27FC236}">
                <a16:creationId xmlns:a16="http://schemas.microsoft.com/office/drawing/2014/main" id="{9EFE01A0-532A-434D-9684-122B2D02C6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538" y="2362200"/>
            <a:ext cx="2060913" cy="2060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C2750377-2413-441B-82DA-B731E7572E2A}"/>
              </a:ext>
            </a:extLst>
          </p:cNvPr>
          <p:cNvSpPr txBox="1"/>
          <p:nvPr/>
        </p:nvSpPr>
        <p:spPr>
          <a:xfrm>
            <a:off x="5847527" y="4117704"/>
            <a:ext cx="206979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Release Detection</a:t>
            </a:r>
          </a:p>
        </p:txBody>
      </p:sp>
      <p:pic>
        <p:nvPicPr>
          <p:cNvPr id="9" name="Picture 8" descr="Picture of overfill protection gauge">
            <a:extLst>
              <a:ext uri="{FF2B5EF4-FFF2-40B4-BE49-F238E27FC236}">
                <a16:creationId xmlns:a16="http://schemas.microsoft.com/office/drawing/2014/main" id="{0726DC85-BBE7-4F01-A50C-B0AB33226BB5}"/>
              </a:ext>
            </a:extLst>
          </p:cNvPr>
          <p:cNvPicPr>
            <a:picLocks noChangeAspect="1"/>
          </p:cNvPicPr>
          <p:nvPr/>
        </p:nvPicPr>
        <p:blipFill>
          <a:blip r:embed="rId6"/>
          <a:stretch>
            <a:fillRect/>
          </a:stretch>
        </p:blipFill>
        <p:spPr>
          <a:xfrm>
            <a:off x="3296332" y="2362200"/>
            <a:ext cx="2061120" cy="207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4F675A62-18F9-4F3B-91C2-8D45AEDDFE15}"/>
              </a:ext>
            </a:extLst>
          </p:cNvPr>
          <p:cNvSpPr txBox="1"/>
          <p:nvPr/>
        </p:nvSpPr>
        <p:spPr>
          <a:xfrm>
            <a:off x="3296332" y="4115266"/>
            <a:ext cx="21002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Overfill Protection</a:t>
            </a:r>
          </a:p>
        </p:txBody>
      </p:sp>
      <p:pic>
        <p:nvPicPr>
          <p:cNvPr id="8" name="Picture 7" descr="Picture of an aboveground storage tank">
            <a:extLst>
              <a:ext uri="{FF2B5EF4-FFF2-40B4-BE49-F238E27FC236}">
                <a16:creationId xmlns:a16="http://schemas.microsoft.com/office/drawing/2014/main" id="{7C9A43A7-8A5D-4D47-A716-FFC2286C20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075" y="2360950"/>
            <a:ext cx="2417400" cy="2062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a:extLst>
              <a:ext uri="{FF2B5EF4-FFF2-40B4-BE49-F238E27FC236}">
                <a16:creationId xmlns:a16="http://schemas.microsoft.com/office/drawing/2014/main" id="{D43C83FC-FC22-412D-A5B7-2836B05335D4}"/>
              </a:ext>
            </a:extLst>
          </p:cNvPr>
          <p:cNvSpPr txBox="1"/>
          <p:nvPr/>
        </p:nvSpPr>
        <p:spPr>
          <a:xfrm>
            <a:off x="1332280" y="4067849"/>
            <a:ext cx="64481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AST</a:t>
            </a:r>
          </a:p>
        </p:txBody>
      </p:sp>
      <p:sp>
        <p:nvSpPr>
          <p:cNvPr id="3" name="Content Placeholder 2">
            <a:extLst>
              <a:ext uri="{FF2B5EF4-FFF2-40B4-BE49-F238E27FC236}">
                <a16:creationId xmlns:a16="http://schemas.microsoft.com/office/drawing/2014/main" id="{1DDCF93B-70AE-49F7-8613-D25BE7D92C1B}"/>
              </a:ext>
            </a:extLst>
          </p:cNvPr>
          <p:cNvSpPr>
            <a:spLocks noGrp="1"/>
          </p:cNvSpPr>
          <p:nvPr>
            <p:ph idx="1"/>
          </p:nvPr>
        </p:nvSpPr>
        <p:spPr>
          <a:xfrm>
            <a:off x="219075" y="1162050"/>
            <a:ext cx="8420100" cy="1200150"/>
          </a:xfrm>
        </p:spPr>
        <p:txBody>
          <a:bodyPr>
            <a:normAutofit/>
          </a:bodyPr>
          <a:lstStyle/>
          <a:p>
            <a:pPr marL="0" indent="0">
              <a:buNone/>
            </a:pPr>
            <a:r>
              <a:rPr lang="en-US" sz="1800" dirty="0">
                <a:latin typeface="Arial" panose="020B0604020202020204" pitchFamily="34" charset="0"/>
                <a:cs typeface="Arial" panose="020B0604020202020204" pitchFamily="34" charset="0"/>
              </a:rPr>
              <a:t>In general, manufacturers of storage tank system components must register their equipment with the Department before the equipment can be used in the State of Florida. You must ensure that the equipment that you plan to install is listed with the Department, as applicable. </a:t>
            </a:r>
            <a:r>
              <a:rPr lang="en-US" sz="1800" dirty="0">
                <a:latin typeface="Arial" panose="020B0604020202020204" pitchFamily="34" charset="0"/>
                <a:cs typeface="Arial" panose="020B0604020202020204" pitchFamily="34" charset="0"/>
                <a:hlinkClick r:id="rId8"/>
              </a:rPr>
              <a:t>Storage Tank System Equipment Registration </a:t>
            </a:r>
            <a:r>
              <a:rPr lang="en-US" sz="1800"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4DE9EF63-CFC7-4538-A910-FCF0AB6C757B}"/>
              </a:ext>
            </a:extLst>
          </p:cNvPr>
          <p:cNvSpPr>
            <a:spLocks noGrp="1"/>
          </p:cNvSpPr>
          <p:nvPr>
            <p:ph type="title"/>
          </p:nvPr>
        </p:nvSpPr>
        <p:spPr/>
        <p:txBody>
          <a:bodyPr/>
          <a:lstStyle/>
          <a:p>
            <a:r>
              <a:rPr lang="en-US" dirty="0"/>
              <a:t>Your Storage Tank System</a:t>
            </a:r>
          </a:p>
        </p:txBody>
      </p:sp>
    </p:spTree>
    <p:extLst>
      <p:ext uri="{BB962C8B-B14F-4D97-AF65-F5344CB8AC3E}">
        <p14:creationId xmlns:p14="http://schemas.microsoft.com/office/powerpoint/2010/main" val="101303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AF6F-5784-4E33-AABE-AFDAABF5527F}"/>
              </a:ext>
            </a:extLst>
          </p:cNvPr>
          <p:cNvSpPr>
            <a:spLocks noGrp="1"/>
          </p:cNvSpPr>
          <p:nvPr>
            <p:ph type="title"/>
          </p:nvPr>
        </p:nvSpPr>
        <p:spPr/>
        <p:txBody>
          <a:bodyPr/>
          <a:lstStyle/>
          <a:p>
            <a:r>
              <a:rPr lang="en-US" dirty="0"/>
              <a:t>Financial Responsibility</a:t>
            </a:r>
          </a:p>
        </p:txBody>
      </p:sp>
      <p:sp>
        <p:nvSpPr>
          <p:cNvPr id="3" name="Content Placeholder 2">
            <a:extLst>
              <a:ext uri="{FF2B5EF4-FFF2-40B4-BE49-F238E27FC236}">
                <a16:creationId xmlns:a16="http://schemas.microsoft.com/office/drawing/2014/main" id="{568ECDF6-A120-44DF-98E8-68AE0FFBC9AD}"/>
              </a:ext>
            </a:extLst>
          </p:cNvPr>
          <p:cNvSpPr>
            <a:spLocks noGrp="1"/>
          </p:cNvSpPr>
          <p:nvPr>
            <p:ph idx="1"/>
          </p:nvPr>
        </p:nvSpPr>
        <p:spPr>
          <a:xfrm>
            <a:off x="628650" y="1464898"/>
            <a:ext cx="7886700" cy="4351338"/>
          </a:xfrm>
        </p:spPr>
        <p:txBody>
          <a:bodyPr>
            <a:normAutofit lnSpcReduction="10000"/>
          </a:bodyPr>
          <a:lstStyle/>
          <a:p>
            <a:r>
              <a:rPr lang="en-US" dirty="0">
                <a:latin typeface="Arial" panose="020B0604020202020204" pitchFamily="34" charset="0"/>
                <a:cs typeface="Arial" panose="020B0604020202020204" pitchFamily="34" charset="0"/>
              </a:rPr>
              <a:t>The facility owner is required to demonstrate and maintain Financial Responsibility (FR) related to the storage tank system from installation through closure.</a:t>
            </a:r>
          </a:p>
          <a:p>
            <a:r>
              <a:rPr lang="en-US" dirty="0">
                <a:latin typeface="Arial" panose="020B0604020202020204" pitchFamily="34" charset="0"/>
                <a:cs typeface="Arial" panose="020B0604020202020204" pitchFamily="34" charset="0"/>
              </a:rPr>
              <a:t>FR is the ability to pay for the cleanup of a discharge and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party liability resulting from a discharge.</a:t>
            </a:r>
          </a:p>
          <a:p>
            <a:r>
              <a:rPr lang="en-US" dirty="0">
                <a:latin typeface="Arial" panose="020B0604020202020204" pitchFamily="34" charset="0"/>
                <a:cs typeface="Arial" panose="020B0604020202020204" pitchFamily="34" charset="0"/>
              </a:rPr>
              <a:t>Typical FR mechanisms include insurance policies and financial tests (self-insurance). </a:t>
            </a:r>
          </a:p>
          <a:p>
            <a:pPr marL="457200" lvl="1" indent="0">
              <a:buNone/>
            </a:pPr>
            <a:endParaRPr lang="en-US" dirty="0">
              <a:latin typeface="Arial" panose="020B0604020202020204" pitchFamily="34" charset="0"/>
              <a:cs typeface="Arial" panose="020B0604020202020204" pitchFamily="34" charset="0"/>
              <a:hlinkClick r:id="rId2"/>
            </a:endParaRPr>
          </a:p>
          <a:p>
            <a:pPr marL="457200" lvl="1" indent="0" algn="ctr">
              <a:buNone/>
            </a:pPr>
            <a:r>
              <a:rPr lang="en-US" dirty="0">
                <a:latin typeface="Arial" panose="020B0604020202020204" pitchFamily="34" charset="0"/>
                <a:cs typeface="Arial" panose="020B0604020202020204" pitchFamily="34" charset="0"/>
                <a:hlinkClick r:id="rId2"/>
              </a:rPr>
              <a:t>Storage Tank Financial Responsibility</a:t>
            </a:r>
            <a:endParaRPr lang="en-US"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12FBCCE-1B48-4639-9EE8-DC2BBB0519B4}"/>
              </a:ext>
            </a:extLst>
          </p:cNvPr>
          <p:cNvSpPr>
            <a:spLocks noGrp="1"/>
          </p:cNvSpPr>
          <p:nvPr>
            <p:ph type="dt" sz="half" idx="10"/>
          </p:nvPr>
        </p:nvSpPr>
        <p:spPr/>
        <p:txBody>
          <a:bodyPr/>
          <a:lstStyle/>
          <a:p>
            <a:r>
              <a:rPr lang="en-US" i="1" dirty="0"/>
              <a:t>January 24, 2018</a:t>
            </a:r>
          </a:p>
        </p:txBody>
      </p:sp>
      <p:sp>
        <p:nvSpPr>
          <p:cNvPr id="5" name="Footer Placeholder 4">
            <a:extLst>
              <a:ext uri="{FF2B5EF4-FFF2-40B4-BE49-F238E27FC236}">
                <a16:creationId xmlns:a16="http://schemas.microsoft.com/office/drawing/2014/main" id="{7301B78B-CB19-47FA-8B8A-D289EA4E28B4}"/>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6" name="Slide Number Placeholder 5">
            <a:extLst>
              <a:ext uri="{FF2B5EF4-FFF2-40B4-BE49-F238E27FC236}">
                <a16:creationId xmlns:a16="http://schemas.microsoft.com/office/drawing/2014/main" id="{068F5034-93FC-4CB8-9680-0F69BB18E12E}"/>
              </a:ext>
            </a:extLst>
          </p:cNvPr>
          <p:cNvSpPr>
            <a:spLocks noGrp="1"/>
          </p:cNvSpPr>
          <p:nvPr>
            <p:ph type="sldNum" sz="quarter" idx="12"/>
          </p:nvPr>
        </p:nvSpPr>
        <p:spPr/>
        <p:txBody>
          <a:bodyPr/>
          <a:lstStyle/>
          <a:p>
            <a:fld id="{77BC0C64-94FA-44B3-9573-88BE3BEAC041}" type="slidenum">
              <a:rPr lang="en-US" smtClean="0"/>
              <a:t>8</a:t>
            </a:fld>
            <a:endParaRPr lang="en-US" dirty="0"/>
          </a:p>
        </p:txBody>
      </p:sp>
    </p:spTree>
    <p:extLst>
      <p:ext uri="{BB962C8B-B14F-4D97-AF65-F5344CB8AC3E}">
        <p14:creationId xmlns:p14="http://schemas.microsoft.com/office/powerpoint/2010/main" val="40052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1DE2-ECA0-4819-B653-0E001210A38D}"/>
              </a:ext>
            </a:extLst>
          </p:cNvPr>
          <p:cNvSpPr>
            <a:spLocks noGrp="1"/>
          </p:cNvSpPr>
          <p:nvPr>
            <p:ph type="title"/>
          </p:nvPr>
        </p:nvSpPr>
        <p:spPr/>
        <p:txBody>
          <a:bodyPr>
            <a:normAutofit/>
          </a:bodyPr>
          <a:lstStyle/>
          <a:p>
            <a:r>
              <a:rPr lang="en-US" sz="3600" dirty="0"/>
              <a:t>Release Detection</a:t>
            </a:r>
          </a:p>
        </p:txBody>
      </p:sp>
      <p:sp>
        <p:nvSpPr>
          <p:cNvPr id="3" name="Content Placeholder 2">
            <a:extLst>
              <a:ext uri="{FF2B5EF4-FFF2-40B4-BE49-F238E27FC236}">
                <a16:creationId xmlns:a16="http://schemas.microsoft.com/office/drawing/2014/main" id="{602DAC60-233B-40CA-BFCD-6070144C5328}"/>
              </a:ext>
            </a:extLst>
          </p:cNvPr>
          <p:cNvSpPr>
            <a:spLocks noGrp="1"/>
          </p:cNvSpPr>
          <p:nvPr>
            <p:ph idx="1"/>
          </p:nvPr>
        </p:nvSpPr>
        <p:spPr/>
        <p:txBody>
          <a:bodyPr>
            <a:normAutofit fontScale="92500"/>
          </a:bodyPr>
          <a:lstStyle/>
          <a:p>
            <a:pPr marL="457200" lvl="1" indent="0">
              <a:buNone/>
            </a:pPr>
            <a:r>
              <a:rPr lang="en-US" dirty="0">
                <a:latin typeface="Arial" panose="020B0604020202020204" pitchFamily="34" charset="0"/>
                <a:cs typeface="Arial" panose="020B0604020202020204" pitchFamily="34" charset="0"/>
              </a:rPr>
              <a:t>Storage tank systems shall have a method or combination of methods of release detection that can detect a new release from any portion of the storage tank system.</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Release detection must be conducted on a monthly basis, and not to exceed every 35 days.</a:t>
            </a:r>
          </a:p>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Records of all release detection results and findings must be maintained for 3 years and be available for inspection.</a:t>
            </a:r>
          </a:p>
          <a:p>
            <a:pPr lvl="1"/>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Release detection devices are required to have start-up as well as annual operability testing.</a:t>
            </a:r>
          </a:p>
        </p:txBody>
      </p:sp>
      <p:sp>
        <p:nvSpPr>
          <p:cNvPr id="4" name="Date Placeholder 3">
            <a:extLst>
              <a:ext uri="{FF2B5EF4-FFF2-40B4-BE49-F238E27FC236}">
                <a16:creationId xmlns:a16="http://schemas.microsoft.com/office/drawing/2014/main" id="{CADC3951-A63F-4F9C-88D6-38DF344E0675}"/>
              </a:ext>
            </a:extLst>
          </p:cNvPr>
          <p:cNvSpPr>
            <a:spLocks noGrp="1"/>
          </p:cNvSpPr>
          <p:nvPr>
            <p:ph type="dt" sz="half" idx="10"/>
          </p:nvPr>
        </p:nvSpPr>
        <p:spPr/>
        <p:txBody>
          <a:bodyPr/>
          <a:lstStyle/>
          <a:p>
            <a:r>
              <a:rPr lang="en-US" i="1" dirty="0"/>
              <a:t>January 24, 2018</a:t>
            </a:r>
          </a:p>
        </p:txBody>
      </p:sp>
      <p:sp>
        <p:nvSpPr>
          <p:cNvPr id="5" name="Footer Placeholder 4">
            <a:extLst>
              <a:ext uri="{FF2B5EF4-FFF2-40B4-BE49-F238E27FC236}">
                <a16:creationId xmlns:a16="http://schemas.microsoft.com/office/drawing/2014/main" id="{2FA7D2F2-3F97-44AB-93BC-CDC20A4E888F}"/>
              </a:ext>
            </a:extLst>
          </p:cNvPr>
          <p:cNvSpPr>
            <a:spLocks noGrp="1"/>
          </p:cNvSpPr>
          <p:nvPr>
            <p:ph type="ftr" sz="quarter" idx="11"/>
          </p:nvPr>
        </p:nvSpPr>
        <p:spPr/>
        <p:txBody>
          <a:bodyPr/>
          <a:lstStyle/>
          <a:p>
            <a:endParaRPr lang="en-US" i="1" dirty="0"/>
          </a:p>
          <a:p>
            <a:r>
              <a:rPr lang="en-US" i="1" dirty="0"/>
              <a:t>Division of Waste Management</a:t>
            </a:r>
          </a:p>
          <a:p>
            <a:endParaRPr lang="en-US" dirty="0"/>
          </a:p>
        </p:txBody>
      </p:sp>
      <p:sp>
        <p:nvSpPr>
          <p:cNvPr id="6" name="Slide Number Placeholder 5">
            <a:extLst>
              <a:ext uri="{FF2B5EF4-FFF2-40B4-BE49-F238E27FC236}">
                <a16:creationId xmlns:a16="http://schemas.microsoft.com/office/drawing/2014/main" id="{A51BD72F-8161-46C7-856F-F2D78B3384F2}"/>
              </a:ext>
            </a:extLst>
          </p:cNvPr>
          <p:cNvSpPr>
            <a:spLocks noGrp="1"/>
          </p:cNvSpPr>
          <p:nvPr>
            <p:ph type="sldNum" sz="quarter" idx="12"/>
          </p:nvPr>
        </p:nvSpPr>
        <p:spPr/>
        <p:txBody>
          <a:bodyPr/>
          <a:lstStyle/>
          <a:p>
            <a:fld id="{77BC0C64-94FA-44B3-9573-88BE3BEAC041}" type="slidenum">
              <a:rPr lang="en-US" smtClean="0"/>
              <a:t>9</a:t>
            </a:fld>
            <a:endParaRPr lang="en-US" dirty="0"/>
          </a:p>
        </p:txBody>
      </p:sp>
    </p:spTree>
    <p:extLst>
      <p:ext uri="{BB962C8B-B14F-4D97-AF65-F5344CB8AC3E}">
        <p14:creationId xmlns:p14="http://schemas.microsoft.com/office/powerpoint/2010/main" val="202021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TotalTime>
  <Words>717</Words>
  <Application>Microsoft Office PowerPoint</Application>
  <PresentationFormat>On-screen Show (4:3)</PresentationFormat>
  <Paragraphs>118</Paragraphs>
  <Slides>12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Custom Design</vt:lpstr>
      <vt:lpstr>PowerPoint Presentation</vt:lpstr>
      <vt:lpstr>Why the Outreach?</vt:lpstr>
      <vt:lpstr>What Does the Department Regulate?</vt:lpstr>
      <vt:lpstr>Installation Notification </vt:lpstr>
      <vt:lpstr>Registration</vt:lpstr>
      <vt:lpstr>Installation of an Underground          Storage Tank</vt:lpstr>
      <vt:lpstr>Your Storage Tank System</vt:lpstr>
      <vt:lpstr>Financial Responsibility</vt:lpstr>
      <vt:lpstr>Release Detection</vt:lpstr>
      <vt:lpstr>Reminder</vt:lpstr>
      <vt:lpstr>District Contact Info</vt:lpstr>
      <vt:lpstr>New Emergency Generator Outreach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Generator Outreach Webinar</dc:title>
  <dc:creator>Rakestraw, Charlotte</dc:creator>
  <cp:lastModifiedBy>Curran, Kimberley</cp:lastModifiedBy>
  <cp:revision>77</cp:revision>
  <dcterms:created xsi:type="dcterms:W3CDTF">2015-05-19T17:22:51Z</dcterms:created>
  <dcterms:modified xsi:type="dcterms:W3CDTF">2017-12-14T16:58:50Z</dcterms:modified>
</cp:coreProperties>
</file>