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4"/>
  </p:sldMasterIdLst>
  <p:notesMasterIdLst>
    <p:notesMasterId r:id="rId23"/>
  </p:notesMasterIdLst>
  <p:handoutMasterIdLst>
    <p:handoutMasterId r:id="rId24"/>
  </p:handoutMasterIdLst>
  <p:sldIdLst>
    <p:sldId id="335" r:id="rId5"/>
    <p:sldId id="368" r:id="rId6"/>
    <p:sldId id="370" r:id="rId7"/>
    <p:sldId id="371" r:id="rId8"/>
    <p:sldId id="317" r:id="rId9"/>
    <p:sldId id="351" r:id="rId10"/>
    <p:sldId id="352" r:id="rId11"/>
    <p:sldId id="360" r:id="rId12"/>
    <p:sldId id="367" r:id="rId13"/>
    <p:sldId id="353" r:id="rId14"/>
    <p:sldId id="365" r:id="rId15"/>
    <p:sldId id="354" r:id="rId16"/>
    <p:sldId id="356" r:id="rId17"/>
    <p:sldId id="355" r:id="rId18"/>
    <p:sldId id="358" r:id="rId19"/>
    <p:sldId id="362" r:id="rId20"/>
    <p:sldId id="369" r:id="rId21"/>
    <p:sldId id="349" r:id="rId22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ker, Kim (Waste)" initials="WK(" lastIdx="7" clrIdx="0">
    <p:extLst>
      <p:ext uri="{19B8F6BF-5375-455C-9EA6-DF929625EA0E}">
        <p15:presenceInfo xmlns:p15="http://schemas.microsoft.com/office/powerpoint/2012/main" userId="S::Kim.Walker@FloridaDEP.gov::d1d6c9ef-732d-48bd-a5ad-ae9617b3b417" providerId="AD"/>
      </p:ext>
    </p:extLst>
  </p:cmAuthor>
  <p:cmAuthor id="2" name="Gregg, Jeff" initials="GJ" lastIdx="2" clrIdx="1">
    <p:extLst>
      <p:ext uri="{19B8F6BF-5375-455C-9EA6-DF929625EA0E}">
        <p15:presenceInfo xmlns:p15="http://schemas.microsoft.com/office/powerpoint/2012/main" userId="S::jeff.gregg@floridadep.gov::770d7c3a-fcb5-4911-9693-5a9450659076" providerId="AD"/>
      </p:ext>
    </p:extLst>
  </p:cmAuthor>
  <p:cmAuthor id="3" name="Curran, Kimberley" initials="CK" lastIdx="5" clrIdx="2">
    <p:extLst>
      <p:ext uri="{19B8F6BF-5375-455C-9EA6-DF929625EA0E}">
        <p15:presenceInfo xmlns:p15="http://schemas.microsoft.com/office/powerpoint/2012/main" userId="S::kimberley.curran@floridadep.gov::9c58037e-f4c8-4c20-9a5c-9bab265cd291" providerId="AD"/>
      </p:ext>
    </p:extLst>
  </p:cmAuthor>
  <p:cmAuthor id="4" name="Dorsett, Amanda" initials="DA" lastIdx="2" clrIdx="3">
    <p:extLst>
      <p:ext uri="{19B8F6BF-5375-455C-9EA6-DF929625EA0E}">
        <p15:presenceInfo xmlns:p15="http://schemas.microsoft.com/office/powerpoint/2012/main" userId="S::amanda.dorsett@floridadep.gov::6b6391fa-2c7e-43ff-ae98-e2c916fd08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57" autoAdjust="0"/>
  </p:normalViewPr>
  <p:slideViewPr>
    <p:cSldViewPr snapToGrid="0">
      <p:cViewPr varScale="1">
        <p:scale>
          <a:sx n="104" d="100"/>
          <a:sy n="104" d="100"/>
        </p:scale>
        <p:origin x="1218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7DB039-26CD-45CB-B191-AD3A1DBC1C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B59C4-420C-4677-9D5C-9F604A4442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250C14-EFBA-4347-A865-B41655476BDE}" type="datetimeFigureOut">
              <a:rPr lang="en-US"/>
              <a:pPr>
                <a:defRPr/>
              </a:pPr>
              <a:t>6/2/2021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CA143-5BBF-45D6-81FE-CD9AD73E01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9F434-C222-47D6-814E-7DD40D15DA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93313E-62D9-4B0D-B42D-230512791D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C89D73-1680-4C19-98C5-8C55415775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07558-ECBC-4946-A57A-83F15DA220E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BE6961-3120-4933-A788-8C07944B1179}" type="datetimeFigureOut">
              <a:rPr lang="en-US"/>
              <a:pPr>
                <a:defRPr/>
              </a:pPr>
              <a:t>6/2/2021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5DE0BA-5745-44C4-8117-706116DC2F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E361EE5-0B15-417B-84DF-9525F06BF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AFBE6-9BA0-4E65-AD57-DF5F96262C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167B5-AF83-42E1-80ED-D99CB9D294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FBCB9A-F3E6-4000-86A3-DF0F6B8A76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A515FA68-A40D-4770-8803-506AF291AE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508876C-D6A9-4CE3-83F4-55F56BB53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500"/>
              <a:t>We will be discussing the current State of Florida, Department of Environmental Protection Program concerning those storage tank systems effected by material incompatibility while storing Ethanol-containing fuels and/or Biodiesel. As we make our way through this presentation, there are specific times set aside for question-and-answer periods. Now…let us begin.</a:t>
            </a:r>
          </a:p>
          <a:p>
            <a:endParaRPr lang="en-US" altLang="en-US" sz="1500"/>
          </a:p>
          <a:p>
            <a:r>
              <a:rPr lang="en-US" altLang="en-US" sz="1500"/>
              <a:t>By what authority can a facility operator or owner request reimbursement for petroleum storage systems and what is the process? 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D137F764-C28F-48E5-8760-7D4F5D2CAC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FDDECB-A090-44BD-8963-5179154CD33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EF3FFD68-856C-4C15-AC05-B6268AEA4A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02CDFAA-B4E7-4E62-88A3-158C61293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>
              <a:cs typeface="Calibri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6EA7AFB-4228-4C9B-B14A-BF2F16108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C96AF7-B6D8-44BF-9902-1D9ACA9B808C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858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BCB9A-F3E6-4000-86A3-DF0F6B8A76C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51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58EA5DDD-C82B-43DD-BCA6-1516ECFA2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2A619DE9-0D21-44BF-9801-0605D8BB2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124F6AD9-D75A-4B99-A47D-08866A7B8A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6EF7FAB-B986-4C4E-A5C1-9F597B0DEF6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762AC564-D287-4009-ABA0-F65156FFA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02FE016-9CEF-4C88-B4DD-365EE737F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cs typeface="Calibri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BA977F0-175D-4400-BBDC-4B1B6321B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0CBD3F9-BD6C-463C-8B10-CCB46FC9C68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76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BCB9A-F3E6-4000-86A3-DF0F6B8A76C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714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BCB9A-F3E6-4000-86A3-DF0F6B8A76C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099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762AC564-D287-4009-ABA0-F65156FFA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02FE016-9CEF-4C88-B4DD-365EE737F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>
              <a:cs typeface="Calibri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BA977F0-175D-4400-BBDC-4B1B6321B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0CBD3F9-BD6C-463C-8B10-CCB46FC9C68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BCB9A-F3E6-4000-86A3-DF0F6B8A76C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42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BCB9A-F3E6-4000-86A3-DF0F6B8A76CA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232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BCB9A-F3E6-4000-86A3-DF0F6B8A76CA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40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762AC564-D287-4009-ABA0-F65156FFA6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02FE016-9CEF-4C88-B4DD-365EE737F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cs typeface="Calibri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BA977F0-175D-4400-BBDC-4B1B6321B2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0CBD3F9-BD6C-463C-8B10-CCB46FC9C68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79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48190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449439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 descr="Florida Department of Environmental Protection Logo">
            <a:extLst>
              <a:ext uri="{FF2B5EF4-FFF2-40B4-BE49-F238E27FC236}">
                <a16:creationId xmlns:a16="http://schemas.microsoft.com/office/drawing/2014/main" id="{B841AFFE-911C-45A8-BA45-CC74D39066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8763" y="-231775"/>
            <a:ext cx="1103312" cy="1674813"/>
            <a:chOff x="782638" y="-144463"/>
            <a:chExt cx="1016000" cy="1536701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37D1C708-5A32-4730-AC78-0DCDC927C49D}"/>
                </a:ext>
              </a:extLst>
            </p:cNvPr>
            <p:cNvSpPr/>
            <p:nvPr/>
          </p:nvSpPr>
          <p:spPr>
            <a:xfrm>
              <a:off x="816261" y="-144463"/>
              <a:ext cx="934136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B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FDA4CA87-63FB-429F-9EF6-A61115D0F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80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11982" y="2874723"/>
            <a:ext cx="7903369" cy="3302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998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 descr="Florida Department of Environmental Protection Logo">
            <a:extLst>
              <a:ext uri="{FF2B5EF4-FFF2-40B4-BE49-F238E27FC236}">
                <a16:creationId xmlns:a16="http://schemas.microsoft.com/office/drawing/2014/main" id="{0E25AA82-5884-4147-9FCF-E8691017F3F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8763" y="-231775"/>
            <a:ext cx="1103312" cy="1674813"/>
            <a:chOff x="782638" y="-144463"/>
            <a:chExt cx="1016000" cy="1536701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411A07F5-11E5-442A-B9E4-56B250ED4112}"/>
                </a:ext>
              </a:extLst>
            </p:cNvPr>
            <p:cNvSpPr/>
            <p:nvPr/>
          </p:nvSpPr>
          <p:spPr>
            <a:xfrm>
              <a:off x="816261" y="-144463"/>
              <a:ext cx="934136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B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B1EB9709-42A9-4389-B486-54AD249B8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650" y="2874723"/>
            <a:ext cx="7886700" cy="3302240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75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 descr="Florida Department of Environmental Protection Logo">
            <a:extLst>
              <a:ext uri="{FF2B5EF4-FFF2-40B4-BE49-F238E27FC236}">
                <a16:creationId xmlns:a16="http://schemas.microsoft.com/office/drawing/2014/main" id="{EEEABE76-8025-42C6-BB62-E82A9CD14FE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8763" y="-231775"/>
            <a:ext cx="1103312" cy="1674813"/>
            <a:chOff x="782638" y="-144463"/>
            <a:chExt cx="1016000" cy="1536701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1EFE6B47-2E44-4D79-B950-6B2DE7FE6E8F}"/>
                </a:ext>
              </a:extLst>
            </p:cNvPr>
            <p:cNvSpPr/>
            <p:nvPr/>
          </p:nvSpPr>
          <p:spPr>
            <a:xfrm>
              <a:off x="816261" y="-144463"/>
              <a:ext cx="934136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B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253BF224-4FC8-4727-84D5-6DB11835A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6295" y="365126"/>
            <a:ext cx="7129055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2874723"/>
            <a:ext cx="7886700" cy="3302240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71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BA9034E-4C5A-4049-8146-26B386799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14041BC-514B-4003-B374-3BC2B13D3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4" r:id="rId3"/>
    <p:sldLayoutId id="2147483773" r:id="rId4"/>
    <p:sldLayoutId id="2147483775" r:id="rId5"/>
    <p:sldLayoutId id="2147483776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EthanolBioD_Program@FloridaDEP.gov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hyperlink" Target="https://flvendor.myfloridacfo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g.state.fl.us/Statutes/index.cfm?App_mode=Display_Statute&amp;Search_String=&amp;URL=0300-0399/0376/Sections/0376.3071.ht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EthanolBioD_Program@FloridaDEP.gov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mailto:FeeProcessing@myfloridamarketplace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vendorhelp@myfloridamarketplace.com" TargetMode="External"/><Relationship Id="rId5" Type="http://schemas.openxmlformats.org/officeDocument/2006/relationships/hyperlink" Target="mailto:EthanolBioD_Program@FloridaDEP.gov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s://floridadep.gov/waste/permitting-compliance-assistance/content/ethanol-biodiesel-progra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loridadep.gov/waste/permitting-compliance-assistance/forms/ethanol-biodiesel-affidavit-and-certifications-form" TargetMode="External"/><Relationship Id="rId5" Type="http://schemas.openxmlformats.org/officeDocument/2006/relationships/hyperlink" Target="https://floridadep.gov/waste/permitting-compliance-assistance/forms/ethanol-biodiesel-application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6" descr="Image of dark colored water surrounded by trees">
            <a:extLst>
              <a:ext uri="{FF2B5EF4-FFF2-40B4-BE49-F238E27FC236}">
                <a16:creationId xmlns:a16="http://schemas.microsoft.com/office/drawing/2014/main" id="{7C056700-85BD-401D-895C-102D769B0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6" y="7398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">
            <a:extLst>
              <a:ext uri="{FF2B5EF4-FFF2-40B4-BE49-F238E27FC236}">
                <a16:creationId xmlns:a16="http://schemas.microsoft.com/office/drawing/2014/main" id="{991ADE56-CCD6-44AA-8855-04732D7FA968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606425" y="4386263"/>
            <a:ext cx="7508875" cy="17081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2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ETHANOL / BIODIESEL PROGRAM</a:t>
            </a:r>
          </a:p>
        </p:txBody>
      </p:sp>
      <p:grpSp>
        <p:nvGrpSpPr>
          <p:cNvPr id="7172" name="Group 1" descr="Florida Department of Environmental Protection Logo">
            <a:extLst>
              <a:ext uri="{FF2B5EF4-FFF2-40B4-BE49-F238E27FC236}">
                <a16:creationId xmlns:a16="http://schemas.microsoft.com/office/drawing/2014/main" id="{A76B13C0-A1BC-4838-BF31-445E2675B597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-17463"/>
            <a:ext cx="1030288" cy="1560513"/>
            <a:chOff x="782638" y="-144463"/>
            <a:chExt cx="1016000" cy="1536701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1EC5061-232E-4F58-9A5C-8616A29F038B}"/>
                </a:ext>
              </a:extLst>
            </p:cNvPr>
            <p:cNvSpPr/>
            <p:nvPr/>
          </p:nvSpPr>
          <p:spPr>
            <a:xfrm>
              <a:off x="815514" y="-144463"/>
              <a:ext cx="936160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7175" name="Picture 14">
              <a:extLst>
                <a:ext uri="{FF2B5EF4-FFF2-40B4-BE49-F238E27FC236}">
                  <a16:creationId xmlns:a16="http://schemas.microsoft.com/office/drawing/2014/main" id="{F4327465-C458-40A9-BDE3-F970EB9A7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C0CBFBD2-9DA8-4F8B-953B-84686D6DA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115" y="6078464"/>
            <a:ext cx="7508875" cy="5847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algn="ctr" defTabSz="45720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1600" b="1" dirty="0">
                <a:solidFill>
                  <a:schemeClr val="bg1"/>
                </a:solidFill>
                <a:ea typeface="+mn-ea"/>
                <a:cs typeface="+mn-cs"/>
              </a:rPr>
              <a:t>*This meeting will be recorded and made available to the public through the Ethanol/Biodiesel website.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1CFA-6268-4828-9066-C0D83D6F9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278" y="85615"/>
            <a:ext cx="7129055" cy="1325563"/>
          </a:xfrm>
        </p:spPr>
        <p:txBody>
          <a:bodyPr/>
          <a:lstStyle/>
          <a:p>
            <a:r>
              <a:rPr lang="en-US" dirty="0">
                <a:latin typeface="Franklin Gothic Medium"/>
              </a:rPr>
              <a:t>Application Submission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6F0EE-337D-4273-AA04-C1FDAE307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64" y="1610658"/>
            <a:ext cx="6003122" cy="5249842"/>
          </a:xfrm>
        </p:spPr>
        <p:txBody>
          <a:bodyPr/>
          <a:lstStyle/>
          <a:p>
            <a:pPr>
              <a:lnSpc>
                <a:spcPct val="108000"/>
              </a:lnSpc>
              <a:spcAft>
                <a:spcPts val="500"/>
              </a:spcAft>
            </a:pPr>
            <a:r>
              <a:rPr lang="en-US" sz="2400" dirty="0">
                <a:latin typeface="Source Sans Pro"/>
                <a:ea typeface="Source Sans Pro"/>
              </a:rPr>
              <a:t>Complete application must include:</a:t>
            </a:r>
          </a:p>
          <a:p>
            <a:pPr lvl="1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Source Sans Pro"/>
                <a:ea typeface="Source Sans Pro"/>
                <a:cs typeface="Calibri" panose="020F0502020204030204"/>
              </a:rPr>
              <a:t>Part 1 – Applicant and claim information</a:t>
            </a:r>
          </a:p>
          <a:p>
            <a:pPr lvl="1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Source Sans Pro"/>
                <a:ea typeface="Source Sans Pro"/>
                <a:cs typeface="Calibri" panose="020F0502020204030204"/>
              </a:rPr>
              <a:t>Part 2 – Affidavit and certifications</a:t>
            </a:r>
          </a:p>
          <a:p>
            <a:pPr lvl="1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Source Sans Pro"/>
                <a:ea typeface="Source Sans Pro"/>
                <a:cs typeface="Calibri" panose="020F0502020204030204"/>
              </a:rPr>
              <a:t>Supporting documentation</a:t>
            </a:r>
          </a:p>
          <a:p>
            <a:pPr lvl="1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000" dirty="0">
                <a:latin typeface="Source Sans Pro"/>
                <a:ea typeface="Source Sans Pro"/>
                <a:cs typeface="Calibri" panose="020F0502020204030204"/>
              </a:rPr>
              <a:t>Appropriate signatures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400" dirty="0">
                <a:latin typeface="Source Sans Pro"/>
                <a:ea typeface="Source Sans Pro"/>
                <a:cs typeface="Calibri" panose="020F0502020204030204"/>
              </a:rPr>
              <a:t>Submit to:	</a:t>
            </a:r>
          </a:p>
          <a:p>
            <a:pPr lvl="1">
              <a:lnSpc>
                <a:spcPct val="108000"/>
              </a:lnSpc>
              <a:spcAft>
                <a:spcPts val="500"/>
              </a:spcAft>
            </a:pPr>
            <a:r>
              <a:rPr lang="en-US" sz="2000" u="sng" dirty="0">
                <a:latin typeface="Source Sans Pro"/>
                <a:ea typeface="Source Sans Pro"/>
                <a:hlinkClick r:id="rId2"/>
              </a:rPr>
              <a:t>EthanolBioD_Program@FloridaDEP.gov</a:t>
            </a:r>
            <a:r>
              <a:rPr lang="en-US" sz="2000" dirty="0">
                <a:latin typeface="Source Sans Pro"/>
                <a:ea typeface="Source Sans Pro"/>
              </a:rPr>
              <a:t>, or </a:t>
            </a:r>
          </a:p>
          <a:p>
            <a:pPr lvl="1"/>
            <a:r>
              <a:rPr lang="en-US" sz="2000" dirty="0">
                <a:latin typeface="Source Sans Pro"/>
                <a:ea typeface="Source Sans Pro"/>
              </a:rPr>
              <a:t>Department of Environmental Protection</a:t>
            </a:r>
            <a:br>
              <a:rPr lang="en-US" sz="2000" dirty="0">
                <a:latin typeface="Source Sans Pro"/>
              </a:rPr>
            </a:br>
            <a:r>
              <a:rPr lang="en-US" sz="2000" dirty="0">
                <a:latin typeface="Source Sans Pro"/>
                <a:ea typeface="Source Sans Pro"/>
              </a:rPr>
              <a:t>Division of Waste Management</a:t>
            </a:r>
            <a:br>
              <a:rPr lang="en-US" sz="2000" dirty="0">
                <a:latin typeface="Source Sans Pro"/>
              </a:rPr>
            </a:br>
            <a:r>
              <a:rPr lang="en-US" sz="2000" dirty="0">
                <a:latin typeface="Source Sans Pro"/>
                <a:ea typeface="Source Sans Pro"/>
              </a:rPr>
              <a:t>Ethanol/Biodiesel Application Form</a:t>
            </a:r>
            <a:br>
              <a:rPr lang="en-US" sz="2000" dirty="0">
                <a:latin typeface="Source Sans Pro"/>
              </a:rPr>
            </a:br>
            <a:r>
              <a:rPr lang="en-US" sz="2000" dirty="0">
                <a:latin typeface="Source Sans Pro"/>
                <a:ea typeface="Source Sans Pro"/>
              </a:rPr>
              <a:t>2600 Blair Stone Road, Mail Station 4505</a:t>
            </a:r>
            <a:br>
              <a:rPr lang="en-US" sz="2000" dirty="0">
                <a:latin typeface="Source Sans Pro"/>
              </a:rPr>
            </a:br>
            <a:r>
              <a:rPr lang="en-US" sz="2000" dirty="0">
                <a:latin typeface="Source Sans Pro"/>
                <a:ea typeface="Source Sans Pro"/>
              </a:rPr>
              <a:t>Tallahassee, Florida  32399-2400</a:t>
            </a:r>
          </a:p>
          <a:p>
            <a:endParaRPr lang="en-US" sz="1000" dirty="0">
              <a:latin typeface="Source Sans Pro"/>
              <a:ea typeface="Source Sans Pr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52AD2-A99A-4F5F-AD57-65FF69543628}"/>
              </a:ext>
            </a:extLst>
          </p:cNvPr>
          <p:cNvSpPr txBox="1"/>
          <p:nvPr/>
        </p:nvSpPr>
        <p:spPr>
          <a:xfrm>
            <a:off x="6490010" y="2709747"/>
            <a:ext cx="2230244" cy="1477328"/>
          </a:xfrm>
          <a:prstGeom prst="rect">
            <a:avLst/>
          </a:prstGeom>
          <a:noFill/>
          <a:ln cmpd="dbl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u="sng">
                <a:latin typeface="Source Sans Pro"/>
                <a:ea typeface="Source Sans Pro"/>
              </a:rPr>
              <a:t>NOTE </a:t>
            </a:r>
            <a:r>
              <a:rPr lang="en-US">
                <a:latin typeface="Source Sans Pro"/>
                <a:ea typeface="Source Sans Pro"/>
              </a:rPr>
              <a:t>– Please do not send links to a file or portal when submitting electronically</a:t>
            </a:r>
          </a:p>
        </p:txBody>
      </p:sp>
    </p:spTree>
    <p:extLst>
      <p:ext uri="{BB962C8B-B14F-4D97-AF65-F5344CB8AC3E}">
        <p14:creationId xmlns:p14="http://schemas.microsoft.com/office/powerpoint/2010/main" val="396690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ED75D-F521-45F5-BE9B-657826EE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96" y="109330"/>
            <a:ext cx="6187322" cy="1252331"/>
          </a:xfrm>
        </p:spPr>
        <p:txBody>
          <a:bodyPr/>
          <a:lstStyle/>
          <a:p>
            <a:pPr algn="ctr"/>
            <a:r>
              <a:rPr lang="en-US" dirty="0">
                <a:latin typeface="Franklin Gothic Medium"/>
              </a:rPr>
              <a:t>Reasonableness of Cost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2DB41-CB43-45F6-A670-3411FA115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40" y="1686808"/>
            <a:ext cx="8363229" cy="4315799"/>
          </a:xfrm>
        </p:spPr>
        <p:txBody>
          <a:bodyPr/>
          <a:lstStyle/>
          <a:p>
            <a:r>
              <a:rPr lang="en-US" sz="2400" dirty="0">
                <a:latin typeface="Source Sans Pro"/>
                <a:ea typeface="Source Sans Pro"/>
              </a:rPr>
              <a:t>Supporting documentation must include demonstration of reasonableness of cost for the Scope of Work (SOW)</a:t>
            </a:r>
            <a:r>
              <a:rPr lang="en-US" dirty="0">
                <a:latin typeface="Source Sans Pro"/>
                <a:ea typeface="Source Sans Pro"/>
              </a:rPr>
              <a:t> </a:t>
            </a:r>
          </a:p>
          <a:p>
            <a:pPr marL="0" indent="0">
              <a:buNone/>
            </a:pPr>
            <a:r>
              <a:rPr lang="en-US" altLang="en-US" sz="1400" i="1" dirty="0">
                <a:latin typeface="Source Sans Pro"/>
                <a:ea typeface="Source Sans Pro"/>
              </a:rPr>
              <a:t>       376.3071(15)(a)2., Florida Statutes </a:t>
            </a:r>
            <a:endParaRPr lang="en-US" altLang="en-US" sz="1400" i="1" dirty="0">
              <a:solidFill>
                <a:prstClr val="black"/>
              </a:solidFill>
              <a:latin typeface="Source Sans Pro"/>
              <a:ea typeface="Source Sans Pro"/>
            </a:endParaRPr>
          </a:p>
          <a:p>
            <a:r>
              <a:rPr lang="en-US" sz="2400" dirty="0">
                <a:latin typeface="Source Sans Pro"/>
                <a:ea typeface="Source Sans Pro"/>
                <a:cs typeface="Arial"/>
              </a:rPr>
              <a:t>Methods include</a:t>
            </a:r>
            <a:r>
              <a:rPr lang="en-US" dirty="0">
                <a:latin typeface="Source Sans Pro"/>
                <a:ea typeface="Source Sans Pro"/>
                <a:cs typeface="Arial"/>
              </a:rPr>
              <a:t>: </a:t>
            </a:r>
          </a:p>
          <a:p>
            <a:pPr lvl="1"/>
            <a:r>
              <a:rPr lang="en-US" sz="2000" dirty="0">
                <a:latin typeface="Source Sans Pro"/>
                <a:ea typeface="Source Sans Pro"/>
                <a:cs typeface="Arial"/>
              </a:rPr>
              <a:t>Provide SOW and cost proposals from 3 different PSSCs</a:t>
            </a:r>
          </a:p>
          <a:p>
            <a:pPr lvl="1"/>
            <a:r>
              <a:rPr lang="en-US" sz="2000" dirty="0">
                <a:latin typeface="Source Sans Pro"/>
                <a:ea typeface="Source Sans Pro"/>
                <a:cs typeface="Arial"/>
              </a:rPr>
              <a:t>Provide SOW and associated costs from completed work with a similar scope, or</a:t>
            </a:r>
          </a:p>
          <a:p>
            <a:pPr lvl="1"/>
            <a:r>
              <a:rPr lang="en-US" sz="2000" dirty="0">
                <a:latin typeface="Source Sans Pro"/>
                <a:ea typeface="Source Sans Pro"/>
                <a:cs typeface="Arial"/>
              </a:rPr>
              <a:t>Supply an average or range of standard industry costs for similar or comparable projects</a:t>
            </a:r>
          </a:p>
        </p:txBody>
      </p:sp>
    </p:spTree>
    <p:extLst>
      <p:ext uri="{BB962C8B-B14F-4D97-AF65-F5344CB8AC3E}">
        <p14:creationId xmlns:p14="http://schemas.microsoft.com/office/powerpoint/2010/main" val="390448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 sunset over a body of water">
            <a:extLst>
              <a:ext uri="{FF2B5EF4-FFF2-40B4-BE49-F238E27FC236}">
                <a16:creationId xmlns:a16="http://schemas.microsoft.com/office/drawing/2014/main" id="{85FE0D16-8248-446B-9BBF-32171D1B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1">
            <a:extLst>
              <a:ext uri="{FF2B5EF4-FFF2-40B4-BE49-F238E27FC236}">
                <a16:creationId xmlns:a16="http://schemas.microsoft.com/office/drawing/2014/main" id="{69506E3A-CB64-4266-A6CF-CE26D0173FF0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97013" y="274638"/>
            <a:ext cx="7175795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t>Application Review</a:t>
            </a:r>
          </a:p>
        </p:txBody>
      </p:sp>
      <p:grpSp>
        <p:nvGrpSpPr>
          <p:cNvPr id="16390" name="Group 1" descr="Florida Department of Environmental Protection Logo">
            <a:extLst>
              <a:ext uri="{FF2B5EF4-FFF2-40B4-BE49-F238E27FC236}">
                <a16:creationId xmlns:a16="http://schemas.microsoft.com/office/drawing/2014/main" id="{ABFF9067-CEAC-4A9C-A59D-E9EBE7874741}"/>
              </a:ext>
            </a:extLst>
          </p:cNvPr>
          <p:cNvGrpSpPr>
            <a:grpSpLocks/>
          </p:cNvGrpSpPr>
          <p:nvPr/>
        </p:nvGrpSpPr>
        <p:grpSpPr bwMode="auto">
          <a:xfrm>
            <a:off x="422275" y="-14288"/>
            <a:ext cx="946150" cy="1431926"/>
            <a:chOff x="782638" y="-144463"/>
            <a:chExt cx="1016000" cy="1536701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F842A0EB-CE21-43F3-AC62-C12BD0CED7CC}"/>
                </a:ext>
              </a:extLst>
            </p:cNvPr>
            <p:cNvSpPr/>
            <p:nvPr/>
          </p:nvSpPr>
          <p:spPr>
            <a:xfrm>
              <a:off x="816732" y="-144463"/>
              <a:ext cx="934174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BA0DD2A3-E7C0-44AF-9AA3-049EFF4EF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7F2ED4-02BC-4E55-AD41-1A95F6ED1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82" y="2753672"/>
            <a:ext cx="7058686" cy="31188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altLang="en-US">
                <a:latin typeface="Source Sans Pro"/>
                <a:ea typeface="Source Sans Pro"/>
                <a:cs typeface="Calibri"/>
              </a:rPr>
              <a:t>Initial application review is in order of receipt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altLang="en-US">
                <a:latin typeface="Source Sans Pro"/>
                <a:ea typeface="Source Sans Pro"/>
                <a:cs typeface="Calibri"/>
              </a:rPr>
              <a:t>Requests for Additional Information (RAIs) are issued:</a:t>
            </a:r>
          </a:p>
          <a:p>
            <a:pPr marL="742950" lvl="2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altLang="en-US">
                <a:latin typeface="Source Sans Pro"/>
                <a:ea typeface="Source Sans Pro"/>
                <a:cs typeface="Calibri"/>
              </a:rPr>
              <a:t>For incomplete or incorrect applications</a:t>
            </a:r>
          </a:p>
          <a:p>
            <a:pPr marL="742950" lvl="2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altLang="en-US">
                <a:latin typeface="Source Sans Pro"/>
                <a:ea typeface="Source Sans Pro"/>
                <a:cs typeface="Calibri"/>
              </a:rPr>
              <a:t>Until all program criteria are met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altLang="en-US">
                <a:latin typeface="Source Sans Pro"/>
                <a:ea typeface="Source Sans Pro"/>
                <a:cs typeface="Calibri"/>
              </a:rPr>
              <a:t>Once all program criteria are met, an Approval Order is issued to the applicant</a:t>
            </a:r>
          </a:p>
        </p:txBody>
      </p:sp>
    </p:spTree>
    <p:extLst>
      <p:ext uri="{BB962C8B-B14F-4D97-AF65-F5344CB8AC3E}">
        <p14:creationId xmlns:p14="http://schemas.microsoft.com/office/powerpoint/2010/main" val="4128330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sandy beach next to the ocean">
            <a:extLst>
              <a:ext uri="{FF2B5EF4-FFF2-40B4-BE49-F238E27FC236}">
                <a16:creationId xmlns:a16="http://schemas.microsoft.com/office/drawing/2014/main" id="{782D5477-1F18-495C-8CE6-F228082B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" y="0"/>
            <a:ext cx="9143678" cy="210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18">
            <a:extLst>
              <a:ext uri="{FF2B5EF4-FFF2-40B4-BE49-F238E27FC236}">
                <a16:creationId xmlns:a16="http://schemas.microsoft.com/office/drawing/2014/main" id="{E7E7FA6F-4AAD-4A45-8FEB-378DA519C327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-1077" y="421422"/>
            <a:ext cx="9144407" cy="9002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2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t>Vendor Registration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11269" name="TextBox 18">
            <a:extLst>
              <a:ext uri="{FF2B5EF4-FFF2-40B4-BE49-F238E27FC236}">
                <a16:creationId xmlns:a16="http://schemas.microsoft.com/office/drawing/2014/main" id="{62B12493-40E6-4F49-80D4-0D63BE61A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66" y="2307162"/>
            <a:ext cx="8623396" cy="377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 marL="0" indent="0">
              <a:lnSpc>
                <a:spcPct val="108000"/>
              </a:lnSpc>
              <a:spcBef>
                <a:spcPct val="0"/>
              </a:spcBef>
              <a:spcAft>
                <a:spcPts val="300"/>
              </a:spcAft>
              <a:buNone/>
            </a:pPr>
            <a:endParaRPr lang="en-US" altLang="en-US" sz="1800" dirty="0">
              <a:latin typeface="Source Sans Pro"/>
              <a:ea typeface="Source Sans Pro"/>
            </a:endParaRPr>
          </a:p>
          <a:p>
            <a:pPr marL="347472" indent="-34747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en-US" sz="2400" dirty="0">
                <a:latin typeface="Source Sans Pro"/>
                <a:ea typeface="Source Sans Pro"/>
              </a:rPr>
              <a:t>Register as a vendor at My Florida Market Place (</a:t>
            </a:r>
            <a:r>
              <a:rPr lang="en-US" sz="2400" dirty="0">
                <a:latin typeface="Source Sans Pro"/>
                <a:ea typeface="Source Sans Pro"/>
                <a:hlinkClick r:id="rId4"/>
              </a:rPr>
              <a:t>Vendor Registration</a:t>
            </a:r>
            <a:r>
              <a:rPr lang="en-US" altLang="en-US" sz="2400" dirty="0">
                <a:latin typeface="Source Sans Pro"/>
                <a:ea typeface="Source Sans Pro"/>
              </a:rPr>
              <a:t>)</a:t>
            </a:r>
            <a:endParaRPr lang="en-US" altLang="en-US" sz="2000" dirty="0">
              <a:latin typeface="Source Sans Pro"/>
              <a:ea typeface="Source Sans Pro"/>
            </a:endParaRPr>
          </a:p>
          <a:p>
            <a:pPr marL="347472" indent="-34747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en-US" sz="2400" dirty="0">
                <a:latin typeface="Source Sans Pro"/>
                <a:ea typeface="Source Sans Pro"/>
              </a:rPr>
              <a:t>Receive vendor verification and User ID</a:t>
            </a:r>
            <a:endParaRPr lang="en-US" altLang="en-US" sz="2000" dirty="0">
              <a:latin typeface="Source Sans Pro"/>
              <a:ea typeface="Source Sans Pro"/>
            </a:endParaRPr>
          </a:p>
          <a:p>
            <a:pPr marL="347472" indent="-347472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latin typeface="Source Sans Pro"/>
                <a:ea typeface="Source Sans Pro"/>
              </a:rPr>
              <a:t>Submit your </a:t>
            </a:r>
            <a:r>
              <a:rPr lang="en-US" sz="2400" i="1" dirty="0">
                <a:latin typeface="Source Sans Pro"/>
                <a:ea typeface="Source Sans Pro"/>
              </a:rPr>
              <a:t>Substitute Form W-9 </a:t>
            </a:r>
            <a:r>
              <a:rPr lang="en-US" sz="2400" dirty="0">
                <a:latin typeface="Source Sans Pro"/>
                <a:ea typeface="Source Sans Pro"/>
              </a:rPr>
              <a:t>electronically</a:t>
            </a:r>
          </a:p>
          <a:p>
            <a:pPr marL="0" indent="0">
              <a:lnSpc>
                <a:spcPct val="108000"/>
              </a:lnSpc>
              <a:spcBef>
                <a:spcPct val="0"/>
              </a:spcBef>
              <a:buNone/>
            </a:pPr>
            <a:endParaRPr lang="en-US" altLang="en-US" sz="2400" dirty="0">
              <a:latin typeface="Source Sans Pro"/>
              <a:ea typeface="Source Sans Pro"/>
            </a:endParaRPr>
          </a:p>
          <a:p>
            <a:pPr>
              <a:lnSpc>
                <a:spcPct val="108000"/>
              </a:lnSpc>
              <a:spcBef>
                <a:spcPct val="0"/>
              </a:spcBef>
            </a:pPr>
            <a:endParaRPr lang="en-US" altLang="en-US" sz="2400" dirty="0">
              <a:latin typeface="Source Sans Pro"/>
              <a:ea typeface="Source Sans Pro"/>
            </a:endParaRPr>
          </a:p>
          <a:p>
            <a:pPr marL="0" indent="0">
              <a:lnSpc>
                <a:spcPct val="108000"/>
              </a:lnSpc>
              <a:spcBef>
                <a:spcPct val="0"/>
              </a:spcBef>
              <a:buNone/>
            </a:pPr>
            <a:endParaRPr lang="en-US" altLang="en-US" sz="2400" dirty="0">
              <a:latin typeface="Source Sans Pro"/>
              <a:ea typeface="Source Sans Pro"/>
            </a:endParaRPr>
          </a:p>
        </p:txBody>
      </p:sp>
      <p:grpSp>
        <p:nvGrpSpPr>
          <p:cNvPr id="11270" name="Group 4" descr="Florida Department of Environmental Protection Logo">
            <a:extLst>
              <a:ext uri="{FF2B5EF4-FFF2-40B4-BE49-F238E27FC236}">
                <a16:creationId xmlns:a16="http://schemas.microsoft.com/office/drawing/2014/main" id="{E62C82CD-9011-4D8B-98F0-7B34BE0437B1}"/>
              </a:ext>
            </a:extLst>
          </p:cNvPr>
          <p:cNvGrpSpPr>
            <a:grpSpLocks/>
          </p:cNvGrpSpPr>
          <p:nvPr/>
        </p:nvGrpSpPr>
        <p:grpSpPr bwMode="auto">
          <a:xfrm>
            <a:off x="258418" y="0"/>
            <a:ext cx="1103244" cy="1619250"/>
            <a:chOff x="782638" y="-144463"/>
            <a:chExt cx="1016000" cy="1536701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E8256A69-2993-4B26-983B-8F2298C44952}"/>
                </a:ext>
              </a:extLst>
            </p:cNvPr>
            <p:cNvSpPr/>
            <p:nvPr/>
          </p:nvSpPr>
          <p:spPr>
            <a:xfrm>
              <a:off x="816004" y="-144463"/>
              <a:ext cx="934253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B1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1272" name="Picture 14">
              <a:extLst>
                <a:ext uri="{FF2B5EF4-FFF2-40B4-BE49-F238E27FC236}">
                  <a16:creationId xmlns:a16="http://schemas.microsoft.com/office/drawing/2014/main" id="{ED4D52EA-A582-401B-879F-252B4A444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795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6" descr="Underwater image of grasses on the sandy bottom ">
            <a:extLst>
              <a:ext uri="{FF2B5EF4-FFF2-40B4-BE49-F238E27FC236}">
                <a16:creationId xmlns:a16="http://schemas.microsoft.com/office/drawing/2014/main" id="{53DFC971-475E-44B6-8DD0-AFC3CC5B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0"/>
            <a:ext cx="9144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2" name="Group 2" descr="Florida Department of Environmental Protection Logo">
            <a:extLst>
              <a:ext uri="{FF2B5EF4-FFF2-40B4-BE49-F238E27FC236}">
                <a16:creationId xmlns:a16="http://schemas.microsoft.com/office/drawing/2014/main" id="{282D74FF-D48F-41EC-9A57-505DF7714D65}"/>
              </a:ext>
            </a:extLst>
          </p:cNvPr>
          <p:cNvGrpSpPr>
            <a:grpSpLocks/>
          </p:cNvGrpSpPr>
          <p:nvPr/>
        </p:nvGrpSpPr>
        <p:grpSpPr bwMode="auto">
          <a:xfrm>
            <a:off x="612775" y="0"/>
            <a:ext cx="1030288" cy="1560513"/>
            <a:chOff x="782638" y="-144463"/>
            <a:chExt cx="1016000" cy="1536701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2913EBA2-BAE2-4870-9D1D-C17D327B3609}"/>
                </a:ext>
              </a:extLst>
            </p:cNvPr>
            <p:cNvSpPr/>
            <p:nvPr/>
          </p:nvSpPr>
          <p:spPr>
            <a:xfrm>
              <a:off x="815514" y="-144463"/>
              <a:ext cx="936160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369" name="Picture 14">
              <a:extLst>
                <a:ext uri="{FF2B5EF4-FFF2-40B4-BE49-F238E27FC236}">
                  <a16:creationId xmlns:a16="http://schemas.microsoft.com/office/drawing/2014/main" id="{BCED9889-B199-4FAA-807E-146185736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3D155EE-1DEE-47C7-A9B1-C341813F1764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299115" y="481351"/>
            <a:ext cx="7847916" cy="9002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2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Purchase Order / Payment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6B8E36D-A8FD-43B1-BD09-794F6369F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08" y="2110811"/>
            <a:ext cx="8095786" cy="2262081"/>
          </a:xfrm>
        </p:spPr>
        <p:txBody>
          <a:bodyPr/>
          <a:lstStyle/>
          <a:p>
            <a:pPr marL="34290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Source Sans Pro"/>
                <a:ea typeface="Source Sans Pro"/>
              </a:rPr>
              <a:t>Applicants will be notified via MFMP of Purchase Order (P.O.) approval</a:t>
            </a:r>
          </a:p>
          <a:p>
            <a:pPr marL="34290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Source Sans Pro"/>
                <a:ea typeface="Source Sans Pro"/>
              </a:rPr>
              <a:t>P.O.s are valid for 180 days from date of notification</a:t>
            </a:r>
          </a:p>
          <a:p>
            <a:pPr marL="342900" indent="-342900"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u="sng" dirty="0">
                <a:latin typeface="Source Sans Pro"/>
                <a:ea typeface="Source Sans Pro"/>
              </a:rPr>
              <a:t>All</a:t>
            </a:r>
            <a:r>
              <a:rPr lang="en-US" sz="2400" b="1" dirty="0">
                <a:latin typeface="Source Sans Pro"/>
                <a:ea typeface="Source Sans Pro"/>
              </a:rPr>
              <a:t> </a:t>
            </a:r>
            <a:r>
              <a:rPr lang="en-US" sz="2400" dirty="0">
                <a:latin typeface="Source Sans Pro"/>
                <a:ea typeface="Source Sans Pro"/>
              </a:rPr>
              <a:t>compliance violations for a facility must be resolved before payment can be distributed</a:t>
            </a:r>
          </a:p>
        </p:txBody>
      </p:sp>
      <p:pic>
        <p:nvPicPr>
          <p:cNvPr id="2" name="Picture 3" descr="Corroded sump">
            <a:extLst>
              <a:ext uri="{FF2B5EF4-FFF2-40B4-BE49-F238E27FC236}">
                <a16:creationId xmlns:a16="http://schemas.microsoft.com/office/drawing/2014/main" id="{AD14CEC3-400A-4999-8B36-BA846449F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604" y="3960392"/>
            <a:ext cx="3275162" cy="24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07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6C1A-2578-4D09-B7C9-3C536FCE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35" y="55667"/>
            <a:ext cx="7628181" cy="1325563"/>
          </a:xfrm>
        </p:spPr>
        <p:txBody>
          <a:bodyPr/>
          <a:lstStyle/>
          <a:p>
            <a:r>
              <a:rPr lang="en-US" dirty="0">
                <a:latin typeface="Franklin Gothic Medium"/>
              </a:rPr>
              <a:t> Ineligible Costs or Conditions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2201F-819A-4BED-AFED-D5B6F731D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90" y="1967948"/>
            <a:ext cx="7812823" cy="469304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Source Sans Pro"/>
                <a:ea typeface="Source Sans Pro"/>
              </a:rPr>
              <a:t>Payments may not be made for the following: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Source Sans Pro"/>
                <a:ea typeface="Source Sans Pro"/>
              </a:rPr>
              <a:t>Proposal costs or costs for application preparation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Source Sans Pro"/>
                <a:ea typeface="Source Sans Pro"/>
              </a:rPr>
              <a:t>Certified public accountant costs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Source Sans Pro"/>
                <a:ea typeface="Source Sans Pro"/>
              </a:rPr>
              <a:t>Costs in excess of the P.O. amount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Source Sans Pro"/>
                <a:ea typeface="Source Sans Pro"/>
              </a:rPr>
              <a:t>Repair or replacement costs for equipment that has previously been repaired or replaced and paid for under this program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Source Sans Pro"/>
                <a:ea typeface="Source Sans Pro"/>
              </a:rPr>
              <a:t>Facilities that are out of compliance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latin typeface="Source Sans Pro"/>
                <a:ea typeface="Source Sans Pro"/>
              </a:rPr>
              <a:t>Damage to petroleum storage systems due to other causes </a:t>
            </a:r>
          </a:p>
          <a:p>
            <a:pPr marL="0" indent="0">
              <a:buNone/>
            </a:pPr>
            <a:endParaRPr lang="en-US" sz="2000" dirty="0">
              <a:latin typeface="Source Sans Pro"/>
              <a:ea typeface="Source Sans Pro"/>
            </a:endParaRPr>
          </a:p>
          <a:p>
            <a:pPr marL="0" indent="0">
              <a:buNone/>
            </a:pPr>
            <a:r>
              <a:rPr lang="en-US" sz="1400" i="1" dirty="0">
                <a:latin typeface="Source Sans Pro"/>
                <a:ea typeface="Source Sans Pro"/>
              </a:rPr>
              <a:t>See s. </a:t>
            </a:r>
            <a:r>
              <a:rPr lang="en-US" sz="1400" i="1" u="sng" dirty="0">
                <a:latin typeface="Source Sans Pro"/>
                <a:ea typeface="Source Sans Pro"/>
                <a:hlinkClick r:id="rId2"/>
              </a:rPr>
              <a:t>376.3071</a:t>
            </a:r>
            <a:r>
              <a:rPr lang="en-US" sz="1400" i="1" dirty="0">
                <a:latin typeface="Source Sans Pro"/>
                <a:ea typeface="Source Sans Pro"/>
              </a:rPr>
              <a:t>(15)(g), F.S</a:t>
            </a:r>
            <a:r>
              <a:rPr lang="en-US" sz="1400" dirty="0">
                <a:latin typeface="Source Sans Pro"/>
                <a:ea typeface="Source Sans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760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6C1A-2578-4D09-B7C9-3C536FCE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808" y="278455"/>
            <a:ext cx="7628181" cy="1005910"/>
          </a:xfrm>
        </p:spPr>
        <p:txBody>
          <a:bodyPr/>
          <a:lstStyle/>
          <a:p>
            <a:r>
              <a:rPr lang="en-US" sz="3200" dirty="0">
                <a:latin typeface="Franklin Gothic Medium"/>
                <a:ea typeface="Source Sans Pro"/>
              </a:rPr>
              <a:t>Ethanol/Biodiesel Program Deliverables and Invoicing Requirements</a:t>
            </a:r>
            <a:endParaRPr lang="en-US" sz="3200" dirty="0">
              <a:latin typeface="Franklin Gothic Medium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2201F-819A-4BED-AFED-D5B6F731D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26" y="1808922"/>
            <a:ext cx="8775143" cy="4938818"/>
          </a:xfrm>
        </p:spPr>
        <p:txBody>
          <a:bodyPr/>
          <a:lstStyle/>
          <a:p>
            <a:pPr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ource Sans Pro"/>
                <a:ea typeface="Source Sans Pro"/>
              </a:rPr>
              <a:t>Submit invoices to:  </a:t>
            </a:r>
            <a:r>
              <a:rPr lang="en-US" sz="2400" dirty="0">
                <a:latin typeface="Source Sans Pro"/>
                <a:ea typeface="Source Sans Pro"/>
                <a:hlinkClick r:id="rId2"/>
              </a:rPr>
              <a:t>EthanolBioD_Program@FloridaDEP.gov</a:t>
            </a:r>
            <a:r>
              <a:rPr lang="en-US" sz="2400" dirty="0">
                <a:latin typeface="Source Sans Pro"/>
                <a:ea typeface="Source Sans Pro"/>
              </a:rPr>
              <a:t> </a:t>
            </a:r>
          </a:p>
          <a:p>
            <a:pPr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ource Sans Pro"/>
                <a:ea typeface="Source Sans Pro"/>
              </a:rPr>
              <a:t>Use this naming convention for both </a:t>
            </a:r>
            <a:r>
              <a:rPr lang="en-US" sz="2400" u="sng" dirty="0">
                <a:latin typeface="Source Sans Pro"/>
                <a:ea typeface="Source Sans Pro"/>
              </a:rPr>
              <a:t>Subject Line</a:t>
            </a:r>
            <a:r>
              <a:rPr lang="en-US" sz="2400" dirty="0">
                <a:latin typeface="Source Sans Pro"/>
                <a:ea typeface="Source Sans Pro"/>
              </a:rPr>
              <a:t> and </a:t>
            </a:r>
            <a:r>
              <a:rPr lang="en-US" sz="2400" u="sng" dirty="0">
                <a:latin typeface="Source Sans Pro"/>
                <a:ea typeface="Source Sans Pro"/>
              </a:rPr>
              <a:t>Document Name</a:t>
            </a:r>
            <a:r>
              <a:rPr lang="en-US" sz="2400" dirty="0">
                <a:latin typeface="Source Sans Pro"/>
                <a:ea typeface="Source Sans Pro"/>
              </a:rPr>
              <a:t>: </a:t>
            </a:r>
            <a:r>
              <a:rPr lang="en-US" sz="2400" i="1" dirty="0">
                <a:latin typeface="Source Sans Pro"/>
                <a:ea typeface="Source Sans Pro"/>
              </a:rPr>
              <a:t>[Complete/Partial] Invoice Submittal – [Facility ID] </a:t>
            </a:r>
          </a:p>
          <a:p>
            <a:pPr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Source Sans Pro"/>
                <a:ea typeface="Source Sans Pro"/>
              </a:rPr>
              <a:t>Invoice package must include: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Source Sans Pro"/>
                <a:ea typeface="Source Sans Pro"/>
              </a:rPr>
              <a:t>All costs, detail of work performed, and dates of service/work performed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Source Sans Pro"/>
                <a:ea typeface="Source Sans Pro"/>
              </a:rPr>
              <a:t>PSSC attestation and proof of payment </a:t>
            </a:r>
          </a:p>
          <a:p>
            <a:pPr lvl="1"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latin typeface="Source Sans Pro"/>
                <a:ea typeface="Source Sans Pro"/>
              </a:rPr>
              <a:t>Proof of prior notification to County inspectors </a:t>
            </a:r>
          </a:p>
          <a:p>
            <a:pPr>
              <a:lnSpc>
                <a:spcPct val="108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Source Sans Pro"/>
                <a:ea typeface="Source Sans Pro"/>
              </a:rPr>
              <a:t> Applicant must submit an invoice within 30 days of the completion of work </a:t>
            </a:r>
          </a:p>
          <a:p>
            <a:pPr marL="692150" indent="-692150">
              <a:lnSpc>
                <a:spcPct val="108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u="sng" dirty="0">
                <a:latin typeface="Source Sans Pro"/>
                <a:ea typeface="Source Sans Pro"/>
              </a:rPr>
              <a:t>NOTE</a:t>
            </a:r>
            <a:r>
              <a:rPr lang="en-US" sz="1800" dirty="0">
                <a:latin typeface="Source Sans Pro"/>
                <a:ea typeface="Source Sans Pro"/>
              </a:rPr>
              <a:t>: </a:t>
            </a:r>
            <a:r>
              <a:rPr lang="en-US" sz="1800" b="1" dirty="0">
                <a:latin typeface="Source Sans Pro"/>
                <a:ea typeface="Source Sans Pro"/>
              </a:rPr>
              <a:t>Invoices will not be paid until an inspection report is available for Department review – This may delay some payments until after the PO is closed. </a:t>
            </a:r>
            <a:endParaRPr lang="en-US" sz="1800" dirty="0"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436335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6" descr="Underwater image of grasses on the sandy bottom ">
            <a:extLst>
              <a:ext uri="{FF2B5EF4-FFF2-40B4-BE49-F238E27FC236}">
                <a16:creationId xmlns:a16="http://schemas.microsoft.com/office/drawing/2014/main" id="{53DFC971-475E-44B6-8DD0-AFC3CC5B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67"/>
            <a:ext cx="9144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 descr="Title 1">
            <a:extLst>
              <a:ext uri="{FF2B5EF4-FFF2-40B4-BE49-F238E27FC236}">
                <a16:creationId xmlns:a16="http://schemas.microsoft.com/office/drawing/2014/main" id="{CDD9EC95-A069-4C0E-97B0-7FE71EC1FA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92264" y="141335"/>
            <a:ext cx="7250112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2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t>Questions?</a:t>
            </a:r>
          </a:p>
        </p:txBody>
      </p:sp>
      <p:grpSp>
        <p:nvGrpSpPr>
          <p:cNvPr id="15365" name="Group 4" descr="Florida Department of Environmental Protection Logo">
            <a:extLst>
              <a:ext uri="{FF2B5EF4-FFF2-40B4-BE49-F238E27FC236}">
                <a16:creationId xmlns:a16="http://schemas.microsoft.com/office/drawing/2014/main" id="{0737E68A-3C5E-46C5-86CB-02C0CFC5AF9A}"/>
              </a:ext>
            </a:extLst>
          </p:cNvPr>
          <p:cNvGrpSpPr>
            <a:grpSpLocks/>
          </p:cNvGrpSpPr>
          <p:nvPr/>
        </p:nvGrpSpPr>
        <p:grpSpPr bwMode="auto">
          <a:xfrm>
            <a:off x="265113" y="-86332"/>
            <a:ext cx="1025527" cy="1474787"/>
            <a:chOff x="782638" y="-144463"/>
            <a:chExt cx="1016000" cy="1536701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F96F6C6-8C2E-43F5-BBC8-5F173586F717}"/>
                </a:ext>
              </a:extLst>
            </p:cNvPr>
            <p:cNvSpPr/>
            <p:nvPr/>
          </p:nvSpPr>
          <p:spPr>
            <a:xfrm>
              <a:off x="817155" y="-144463"/>
              <a:ext cx="934961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367" name="Picture 14">
              <a:extLst>
                <a:ext uri="{FF2B5EF4-FFF2-40B4-BE49-F238E27FC236}">
                  <a16:creationId xmlns:a16="http://schemas.microsoft.com/office/drawing/2014/main" id="{63A8A754-9670-4D69-B45A-0A3E50D41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6B8E36D-A8FD-43B1-BD09-794F6369F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770342"/>
            <a:ext cx="8406538" cy="4903677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Ethanol/Biodiesel Program –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hlinkClick r:id="rId5"/>
              </a:rPr>
              <a:t>EthanolBioD_Program@FloridaDEP.gov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  <a:p>
            <a:pPr marL="685800" lvl="2" indent="0">
              <a:buNone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My Florida Marketplace – </a:t>
            </a:r>
          </a:p>
          <a:p>
            <a:pPr lvl="1">
              <a:spcAft>
                <a:spcPts val="500"/>
              </a:spcAft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MFMP Customer Service Desk</a:t>
            </a:r>
            <a:b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Phone: 866-352-3776</a:t>
            </a:r>
            <a:b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Available: Monday-Friday, 8:00 a.m. - 6:00 p.m. EST</a:t>
            </a: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Vendors: </a:t>
            </a:r>
            <a:r>
              <a:rPr lang="en-US" sz="2000" u="sng" dirty="0">
                <a:latin typeface="Source Sans Pro" panose="020B0503030403020204" pitchFamily="34" charset="0"/>
                <a:ea typeface="Source Sans Pro" panose="020B0503030403020204" pitchFamily="34" charset="0"/>
                <a:hlinkClick r:id="rId6"/>
              </a:rPr>
              <a:t>VendorHelp@myfloridamarketplace.com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/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Billing Questions: </a:t>
            </a:r>
            <a:r>
              <a:rPr lang="en-US" sz="2000" u="sng" dirty="0">
                <a:latin typeface="Source Sans Pro" panose="020B0503030403020204" pitchFamily="34" charset="0"/>
                <a:ea typeface="Source Sans Pro" panose="020B0503030403020204" pitchFamily="34" charset="0"/>
                <a:hlinkClick r:id="rId7"/>
              </a:rPr>
              <a:t>FeeProcessing@myfloridamarketplace.com</a:t>
            </a: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sz="2000" dirty="0"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959470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Image of trees looking up towards the sky">
            <a:extLst>
              <a:ext uri="{FF2B5EF4-FFF2-40B4-BE49-F238E27FC236}">
                <a16:creationId xmlns:a16="http://schemas.microsoft.com/office/drawing/2014/main" id="{344C80D7-2626-4828-BF1D-D2AD754B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F8D4B98E-3118-4297-A851-62924F0F5397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187450" y="4378325"/>
            <a:ext cx="6769100" cy="12461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Amanda Dorsett (850) 245-8931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Jeff Gregg (850) 245-8816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4578" name="Picture 14" descr="Florida Department of Environmental Protection Logo">
            <a:extLst>
              <a:ext uri="{FF2B5EF4-FFF2-40B4-BE49-F238E27FC236}">
                <a16:creationId xmlns:a16="http://schemas.microsoft.com/office/drawing/2014/main" id="{644F6728-24A3-479C-A18B-C81E9B9B6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0120" y="701847"/>
            <a:ext cx="3476625" cy="3128963"/>
          </a:xfrm>
          <a:prstGeom prst="rect">
            <a:avLst/>
          </a:prstGeom>
          <a:noFill/>
          <a:ln>
            <a:noFill/>
          </a:ln>
          <a:effectLst>
            <a:outerShdw blurRad="63500" sx="103000" sy="103000" algn="ctr" rotWithShape="0">
              <a:srgbClr val="000000">
                <a:alpha val="75999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 sunset over a body of water">
            <a:extLst>
              <a:ext uri="{FF2B5EF4-FFF2-40B4-BE49-F238E27FC236}">
                <a16:creationId xmlns:a16="http://schemas.microsoft.com/office/drawing/2014/main" id="{85FE0D16-8248-446B-9BBF-32171D1B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1">
            <a:extLst>
              <a:ext uri="{FF2B5EF4-FFF2-40B4-BE49-F238E27FC236}">
                <a16:creationId xmlns:a16="http://schemas.microsoft.com/office/drawing/2014/main" id="{69506E3A-CB64-4266-A6CF-CE26D0173FF0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97013" y="274638"/>
            <a:ext cx="7175795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t>Agenda</a:t>
            </a:r>
          </a:p>
        </p:txBody>
      </p:sp>
      <p:grpSp>
        <p:nvGrpSpPr>
          <p:cNvPr id="16390" name="Group 1" descr="Florida Department of Environmental Protection Logo">
            <a:extLst>
              <a:ext uri="{FF2B5EF4-FFF2-40B4-BE49-F238E27FC236}">
                <a16:creationId xmlns:a16="http://schemas.microsoft.com/office/drawing/2014/main" id="{ABFF9067-CEAC-4A9C-A59D-E9EBE7874741}"/>
              </a:ext>
            </a:extLst>
          </p:cNvPr>
          <p:cNvGrpSpPr>
            <a:grpSpLocks/>
          </p:cNvGrpSpPr>
          <p:nvPr/>
        </p:nvGrpSpPr>
        <p:grpSpPr bwMode="auto">
          <a:xfrm>
            <a:off x="422275" y="-14288"/>
            <a:ext cx="946150" cy="1431926"/>
            <a:chOff x="782638" y="-144463"/>
            <a:chExt cx="1016000" cy="1536701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F842A0EB-CE21-43F3-AC62-C12BD0CED7CC}"/>
                </a:ext>
              </a:extLst>
            </p:cNvPr>
            <p:cNvSpPr/>
            <p:nvPr/>
          </p:nvSpPr>
          <p:spPr>
            <a:xfrm>
              <a:off x="816732" y="-144463"/>
              <a:ext cx="934174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BA0DD2A3-E7C0-44AF-9AA3-049EFF4EF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7F2ED4-02BC-4E55-AD41-1A95F6ED1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556039"/>
            <a:ext cx="7058686" cy="3358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Source Sans Pro"/>
                <a:ea typeface="League Gothic"/>
                <a:cs typeface="League Gothic"/>
              </a:rPr>
              <a:t>Ethanol/Biodiesel (E/B) Program Authorization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Source Sans Pro"/>
                <a:ea typeface="League Gothic"/>
                <a:cs typeface="League Gothic"/>
              </a:rPr>
              <a:t>Application Development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Source Sans Pro"/>
                <a:ea typeface="League Gothic"/>
                <a:cs typeface="League Gothic"/>
              </a:rPr>
              <a:t>Review of Application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Source Sans Pro"/>
                <a:ea typeface="League Gothic"/>
                <a:cs typeface="League Gothic"/>
              </a:rPr>
              <a:t>Vendor Registration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Source Sans Pro"/>
                <a:ea typeface="League Gothic"/>
                <a:cs typeface="League Gothic"/>
              </a:rPr>
              <a:t>Purchase Order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>
                <a:latin typeface="Source Sans Pro"/>
                <a:ea typeface="League Gothic"/>
                <a:cs typeface="League Gothic"/>
              </a:rPr>
              <a:t>Request Payment</a:t>
            </a:r>
          </a:p>
        </p:txBody>
      </p:sp>
    </p:spTree>
    <p:extLst>
      <p:ext uri="{BB962C8B-B14F-4D97-AF65-F5344CB8AC3E}">
        <p14:creationId xmlns:p14="http://schemas.microsoft.com/office/powerpoint/2010/main" val="66317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6" descr="Underwater image of grasses on the sandy bottom ">
            <a:extLst>
              <a:ext uri="{FF2B5EF4-FFF2-40B4-BE49-F238E27FC236}">
                <a16:creationId xmlns:a16="http://schemas.microsoft.com/office/drawing/2014/main" id="{53DFC971-475E-44B6-8DD0-AFC3CC5B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67"/>
            <a:ext cx="9144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 descr="Title 1">
            <a:extLst>
              <a:ext uri="{FF2B5EF4-FFF2-40B4-BE49-F238E27FC236}">
                <a16:creationId xmlns:a16="http://schemas.microsoft.com/office/drawing/2014/main" id="{CDD9EC95-A069-4C0E-97B0-7FE71EC1FA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92264" y="141335"/>
            <a:ext cx="7250112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2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t>Ethanol/Biodiesel Program</a:t>
            </a:r>
          </a:p>
        </p:txBody>
      </p:sp>
      <p:grpSp>
        <p:nvGrpSpPr>
          <p:cNvPr id="15365" name="Group 4" descr="Florida Department of Environmental Protection Logo">
            <a:extLst>
              <a:ext uri="{FF2B5EF4-FFF2-40B4-BE49-F238E27FC236}">
                <a16:creationId xmlns:a16="http://schemas.microsoft.com/office/drawing/2014/main" id="{0737E68A-3C5E-46C5-86CB-02C0CFC5AF9A}"/>
              </a:ext>
            </a:extLst>
          </p:cNvPr>
          <p:cNvGrpSpPr>
            <a:grpSpLocks/>
          </p:cNvGrpSpPr>
          <p:nvPr/>
        </p:nvGrpSpPr>
        <p:grpSpPr bwMode="auto">
          <a:xfrm>
            <a:off x="265113" y="-86332"/>
            <a:ext cx="1025527" cy="1474787"/>
            <a:chOff x="782638" y="-144463"/>
            <a:chExt cx="1016000" cy="1536701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F96F6C6-8C2E-43F5-BBC8-5F173586F717}"/>
                </a:ext>
              </a:extLst>
            </p:cNvPr>
            <p:cNvSpPr/>
            <p:nvPr/>
          </p:nvSpPr>
          <p:spPr>
            <a:xfrm>
              <a:off x="817155" y="-144463"/>
              <a:ext cx="934961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367" name="Picture 14">
              <a:extLst>
                <a:ext uri="{FF2B5EF4-FFF2-40B4-BE49-F238E27FC236}">
                  <a16:creationId xmlns:a16="http://schemas.microsoft.com/office/drawing/2014/main" id="{63A8A754-9670-4D69-B45A-0A3E50D41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6B8E36D-A8FD-43B1-BD09-794F6369F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770342"/>
            <a:ext cx="8406538" cy="4903677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14350" indent="-514350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latin typeface="Source Sans Pro"/>
              </a:rPr>
              <a:t>Section 376.3071(15), Florida Statutes (F.S.)</a:t>
            </a:r>
          </a:p>
          <a:p>
            <a:pPr marL="514350" indent="-514350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latin typeface="Source Sans Pro"/>
              </a:rPr>
              <a:t>Effective date, July 1, 2020</a:t>
            </a:r>
          </a:p>
          <a:p>
            <a:pPr marL="514350" indent="-514350"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latin typeface="Source Sans Pro"/>
              </a:rPr>
              <a:t>Up to $10 million per year from the Inland Protection Trust Fund</a:t>
            </a:r>
          </a:p>
        </p:txBody>
      </p:sp>
    </p:spTree>
    <p:extLst>
      <p:ext uri="{BB962C8B-B14F-4D97-AF65-F5344CB8AC3E}">
        <p14:creationId xmlns:p14="http://schemas.microsoft.com/office/powerpoint/2010/main" val="236237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6" descr="Underwater image of grasses on the sandy bottom ">
            <a:extLst>
              <a:ext uri="{FF2B5EF4-FFF2-40B4-BE49-F238E27FC236}">
                <a16:creationId xmlns:a16="http://schemas.microsoft.com/office/drawing/2014/main" id="{53DFC971-475E-44B6-8DD0-AFC3CC5B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67"/>
            <a:ext cx="9144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 descr="Title 1">
            <a:extLst>
              <a:ext uri="{FF2B5EF4-FFF2-40B4-BE49-F238E27FC236}">
                <a16:creationId xmlns:a16="http://schemas.microsoft.com/office/drawing/2014/main" id="{CDD9EC95-A069-4C0E-97B0-7FE71EC1FA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92264" y="141335"/>
            <a:ext cx="7250112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2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t>Ethanol/Biodiesel Program</a:t>
            </a:r>
          </a:p>
        </p:txBody>
      </p:sp>
      <p:grpSp>
        <p:nvGrpSpPr>
          <p:cNvPr id="15365" name="Group 4" descr="Florida Department of Environmental Protection Logo">
            <a:extLst>
              <a:ext uri="{FF2B5EF4-FFF2-40B4-BE49-F238E27FC236}">
                <a16:creationId xmlns:a16="http://schemas.microsoft.com/office/drawing/2014/main" id="{0737E68A-3C5E-46C5-86CB-02C0CFC5AF9A}"/>
              </a:ext>
            </a:extLst>
          </p:cNvPr>
          <p:cNvGrpSpPr>
            <a:grpSpLocks/>
          </p:cNvGrpSpPr>
          <p:nvPr/>
        </p:nvGrpSpPr>
        <p:grpSpPr bwMode="auto">
          <a:xfrm>
            <a:off x="265113" y="-86332"/>
            <a:ext cx="1025527" cy="1474787"/>
            <a:chOff x="782638" y="-144463"/>
            <a:chExt cx="1016000" cy="1536701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F96F6C6-8C2E-43F5-BBC8-5F173586F717}"/>
                </a:ext>
              </a:extLst>
            </p:cNvPr>
            <p:cNvSpPr/>
            <p:nvPr/>
          </p:nvSpPr>
          <p:spPr>
            <a:xfrm>
              <a:off x="817155" y="-144463"/>
              <a:ext cx="934961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367" name="Picture 14">
              <a:extLst>
                <a:ext uri="{FF2B5EF4-FFF2-40B4-BE49-F238E27FC236}">
                  <a16:creationId xmlns:a16="http://schemas.microsoft.com/office/drawing/2014/main" id="{63A8A754-9670-4D69-B45A-0A3E50D41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6B8E36D-A8FD-43B1-BD09-794F6369F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2000298"/>
            <a:ext cx="8406538" cy="4673721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altLang="en-US" sz="2400" dirty="0">
                <a:latin typeface="Source Sans Pro"/>
                <a:ea typeface="Source Sans Pro"/>
              </a:rPr>
              <a:t>A petroleum storage system owner or operator may request payment from the department for the </a:t>
            </a:r>
            <a:r>
              <a:rPr lang="en-US" altLang="en-US" sz="2400" dirty="0">
                <a:highlight>
                  <a:srgbClr val="00FFFF"/>
                </a:highlight>
                <a:latin typeface="Source Sans Pro"/>
                <a:ea typeface="Source Sans Pro"/>
              </a:rPr>
              <a:t>repair or replacement </a:t>
            </a:r>
            <a:r>
              <a:rPr lang="en-US" altLang="en-US" sz="2400" dirty="0">
                <a:latin typeface="Source Sans Pro"/>
                <a:ea typeface="Source Sans Pro"/>
              </a:rPr>
              <a:t>of petroleum storage </a:t>
            </a:r>
            <a:r>
              <a:rPr lang="en-US" altLang="en-US" sz="2400" dirty="0">
                <a:highlight>
                  <a:srgbClr val="00FFFF"/>
                </a:highlight>
                <a:latin typeface="Source Sans Pro"/>
                <a:ea typeface="Source Sans Pro"/>
              </a:rPr>
              <a:t>tanks, integral piping, or ancillary equipment </a:t>
            </a:r>
            <a:r>
              <a:rPr lang="en-US" altLang="en-US" sz="2400" dirty="0">
                <a:latin typeface="Source Sans Pro"/>
                <a:ea typeface="Source Sans Pro"/>
              </a:rPr>
              <a:t>that </a:t>
            </a:r>
            <a:r>
              <a:rPr lang="en-US" altLang="en-US" sz="2400" dirty="0">
                <a:highlight>
                  <a:srgbClr val="00FFFF"/>
                </a:highlight>
                <a:latin typeface="Source Sans Pro"/>
                <a:ea typeface="Source Sans Pro"/>
              </a:rPr>
              <a:t>may have been damaged</a:t>
            </a:r>
            <a:r>
              <a:rPr lang="en-US" altLang="en-US" sz="2400" dirty="0">
                <a:latin typeface="Source Sans Pro"/>
                <a:ea typeface="Source Sans Pro"/>
              </a:rPr>
              <a:t>, or is </a:t>
            </a:r>
            <a:r>
              <a:rPr lang="en-US" altLang="en-US" sz="2400" dirty="0">
                <a:highlight>
                  <a:srgbClr val="00FFFF"/>
                </a:highlight>
                <a:latin typeface="Source Sans Pro"/>
                <a:ea typeface="Source Sans Pro"/>
              </a:rPr>
              <a:t>subject to damage</a:t>
            </a:r>
            <a:r>
              <a:rPr lang="en-US" altLang="en-US" sz="2400" dirty="0">
                <a:latin typeface="Source Sans Pro"/>
                <a:ea typeface="Source Sans Pro"/>
              </a:rPr>
              <a:t>, by the storage of </a:t>
            </a:r>
            <a:r>
              <a:rPr lang="en-US" altLang="en-US" sz="2400" dirty="0">
                <a:highlight>
                  <a:srgbClr val="00FFFF"/>
                </a:highlight>
                <a:latin typeface="Source Sans Pro"/>
                <a:ea typeface="Source Sans Pro"/>
              </a:rPr>
              <a:t>fuels blended with ethanol or biodiesel </a:t>
            </a:r>
            <a:r>
              <a:rPr lang="en-US" altLang="en-US" sz="2400" dirty="0">
                <a:latin typeface="Source Sans Pro"/>
                <a:ea typeface="Source Sans Pro"/>
              </a:rPr>
              <a:t>or for other </a:t>
            </a:r>
            <a:r>
              <a:rPr lang="en-US" altLang="en-US" sz="2400" dirty="0">
                <a:highlight>
                  <a:srgbClr val="00FFFF"/>
                </a:highlight>
                <a:latin typeface="Source Sans Pro"/>
                <a:ea typeface="Source Sans Pro"/>
              </a:rPr>
              <a:t>preventive measures </a:t>
            </a:r>
            <a:r>
              <a:rPr lang="en-US" altLang="en-US" sz="2400" dirty="0">
                <a:latin typeface="Source Sans Pro"/>
                <a:ea typeface="Source Sans Pro"/>
              </a:rPr>
              <a:t>to ensure compatibility with ethanol or biodiesel. </a:t>
            </a:r>
            <a:r>
              <a:rPr lang="en-US" altLang="en-US" sz="2400" i="1" dirty="0">
                <a:latin typeface="Source Sans Pro"/>
                <a:ea typeface="Source Sans Pro"/>
              </a:rPr>
              <a:t> </a:t>
            </a:r>
            <a:r>
              <a:rPr lang="en-US" altLang="en-US" sz="1400" i="1" dirty="0">
                <a:latin typeface="Source Sans Pro"/>
                <a:ea typeface="Source Sans Pro"/>
              </a:rPr>
              <a:t>376.3071(15)(a), Florida Statutes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Picture 3" descr="Corroded STP sump">
            <a:extLst>
              <a:ext uri="{FF2B5EF4-FFF2-40B4-BE49-F238E27FC236}">
                <a16:creationId xmlns:a16="http://schemas.microsoft.com/office/drawing/2014/main" id="{7AB0145D-CE34-4070-9C43-C532464B33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" r="-353" b="18767"/>
          <a:stretch/>
        </p:blipFill>
        <p:spPr>
          <a:xfrm>
            <a:off x="5334410" y="4457316"/>
            <a:ext cx="2004046" cy="20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19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 sunset over a body of water">
            <a:extLst>
              <a:ext uri="{FF2B5EF4-FFF2-40B4-BE49-F238E27FC236}">
                <a16:creationId xmlns:a16="http://schemas.microsoft.com/office/drawing/2014/main" id="{85FE0D16-8248-446B-9BBF-32171D1B0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1">
            <a:extLst>
              <a:ext uri="{FF2B5EF4-FFF2-40B4-BE49-F238E27FC236}">
                <a16:creationId xmlns:a16="http://schemas.microsoft.com/office/drawing/2014/main" id="{69506E3A-CB64-4266-A6CF-CE26D0173FF0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497013" y="274638"/>
            <a:ext cx="7175795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t>Application Development</a:t>
            </a:r>
          </a:p>
        </p:txBody>
      </p:sp>
      <p:grpSp>
        <p:nvGrpSpPr>
          <p:cNvPr id="16390" name="Group 1" descr="Florida Department of Environmental Protection Logo">
            <a:extLst>
              <a:ext uri="{FF2B5EF4-FFF2-40B4-BE49-F238E27FC236}">
                <a16:creationId xmlns:a16="http://schemas.microsoft.com/office/drawing/2014/main" id="{ABFF9067-CEAC-4A9C-A59D-E9EBE7874741}"/>
              </a:ext>
            </a:extLst>
          </p:cNvPr>
          <p:cNvGrpSpPr>
            <a:grpSpLocks/>
          </p:cNvGrpSpPr>
          <p:nvPr/>
        </p:nvGrpSpPr>
        <p:grpSpPr bwMode="auto">
          <a:xfrm>
            <a:off x="422275" y="-14288"/>
            <a:ext cx="946150" cy="1431926"/>
            <a:chOff x="782638" y="-144463"/>
            <a:chExt cx="1016000" cy="1536701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F842A0EB-CE21-43F3-AC62-C12BD0CED7CC}"/>
                </a:ext>
              </a:extLst>
            </p:cNvPr>
            <p:cNvSpPr/>
            <p:nvPr/>
          </p:nvSpPr>
          <p:spPr>
            <a:xfrm>
              <a:off x="816732" y="-144463"/>
              <a:ext cx="934174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BA0DD2A3-E7C0-44AF-9AA3-049EFF4EF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7F2ED4-02BC-4E55-AD41-1A95F6ED1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45" y="2374901"/>
            <a:ext cx="7960263" cy="49255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ranklin Gothic Medium Cond" panose="020B06060304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anklin Gothic Medium Cond" panose="020B060603040202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2400" b="1" dirty="0">
                <a:latin typeface="Source Sans Pro"/>
                <a:ea typeface="Source Sans Pro"/>
                <a:cs typeface="Calibri" panose="020F0502020204030204"/>
              </a:rPr>
              <a:t>Part 1</a:t>
            </a:r>
            <a:r>
              <a:rPr lang="en-US" altLang="en-US" sz="2400" dirty="0">
                <a:latin typeface="Source Sans Pro"/>
                <a:ea typeface="Source Sans Pro"/>
                <a:cs typeface="Calibri" panose="020F0502020204030204"/>
              </a:rPr>
              <a:t> – Ethanol/Biodiesel </a:t>
            </a:r>
            <a:r>
              <a:rPr lang="en-US" altLang="en-US" sz="2400" dirty="0">
                <a:latin typeface="Source Sans Pro"/>
                <a:ea typeface="Source Sans Pro"/>
                <a:cs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Application</a:t>
            </a:r>
            <a:r>
              <a:rPr lang="en-US" altLang="en-US" sz="2400" dirty="0">
                <a:latin typeface="Source Sans Pro"/>
                <a:ea typeface="Source Sans Pro"/>
                <a:cs typeface="Calibri" panose="020F0502020204030204"/>
              </a:rPr>
              <a:t> </a:t>
            </a:r>
          </a:p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2400" dirty="0">
                <a:latin typeface="Source Sans Pro"/>
                <a:ea typeface="Source Sans Pro"/>
                <a:cs typeface="Calibri" panose="020F0502020204030204"/>
              </a:rPr>
              <a:t>                  </a:t>
            </a:r>
            <a:r>
              <a:rPr lang="en-US" altLang="en-US" sz="1800" dirty="0">
                <a:latin typeface="Source Sans Pro"/>
                <a:ea typeface="Source Sans Pro"/>
                <a:cs typeface="Calibri" panose="020F0502020204030204"/>
              </a:rPr>
              <a:t>Applicant and claim information</a:t>
            </a:r>
          </a:p>
          <a:p>
            <a:pPr eaLnBrk="1" fontAlgn="auto" hangingPunct="1">
              <a:lnSpc>
                <a:spcPct val="108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2400" b="1" dirty="0">
                <a:latin typeface="Source Sans Pro"/>
                <a:ea typeface="Source Sans Pro"/>
                <a:cs typeface="Calibri" panose="020F0502020204030204"/>
              </a:rPr>
              <a:t>Part 2</a:t>
            </a:r>
            <a:r>
              <a:rPr lang="en-US" altLang="en-US" sz="2400" dirty="0">
                <a:latin typeface="Source Sans Pro"/>
                <a:ea typeface="Source Sans Pro"/>
                <a:cs typeface="Calibri" panose="020F0502020204030204"/>
              </a:rPr>
              <a:t> – Ethanol/Biodiesel </a:t>
            </a:r>
            <a:r>
              <a:rPr lang="en-US" altLang="en-US" sz="2400" dirty="0">
                <a:latin typeface="Source Sans Pro"/>
                <a:ea typeface="Source Sans Pro"/>
                <a:cs typeface="Calibri" panose="020F05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Affidavit &amp; Certifications</a:t>
            </a:r>
            <a:endParaRPr lang="en-US" altLang="en-US" sz="2400" dirty="0">
              <a:latin typeface="Source Sans Pro"/>
              <a:ea typeface="Source Sans Pro"/>
              <a:cs typeface="Calibri" panose="020F0502020204030204"/>
            </a:endParaRPr>
          </a:p>
          <a:p>
            <a:pPr marL="1025525">
              <a:lnSpc>
                <a:spcPct val="108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800" dirty="0">
                <a:latin typeface="Source Sans Pro"/>
                <a:ea typeface="Source Sans Pro"/>
                <a:cs typeface="Calibri" panose="020F0502020204030204"/>
              </a:rPr>
              <a:t>As required by section 376.3071(15)(a)1.a., F.S., this form and supporting documentation provide “… </a:t>
            </a:r>
            <a:r>
              <a:rPr lang="en-US" sz="1800" dirty="0">
                <a:latin typeface="Source Sans Pro"/>
                <a:ea typeface="Source Sans Pro"/>
                <a:cs typeface="Calibri" panose="020F0502020204030204"/>
              </a:rPr>
              <a:t>An affidavit from a petroleum storage system specialty contractor attesting to an opinion that the petroleum storage system may have been damaged as a result of the storage of fuel blended with ethanol or biodiesel or may not be compatible with fuels containing ethanol or biodiesel…”</a:t>
            </a:r>
            <a:endParaRPr lang="en-US" altLang="en-US" sz="1800" dirty="0">
              <a:latin typeface="Source Sans Pro"/>
              <a:ea typeface="Source Sans Pro"/>
              <a:cs typeface="Calibri" panose="020F0502020204030204"/>
            </a:endParaRPr>
          </a:p>
          <a:p>
            <a:pPr marL="1427163" indent="-1427163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en-US" sz="1600" dirty="0">
              <a:latin typeface="Source Sans Pro"/>
              <a:ea typeface="Source Sans Pro"/>
              <a:cs typeface="Calibri" panose="020F0502020204030204"/>
            </a:endParaRPr>
          </a:p>
          <a:p>
            <a:pPr marL="1427163" indent="-1427163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00" dirty="0">
                <a:latin typeface="Source Sans Pro"/>
                <a:ea typeface="Source Sans Pro"/>
                <a:cs typeface="Calibri" panose="020F0502020204030204"/>
              </a:rPr>
              <a:t>Application forms can be found at: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latin typeface="Source Sans Pro"/>
                <a:ea typeface="Source Sans Pro"/>
                <a:cs typeface="Calibri" panose="020F0502020204030204"/>
                <a:hlinkClick r:id="rId7"/>
              </a:rPr>
              <a:t>https://floridadep.gov/waste/permitting-compliance-assistance/content/ethanol-biodiesel-program</a:t>
            </a:r>
            <a:endParaRPr lang="en-US" altLang="en-US" sz="1600" dirty="0">
              <a:latin typeface="Source Sans Pro"/>
              <a:ea typeface="Source Sans Pro"/>
              <a:cs typeface="Calibri" panose="020F0502020204030204"/>
            </a:endParaRPr>
          </a:p>
          <a:p>
            <a:pPr>
              <a:lnSpc>
                <a:spcPct val="108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altLang="en-US" sz="1400" dirty="0">
              <a:latin typeface="Source Sans Pro"/>
              <a:ea typeface="Source Sans Pro"/>
              <a:cs typeface="Calibri" panose="020F0502020204030204"/>
            </a:endParaRPr>
          </a:p>
          <a:p>
            <a:pPr>
              <a:lnSpc>
                <a:spcPct val="108000"/>
              </a:lnSpc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altLang="en-US" sz="1400" dirty="0">
              <a:latin typeface="Source Sans Pro"/>
              <a:ea typeface="Source Sans Pro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6" descr="Underwater image of grasses on the sandy bottom ">
            <a:extLst>
              <a:ext uri="{FF2B5EF4-FFF2-40B4-BE49-F238E27FC236}">
                <a16:creationId xmlns:a16="http://schemas.microsoft.com/office/drawing/2014/main" id="{53DFC971-475E-44B6-8DD0-AFC3CC5B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67"/>
            <a:ext cx="9144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 descr="Title 1">
            <a:extLst>
              <a:ext uri="{FF2B5EF4-FFF2-40B4-BE49-F238E27FC236}">
                <a16:creationId xmlns:a16="http://schemas.microsoft.com/office/drawing/2014/main" id="{CDD9EC95-A069-4C0E-97B0-7FE71EC1FA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92264" y="141335"/>
            <a:ext cx="7250112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Medium Cond"/>
                <a:ea typeface="+mn-ea"/>
                <a:cs typeface="+mn-cs"/>
              </a:rPr>
              <a:t>Application Development</a:t>
            </a:r>
          </a:p>
        </p:txBody>
      </p:sp>
      <p:grpSp>
        <p:nvGrpSpPr>
          <p:cNvPr id="15365" name="Group 4" descr="Florida Department of Environmental Protection Logo">
            <a:extLst>
              <a:ext uri="{FF2B5EF4-FFF2-40B4-BE49-F238E27FC236}">
                <a16:creationId xmlns:a16="http://schemas.microsoft.com/office/drawing/2014/main" id="{0737E68A-3C5E-46C5-86CB-02C0CFC5AF9A}"/>
              </a:ext>
            </a:extLst>
          </p:cNvPr>
          <p:cNvGrpSpPr>
            <a:grpSpLocks/>
          </p:cNvGrpSpPr>
          <p:nvPr/>
        </p:nvGrpSpPr>
        <p:grpSpPr bwMode="auto">
          <a:xfrm>
            <a:off x="265113" y="-86332"/>
            <a:ext cx="1025527" cy="1474787"/>
            <a:chOff x="782638" y="-144463"/>
            <a:chExt cx="1016000" cy="1536701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F96F6C6-8C2E-43F5-BBC8-5F173586F717}"/>
                </a:ext>
              </a:extLst>
            </p:cNvPr>
            <p:cNvSpPr/>
            <p:nvPr/>
          </p:nvSpPr>
          <p:spPr>
            <a:xfrm>
              <a:off x="817155" y="-144463"/>
              <a:ext cx="934961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367" name="Picture 14">
              <a:extLst>
                <a:ext uri="{FF2B5EF4-FFF2-40B4-BE49-F238E27FC236}">
                  <a16:creationId xmlns:a16="http://schemas.microsoft.com/office/drawing/2014/main" id="{63A8A754-9670-4D69-B45A-0A3E50D41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38" y="304800"/>
              <a:ext cx="10160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 descr="Title 2">
            <a:extLst>
              <a:ext uri="{FF2B5EF4-FFF2-40B4-BE49-F238E27FC236}">
                <a16:creationId xmlns:a16="http://schemas.microsoft.com/office/drawing/2014/main" id="{AAA69202-ADAD-48DD-8A44-76A1383BE35F}"/>
              </a:ext>
            </a:extLst>
          </p:cNvPr>
          <p:cNvSpPr txBox="1"/>
          <p:nvPr/>
        </p:nvSpPr>
        <p:spPr>
          <a:xfrm>
            <a:off x="1543051" y="893464"/>
            <a:ext cx="516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Medium Cond"/>
              </a:rPr>
              <a:t>Supporting Documentation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6B8E36D-A8FD-43B1-BD09-794F6369F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879671"/>
            <a:ext cx="8406538" cy="4903677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Supporting documentation must include: </a:t>
            </a:r>
          </a:p>
          <a:p>
            <a:pPr marL="457200" indent="-2222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Signed and notarized affidavit from a Pollutant Storage System Contractor (PSSC)</a:t>
            </a:r>
          </a:p>
          <a:p>
            <a:pPr marL="457200" indent="-2222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Copy of a current Inspection Report  </a:t>
            </a:r>
          </a:p>
          <a:p>
            <a:pPr marL="457200" indent="-2222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Detailed Scope of Work (SOW)</a:t>
            </a:r>
          </a:p>
          <a:p>
            <a:pPr marL="457200" indent="-2222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Demonstration of reasonableness of cost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Tank or pipeline replacement:</a:t>
            </a:r>
          </a:p>
          <a:p>
            <a:pPr marL="457200" indent="-2222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Certified CPA Statement of Depreciation</a:t>
            </a:r>
          </a:p>
          <a:p>
            <a:pPr marL="457200" indent="-2222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Tanks older than 20 years not eligible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Eligible work completed between July 1, 2015 and June 30, 2019</a:t>
            </a:r>
            <a:endParaRPr lang="en-US" sz="2000" dirty="0">
              <a:latin typeface="Franklin Gothic Medium"/>
            </a:endParaRPr>
          </a:p>
          <a:p>
            <a:pPr marL="457200" lvl="1" indent="-2222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PSSC Certification of Work Completed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sz="2000" dirty="0">
              <a:latin typeface="Franklin Gothic Medium"/>
            </a:endParaRPr>
          </a:p>
        </p:txBody>
      </p:sp>
      <p:pic>
        <p:nvPicPr>
          <p:cNvPr id="12" name="Picture 3" descr="Corroded sump">
            <a:extLst>
              <a:ext uri="{FF2B5EF4-FFF2-40B4-BE49-F238E27FC236}">
                <a16:creationId xmlns:a16="http://schemas.microsoft.com/office/drawing/2014/main" id="{635331AA-B3E9-4595-9725-F7EC1309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298" y="3021659"/>
            <a:ext cx="2915741" cy="217481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D68F-0981-4812-AC01-DB80FFE8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102" y="417662"/>
            <a:ext cx="7129055" cy="686258"/>
          </a:xfrm>
        </p:spPr>
        <p:txBody>
          <a:bodyPr/>
          <a:lstStyle/>
          <a:p>
            <a:r>
              <a:rPr lang="en-US" dirty="0">
                <a:latin typeface="Franklin Gothic Medium"/>
              </a:rPr>
              <a:t>Common Application Errors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E79EE-228D-43A2-86EC-C971BD619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76" y="1870844"/>
            <a:ext cx="8126374" cy="3498082"/>
          </a:xfrm>
        </p:spPr>
        <p:txBody>
          <a:bodyPr/>
          <a:lstStyle/>
          <a:p>
            <a:pPr marL="457200" lvl="1" indent="-45720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latin typeface="Source Sans Pro"/>
                <a:ea typeface="Source Sans Pro"/>
                <a:cs typeface="Calibri"/>
              </a:rPr>
              <a:t>Part 1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Inconsistent facility IDs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Applicant point of contact inconsistent with signature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Type of payment sought is different on Parts 1 and 2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Fuel types don’t match Department records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Applications for work completed prior to July 1, 2015 or after June 30, 2019</a:t>
            </a:r>
          </a:p>
          <a:p>
            <a:pPr marL="342900" lvl="1" indent="-342900">
              <a:lnSpc>
                <a:spcPct val="100000"/>
              </a:lnSpc>
              <a:spcAft>
                <a:spcPts val="600"/>
              </a:spcAft>
            </a:pPr>
            <a:endParaRPr lang="en-US" dirty="0">
              <a:highlight>
                <a:srgbClr val="FFFF00"/>
              </a:highlight>
              <a:latin typeface="Source Sans Pro"/>
              <a:ea typeface="Source Sans Pro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D68F-0981-4812-AC01-DB80FFE8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196" y="417662"/>
            <a:ext cx="7129055" cy="686258"/>
          </a:xfrm>
        </p:spPr>
        <p:txBody>
          <a:bodyPr/>
          <a:lstStyle/>
          <a:p>
            <a:r>
              <a:rPr lang="en-US" dirty="0">
                <a:latin typeface="Franklin Gothic Medium"/>
              </a:rPr>
              <a:t>Common Application Errors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E79EE-228D-43A2-86EC-C971BD619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771" y="1870844"/>
            <a:ext cx="8132879" cy="4350443"/>
          </a:xfrm>
        </p:spPr>
        <p:txBody>
          <a:bodyPr/>
          <a:lstStyle/>
          <a:p>
            <a:pPr marL="457200" lvl="1" indent="-45720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b="1" dirty="0">
                <a:latin typeface="Source Sans Pro"/>
                <a:ea typeface="Source Sans Pro"/>
                <a:cs typeface="Calibri"/>
              </a:rPr>
              <a:t>Part 2</a:t>
            </a:r>
          </a:p>
          <a:p>
            <a:pPr marL="342900" lvl="1" indent="-342900">
              <a:lnSpc>
                <a:spcPct val="100000"/>
              </a:lnSpc>
              <a:spcAft>
                <a:spcPts val="5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Affidavit is inconsistent with the Scope of Work (SOW)</a:t>
            </a:r>
          </a:p>
          <a:p>
            <a:pPr marL="342900" lvl="1" indent="-342900">
              <a:lnSpc>
                <a:spcPct val="100000"/>
              </a:lnSpc>
              <a:spcAft>
                <a:spcPts val="5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Affidavit does not provide facility-specific detail </a:t>
            </a:r>
          </a:p>
          <a:p>
            <a:pPr marL="342900" lvl="1" indent="-342900">
              <a:spcAft>
                <a:spcPts val="5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Documentation provided does not support the SOW</a:t>
            </a:r>
          </a:p>
          <a:p>
            <a:pPr marL="342900" lvl="1" indent="-342900">
              <a:spcAft>
                <a:spcPts val="5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Number of pages declared on affidavit must be accurate and include supporting documentation </a:t>
            </a:r>
          </a:p>
          <a:p>
            <a:pPr marL="340995" lvl="1" indent="-340995">
              <a:spcAft>
                <a:spcPts val="500"/>
              </a:spcAft>
            </a:pPr>
            <a:r>
              <a:rPr lang="en-US" dirty="0">
                <a:latin typeface="Source Sans Pro"/>
                <a:ea typeface="Source Sans Pro"/>
                <a:cs typeface="Calibri"/>
              </a:rPr>
              <a:t>An unlicensed employee of the PSSC, instead of the PSSC, signs the application</a:t>
            </a:r>
          </a:p>
        </p:txBody>
      </p:sp>
    </p:spTree>
    <p:extLst>
      <p:ext uri="{BB962C8B-B14F-4D97-AF65-F5344CB8AC3E}">
        <p14:creationId xmlns:p14="http://schemas.microsoft.com/office/powerpoint/2010/main" val="222221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00F8-81C5-47C9-82B7-426F515C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24" y="270997"/>
            <a:ext cx="7572808" cy="1339010"/>
          </a:xfrm>
        </p:spPr>
        <p:txBody>
          <a:bodyPr/>
          <a:lstStyle/>
          <a:p>
            <a:r>
              <a:rPr lang="en-US" dirty="0">
                <a:latin typeface="Franklin Gothic Medium"/>
              </a:rPr>
              <a:t>Avoiding Common Application 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4155-2D6B-449D-BF59-38389C6CD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70" y="2216425"/>
            <a:ext cx="8263217" cy="2909721"/>
          </a:xfrm>
        </p:spPr>
        <p:txBody>
          <a:bodyPr/>
          <a:lstStyle/>
          <a:p>
            <a:pPr marL="342900"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latin typeface="Calibri"/>
                <a:cs typeface="Calibri"/>
              </a:rPr>
              <a:t>Read instructions carefully</a:t>
            </a:r>
            <a:endParaRPr lang="en-US" dirty="0"/>
          </a:p>
          <a:p>
            <a:pPr marL="342900"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latin typeface="Calibri"/>
                <a:cs typeface="Calibri"/>
              </a:rPr>
              <a:t>Ensure that information is consistent between Parts 1 and 2</a:t>
            </a:r>
            <a:endParaRPr lang="en-US" dirty="0"/>
          </a:p>
          <a:p>
            <a:pPr marL="342900"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latin typeface="Calibri"/>
                <a:cs typeface="Calibri"/>
              </a:rPr>
              <a:t>Contact us if you have questions </a:t>
            </a:r>
            <a:endParaRPr lang="en-US" dirty="0"/>
          </a:p>
        </p:txBody>
      </p:sp>
      <p:pic>
        <p:nvPicPr>
          <p:cNvPr id="5" name="Picture 2" descr="Corroded STP sump">
            <a:extLst>
              <a:ext uri="{FF2B5EF4-FFF2-40B4-BE49-F238E27FC236}">
                <a16:creationId xmlns:a16="http://schemas.microsoft.com/office/drawing/2014/main" id="{EF609465-336D-4A02-B828-93C9BA9DD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778" y="3918202"/>
            <a:ext cx="3246407" cy="24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68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3903C5C7D4D469D3917C6D6AE5ECF" ma:contentTypeVersion="12" ma:contentTypeDescription="Create a new document." ma:contentTypeScope="" ma:versionID="e79dcbd7108b05cf93f59d91bab76eef">
  <xsd:schema xmlns:xsd="http://www.w3.org/2001/XMLSchema" xmlns:xs="http://www.w3.org/2001/XMLSchema" xmlns:p="http://schemas.microsoft.com/office/2006/metadata/properties" xmlns:ns1="http://schemas.microsoft.com/sharepoint/v3" xmlns:ns3="9db0e864-73eb-47af-ab62-fab3af422684" xmlns:ns4="c93fbafc-b978-46cb-8c99-accb9d9cf59c" targetNamespace="http://schemas.microsoft.com/office/2006/metadata/properties" ma:root="true" ma:fieldsID="a5847dc844825b9465d66b2c56efb912" ns1:_="" ns3:_="" ns4:_="">
    <xsd:import namespace="http://schemas.microsoft.com/sharepoint/v3"/>
    <xsd:import namespace="9db0e864-73eb-47af-ab62-fab3af422684"/>
    <xsd:import namespace="c93fbafc-b978-46cb-8c99-accb9d9cf59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0e864-73eb-47af-ab62-fab3af4226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fbafc-b978-46cb-8c99-accb9d9cf5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b0e864-73eb-47af-ab62-fab3af422684">
      <UserInfo>
        <DisplayName>Walker, Kim (Waste)</DisplayName>
        <AccountId>1555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715FD6-2BCF-461D-B85A-1A071E5F3C0A}">
  <ds:schemaRefs>
    <ds:schemaRef ds:uri="9db0e864-73eb-47af-ab62-fab3af422684"/>
    <ds:schemaRef ds:uri="c93fbafc-b978-46cb-8c99-accb9d9cf5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E025267-CC0E-4904-B636-F3A0F464198E}">
  <ds:schemaRefs>
    <ds:schemaRef ds:uri="http://purl.org/dc/elements/1.1/"/>
    <ds:schemaRef ds:uri="http://schemas.microsoft.com/office/2006/metadata/properties"/>
    <ds:schemaRef ds:uri="c93fbafc-b978-46cb-8c99-accb9d9cf59c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9db0e864-73eb-47af-ab62-fab3af422684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FFBFFF-956F-4832-9582-035F71A01F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8767</TotalTime>
  <Words>603</Words>
  <Application>Microsoft Office PowerPoint</Application>
  <PresentationFormat>On-screen Show (4:3)</PresentationFormat>
  <Paragraphs>132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Franklin Gothic Medium</vt:lpstr>
      <vt:lpstr>Franklin Gothic Medium Cond</vt:lpstr>
      <vt:lpstr>Source Sans Pro</vt:lpstr>
      <vt:lpstr>Office Theme</vt:lpstr>
      <vt:lpstr>ETHANOL / BIODIESEL PROGRAM</vt:lpstr>
      <vt:lpstr>Agenda</vt:lpstr>
      <vt:lpstr>Ethanol/Biodiesel Program</vt:lpstr>
      <vt:lpstr>Ethanol/Biodiesel Program</vt:lpstr>
      <vt:lpstr>Application Development</vt:lpstr>
      <vt:lpstr>Application Development</vt:lpstr>
      <vt:lpstr>Common Application Errors</vt:lpstr>
      <vt:lpstr>Common Application Errors</vt:lpstr>
      <vt:lpstr>Avoiding Common Application Errors</vt:lpstr>
      <vt:lpstr>Application Submission</vt:lpstr>
      <vt:lpstr>Reasonableness of Cost</vt:lpstr>
      <vt:lpstr>Application Review</vt:lpstr>
      <vt:lpstr>Vendor Registration</vt:lpstr>
      <vt:lpstr>Purchase Order / Payment</vt:lpstr>
      <vt:lpstr> Ineligible Costs or Conditions</vt:lpstr>
      <vt:lpstr>Ethanol/Biodiesel Program Deliverables and Invoicing Requirements</vt:lpstr>
      <vt:lpstr>Questions?</vt:lpstr>
      <vt:lpstr>Amanda Dorsett (850) 245-8931 Jeff Gregg (850) 245-8816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Juni Hylton</dc:creator>
  <cp:keywords/>
  <dc:description/>
  <cp:lastModifiedBy>Dorsett, Amanda</cp:lastModifiedBy>
  <cp:revision>18</cp:revision>
  <cp:lastPrinted>2017-10-06T15:40:12Z</cp:lastPrinted>
  <dcterms:created xsi:type="dcterms:W3CDTF">2017-09-27T12:38:32Z</dcterms:created>
  <dcterms:modified xsi:type="dcterms:W3CDTF">2021-06-08T14:37:23Z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0x010100B553903C5C7D4D469D3917C6D6AE5ECF</vt:lpwstr>
  </property>
  <property fmtid="{D5CDD505-2E9C-101B-9397-08002B2CF9AE}" pid="3" name="_dlc_DocIdItemGuid">
    <vt:lpwstr>044da556-5846-4b58-81ae-52962c9bf58e</vt:lpwstr>
  </property>
</Properties>
</file>