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3"/>
  </p:notesMasterIdLst>
  <p:sldIdLst>
    <p:sldId id="262" r:id="rId3"/>
    <p:sldId id="636" r:id="rId4"/>
    <p:sldId id="465" r:id="rId5"/>
    <p:sldId id="683" r:id="rId6"/>
    <p:sldId id="269" r:id="rId7"/>
    <p:sldId id="274" r:id="rId8"/>
    <p:sldId id="278" r:id="rId9"/>
    <p:sldId id="279" r:id="rId10"/>
    <p:sldId id="280" r:id="rId11"/>
    <p:sldId id="604" r:id="rId12"/>
    <p:sldId id="605" r:id="rId13"/>
    <p:sldId id="607" r:id="rId14"/>
    <p:sldId id="606" r:id="rId15"/>
    <p:sldId id="438" r:id="rId16"/>
    <p:sldId id="275" r:id="rId17"/>
    <p:sldId id="282" r:id="rId18"/>
    <p:sldId id="283" r:id="rId19"/>
    <p:sldId id="284" r:id="rId20"/>
    <p:sldId id="285" r:id="rId21"/>
    <p:sldId id="286" r:id="rId22"/>
    <p:sldId id="287" r:id="rId23"/>
    <p:sldId id="640" r:id="rId24"/>
    <p:sldId id="641" r:id="rId25"/>
    <p:sldId id="439" r:id="rId26"/>
    <p:sldId id="450" r:id="rId27"/>
    <p:sldId id="451" r:id="rId28"/>
    <p:sldId id="635" r:id="rId29"/>
    <p:sldId id="449" r:id="rId30"/>
    <p:sldId id="565" r:id="rId31"/>
    <p:sldId id="566" r:id="rId32"/>
    <p:sldId id="567" r:id="rId33"/>
    <p:sldId id="569" r:id="rId34"/>
    <p:sldId id="642" r:id="rId35"/>
    <p:sldId id="643" r:id="rId36"/>
    <p:sldId id="644" r:id="rId37"/>
    <p:sldId id="645" r:id="rId38"/>
    <p:sldId id="646" r:id="rId39"/>
    <p:sldId id="647" r:id="rId40"/>
    <p:sldId id="648" r:id="rId41"/>
    <p:sldId id="649" r:id="rId42"/>
    <p:sldId id="650" r:id="rId43"/>
    <p:sldId id="651" r:id="rId44"/>
    <p:sldId id="826" r:id="rId45"/>
    <p:sldId id="652" r:id="rId46"/>
    <p:sldId id="653" r:id="rId47"/>
    <p:sldId id="802" r:id="rId48"/>
    <p:sldId id="803" r:id="rId49"/>
    <p:sldId id="804" r:id="rId50"/>
    <p:sldId id="805" r:id="rId51"/>
    <p:sldId id="806" r:id="rId52"/>
    <p:sldId id="807" r:id="rId53"/>
    <p:sldId id="808" r:id="rId54"/>
    <p:sldId id="809" r:id="rId55"/>
    <p:sldId id="810" r:id="rId56"/>
    <p:sldId id="811" r:id="rId57"/>
    <p:sldId id="812" r:id="rId58"/>
    <p:sldId id="813" r:id="rId59"/>
    <p:sldId id="814" r:id="rId60"/>
    <p:sldId id="815" r:id="rId61"/>
    <p:sldId id="816" r:id="rId62"/>
    <p:sldId id="817" r:id="rId63"/>
    <p:sldId id="818" r:id="rId64"/>
    <p:sldId id="819" r:id="rId65"/>
    <p:sldId id="820" r:id="rId66"/>
    <p:sldId id="821" r:id="rId67"/>
    <p:sldId id="822" r:id="rId68"/>
    <p:sldId id="823" r:id="rId69"/>
    <p:sldId id="824" r:id="rId70"/>
    <p:sldId id="825" r:id="rId71"/>
    <p:sldId id="629" r:id="rId72"/>
    <p:sldId id="454" r:id="rId73"/>
    <p:sldId id="630" r:id="rId74"/>
    <p:sldId id="631" r:id="rId75"/>
    <p:sldId id="448" r:id="rId76"/>
    <p:sldId id="456" r:id="rId77"/>
    <p:sldId id="570" r:id="rId78"/>
    <p:sldId id="574" r:id="rId79"/>
    <p:sldId id="573" r:id="rId80"/>
    <p:sldId id="575" r:id="rId81"/>
    <p:sldId id="572" r:id="rId82"/>
    <p:sldId id="571" r:id="rId83"/>
    <p:sldId id="457" r:id="rId84"/>
    <p:sldId id="458" r:id="rId85"/>
    <p:sldId id="461" r:id="rId86"/>
    <p:sldId id="654" r:id="rId87"/>
    <p:sldId id="655" r:id="rId88"/>
    <p:sldId id="656" r:id="rId89"/>
    <p:sldId id="459" r:id="rId90"/>
    <p:sldId id="464" r:id="rId91"/>
    <p:sldId id="466" r:id="rId92"/>
    <p:sldId id="292" r:id="rId93"/>
    <p:sldId id="684" r:id="rId94"/>
    <p:sldId id="467" r:id="rId95"/>
    <p:sldId id="632" r:id="rId96"/>
    <p:sldId id="315" r:id="rId97"/>
    <p:sldId id="473" r:id="rId98"/>
    <p:sldId id="611" r:id="rId99"/>
    <p:sldId id="610" r:id="rId100"/>
    <p:sldId id="474" r:id="rId101"/>
    <p:sldId id="801" r:id="rId102"/>
    <p:sldId id="472" r:id="rId103"/>
    <p:sldId id="576" r:id="rId104"/>
    <p:sldId id="577" r:id="rId105"/>
    <p:sldId id="471" r:id="rId106"/>
    <p:sldId id="578" r:id="rId107"/>
    <p:sldId id="608" r:id="rId108"/>
    <p:sldId id="579" r:id="rId109"/>
    <p:sldId id="477" r:id="rId110"/>
    <p:sldId id="580" r:id="rId111"/>
    <p:sldId id="581" r:id="rId112"/>
    <p:sldId id="582" r:id="rId113"/>
    <p:sldId id="316" r:id="rId114"/>
    <p:sldId id="612" r:id="rId115"/>
    <p:sldId id="483" r:id="rId116"/>
    <p:sldId id="482" r:id="rId117"/>
    <p:sldId id="800" r:id="rId118"/>
    <p:sldId id="485" r:id="rId119"/>
    <p:sldId id="685" r:id="rId120"/>
    <p:sldId id="484" r:id="rId121"/>
    <p:sldId id="633" r:id="rId122"/>
    <p:sldId id="634" r:id="rId123"/>
    <p:sldId id="487" r:id="rId124"/>
    <p:sldId id="613" r:id="rId125"/>
    <p:sldId id="317" r:id="rId126"/>
    <p:sldId id="323" r:id="rId127"/>
    <p:sldId id="324" r:id="rId128"/>
    <p:sldId id="325" r:id="rId129"/>
    <p:sldId id="422" r:id="rId130"/>
    <p:sldId id="614" r:id="rId131"/>
    <p:sldId id="489" r:id="rId132"/>
    <p:sldId id="364" r:id="rId133"/>
    <p:sldId id="365" r:id="rId134"/>
    <p:sldId id="366" r:id="rId135"/>
    <p:sldId id="615" r:id="rId136"/>
    <p:sldId id="488" r:id="rId137"/>
    <p:sldId id="583" r:id="rId138"/>
    <p:sldId id="787" r:id="rId139"/>
    <p:sldId id="688" r:id="rId140"/>
    <p:sldId id="689" r:id="rId141"/>
    <p:sldId id="690" r:id="rId142"/>
    <p:sldId id="691" r:id="rId143"/>
    <p:sldId id="692" r:id="rId144"/>
    <p:sldId id="693" r:id="rId145"/>
    <p:sldId id="694" r:id="rId146"/>
    <p:sldId id="695" r:id="rId147"/>
    <p:sldId id="696" r:id="rId148"/>
    <p:sldId id="697" r:id="rId149"/>
    <p:sldId id="698" r:id="rId150"/>
    <p:sldId id="699" r:id="rId151"/>
    <p:sldId id="700" r:id="rId152"/>
    <p:sldId id="701" r:id="rId153"/>
    <p:sldId id="702" r:id="rId154"/>
    <p:sldId id="703" r:id="rId155"/>
    <p:sldId id="704" r:id="rId156"/>
    <p:sldId id="705" r:id="rId157"/>
    <p:sldId id="706" r:id="rId158"/>
    <p:sldId id="707" r:id="rId159"/>
    <p:sldId id="708" r:id="rId160"/>
    <p:sldId id="709" r:id="rId161"/>
    <p:sldId id="710" r:id="rId162"/>
    <p:sldId id="711" r:id="rId163"/>
    <p:sldId id="712" r:id="rId164"/>
    <p:sldId id="671" r:id="rId165"/>
    <p:sldId id="714" r:id="rId166"/>
    <p:sldId id="715" r:id="rId167"/>
    <p:sldId id="716" r:id="rId168"/>
    <p:sldId id="786" r:id="rId169"/>
    <p:sldId id="717" r:id="rId170"/>
    <p:sldId id="718" r:id="rId171"/>
    <p:sldId id="719" r:id="rId172"/>
    <p:sldId id="720" r:id="rId173"/>
    <p:sldId id="721" r:id="rId174"/>
    <p:sldId id="722" r:id="rId175"/>
    <p:sldId id="723" r:id="rId176"/>
    <p:sldId id="724" r:id="rId177"/>
    <p:sldId id="725" r:id="rId178"/>
    <p:sldId id="726" r:id="rId179"/>
    <p:sldId id="727" r:id="rId180"/>
    <p:sldId id="728" r:id="rId181"/>
    <p:sldId id="729" r:id="rId182"/>
    <p:sldId id="730" r:id="rId183"/>
    <p:sldId id="731" r:id="rId184"/>
    <p:sldId id="732" r:id="rId185"/>
    <p:sldId id="733" r:id="rId186"/>
    <p:sldId id="734" r:id="rId187"/>
    <p:sldId id="735" r:id="rId188"/>
    <p:sldId id="736" r:id="rId189"/>
    <p:sldId id="737" r:id="rId190"/>
    <p:sldId id="738" r:id="rId191"/>
    <p:sldId id="739" r:id="rId192"/>
    <p:sldId id="740" r:id="rId193"/>
    <p:sldId id="741" r:id="rId194"/>
    <p:sldId id="742" r:id="rId195"/>
    <p:sldId id="788" r:id="rId196"/>
    <p:sldId id="743" r:id="rId197"/>
    <p:sldId id="744" r:id="rId198"/>
    <p:sldId id="745" r:id="rId199"/>
    <p:sldId id="746" r:id="rId200"/>
    <p:sldId id="747" r:id="rId201"/>
    <p:sldId id="748" r:id="rId202"/>
    <p:sldId id="749" r:id="rId203"/>
    <p:sldId id="750" r:id="rId204"/>
    <p:sldId id="673" r:id="rId205"/>
    <p:sldId id="789" r:id="rId206"/>
    <p:sldId id="797" r:id="rId207"/>
    <p:sldId id="798" r:id="rId208"/>
    <p:sldId id="752" r:id="rId209"/>
    <p:sldId id="751" r:id="rId210"/>
    <p:sldId id="799" r:id="rId211"/>
    <p:sldId id="674" r:id="rId212"/>
    <p:sldId id="753" r:id="rId213"/>
    <p:sldId id="754" r:id="rId214"/>
    <p:sldId id="675" r:id="rId215"/>
    <p:sldId id="676" r:id="rId216"/>
    <p:sldId id="677" r:id="rId217"/>
    <p:sldId id="678" r:id="rId218"/>
    <p:sldId id="755" r:id="rId219"/>
    <p:sldId id="679" r:id="rId220"/>
    <p:sldId id="756" r:id="rId221"/>
    <p:sldId id="680" r:id="rId222"/>
    <p:sldId id="627" r:id="rId223"/>
    <p:sldId id="550" r:id="rId224"/>
    <p:sldId id="549" r:id="rId225"/>
    <p:sldId id="780" r:id="rId226"/>
    <p:sldId id="781" r:id="rId227"/>
    <p:sldId id="782" r:id="rId228"/>
    <p:sldId id="783" r:id="rId229"/>
    <p:sldId id="784" r:id="rId230"/>
    <p:sldId id="785" r:id="rId231"/>
    <p:sldId id="669" r:id="rId2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3" autoAdjust="0"/>
    <p:restoredTop sz="85363" autoAdjust="0"/>
  </p:normalViewPr>
  <p:slideViewPr>
    <p:cSldViewPr snapToGrid="0">
      <p:cViewPr varScale="1">
        <p:scale>
          <a:sx n="97" d="100"/>
          <a:sy n="97" d="100"/>
        </p:scale>
        <p:origin x="1812" y="84"/>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tableStyles" Target="tableStyle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notesMaster" Target="notesMasters/notesMaster1.xml"/><Relationship Id="rId238" Type="http://schemas.microsoft.com/office/2015/10/relationships/revisionInfo" Target="revisionInfo.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theme" Target="theme/theme1.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BC3425C-C401-4E6B-AFC2-0EB0FDB85D12}" type="datetimeFigureOut">
              <a:rPr lang="en-US" smtClean="0"/>
              <a:t>1/22/2018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3ACF350-82AE-4204-B09B-A7DFAED0117F}" type="slidenum">
              <a:rPr lang="en-US" smtClean="0"/>
              <a:t>‹#›</a:t>
            </a:fld>
            <a:endParaRPr lang="en-US" dirty="0"/>
          </a:p>
        </p:txBody>
      </p:sp>
    </p:spTree>
    <p:extLst>
      <p:ext uri="{BB962C8B-B14F-4D97-AF65-F5344CB8AC3E}">
        <p14:creationId xmlns:p14="http://schemas.microsoft.com/office/powerpoint/2010/main" val="92511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new rule has not been adopted by the State of Florida yet.  It is not effective until it is adopted.</a:t>
            </a:r>
          </a:p>
        </p:txBody>
      </p:sp>
      <p:sp>
        <p:nvSpPr>
          <p:cNvPr id="4" name="Slide Number Placeholder 3"/>
          <p:cNvSpPr>
            <a:spLocks noGrp="1"/>
          </p:cNvSpPr>
          <p:nvPr>
            <p:ph type="sldNum" sz="quarter" idx="10"/>
          </p:nvPr>
        </p:nvSpPr>
        <p:spPr/>
        <p:txBody>
          <a:bodyPr/>
          <a:lstStyle/>
          <a:p>
            <a:fld id="{E3ACF350-82AE-4204-B09B-A7DFAED0117F}" type="slidenum">
              <a:rPr lang="en-US" smtClean="0"/>
              <a:t>1</a:t>
            </a:fld>
            <a:endParaRPr lang="en-US" dirty="0"/>
          </a:p>
        </p:txBody>
      </p:sp>
    </p:spTree>
    <p:extLst>
      <p:ext uri="{BB962C8B-B14F-4D97-AF65-F5344CB8AC3E}">
        <p14:creationId xmlns:p14="http://schemas.microsoft.com/office/powerpoint/2010/main" val="2980451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13</a:t>
            </a:fld>
            <a:endParaRPr lang="en-US" dirty="0"/>
          </a:p>
        </p:txBody>
      </p:sp>
    </p:spTree>
    <p:extLst>
      <p:ext uri="{BB962C8B-B14F-4D97-AF65-F5344CB8AC3E}">
        <p14:creationId xmlns:p14="http://schemas.microsoft.com/office/powerpoint/2010/main" val="41032534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of incompatibility.</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123</a:t>
            </a:fld>
            <a:endParaRPr lang="en-US" dirty="0"/>
          </a:p>
        </p:txBody>
      </p:sp>
    </p:spTree>
    <p:extLst>
      <p:ext uri="{BB962C8B-B14F-4D97-AF65-F5344CB8AC3E}">
        <p14:creationId xmlns:p14="http://schemas.microsoft.com/office/powerpoint/2010/main" val="31212837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124</a:t>
            </a:fld>
            <a:endParaRPr lang="en-US" dirty="0"/>
          </a:p>
        </p:txBody>
      </p:sp>
    </p:spTree>
    <p:extLst>
      <p:ext uri="{BB962C8B-B14F-4D97-AF65-F5344CB8AC3E}">
        <p14:creationId xmlns:p14="http://schemas.microsoft.com/office/powerpoint/2010/main" val="8234775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E3ACF350-82AE-4204-B09B-A7DFAED0117F}" type="slidenum">
              <a:rPr lang="en-US" smtClean="0"/>
              <a:t>125</a:t>
            </a:fld>
            <a:endParaRPr lang="en-US" dirty="0"/>
          </a:p>
        </p:txBody>
      </p:sp>
    </p:spTree>
    <p:extLst>
      <p:ext uri="{BB962C8B-B14F-4D97-AF65-F5344CB8AC3E}">
        <p14:creationId xmlns:p14="http://schemas.microsoft.com/office/powerpoint/2010/main" val="17826471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E3ACF350-82AE-4204-B09B-A7DFAED0117F}" type="slidenum">
              <a:rPr lang="en-US" smtClean="0"/>
              <a:t>126</a:t>
            </a:fld>
            <a:endParaRPr lang="en-US" dirty="0"/>
          </a:p>
        </p:txBody>
      </p:sp>
    </p:spTree>
    <p:extLst>
      <p:ext uri="{BB962C8B-B14F-4D97-AF65-F5344CB8AC3E}">
        <p14:creationId xmlns:p14="http://schemas.microsoft.com/office/powerpoint/2010/main" val="37091486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Old 262.34(a)(3)</a:t>
            </a:r>
          </a:p>
        </p:txBody>
      </p:sp>
      <p:sp>
        <p:nvSpPr>
          <p:cNvPr id="4" name="Slide Number Placeholder 3"/>
          <p:cNvSpPr>
            <a:spLocks noGrp="1"/>
          </p:cNvSpPr>
          <p:nvPr>
            <p:ph type="sldNum" sz="quarter" idx="10"/>
          </p:nvPr>
        </p:nvSpPr>
        <p:spPr/>
        <p:txBody>
          <a:bodyPr/>
          <a:lstStyle/>
          <a:p>
            <a:fld id="{E3ACF350-82AE-4204-B09B-A7DFAED0117F}" type="slidenum">
              <a:rPr lang="en-US" smtClean="0"/>
              <a:t>127</a:t>
            </a:fld>
            <a:endParaRPr lang="en-US" dirty="0"/>
          </a:p>
        </p:txBody>
      </p:sp>
    </p:spTree>
    <p:extLst>
      <p:ext uri="{BB962C8B-B14F-4D97-AF65-F5344CB8AC3E}">
        <p14:creationId xmlns:p14="http://schemas.microsoft.com/office/powerpoint/2010/main" val="22760010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containers of paint are not labeled.  The hazardous waste drums were full, so the buckets were put on the floor next to the drums. </a:t>
            </a:r>
          </a:p>
        </p:txBody>
      </p:sp>
      <p:sp>
        <p:nvSpPr>
          <p:cNvPr id="4" name="Slide Number Placeholder 3"/>
          <p:cNvSpPr>
            <a:spLocks noGrp="1"/>
          </p:cNvSpPr>
          <p:nvPr>
            <p:ph type="sldNum" sz="quarter" idx="10"/>
          </p:nvPr>
        </p:nvSpPr>
        <p:spPr/>
        <p:txBody>
          <a:bodyPr/>
          <a:lstStyle/>
          <a:p>
            <a:fld id="{E3ACF350-82AE-4204-B09B-A7DFAED0117F}" type="slidenum">
              <a:rPr lang="en-US" smtClean="0"/>
              <a:t>129</a:t>
            </a:fld>
            <a:endParaRPr lang="en-US" dirty="0"/>
          </a:p>
        </p:txBody>
      </p:sp>
    </p:spTree>
    <p:extLst>
      <p:ext uri="{BB962C8B-B14F-4D97-AF65-F5344CB8AC3E}">
        <p14:creationId xmlns:p14="http://schemas.microsoft.com/office/powerpoint/2010/main" val="30412077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130</a:t>
            </a:fld>
            <a:endParaRPr lang="en-US" dirty="0"/>
          </a:p>
        </p:txBody>
      </p:sp>
    </p:spTree>
    <p:extLst>
      <p:ext uri="{BB962C8B-B14F-4D97-AF65-F5344CB8AC3E}">
        <p14:creationId xmlns:p14="http://schemas.microsoft.com/office/powerpoint/2010/main" val="39243966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131</a:t>
            </a:fld>
            <a:endParaRPr lang="en-US" dirty="0"/>
          </a:p>
        </p:txBody>
      </p:sp>
    </p:spTree>
    <p:extLst>
      <p:ext uri="{BB962C8B-B14F-4D97-AF65-F5344CB8AC3E}">
        <p14:creationId xmlns:p14="http://schemas.microsoft.com/office/powerpoint/2010/main" val="1535757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Old 262.34(a)(2) language has been updated.</a:t>
            </a:r>
          </a:p>
        </p:txBody>
      </p:sp>
      <p:sp>
        <p:nvSpPr>
          <p:cNvPr id="4" name="Slide Number Placeholder 3"/>
          <p:cNvSpPr>
            <a:spLocks noGrp="1"/>
          </p:cNvSpPr>
          <p:nvPr>
            <p:ph type="sldNum" sz="quarter" idx="10"/>
          </p:nvPr>
        </p:nvSpPr>
        <p:spPr/>
        <p:txBody>
          <a:bodyPr/>
          <a:lstStyle/>
          <a:p>
            <a:fld id="{E3ACF350-82AE-4204-B09B-A7DFAED0117F}" type="slidenum">
              <a:rPr lang="en-US" smtClean="0"/>
              <a:t>135</a:t>
            </a:fld>
            <a:endParaRPr lang="en-US" dirty="0"/>
          </a:p>
        </p:txBody>
      </p:sp>
    </p:spTree>
    <p:extLst>
      <p:ext uri="{BB962C8B-B14F-4D97-AF65-F5344CB8AC3E}">
        <p14:creationId xmlns:p14="http://schemas.microsoft.com/office/powerpoint/2010/main" val="25460377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136</a:t>
            </a:fld>
            <a:endParaRPr lang="en-US" dirty="0"/>
          </a:p>
        </p:txBody>
      </p:sp>
    </p:spTree>
    <p:extLst>
      <p:ext uri="{BB962C8B-B14F-4D97-AF65-F5344CB8AC3E}">
        <p14:creationId xmlns:p14="http://schemas.microsoft.com/office/powerpoint/2010/main" val="3491554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15</a:t>
            </a:fld>
            <a:endParaRPr lang="en-US" dirty="0"/>
          </a:p>
        </p:txBody>
      </p:sp>
    </p:spTree>
    <p:extLst>
      <p:ext uri="{BB962C8B-B14F-4D97-AF65-F5344CB8AC3E}">
        <p14:creationId xmlns:p14="http://schemas.microsoft.com/office/powerpoint/2010/main" val="21984580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137</a:t>
            </a:fld>
            <a:endParaRPr lang="en-US" dirty="0"/>
          </a:p>
        </p:txBody>
      </p:sp>
    </p:spTree>
    <p:extLst>
      <p:ext uri="{BB962C8B-B14F-4D97-AF65-F5344CB8AC3E}">
        <p14:creationId xmlns:p14="http://schemas.microsoft.com/office/powerpoint/2010/main" val="344191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265.171  Was applicable to SAAs before</a:t>
            </a:r>
          </a:p>
        </p:txBody>
      </p:sp>
      <p:sp>
        <p:nvSpPr>
          <p:cNvPr id="4" name="Slide Number Placeholder 3"/>
          <p:cNvSpPr>
            <a:spLocks noGrp="1"/>
          </p:cNvSpPr>
          <p:nvPr>
            <p:ph type="sldNum" sz="quarter" idx="10"/>
          </p:nvPr>
        </p:nvSpPr>
        <p:spPr/>
        <p:txBody>
          <a:bodyPr/>
          <a:lstStyle/>
          <a:p>
            <a:fld id="{E3ACF350-82AE-4204-B09B-A7DFAED0117F}" type="slidenum">
              <a:rPr lang="en-US" smtClean="0"/>
              <a:t>141</a:t>
            </a:fld>
            <a:endParaRPr lang="en-US" dirty="0"/>
          </a:p>
        </p:txBody>
      </p:sp>
    </p:spTree>
    <p:extLst>
      <p:ext uri="{BB962C8B-B14F-4D97-AF65-F5344CB8AC3E}">
        <p14:creationId xmlns:p14="http://schemas.microsoft.com/office/powerpoint/2010/main" val="36444157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265.172.  Was applicable to SAAs before.</a:t>
            </a:r>
          </a:p>
        </p:txBody>
      </p:sp>
      <p:sp>
        <p:nvSpPr>
          <p:cNvPr id="4" name="Slide Number Placeholder 3"/>
          <p:cNvSpPr>
            <a:spLocks noGrp="1"/>
          </p:cNvSpPr>
          <p:nvPr>
            <p:ph type="sldNum" sz="quarter" idx="10"/>
          </p:nvPr>
        </p:nvSpPr>
        <p:spPr/>
        <p:txBody>
          <a:bodyPr/>
          <a:lstStyle/>
          <a:p>
            <a:fld id="{E3ACF350-82AE-4204-B09B-A7DFAED0117F}" type="slidenum">
              <a:rPr lang="en-US" smtClean="0"/>
              <a:t>144</a:t>
            </a:fld>
            <a:endParaRPr lang="en-US" dirty="0"/>
          </a:p>
        </p:txBody>
      </p:sp>
    </p:spTree>
    <p:extLst>
      <p:ext uri="{BB962C8B-B14F-4D97-AF65-F5344CB8AC3E}">
        <p14:creationId xmlns:p14="http://schemas.microsoft.com/office/powerpoint/2010/main" val="18092834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  The old 265.177 was not applicable for SAAs before</a:t>
            </a:r>
          </a:p>
        </p:txBody>
      </p:sp>
      <p:sp>
        <p:nvSpPr>
          <p:cNvPr id="4" name="Slide Number Placeholder 3"/>
          <p:cNvSpPr>
            <a:spLocks noGrp="1"/>
          </p:cNvSpPr>
          <p:nvPr>
            <p:ph type="sldNum" sz="quarter" idx="10"/>
          </p:nvPr>
        </p:nvSpPr>
        <p:spPr/>
        <p:txBody>
          <a:bodyPr/>
          <a:lstStyle/>
          <a:p>
            <a:fld id="{E3ACF350-82AE-4204-B09B-A7DFAED0117F}" type="slidenum">
              <a:rPr lang="en-US" smtClean="0"/>
              <a:t>147</a:t>
            </a:fld>
            <a:endParaRPr lang="en-US" dirty="0"/>
          </a:p>
        </p:txBody>
      </p:sp>
    </p:spTree>
    <p:extLst>
      <p:ext uri="{BB962C8B-B14F-4D97-AF65-F5344CB8AC3E}">
        <p14:creationId xmlns:p14="http://schemas.microsoft.com/office/powerpoint/2010/main" val="1177018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265.173 with updated language.  Was applicable for SAAs before.</a:t>
            </a:r>
          </a:p>
        </p:txBody>
      </p:sp>
      <p:sp>
        <p:nvSpPr>
          <p:cNvPr id="4" name="Slide Number Placeholder 3"/>
          <p:cNvSpPr>
            <a:spLocks noGrp="1"/>
          </p:cNvSpPr>
          <p:nvPr>
            <p:ph type="sldNum" sz="quarter" idx="10"/>
          </p:nvPr>
        </p:nvSpPr>
        <p:spPr/>
        <p:txBody>
          <a:bodyPr/>
          <a:lstStyle/>
          <a:p>
            <a:fld id="{E3ACF350-82AE-4204-B09B-A7DFAED0117F}" type="slidenum">
              <a:rPr lang="en-US" smtClean="0"/>
              <a:t>149</a:t>
            </a:fld>
            <a:endParaRPr lang="en-US" dirty="0"/>
          </a:p>
        </p:txBody>
      </p:sp>
    </p:spTree>
    <p:extLst>
      <p:ext uri="{BB962C8B-B14F-4D97-AF65-F5344CB8AC3E}">
        <p14:creationId xmlns:p14="http://schemas.microsoft.com/office/powerpoint/2010/main" val="8593216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language.  No longer need words to describe contents.</a:t>
            </a:r>
          </a:p>
        </p:txBody>
      </p:sp>
      <p:sp>
        <p:nvSpPr>
          <p:cNvPr id="4" name="Slide Number Placeholder 3"/>
          <p:cNvSpPr>
            <a:spLocks noGrp="1"/>
          </p:cNvSpPr>
          <p:nvPr>
            <p:ph type="sldNum" sz="quarter" idx="10"/>
          </p:nvPr>
        </p:nvSpPr>
        <p:spPr/>
        <p:txBody>
          <a:bodyPr/>
          <a:lstStyle/>
          <a:p>
            <a:fld id="{E3ACF350-82AE-4204-B09B-A7DFAED0117F}" type="slidenum">
              <a:rPr lang="en-US" smtClean="0"/>
              <a:t>154</a:t>
            </a:fld>
            <a:endParaRPr lang="en-US" dirty="0"/>
          </a:p>
        </p:txBody>
      </p:sp>
    </p:spTree>
    <p:extLst>
      <p:ext uri="{BB962C8B-B14F-4D97-AF65-F5344CB8AC3E}">
        <p14:creationId xmlns:p14="http://schemas.microsoft.com/office/powerpoint/2010/main" val="31723727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155</a:t>
            </a:fld>
            <a:endParaRPr lang="en-US" dirty="0"/>
          </a:p>
        </p:txBody>
      </p:sp>
    </p:spTree>
    <p:extLst>
      <p:ext uri="{BB962C8B-B14F-4D97-AF65-F5344CB8AC3E}">
        <p14:creationId xmlns:p14="http://schemas.microsoft.com/office/powerpoint/2010/main" val="11142257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Liquid paint waste is not a flammable solid.  Also, note the DOT marking is sideways.</a:t>
            </a:r>
          </a:p>
        </p:txBody>
      </p:sp>
      <p:sp>
        <p:nvSpPr>
          <p:cNvPr id="4" name="Slide Number Placeholder 3"/>
          <p:cNvSpPr>
            <a:spLocks noGrp="1"/>
          </p:cNvSpPr>
          <p:nvPr>
            <p:ph type="sldNum" sz="quarter" idx="10"/>
          </p:nvPr>
        </p:nvSpPr>
        <p:spPr/>
        <p:txBody>
          <a:bodyPr/>
          <a:lstStyle/>
          <a:p>
            <a:fld id="{E3ACF350-82AE-4204-B09B-A7DFAED0117F}" type="slidenum">
              <a:rPr lang="en-US" smtClean="0"/>
              <a:t>157</a:t>
            </a:fld>
            <a:endParaRPr lang="en-US" dirty="0"/>
          </a:p>
        </p:txBody>
      </p:sp>
    </p:spTree>
    <p:extLst>
      <p:ext uri="{BB962C8B-B14F-4D97-AF65-F5344CB8AC3E}">
        <p14:creationId xmlns:p14="http://schemas.microsoft.com/office/powerpoint/2010/main" val="39100347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language</a:t>
            </a:r>
          </a:p>
        </p:txBody>
      </p:sp>
      <p:sp>
        <p:nvSpPr>
          <p:cNvPr id="4" name="Slide Number Placeholder 3"/>
          <p:cNvSpPr>
            <a:spLocks noGrp="1"/>
          </p:cNvSpPr>
          <p:nvPr>
            <p:ph type="sldNum" sz="quarter" idx="10"/>
          </p:nvPr>
        </p:nvSpPr>
        <p:spPr/>
        <p:txBody>
          <a:bodyPr/>
          <a:lstStyle/>
          <a:p>
            <a:fld id="{E3ACF350-82AE-4204-B09B-A7DFAED0117F}" type="slidenum">
              <a:rPr lang="en-US" smtClean="0"/>
              <a:t>158</a:t>
            </a:fld>
            <a:endParaRPr lang="en-US" dirty="0"/>
          </a:p>
        </p:txBody>
      </p:sp>
    </p:spTree>
    <p:extLst>
      <p:ext uri="{BB962C8B-B14F-4D97-AF65-F5344CB8AC3E}">
        <p14:creationId xmlns:p14="http://schemas.microsoft.com/office/powerpoint/2010/main" val="24067419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161</a:t>
            </a:fld>
            <a:endParaRPr lang="en-US" dirty="0"/>
          </a:p>
        </p:txBody>
      </p:sp>
    </p:spTree>
    <p:extLst>
      <p:ext uri="{BB962C8B-B14F-4D97-AF65-F5344CB8AC3E}">
        <p14:creationId xmlns:p14="http://schemas.microsoft.com/office/powerpoint/2010/main" val="60429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20</a:t>
            </a:fld>
            <a:endParaRPr lang="en-US" dirty="0"/>
          </a:p>
        </p:txBody>
      </p:sp>
    </p:spTree>
    <p:extLst>
      <p:ext uri="{BB962C8B-B14F-4D97-AF65-F5344CB8AC3E}">
        <p14:creationId xmlns:p14="http://schemas.microsoft.com/office/powerpoint/2010/main" val="34416111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162</a:t>
            </a:fld>
            <a:endParaRPr lang="en-US" dirty="0"/>
          </a:p>
        </p:txBody>
      </p:sp>
    </p:spTree>
    <p:extLst>
      <p:ext uri="{BB962C8B-B14F-4D97-AF65-F5344CB8AC3E}">
        <p14:creationId xmlns:p14="http://schemas.microsoft.com/office/powerpoint/2010/main" val="2540001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163</a:t>
            </a:fld>
            <a:endParaRPr lang="en-US" dirty="0"/>
          </a:p>
        </p:txBody>
      </p:sp>
    </p:spTree>
    <p:extLst>
      <p:ext uri="{BB962C8B-B14F-4D97-AF65-F5344CB8AC3E}">
        <p14:creationId xmlns:p14="http://schemas.microsoft.com/office/powerpoint/2010/main" val="5545911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Subpart M applies to SAAs and &lt;90-day accumulation areas.  This is new.</a:t>
            </a:r>
          </a:p>
          <a:p>
            <a:endParaRPr lang="en-US" dirty="0"/>
          </a:p>
          <a:p>
            <a:r>
              <a:rPr lang="en-US" dirty="0"/>
              <a:t>The bold text is interesting.   See </a:t>
            </a:r>
            <a:r>
              <a:rPr lang="en-US"/>
              <a:t>preamble page 85792</a:t>
            </a: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164</a:t>
            </a:fld>
            <a:endParaRPr lang="en-US" dirty="0"/>
          </a:p>
        </p:txBody>
      </p:sp>
    </p:spTree>
    <p:extLst>
      <p:ext uri="{BB962C8B-B14F-4D97-AF65-F5344CB8AC3E}">
        <p14:creationId xmlns:p14="http://schemas.microsoft.com/office/powerpoint/2010/main" val="40754083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265.31</a:t>
            </a:r>
          </a:p>
        </p:txBody>
      </p:sp>
      <p:sp>
        <p:nvSpPr>
          <p:cNvPr id="4" name="Slide Number Placeholder 3"/>
          <p:cNvSpPr>
            <a:spLocks noGrp="1"/>
          </p:cNvSpPr>
          <p:nvPr>
            <p:ph type="sldNum" sz="quarter" idx="10"/>
          </p:nvPr>
        </p:nvSpPr>
        <p:spPr/>
        <p:txBody>
          <a:bodyPr/>
          <a:lstStyle/>
          <a:p>
            <a:fld id="{E3ACF350-82AE-4204-B09B-A7DFAED0117F}" type="slidenum">
              <a:rPr lang="en-US" smtClean="0"/>
              <a:t>165</a:t>
            </a:fld>
            <a:endParaRPr lang="en-US" dirty="0"/>
          </a:p>
        </p:txBody>
      </p:sp>
    </p:spTree>
    <p:extLst>
      <p:ext uri="{BB962C8B-B14F-4D97-AF65-F5344CB8AC3E}">
        <p14:creationId xmlns:p14="http://schemas.microsoft.com/office/powerpoint/2010/main" val="24684182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B29527-B412-4068-BCD1-D83F917ABA88}"/>
              </a:ext>
            </a:extLst>
          </p:cNvPr>
          <p:cNvSpPr>
            <a:spLocks noGrp="1"/>
          </p:cNvSpPr>
          <p:nvPr>
            <p:ph type="body" idx="1"/>
          </p:nvPr>
        </p:nvSpPr>
        <p:spPr/>
        <p:txBody>
          <a:bodyPr/>
          <a:lstStyle/>
          <a:p>
            <a:r>
              <a:rPr lang="en-US" dirty="0"/>
              <a:t>Hazardous waste blast dust is leaking from this blast booth.</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Old 265.32</a:t>
            </a:r>
          </a:p>
        </p:txBody>
      </p:sp>
      <p:sp>
        <p:nvSpPr>
          <p:cNvPr id="4" name="Slide Number Placeholder 3"/>
          <p:cNvSpPr>
            <a:spLocks noGrp="1"/>
          </p:cNvSpPr>
          <p:nvPr>
            <p:ph type="sldNum" sz="quarter" idx="10"/>
          </p:nvPr>
        </p:nvSpPr>
        <p:spPr/>
        <p:txBody>
          <a:bodyPr/>
          <a:lstStyle/>
          <a:p>
            <a:fld id="{E3ACF350-82AE-4204-B09B-A7DFAED0117F}" type="slidenum">
              <a:rPr lang="en-US" smtClean="0"/>
              <a:t>171</a:t>
            </a:fld>
            <a:endParaRPr lang="en-US" dirty="0"/>
          </a:p>
        </p:txBody>
      </p:sp>
    </p:spTree>
    <p:extLst>
      <p:ext uri="{BB962C8B-B14F-4D97-AF65-F5344CB8AC3E}">
        <p14:creationId xmlns:p14="http://schemas.microsoft.com/office/powerpoint/2010/main" val="34524463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172</a:t>
            </a:fld>
            <a:endParaRPr lang="en-US" dirty="0"/>
          </a:p>
        </p:txBody>
      </p:sp>
    </p:spTree>
    <p:extLst>
      <p:ext uri="{BB962C8B-B14F-4D97-AF65-F5344CB8AC3E}">
        <p14:creationId xmlns:p14="http://schemas.microsoft.com/office/powerpoint/2010/main" val="40466590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173</a:t>
            </a:fld>
            <a:endParaRPr lang="en-US" dirty="0"/>
          </a:p>
        </p:txBody>
      </p:sp>
    </p:spTree>
    <p:extLst>
      <p:ext uri="{BB962C8B-B14F-4D97-AF65-F5344CB8AC3E}">
        <p14:creationId xmlns:p14="http://schemas.microsoft.com/office/powerpoint/2010/main" val="17028259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Eyewashes obstructed or too far away may be a violation.</a:t>
            </a:r>
          </a:p>
        </p:txBody>
      </p:sp>
      <p:sp>
        <p:nvSpPr>
          <p:cNvPr id="4" name="Slide Number Placeholder 3"/>
          <p:cNvSpPr>
            <a:spLocks noGrp="1"/>
          </p:cNvSpPr>
          <p:nvPr>
            <p:ph type="sldNum" sz="quarter" idx="10"/>
          </p:nvPr>
        </p:nvSpPr>
        <p:spPr/>
        <p:txBody>
          <a:bodyPr/>
          <a:lstStyle/>
          <a:p>
            <a:fld id="{331B0246-348F-4278-9715-9D9338937F46}" type="slidenum">
              <a:rPr lang="en-US" smtClean="0"/>
              <a:pPr/>
              <a:t>174</a:t>
            </a:fld>
            <a:endParaRPr lang="en-US" dirty="0"/>
          </a:p>
        </p:txBody>
      </p:sp>
    </p:spTree>
    <p:extLst>
      <p:ext uri="{BB962C8B-B14F-4D97-AF65-F5344CB8AC3E}">
        <p14:creationId xmlns:p14="http://schemas.microsoft.com/office/powerpoint/2010/main" val="32837004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Old 265.33</a:t>
            </a:r>
          </a:p>
        </p:txBody>
      </p:sp>
      <p:sp>
        <p:nvSpPr>
          <p:cNvPr id="4" name="Slide Number Placeholder 3"/>
          <p:cNvSpPr>
            <a:spLocks noGrp="1"/>
          </p:cNvSpPr>
          <p:nvPr>
            <p:ph type="sldNum" sz="quarter" idx="10"/>
          </p:nvPr>
        </p:nvSpPr>
        <p:spPr/>
        <p:txBody>
          <a:bodyPr/>
          <a:lstStyle/>
          <a:p>
            <a:fld id="{E3ACF350-82AE-4204-B09B-A7DFAED0117F}" type="slidenum">
              <a:rPr lang="en-US" smtClean="0"/>
              <a:t>176</a:t>
            </a:fld>
            <a:endParaRPr lang="en-US" dirty="0"/>
          </a:p>
        </p:txBody>
      </p:sp>
    </p:spTree>
    <p:extLst>
      <p:ext uri="{BB962C8B-B14F-4D97-AF65-F5344CB8AC3E}">
        <p14:creationId xmlns:p14="http://schemas.microsoft.com/office/powerpoint/2010/main" val="210312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21</a:t>
            </a:fld>
            <a:endParaRPr lang="en-US" dirty="0"/>
          </a:p>
        </p:txBody>
      </p:sp>
    </p:spTree>
    <p:extLst>
      <p:ext uri="{BB962C8B-B14F-4D97-AF65-F5344CB8AC3E}">
        <p14:creationId xmlns:p14="http://schemas.microsoft.com/office/powerpoint/2010/main" val="9775426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Do you think this has been tested?</a:t>
            </a:r>
          </a:p>
        </p:txBody>
      </p:sp>
      <p:sp>
        <p:nvSpPr>
          <p:cNvPr id="4" name="Slide Number Placeholder 3"/>
          <p:cNvSpPr>
            <a:spLocks noGrp="1"/>
          </p:cNvSpPr>
          <p:nvPr>
            <p:ph type="sldNum" sz="quarter" idx="10"/>
          </p:nvPr>
        </p:nvSpPr>
        <p:spPr/>
        <p:txBody>
          <a:bodyPr/>
          <a:lstStyle/>
          <a:p>
            <a:fld id="{E3ACF350-82AE-4204-B09B-A7DFAED0117F}" type="slidenum">
              <a:rPr lang="en-US" smtClean="0"/>
              <a:t>177</a:t>
            </a:fld>
            <a:endParaRPr lang="en-US" dirty="0"/>
          </a:p>
        </p:txBody>
      </p:sp>
    </p:spTree>
    <p:extLst>
      <p:ext uri="{BB962C8B-B14F-4D97-AF65-F5344CB8AC3E}">
        <p14:creationId xmlns:p14="http://schemas.microsoft.com/office/powerpoint/2010/main" val="30462621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Do you think this has been tested?  Can you even find the eyewash and shower in this picture?</a:t>
            </a:r>
          </a:p>
        </p:txBody>
      </p:sp>
      <p:sp>
        <p:nvSpPr>
          <p:cNvPr id="4" name="Slide Number Placeholder 3"/>
          <p:cNvSpPr>
            <a:spLocks noGrp="1"/>
          </p:cNvSpPr>
          <p:nvPr>
            <p:ph type="sldNum" sz="quarter" idx="10"/>
          </p:nvPr>
        </p:nvSpPr>
        <p:spPr/>
        <p:txBody>
          <a:bodyPr/>
          <a:lstStyle/>
          <a:p>
            <a:fld id="{E3ACF350-82AE-4204-B09B-A7DFAED0117F}" type="slidenum">
              <a:rPr lang="en-US" smtClean="0"/>
              <a:t>178</a:t>
            </a:fld>
            <a:endParaRPr lang="en-US" dirty="0"/>
          </a:p>
        </p:txBody>
      </p:sp>
    </p:spTree>
    <p:extLst>
      <p:ext uri="{BB962C8B-B14F-4D97-AF65-F5344CB8AC3E}">
        <p14:creationId xmlns:p14="http://schemas.microsoft.com/office/powerpoint/2010/main" val="6363327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Old 265.34</a:t>
            </a:r>
          </a:p>
        </p:txBody>
      </p:sp>
      <p:sp>
        <p:nvSpPr>
          <p:cNvPr id="4" name="Slide Number Placeholder 3"/>
          <p:cNvSpPr>
            <a:spLocks noGrp="1"/>
          </p:cNvSpPr>
          <p:nvPr>
            <p:ph type="sldNum" sz="quarter" idx="10"/>
          </p:nvPr>
        </p:nvSpPr>
        <p:spPr/>
        <p:txBody>
          <a:bodyPr/>
          <a:lstStyle/>
          <a:p>
            <a:fld id="{E3ACF350-82AE-4204-B09B-A7DFAED0117F}" type="slidenum">
              <a:rPr lang="en-US" smtClean="0"/>
              <a:t>179</a:t>
            </a:fld>
            <a:endParaRPr lang="en-US" dirty="0"/>
          </a:p>
        </p:txBody>
      </p:sp>
    </p:spTree>
    <p:extLst>
      <p:ext uri="{BB962C8B-B14F-4D97-AF65-F5344CB8AC3E}">
        <p14:creationId xmlns:p14="http://schemas.microsoft.com/office/powerpoint/2010/main" val="12605178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265.35.  Federal requirement.</a:t>
            </a:r>
          </a:p>
        </p:txBody>
      </p:sp>
      <p:sp>
        <p:nvSpPr>
          <p:cNvPr id="4" name="Slide Number Placeholder 3"/>
          <p:cNvSpPr>
            <a:spLocks noGrp="1"/>
          </p:cNvSpPr>
          <p:nvPr>
            <p:ph type="sldNum" sz="quarter" idx="10"/>
          </p:nvPr>
        </p:nvSpPr>
        <p:spPr/>
        <p:txBody>
          <a:bodyPr/>
          <a:lstStyle/>
          <a:p>
            <a:fld id="{E3ACF350-82AE-4204-B09B-A7DFAED0117F}" type="slidenum">
              <a:rPr lang="en-US" smtClean="0"/>
              <a:t>180</a:t>
            </a:fld>
            <a:endParaRPr lang="en-US" dirty="0"/>
          </a:p>
        </p:txBody>
      </p:sp>
    </p:spTree>
    <p:extLst>
      <p:ext uri="{BB962C8B-B14F-4D97-AF65-F5344CB8AC3E}">
        <p14:creationId xmlns:p14="http://schemas.microsoft.com/office/powerpoint/2010/main" val="26925196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181</a:t>
            </a:fld>
            <a:endParaRPr lang="en-US" dirty="0"/>
          </a:p>
        </p:txBody>
      </p:sp>
    </p:spTree>
    <p:extLst>
      <p:ext uri="{BB962C8B-B14F-4D97-AF65-F5344CB8AC3E}">
        <p14:creationId xmlns:p14="http://schemas.microsoft.com/office/powerpoint/2010/main" val="38412164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182</a:t>
            </a:fld>
            <a:endParaRPr lang="en-US" dirty="0"/>
          </a:p>
        </p:txBody>
      </p:sp>
    </p:spTree>
    <p:extLst>
      <p:ext uri="{BB962C8B-B14F-4D97-AF65-F5344CB8AC3E}">
        <p14:creationId xmlns:p14="http://schemas.microsoft.com/office/powerpoint/2010/main" val="861726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183</a:t>
            </a:fld>
            <a:endParaRPr lang="en-US" dirty="0"/>
          </a:p>
        </p:txBody>
      </p:sp>
    </p:spTree>
    <p:extLst>
      <p:ext uri="{BB962C8B-B14F-4D97-AF65-F5344CB8AC3E}">
        <p14:creationId xmlns:p14="http://schemas.microsoft.com/office/powerpoint/2010/main" val="33923939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184</a:t>
            </a:fld>
            <a:endParaRPr lang="en-US" dirty="0"/>
          </a:p>
        </p:txBody>
      </p:sp>
    </p:spTree>
    <p:extLst>
      <p:ext uri="{BB962C8B-B14F-4D97-AF65-F5344CB8AC3E}">
        <p14:creationId xmlns:p14="http://schemas.microsoft.com/office/powerpoint/2010/main" val="6459628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Old 265.37.  Language updated.</a:t>
            </a:r>
          </a:p>
        </p:txBody>
      </p:sp>
      <p:sp>
        <p:nvSpPr>
          <p:cNvPr id="4" name="Slide Number Placeholder 3"/>
          <p:cNvSpPr>
            <a:spLocks noGrp="1"/>
          </p:cNvSpPr>
          <p:nvPr>
            <p:ph type="sldNum" sz="quarter" idx="10"/>
          </p:nvPr>
        </p:nvSpPr>
        <p:spPr/>
        <p:txBody>
          <a:bodyPr/>
          <a:lstStyle/>
          <a:p>
            <a:fld id="{E3ACF350-82AE-4204-B09B-A7DFAED0117F}" type="slidenum">
              <a:rPr lang="en-US" smtClean="0"/>
              <a:t>185</a:t>
            </a:fld>
            <a:endParaRPr lang="en-US" dirty="0"/>
          </a:p>
        </p:txBody>
      </p:sp>
    </p:spTree>
    <p:extLst>
      <p:ext uri="{BB962C8B-B14F-4D97-AF65-F5344CB8AC3E}">
        <p14:creationId xmlns:p14="http://schemas.microsoft.com/office/powerpoint/2010/main" val="207816327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186</a:t>
            </a:fld>
            <a:endParaRPr lang="en-US" dirty="0"/>
          </a:p>
        </p:txBody>
      </p:sp>
    </p:spTree>
    <p:extLst>
      <p:ext uri="{BB962C8B-B14F-4D97-AF65-F5344CB8AC3E}">
        <p14:creationId xmlns:p14="http://schemas.microsoft.com/office/powerpoint/2010/main" val="644467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22</a:t>
            </a:fld>
            <a:endParaRPr lang="en-US" dirty="0"/>
          </a:p>
        </p:txBody>
      </p:sp>
    </p:spTree>
    <p:extLst>
      <p:ext uri="{BB962C8B-B14F-4D97-AF65-F5344CB8AC3E}">
        <p14:creationId xmlns:p14="http://schemas.microsoft.com/office/powerpoint/2010/main" val="17313780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New language</a:t>
            </a:r>
          </a:p>
        </p:txBody>
      </p:sp>
      <p:sp>
        <p:nvSpPr>
          <p:cNvPr id="4" name="Slide Number Placeholder 3"/>
          <p:cNvSpPr>
            <a:spLocks noGrp="1"/>
          </p:cNvSpPr>
          <p:nvPr>
            <p:ph type="sldNum" sz="quarter" idx="10"/>
          </p:nvPr>
        </p:nvSpPr>
        <p:spPr/>
        <p:txBody>
          <a:bodyPr/>
          <a:lstStyle/>
          <a:p>
            <a:fld id="{E3ACF350-82AE-4204-B09B-A7DFAED0117F}" type="slidenum">
              <a:rPr lang="en-US" smtClean="0"/>
              <a:t>187</a:t>
            </a:fld>
            <a:endParaRPr lang="en-US" dirty="0"/>
          </a:p>
        </p:txBody>
      </p:sp>
    </p:spTree>
    <p:extLst>
      <p:ext uri="{BB962C8B-B14F-4D97-AF65-F5344CB8AC3E}">
        <p14:creationId xmlns:p14="http://schemas.microsoft.com/office/powerpoint/2010/main" val="37104686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 Subpart D.  Old 265.51.  </a:t>
            </a:r>
          </a:p>
        </p:txBody>
      </p:sp>
      <p:sp>
        <p:nvSpPr>
          <p:cNvPr id="4" name="Slide Number Placeholder 3"/>
          <p:cNvSpPr>
            <a:spLocks noGrp="1"/>
          </p:cNvSpPr>
          <p:nvPr>
            <p:ph type="sldNum" sz="quarter" idx="10"/>
          </p:nvPr>
        </p:nvSpPr>
        <p:spPr/>
        <p:txBody>
          <a:bodyPr/>
          <a:lstStyle/>
          <a:p>
            <a:fld id="{E3ACF350-82AE-4204-B09B-A7DFAED0117F}" type="slidenum">
              <a:rPr lang="en-US" smtClean="0"/>
              <a:t>188</a:t>
            </a:fld>
            <a:endParaRPr lang="en-US" dirty="0"/>
          </a:p>
        </p:txBody>
      </p:sp>
    </p:spTree>
    <p:extLst>
      <p:ext uri="{BB962C8B-B14F-4D97-AF65-F5344CB8AC3E}">
        <p14:creationId xmlns:p14="http://schemas.microsoft.com/office/powerpoint/2010/main" val="34488297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265.52</a:t>
            </a:r>
          </a:p>
        </p:txBody>
      </p:sp>
      <p:sp>
        <p:nvSpPr>
          <p:cNvPr id="4" name="Slide Number Placeholder 3"/>
          <p:cNvSpPr>
            <a:spLocks noGrp="1"/>
          </p:cNvSpPr>
          <p:nvPr>
            <p:ph type="sldNum" sz="quarter" idx="10"/>
          </p:nvPr>
        </p:nvSpPr>
        <p:spPr/>
        <p:txBody>
          <a:bodyPr/>
          <a:lstStyle/>
          <a:p>
            <a:fld id="{E3ACF350-82AE-4204-B09B-A7DFAED0117F}" type="slidenum">
              <a:rPr lang="en-US" smtClean="0"/>
              <a:t>189</a:t>
            </a:fld>
            <a:endParaRPr lang="en-US" dirty="0"/>
          </a:p>
        </p:txBody>
      </p:sp>
    </p:spTree>
    <p:extLst>
      <p:ext uri="{BB962C8B-B14F-4D97-AF65-F5344CB8AC3E}">
        <p14:creationId xmlns:p14="http://schemas.microsoft.com/office/powerpoint/2010/main" val="41994553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language</a:t>
            </a:r>
          </a:p>
        </p:txBody>
      </p:sp>
      <p:sp>
        <p:nvSpPr>
          <p:cNvPr id="4" name="Slide Number Placeholder 3"/>
          <p:cNvSpPr>
            <a:spLocks noGrp="1"/>
          </p:cNvSpPr>
          <p:nvPr>
            <p:ph type="sldNum" sz="quarter" idx="10"/>
          </p:nvPr>
        </p:nvSpPr>
        <p:spPr/>
        <p:txBody>
          <a:bodyPr/>
          <a:lstStyle/>
          <a:p>
            <a:fld id="{E3ACF350-82AE-4204-B09B-A7DFAED0117F}" type="slidenum">
              <a:rPr lang="en-US" smtClean="0"/>
              <a:t>190</a:t>
            </a:fld>
            <a:endParaRPr lang="en-US" dirty="0"/>
          </a:p>
        </p:txBody>
      </p:sp>
    </p:spTree>
    <p:extLst>
      <p:ext uri="{BB962C8B-B14F-4D97-AF65-F5344CB8AC3E}">
        <p14:creationId xmlns:p14="http://schemas.microsoft.com/office/powerpoint/2010/main" val="7007065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265.53</a:t>
            </a:r>
          </a:p>
        </p:txBody>
      </p:sp>
      <p:sp>
        <p:nvSpPr>
          <p:cNvPr id="4" name="Slide Number Placeholder 3"/>
          <p:cNvSpPr>
            <a:spLocks noGrp="1"/>
          </p:cNvSpPr>
          <p:nvPr>
            <p:ph type="sldNum" sz="quarter" idx="10"/>
          </p:nvPr>
        </p:nvSpPr>
        <p:spPr/>
        <p:txBody>
          <a:bodyPr/>
          <a:lstStyle/>
          <a:p>
            <a:fld id="{E3ACF350-82AE-4204-B09B-A7DFAED0117F}" type="slidenum">
              <a:rPr lang="en-US" smtClean="0"/>
              <a:t>191</a:t>
            </a:fld>
            <a:endParaRPr lang="en-US" dirty="0"/>
          </a:p>
        </p:txBody>
      </p:sp>
    </p:spTree>
    <p:extLst>
      <p:ext uri="{BB962C8B-B14F-4D97-AF65-F5344CB8AC3E}">
        <p14:creationId xmlns:p14="http://schemas.microsoft.com/office/powerpoint/2010/main" val="21459455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192</a:t>
            </a:fld>
            <a:endParaRPr lang="en-US" dirty="0"/>
          </a:p>
        </p:txBody>
      </p:sp>
    </p:spTree>
    <p:extLst>
      <p:ext uri="{BB962C8B-B14F-4D97-AF65-F5344CB8AC3E}">
        <p14:creationId xmlns:p14="http://schemas.microsoft.com/office/powerpoint/2010/main" val="49988720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193</a:t>
            </a:fld>
            <a:endParaRPr lang="en-US" dirty="0"/>
          </a:p>
        </p:txBody>
      </p:sp>
    </p:spTree>
    <p:extLst>
      <p:ext uri="{BB962C8B-B14F-4D97-AF65-F5344CB8AC3E}">
        <p14:creationId xmlns:p14="http://schemas.microsoft.com/office/powerpoint/2010/main" val="193445731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194</a:t>
            </a:fld>
            <a:endParaRPr lang="en-US" dirty="0"/>
          </a:p>
        </p:txBody>
      </p:sp>
    </p:spTree>
    <p:extLst>
      <p:ext uri="{BB962C8B-B14F-4D97-AF65-F5344CB8AC3E}">
        <p14:creationId xmlns:p14="http://schemas.microsoft.com/office/powerpoint/2010/main" val="205517603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265.54</a:t>
            </a:r>
          </a:p>
        </p:txBody>
      </p:sp>
      <p:sp>
        <p:nvSpPr>
          <p:cNvPr id="4" name="Slide Number Placeholder 3"/>
          <p:cNvSpPr>
            <a:spLocks noGrp="1"/>
          </p:cNvSpPr>
          <p:nvPr>
            <p:ph type="sldNum" sz="quarter" idx="10"/>
          </p:nvPr>
        </p:nvSpPr>
        <p:spPr/>
        <p:txBody>
          <a:bodyPr/>
          <a:lstStyle/>
          <a:p>
            <a:fld id="{E3ACF350-82AE-4204-B09B-A7DFAED0117F}" type="slidenum">
              <a:rPr lang="en-US" smtClean="0"/>
              <a:t>195</a:t>
            </a:fld>
            <a:endParaRPr lang="en-US" dirty="0"/>
          </a:p>
        </p:txBody>
      </p:sp>
    </p:spTree>
    <p:extLst>
      <p:ext uri="{BB962C8B-B14F-4D97-AF65-F5344CB8AC3E}">
        <p14:creationId xmlns:p14="http://schemas.microsoft.com/office/powerpoint/2010/main" val="20995468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265.55.  Updated language.</a:t>
            </a:r>
          </a:p>
        </p:txBody>
      </p:sp>
      <p:sp>
        <p:nvSpPr>
          <p:cNvPr id="4" name="Slide Number Placeholder 3"/>
          <p:cNvSpPr>
            <a:spLocks noGrp="1"/>
          </p:cNvSpPr>
          <p:nvPr>
            <p:ph type="sldNum" sz="quarter" idx="10"/>
          </p:nvPr>
        </p:nvSpPr>
        <p:spPr/>
        <p:txBody>
          <a:bodyPr/>
          <a:lstStyle/>
          <a:p>
            <a:fld id="{E3ACF350-82AE-4204-B09B-A7DFAED0117F}" type="slidenum">
              <a:rPr lang="en-US" smtClean="0"/>
              <a:t>196</a:t>
            </a:fld>
            <a:endParaRPr lang="en-US" dirty="0"/>
          </a:p>
        </p:txBody>
      </p:sp>
    </p:spTree>
    <p:extLst>
      <p:ext uri="{BB962C8B-B14F-4D97-AF65-F5344CB8AC3E}">
        <p14:creationId xmlns:p14="http://schemas.microsoft.com/office/powerpoint/2010/main" val="3167626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23</a:t>
            </a:fld>
            <a:endParaRPr lang="en-US" dirty="0"/>
          </a:p>
        </p:txBody>
      </p:sp>
    </p:spTree>
    <p:extLst>
      <p:ext uri="{BB962C8B-B14F-4D97-AF65-F5344CB8AC3E}">
        <p14:creationId xmlns:p14="http://schemas.microsoft.com/office/powerpoint/2010/main" val="28285149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Old 265.56</a:t>
            </a:r>
          </a:p>
        </p:txBody>
      </p:sp>
      <p:sp>
        <p:nvSpPr>
          <p:cNvPr id="4" name="Slide Number Placeholder 3"/>
          <p:cNvSpPr>
            <a:spLocks noGrp="1"/>
          </p:cNvSpPr>
          <p:nvPr>
            <p:ph type="sldNum" sz="quarter" idx="10"/>
          </p:nvPr>
        </p:nvSpPr>
        <p:spPr/>
        <p:txBody>
          <a:bodyPr/>
          <a:lstStyle/>
          <a:p>
            <a:fld id="{E3ACF350-82AE-4204-B09B-A7DFAED0117F}" type="slidenum">
              <a:rPr lang="en-US" smtClean="0"/>
              <a:t>197</a:t>
            </a:fld>
            <a:endParaRPr lang="en-US" dirty="0"/>
          </a:p>
        </p:txBody>
      </p:sp>
    </p:spTree>
    <p:extLst>
      <p:ext uri="{BB962C8B-B14F-4D97-AF65-F5344CB8AC3E}">
        <p14:creationId xmlns:p14="http://schemas.microsoft.com/office/powerpoint/2010/main" val="29171176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198</a:t>
            </a:fld>
            <a:endParaRPr lang="en-US" dirty="0"/>
          </a:p>
        </p:txBody>
      </p:sp>
    </p:spTree>
    <p:extLst>
      <p:ext uri="{BB962C8B-B14F-4D97-AF65-F5344CB8AC3E}">
        <p14:creationId xmlns:p14="http://schemas.microsoft.com/office/powerpoint/2010/main" val="249669802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 Has updated language from comment</a:t>
            </a:r>
          </a:p>
        </p:txBody>
      </p:sp>
      <p:sp>
        <p:nvSpPr>
          <p:cNvPr id="4" name="Slide Number Placeholder 3"/>
          <p:cNvSpPr>
            <a:spLocks noGrp="1"/>
          </p:cNvSpPr>
          <p:nvPr>
            <p:ph type="sldNum" sz="quarter" idx="10"/>
          </p:nvPr>
        </p:nvSpPr>
        <p:spPr/>
        <p:txBody>
          <a:bodyPr/>
          <a:lstStyle/>
          <a:p>
            <a:fld id="{E3ACF350-82AE-4204-B09B-A7DFAED0117F}" type="slidenum">
              <a:rPr lang="en-US" smtClean="0"/>
              <a:t>200</a:t>
            </a:fld>
            <a:endParaRPr lang="en-US" dirty="0"/>
          </a:p>
        </p:txBody>
      </p:sp>
    </p:spTree>
    <p:extLst>
      <p:ext uri="{BB962C8B-B14F-4D97-AF65-F5344CB8AC3E}">
        <p14:creationId xmlns:p14="http://schemas.microsoft.com/office/powerpoint/2010/main" val="8226911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Updated language</a:t>
            </a:r>
          </a:p>
        </p:txBody>
      </p:sp>
      <p:sp>
        <p:nvSpPr>
          <p:cNvPr id="4" name="Slide Number Placeholder 3"/>
          <p:cNvSpPr>
            <a:spLocks noGrp="1"/>
          </p:cNvSpPr>
          <p:nvPr>
            <p:ph type="sldNum" sz="quarter" idx="10"/>
          </p:nvPr>
        </p:nvSpPr>
        <p:spPr/>
        <p:txBody>
          <a:bodyPr/>
          <a:lstStyle/>
          <a:p>
            <a:fld id="{E3ACF350-82AE-4204-B09B-A7DFAED0117F}" type="slidenum">
              <a:rPr lang="en-US" smtClean="0"/>
              <a:t>202</a:t>
            </a:fld>
            <a:endParaRPr lang="en-US" dirty="0"/>
          </a:p>
        </p:txBody>
      </p:sp>
    </p:spTree>
    <p:extLst>
      <p:ext uri="{BB962C8B-B14F-4D97-AF65-F5344CB8AC3E}">
        <p14:creationId xmlns:p14="http://schemas.microsoft.com/office/powerpoint/2010/main" val="406834237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203</a:t>
            </a:fld>
            <a:endParaRPr lang="en-US" dirty="0"/>
          </a:p>
        </p:txBody>
      </p:sp>
    </p:spTree>
    <p:extLst>
      <p:ext uri="{BB962C8B-B14F-4D97-AF65-F5344CB8AC3E}">
        <p14:creationId xmlns:p14="http://schemas.microsoft.com/office/powerpoint/2010/main" val="47649866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Old 265.16.  Updated language</a:t>
            </a:r>
          </a:p>
        </p:txBody>
      </p:sp>
      <p:sp>
        <p:nvSpPr>
          <p:cNvPr id="4" name="Slide Number Placeholder 3"/>
          <p:cNvSpPr>
            <a:spLocks noGrp="1"/>
          </p:cNvSpPr>
          <p:nvPr>
            <p:ph type="sldNum" sz="quarter" idx="10"/>
          </p:nvPr>
        </p:nvSpPr>
        <p:spPr/>
        <p:txBody>
          <a:bodyPr/>
          <a:lstStyle/>
          <a:p>
            <a:fld id="{E3ACF350-82AE-4204-B09B-A7DFAED0117F}" type="slidenum">
              <a:rPr lang="en-US" smtClean="0"/>
              <a:t>204</a:t>
            </a:fld>
            <a:endParaRPr lang="en-US" dirty="0"/>
          </a:p>
        </p:txBody>
      </p:sp>
    </p:spTree>
    <p:extLst>
      <p:ext uri="{BB962C8B-B14F-4D97-AF65-F5344CB8AC3E}">
        <p14:creationId xmlns:p14="http://schemas.microsoft.com/office/powerpoint/2010/main" val="9274661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205</a:t>
            </a:fld>
            <a:endParaRPr lang="en-US" dirty="0"/>
          </a:p>
        </p:txBody>
      </p:sp>
    </p:spTree>
    <p:extLst>
      <p:ext uri="{BB962C8B-B14F-4D97-AF65-F5344CB8AC3E}">
        <p14:creationId xmlns:p14="http://schemas.microsoft.com/office/powerpoint/2010/main" val="398688122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206</a:t>
            </a:fld>
            <a:endParaRPr lang="en-US" dirty="0"/>
          </a:p>
        </p:txBody>
      </p:sp>
    </p:spTree>
    <p:extLst>
      <p:ext uri="{BB962C8B-B14F-4D97-AF65-F5344CB8AC3E}">
        <p14:creationId xmlns:p14="http://schemas.microsoft.com/office/powerpoint/2010/main" val="322028366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207</a:t>
            </a:fld>
            <a:endParaRPr lang="en-US" dirty="0"/>
          </a:p>
        </p:txBody>
      </p:sp>
    </p:spTree>
    <p:extLst>
      <p:ext uri="{BB962C8B-B14F-4D97-AF65-F5344CB8AC3E}">
        <p14:creationId xmlns:p14="http://schemas.microsoft.com/office/powerpoint/2010/main" val="203985063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208</a:t>
            </a:fld>
            <a:endParaRPr lang="en-US" dirty="0"/>
          </a:p>
        </p:txBody>
      </p:sp>
    </p:spTree>
    <p:extLst>
      <p:ext uri="{BB962C8B-B14F-4D97-AF65-F5344CB8AC3E}">
        <p14:creationId xmlns:p14="http://schemas.microsoft.com/office/powerpoint/2010/main" val="190312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25</a:t>
            </a:fld>
            <a:endParaRPr lang="en-US" dirty="0"/>
          </a:p>
        </p:txBody>
      </p:sp>
    </p:spTree>
    <p:extLst>
      <p:ext uri="{BB962C8B-B14F-4D97-AF65-F5344CB8AC3E}">
        <p14:creationId xmlns:p14="http://schemas.microsoft.com/office/powerpoint/2010/main" val="3287579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Don’t</a:t>
            </a:r>
          </a:p>
        </p:txBody>
      </p:sp>
      <p:sp>
        <p:nvSpPr>
          <p:cNvPr id="4" name="Slide Number Placeholder 3"/>
          <p:cNvSpPr>
            <a:spLocks noGrp="1"/>
          </p:cNvSpPr>
          <p:nvPr>
            <p:ph type="sldNum" sz="quarter" idx="10"/>
          </p:nvPr>
        </p:nvSpPr>
        <p:spPr/>
        <p:txBody>
          <a:bodyPr/>
          <a:lstStyle/>
          <a:p>
            <a:fld id="{E3ACF350-82AE-4204-B09B-A7DFAED0117F}" type="slidenum">
              <a:rPr lang="en-US" smtClean="0"/>
              <a:t>209</a:t>
            </a:fld>
            <a:endParaRPr lang="en-US" dirty="0"/>
          </a:p>
        </p:txBody>
      </p:sp>
    </p:spTree>
    <p:extLst>
      <p:ext uri="{BB962C8B-B14F-4D97-AF65-F5344CB8AC3E}">
        <p14:creationId xmlns:p14="http://schemas.microsoft.com/office/powerpoint/2010/main" val="10221123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210</a:t>
            </a:fld>
            <a:endParaRPr lang="en-US" dirty="0"/>
          </a:p>
        </p:txBody>
      </p:sp>
    </p:spTree>
    <p:extLst>
      <p:ext uri="{BB962C8B-B14F-4D97-AF65-F5344CB8AC3E}">
        <p14:creationId xmlns:p14="http://schemas.microsoft.com/office/powerpoint/2010/main" val="36023536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211</a:t>
            </a:fld>
            <a:endParaRPr lang="en-US" dirty="0"/>
          </a:p>
        </p:txBody>
      </p:sp>
    </p:spTree>
    <p:extLst>
      <p:ext uri="{BB962C8B-B14F-4D97-AF65-F5344CB8AC3E}">
        <p14:creationId xmlns:p14="http://schemas.microsoft.com/office/powerpoint/2010/main" val="39660797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212</a:t>
            </a:fld>
            <a:endParaRPr lang="en-US" dirty="0"/>
          </a:p>
        </p:txBody>
      </p:sp>
    </p:spTree>
    <p:extLst>
      <p:ext uri="{BB962C8B-B14F-4D97-AF65-F5344CB8AC3E}">
        <p14:creationId xmlns:p14="http://schemas.microsoft.com/office/powerpoint/2010/main" val="331059735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213</a:t>
            </a:fld>
            <a:endParaRPr lang="en-US" dirty="0"/>
          </a:p>
        </p:txBody>
      </p:sp>
    </p:spTree>
    <p:extLst>
      <p:ext uri="{BB962C8B-B14F-4D97-AF65-F5344CB8AC3E}">
        <p14:creationId xmlns:p14="http://schemas.microsoft.com/office/powerpoint/2010/main" val="257547354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214</a:t>
            </a:fld>
            <a:endParaRPr lang="en-US" dirty="0"/>
          </a:p>
        </p:txBody>
      </p:sp>
    </p:spTree>
    <p:extLst>
      <p:ext uri="{BB962C8B-B14F-4D97-AF65-F5344CB8AC3E}">
        <p14:creationId xmlns:p14="http://schemas.microsoft.com/office/powerpoint/2010/main" val="371517073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New for LQGs.</a:t>
            </a:r>
          </a:p>
        </p:txBody>
      </p:sp>
      <p:sp>
        <p:nvSpPr>
          <p:cNvPr id="4" name="Slide Number Placeholder 3"/>
          <p:cNvSpPr>
            <a:spLocks noGrp="1"/>
          </p:cNvSpPr>
          <p:nvPr>
            <p:ph type="sldNum" sz="quarter" idx="10"/>
          </p:nvPr>
        </p:nvSpPr>
        <p:spPr/>
        <p:txBody>
          <a:bodyPr/>
          <a:lstStyle/>
          <a:p>
            <a:fld id="{E3ACF350-82AE-4204-B09B-A7DFAED0117F}" type="slidenum">
              <a:rPr lang="en-US" smtClean="0"/>
              <a:t>215</a:t>
            </a:fld>
            <a:endParaRPr lang="en-US" dirty="0"/>
          </a:p>
        </p:txBody>
      </p:sp>
    </p:spTree>
    <p:extLst>
      <p:ext uri="{BB962C8B-B14F-4D97-AF65-F5344CB8AC3E}">
        <p14:creationId xmlns:p14="http://schemas.microsoft.com/office/powerpoint/2010/main" val="45575063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216</a:t>
            </a:fld>
            <a:endParaRPr lang="en-US" dirty="0"/>
          </a:p>
        </p:txBody>
      </p:sp>
    </p:spTree>
    <p:extLst>
      <p:ext uri="{BB962C8B-B14F-4D97-AF65-F5344CB8AC3E}">
        <p14:creationId xmlns:p14="http://schemas.microsoft.com/office/powerpoint/2010/main" val="13412715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217</a:t>
            </a:fld>
            <a:endParaRPr lang="en-US" dirty="0"/>
          </a:p>
        </p:txBody>
      </p:sp>
    </p:spTree>
    <p:extLst>
      <p:ext uri="{BB962C8B-B14F-4D97-AF65-F5344CB8AC3E}">
        <p14:creationId xmlns:p14="http://schemas.microsoft.com/office/powerpoint/2010/main" val="5481826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218</a:t>
            </a:fld>
            <a:endParaRPr lang="en-US" dirty="0"/>
          </a:p>
        </p:txBody>
      </p:sp>
    </p:spTree>
    <p:extLst>
      <p:ext uri="{BB962C8B-B14F-4D97-AF65-F5344CB8AC3E}">
        <p14:creationId xmlns:p14="http://schemas.microsoft.com/office/powerpoint/2010/main" val="2104201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E3ACF350-82AE-4204-B09B-A7DFAED0117F}" type="slidenum">
              <a:rPr lang="en-US" smtClean="0"/>
              <a:t>26</a:t>
            </a:fld>
            <a:endParaRPr lang="en-US" dirty="0"/>
          </a:p>
        </p:txBody>
      </p:sp>
    </p:spTree>
    <p:extLst>
      <p:ext uri="{BB962C8B-B14F-4D97-AF65-F5344CB8AC3E}">
        <p14:creationId xmlns:p14="http://schemas.microsoft.com/office/powerpoint/2010/main" val="350361390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219</a:t>
            </a:fld>
            <a:endParaRPr lang="en-US" dirty="0"/>
          </a:p>
        </p:txBody>
      </p:sp>
    </p:spTree>
    <p:extLst>
      <p:ext uri="{BB962C8B-B14F-4D97-AF65-F5344CB8AC3E}">
        <p14:creationId xmlns:p14="http://schemas.microsoft.com/office/powerpoint/2010/main" val="29817133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E3ACF350-82AE-4204-B09B-A7DFAED0117F}" type="slidenum">
              <a:rPr lang="en-US" smtClean="0"/>
              <a:t>220</a:t>
            </a:fld>
            <a:endParaRPr lang="en-US" dirty="0"/>
          </a:p>
        </p:txBody>
      </p:sp>
    </p:spTree>
    <p:extLst>
      <p:ext uri="{BB962C8B-B14F-4D97-AF65-F5344CB8AC3E}">
        <p14:creationId xmlns:p14="http://schemas.microsoft.com/office/powerpoint/2010/main" val="229555175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221</a:t>
            </a:fld>
            <a:endParaRPr lang="en-US" dirty="0"/>
          </a:p>
        </p:txBody>
      </p:sp>
    </p:spTree>
    <p:extLst>
      <p:ext uri="{BB962C8B-B14F-4D97-AF65-F5344CB8AC3E}">
        <p14:creationId xmlns:p14="http://schemas.microsoft.com/office/powerpoint/2010/main" val="362243140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262.34(b).  Updated language.</a:t>
            </a:r>
          </a:p>
          <a:p>
            <a:endParaRPr lang="en-US" dirty="0"/>
          </a:p>
          <a:p>
            <a:r>
              <a:rPr lang="en-US" dirty="0"/>
              <a:t>(c), (d) and (e) are for F006 waste issues.  </a:t>
            </a:r>
          </a:p>
        </p:txBody>
      </p:sp>
      <p:sp>
        <p:nvSpPr>
          <p:cNvPr id="4" name="Slide Number Placeholder 3"/>
          <p:cNvSpPr>
            <a:spLocks noGrp="1"/>
          </p:cNvSpPr>
          <p:nvPr>
            <p:ph type="sldNum" sz="quarter" idx="10"/>
          </p:nvPr>
        </p:nvSpPr>
        <p:spPr/>
        <p:txBody>
          <a:bodyPr/>
          <a:lstStyle/>
          <a:p>
            <a:fld id="{E3ACF350-82AE-4204-B09B-A7DFAED0117F}" type="slidenum">
              <a:rPr lang="en-US" smtClean="0"/>
              <a:t>224</a:t>
            </a:fld>
            <a:endParaRPr lang="en-US" dirty="0"/>
          </a:p>
        </p:txBody>
      </p:sp>
    </p:spTree>
    <p:extLst>
      <p:ext uri="{BB962C8B-B14F-4D97-AF65-F5344CB8AC3E}">
        <p14:creationId xmlns:p14="http://schemas.microsoft.com/office/powerpoint/2010/main" val="331676170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225</a:t>
            </a:fld>
            <a:endParaRPr lang="en-US" dirty="0"/>
          </a:p>
        </p:txBody>
      </p:sp>
    </p:spTree>
    <p:extLst>
      <p:ext uri="{BB962C8B-B14F-4D97-AF65-F5344CB8AC3E}">
        <p14:creationId xmlns:p14="http://schemas.microsoft.com/office/powerpoint/2010/main" val="263538269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226</a:t>
            </a:fld>
            <a:endParaRPr lang="en-US" dirty="0"/>
          </a:p>
        </p:txBody>
      </p:sp>
    </p:spTree>
    <p:extLst>
      <p:ext uri="{BB962C8B-B14F-4D97-AF65-F5344CB8AC3E}">
        <p14:creationId xmlns:p14="http://schemas.microsoft.com/office/powerpoint/2010/main" val="291539384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227</a:t>
            </a:fld>
            <a:endParaRPr lang="en-US" dirty="0"/>
          </a:p>
        </p:txBody>
      </p:sp>
    </p:spTree>
    <p:extLst>
      <p:ext uri="{BB962C8B-B14F-4D97-AF65-F5344CB8AC3E}">
        <p14:creationId xmlns:p14="http://schemas.microsoft.com/office/powerpoint/2010/main" val="412049664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228</a:t>
            </a:fld>
            <a:endParaRPr lang="en-US" dirty="0"/>
          </a:p>
        </p:txBody>
      </p:sp>
    </p:spTree>
    <p:extLst>
      <p:ext uri="{BB962C8B-B14F-4D97-AF65-F5344CB8AC3E}">
        <p14:creationId xmlns:p14="http://schemas.microsoft.com/office/powerpoint/2010/main" val="322935451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229</a:t>
            </a:fld>
            <a:endParaRPr lang="en-US" dirty="0"/>
          </a:p>
        </p:txBody>
      </p:sp>
    </p:spTree>
    <p:extLst>
      <p:ext uri="{BB962C8B-B14F-4D97-AF65-F5344CB8AC3E}">
        <p14:creationId xmlns:p14="http://schemas.microsoft.com/office/powerpoint/2010/main" val="2790797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29</a:t>
            </a:fld>
            <a:endParaRPr lang="en-US" dirty="0"/>
          </a:p>
        </p:txBody>
      </p:sp>
    </p:spTree>
    <p:extLst>
      <p:ext uri="{BB962C8B-B14F-4D97-AF65-F5344CB8AC3E}">
        <p14:creationId xmlns:p14="http://schemas.microsoft.com/office/powerpoint/2010/main" val="3455153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30</a:t>
            </a:fld>
            <a:endParaRPr lang="en-US" dirty="0"/>
          </a:p>
        </p:txBody>
      </p:sp>
    </p:spTree>
    <p:extLst>
      <p:ext uri="{BB962C8B-B14F-4D97-AF65-F5344CB8AC3E}">
        <p14:creationId xmlns:p14="http://schemas.microsoft.com/office/powerpoint/2010/main" val="3074738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3ACF350-82AE-4204-B09B-A7DFAED0117F}" type="slidenum">
              <a:rPr lang="en-US" smtClean="0"/>
              <a:t>2</a:t>
            </a:fld>
            <a:endParaRPr lang="en-US" dirty="0"/>
          </a:p>
        </p:txBody>
      </p:sp>
    </p:spTree>
    <p:extLst>
      <p:ext uri="{BB962C8B-B14F-4D97-AF65-F5344CB8AC3E}">
        <p14:creationId xmlns:p14="http://schemas.microsoft.com/office/powerpoint/2010/main" val="611995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31</a:t>
            </a:fld>
            <a:endParaRPr lang="en-US" dirty="0"/>
          </a:p>
        </p:txBody>
      </p:sp>
    </p:spTree>
    <p:extLst>
      <p:ext uri="{BB962C8B-B14F-4D97-AF65-F5344CB8AC3E}">
        <p14:creationId xmlns:p14="http://schemas.microsoft.com/office/powerpoint/2010/main" val="722075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32</a:t>
            </a:fld>
            <a:endParaRPr lang="en-US" dirty="0"/>
          </a:p>
        </p:txBody>
      </p:sp>
    </p:spTree>
    <p:extLst>
      <p:ext uri="{BB962C8B-B14F-4D97-AF65-F5344CB8AC3E}">
        <p14:creationId xmlns:p14="http://schemas.microsoft.com/office/powerpoint/2010/main" val="339024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33</a:t>
            </a:fld>
            <a:endParaRPr lang="en-US" dirty="0"/>
          </a:p>
        </p:txBody>
      </p:sp>
    </p:spTree>
    <p:extLst>
      <p:ext uri="{BB962C8B-B14F-4D97-AF65-F5344CB8AC3E}">
        <p14:creationId xmlns:p14="http://schemas.microsoft.com/office/powerpoint/2010/main" val="987613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34</a:t>
            </a:fld>
            <a:endParaRPr lang="en-US" dirty="0"/>
          </a:p>
        </p:txBody>
      </p:sp>
    </p:spTree>
    <p:extLst>
      <p:ext uri="{BB962C8B-B14F-4D97-AF65-F5344CB8AC3E}">
        <p14:creationId xmlns:p14="http://schemas.microsoft.com/office/powerpoint/2010/main" val="1053128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35</a:t>
            </a:fld>
            <a:endParaRPr lang="en-US" dirty="0"/>
          </a:p>
        </p:txBody>
      </p:sp>
    </p:spTree>
    <p:extLst>
      <p:ext uri="{BB962C8B-B14F-4D97-AF65-F5344CB8AC3E}">
        <p14:creationId xmlns:p14="http://schemas.microsoft.com/office/powerpoint/2010/main" val="796654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36</a:t>
            </a:fld>
            <a:endParaRPr lang="en-US" dirty="0"/>
          </a:p>
        </p:txBody>
      </p:sp>
    </p:spTree>
    <p:extLst>
      <p:ext uri="{BB962C8B-B14F-4D97-AF65-F5344CB8AC3E}">
        <p14:creationId xmlns:p14="http://schemas.microsoft.com/office/powerpoint/2010/main" val="3242195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37</a:t>
            </a:fld>
            <a:endParaRPr lang="en-US" dirty="0"/>
          </a:p>
        </p:txBody>
      </p:sp>
    </p:spTree>
    <p:extLst>
      <p:ext uri="{BB962C8B-B14F-4D97-AF65-F5344CB8AC3E}">
        <p14:creationId xmlns:p14="http://schemas.microsoft.com/office/powerpoint/2010/main" val="850596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38</a:t>
            </a:fld>
            <a:endParaRPr lang="en-US" dirty="0"/>
          </a:p>
        </p:txBody>
      </p:sp>
    </p:spTree>
    <p:extLst>
      <p:ext uri="{BB962C8B-B14F-4D97-AF65-F5344CB8AC3E}">
        <p14:creationId xmlns:p14="http://schemas.microsoft.com/office/powerpoint/2010/main" val="464158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39</a:t>
            </a:fld>
            <a:endParaRPr lang="en-US" dirty="0"/>
          </a:p>
        </p:txBody>
      </p:sp>
    </p:spTree>
    <p:extLst>
      <p:ext uri="{BB962C8B-B14F-4D97-AF65-F5344CB8AC3E}">
        <p14:creationId xmlns:p14="http://schemas.microsoft.com/office/powerpoint/2010/main" val="3786995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40</a:t>
            </a:fld>
            <a:endParaRPr lang="en-US" dirty="0"/>
          </a:p>
        </p:txBody>
      </p:sp>
    </p:spTree>
    <p:extLst>
      <p:ext uri="{BB962C8B-B14F-4D97-AF65-F5344CB8AC3E}">
        <p14:creationId xmlns:p14="http://schemas.microsoft.com/office/powerpoint/2010/main" val="2601666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6</a:t>
            </a:fld>
            <a:endParaRPr lang="en-US" dirty="0"/>
          </a:p>
        </p:txBody>
      </p:sp>
    </p:spTree>
    <p:extLst>
      <p:ext uri="{BB962C8B-B14F-4D97-AF65-F5344CB8AC3E}">
        <p14:creationId xmlns:p14="http://schemas.microsoft.com/office/powerpoint/2010/main" val="3444474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41</a:t>
            </a:fld>
            <a:endParaRPr lang="en-US" dirty="0"/>
          </a:p>
        </p:txBody>
      </p:sp>
    </p:spTree>
    <p:extLst>
      <p:ext uri="{BB962C8B-B14F-4D97-AF65-F5344CB8AC3E}">
        <p14:creationId xmlns:p14="http://schemas.microsoft.com/office/powerpoint/2010/main" val="1172194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42</a:t>
            </a:fld>
            <a:endParaRPr lang="en-US" dirty="0"/>
          </a:p>
        </p:txBody>
      </p:sp>
    </p:spTree>
    <p:extLst>
      <p:ext uri="{BB962C8B-B14F-4D97-AF65-F5344CB8AC3E}">
        <p14:creationId xmlns:p14="http://schemas.microsoft.com/office/powerpoint/2010/main" val="1430150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43</a:t>
            </a:fld>
            <a:endParaRPr lang="en-US" dirty="0"/>
          </a:p>
        </p:txBody>
      </p:sp>
    </p:spTree>
    <p:extLst>
      <p:ext uri="{BB962C8B-B14F-4D97-AF65-F5344CB8AC3E}">
        <p14:creationId xmlns:p14="http://schemas.microsoft.com/office/powerpoint/2010/main" val="1089078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44</a:t>
            </a:fld>
            <a:endParaRPr lang="en-US" dirty="0"/>
          </a:p>
        </p:txBody>
      </p:sp>
    </p:spTree>
    <p:extLst>
      <p:ext uri="{BB962C8B-B14F-4D97-AF65-F5344CB8AC3E}">
        <p14:creationId xmlns:p14="http://schemas.microsoft.com/office/powerpoint/2010/main" val="2352665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45</a:t>
            </a:fld>
            <a:endParaRPr lang="en-US" dirty="0"/>
          </a:p>
        </p:txBody>
      </p:sp>
    </p:spTree>
    <p:extLst>
      <p:ext uri="{BB962C8B-B14F-4D97-AF65-F5344CB8AC3E}">
        <p14:creationId xmlns:p14="http://schemas.microsoft.com/office/powerpoint/2010/main" val="1660719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46</a:t>
            </a:fld>
            <a:endParaRPr lang="en-US" dirty="0"/>
          </a:p>
        </p:txBody>
      </p:sp>
    </p:spTree>
    <p:extLst>
      <p:ext uri="{BB962C8B-B14F-4D97-AF65-F5344CB8AC3E}">
        <p14:creationId xmlns:p14="http://schemas.microsoft.com/office/powerpoint/2010/main" val="641189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47</a:t>
            </a:fld>
            <a:endParaRPr lang="en-US" dirty="0"/>
          </a:p>
        </p:txBody>
      </p:sp>
    </p:spTree>
    <p:extLst>
      <p:ext uri="{BB962C8B-B14F-4D97-AF65-F5344CB8AC3E}">
        <p14:creationId xmlns:p14="http://schemas.microsoft.com/office/powerpoint/2010/main" val="970966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NOTE: Emergency Response phone number information should only be entered in Item 3 when there is one phone number that applies to all the waste materials described in Item 9b. If a situation (e.g., consolidated shipments) arises where more than one Emergency Response phone number applies to the various wastes listed on the manifest, the phone numbers associated with each specific material should be entered after its description in Item 9b.</a:t>
            </a:r>
          </a:p>
        </p:txBody>
      </p:sp>
      <p:sp>
        <p:nvSpPr>
          <p:cNvPr id="4" name="Slide Number Placeholder 3"/>
          <p:cNvSpPr>
            <a:spLocks noGrp="1"/>
          </p:cNvSpPr>
          <p:nvPr>
            <p:ph type="sldNum" sz="quarter" idx="10"/>
          </p:nvPr>
        </p:nvSpPr>
        <p:spPr/>
        <p:txBody>
          <a:bodyPr/>
          <a:lstStyle/>
          <a:p>
            <a:fld id="{331B0246-348F-4278-9715-9D9338937F46}" type="slidenum">
              <a:rPr lang="en-US" smtClean="0"/>
              <a:pPr/>
              <a:t>48</a:t>
            </a:fld>
            <a:endParaRPr lang="en-US" dirty="0"/>
          </a:p>
        </p:txBody>
      </p:sp>
    </p:spTree>
    <p:extLst>
      <p:ext uri="{BB962C8B-B14F-4D97-AF65-F5344CB8AC3E}">
        <p14:creationId xmlns:p14="http://schemas.microsoft.com/office/powerpoint/2010/main" val="1137930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49</a:t>
            </a:fld>
            <a:endParaRPr lang="en-US" dirty="0"/>
          </a:p>
        </p:txBody>
      </p:sp>
    </p:spTree>
    <p:extLst>
      <p:ext uri="{BB962C8B-B14F-4D97-AF65-F5344CB8AC3E}">
        <p14:creationId xmlns:p14="http://schemas.microsoft.com/office/powerpoint/2010/main" val="70499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50</a:t>
            </a:fld>
            <a:endParaRPr lang="en-US" dirty="0"/>
          </a:p>
        </p:txBody>
      </p:sp>
    </p:spTree>
    <p:extLst>
      <p:ext uri="{BB962C8B-B14F-4D97-AF65-F5344CB8AC3E}">
        <p14:creationId xmlns:p14="http://schemas.microsoft.com/office/powerpoint/2010/main" val="1046735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7</a:t>
            </a:fld>
            <a:endParaRPr lang="en-US" dirty="0"/>
          </a:p>
        </p:txBody>
      </p:sp>
    </p:spTree>
    <p:extLst>
      <p:ext uri="{BB962C8B-B14F-4D97-AF65-F5344CB8AC3E}">
        <p14:creationId xmlns:p14="http://schemas.microsoft.com/office/powerpoint/2010/main" val="3171413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51</a:t>
            </a:fld>
            <a:endParaRPr lang="en-US" dirty="0"/>
          </a:p>
        </p:txBody>
      </p:sp>
    </p:spTree>
    <p:extLst>
      <p:ext uri="{BB962C8B-B14F-4D97-AF65-F5344CB8AC3E}">
        <p14:creationId xmlns:p14="http://schemas.microsoft.com/office/powerpoint/2010/main" val="1657056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NOTE: If additional space is needed for waste descriptions, enter these additional descriptions in Item 27 on the Continuation Sheet (EPA Form 8700–22A). Also, if more than one Emergency Response phone number applies to the various wastes described in either Item 9b or Item 27, enter applicable Emergency Response phone numbers immediately following the shipping descriptions for those Items. </a:t>
            </a:r>
          </a:p>
        </p:txBody>
      </p:sp>
      <p:sp>
        <p:nvSpPr>
          <p:cNvPr id="4" name="Slide Number Placeholder 3"/>
          <p:cNvSpPr>
            <a:spLocks noGrp="1"/>
          </p:cNvSpPr>
          <p:nvPr>
            <p:ph type="sldNum" sz="quarter" idx="10"/>
          </p:nvPr>
        </p:nvSpPr>
        <p:spPr/>
        <p:txBody>
          <a:bodyPr/>
          <a:lstStyle/>
          <a:p>
            <a:fld id="{331B0246-348F-4278-9715-9D9338937F46}" type="slidenum">
              <a:rPr lang="en-US" smtClean="0"/>
              <a:pPr/>
              <a:t>52</a:t>
            </a:fld>
            <a:endParaRPr lang="en-US" dirty="0"/>
          </a:p>
        </p:txBody>
      </p:sp>
    </p:spTree>
    <p:extLst>
      <p:ext uri="{BB962C8B-B14F-4D97-AF65-F5344CB8AC3E}">
        <p14:creationId xmlns:p14="http://schemas.microsoft.com/office/powerpoint/2010/main" val="3790718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53</a:t>
            </a:fld>
            <a:endParaRPr lang="en-US" dirty="0"/>
          </a:p>
        </p:txBody>
      </p:sp>
    </p:spTree>
    <p:extLst>
      <p:ext uri="{BB962C8B-B14F-4D97-AF65-F5344CB8AC3E}">
        <p14:creationId xmlns:p14="http://schemas.microsoft.com/office/powerpoint/2010/main" val="407707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54</a:t>
            </a:fld>
            <a:endParaRPr lang="en-US" dirty="0"/>
          </a:p>
        </p:txBody>
      </p:sp>
    </p:spTree>
    <p:extLst>
      <p:ext uri="{BB962C8B-B14F-4D97-AF65-F5344CB8AC3E}">
        <p14:creationId xmlns:p14="http://schemas.microsoft.com/office/powerpoint/2010/main" val="523312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55</a:t>
            </a:fld>
            <a:endParaRPr lang="en-US" dirty="0"/>
          </a:p>
        </p:txBody>
      </p:sp>
    </p:spTree>
    <p:extLst>
      <p:ext uri="{BB962C8B-B14F-4D97-AF65-F5344CB8AC3E}">
        <p14:creationId xmlns:p14="http://schemas.microsoft.com/office/powerpoint/2010/main" val="544134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56</a:t>
            </a:fld>
            <a:endParaRPr lang="en-US" dirty="0"/>
          </a:p>
        </p:txBody>
      </p:sp>
    </p:spTree>
    <p:extLst>
      <p:ext uri="{BB962C8B-B14F-4D97-AF65-F5344CB8AC3E}">
        <p14:creationId xmlns:p14="http://schemas.microsoft.com/office/powerpoint/2010/main" val="3111553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57</a:t>
            </a:fld>
            <a:endParaRPr lang="en-US" dirty="0"/>
          </a:p>
        </p:txBody>
      </p:sp>
    </p:spTree>
    <p:extLst>
      <p:ext uri="{BB962C8B-B14F-4D97-AF65-F5344CB8AC3E}">
        <p14:creationId xmlns:p14="http://schemas.microsoft.com/office/powerpoint/2010/main" val="1242222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All of the above information except the handwritten signature required in Item 15 may be pre-printed.</a:t>
            </a:r>
          </a:p>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58</a:t>
            </a:fld>
            <a:endParaRPr lang="en-US" dirty="0"/>
          </a:p>
        </p:txBody>
      </p:sp>
    </p:spTree>
    <p:extLst>
      <p:ext uri="{BB962C8B-B14F-4D97-AF65-F5344CB8AC3E}">
        <p14:creationId xmlns:p14="http://schemas.microsoft.com/office/powerpoint/2010/main" val="12133561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NOTE: All of the above information except the handwritten signature required in Item 15 may be pre-printed.</a:t>
            </a:r>
          </a:p>
        </p:txBody>
      </p:sp>
      <p:sp>
        <p:nvSpPr>
          <p:cNvPr id="4" name="Slide Number Placeholder 3"/>
          <p:cNvSpPr>
            <a:spLocks noGrp="1"/>
          </p:cNvSpPr>
          <p:nvPr>
            <p:ph type="sldNum" sz="quarter" idx="10"/>
          </p:nvPr>
        </p:nvSpPr>
        <p:spPr/>
        <p:txBody>
          <a:bodyPr/>
          <a:lstStyle/>
          <a:p>
            <a:fld id="{331B0246-348F-4278-9715-9D9338937F46}" type="slidenum">
              <a:rPr lang="en-US" smtClean="0"/>
              <a:pPr/>
              <a:t>59</a:t>
            </a:fld>
            <a:endParaRPr lang="en-US" dirty="0"/>
          </a:p>
        </p:txBody>
      </p:sp>
    </p:spTree>
    <p:extLst>
      <p:ext uri="{BB962C8B-B14F-4D97-AF65-F5344CB8AC3E}">
        <p14:creationId xmlns:p14="http://schemas.microsoft.com/office/powerpoint/2010/main" val="1127892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60</a:t>
            </a:fld>
            <a:endParaRPr lang="en-US" dirty="0"/>
          </a:p>
        </p:txBody>
      </p:sp>
    </p:spTree>
    <p:extLst>
      <p:ext uri="{BB962C8B-B14F-4D97-AF65-F5344CB8AC3E}">
        <p14:creationId xmlns:p14="http://schemas.microsoft.com/office/powerpoint/2010/main" val="415754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8</a:t>
            </a:fld>
            <a:endParaRPr lang="en-US" dirty="0"/>
          </a:p>
        </p:txBody>
      </p:sp>
    </p:spTree>
    <p:extLst>
      <p:ext uri="{BB962C8B-B14F-4D97-AF65-F5344CB8AC3E}">
        <p14:creationId xmlns:p14="http://schemas.microsoft.com/office/powerpoint/2010/main" val="3043809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NOTE: Transporters carrying imports, who are acting as importers, may have responsibilities to enter information in the International Shipments Block. Transporters carrying exports may also have responsibilities to enter information in the International Shipments Block. See above instructions for Item 16.</a:t>
            </a:r>
          </a:p>
        </p:txBody>
      </p:sp>
      <p:sp>
        <p:nvSpPr>
          <p:cNvPr id="4" name="Slide Number Placeholder 3"/>
          <p:cNvSpPr>
            <a:spLocks noGrp="1"/>
          </p:cNvSpPr>
          <p:nvPr>
            <p:ph type="sldNum" sz="quarter" idx="10"/>
          </p:nvPr>
        </p:nvSpPr>
        <p:spPr/>
        <p:txBody>
          <a:bodyPr/>
          <a:lstStyle/>
          <a:p>
            <a:fld id="{331B0246-348F-4278-9715-9D9338937F46}" type="slidenum">
              <a:rPr lang="en-US" smtClean="0"/>
              <a:pPr/>
              <a:t>61</a:t>
            </a:fld>
            <a:endParaRPr lang="en-US" dirty="0"/>
          </a:p>
        </p:txBody>
      </p:sp>
    </p:spTree>
    <p:extLst>
      <p:ext uri="{BB962C8B-B14F-4D97-AF65-F5344CB8AC3E}">
        <p14:creationId xmlns:p14="http://schemas.microsoft.com/office/powerpoint/2010/main" val="1883533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62</a:t>
            </a:fld>
            <a:endParaRPr lang="en-US" dirty="0"/>
          </a:p>
        </p:txBody>
      </p:sp>
    </p:spTree>
    <p:extLst>
      <p:ext uri="{BB962C8B-B14F-4D97-AF65-F5344CB8AC3E}">
        <p14:creationId xmlns:p14="http://schemas.microsoft.com/office/powerpoint/2010/main" val="18543201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63</a:t>
            </a:fld>
            <a:endParaRPr lang="en-US" dirty="0"/>
          </a:p>
        </p:txBody>
      </p:sp>
    </p:spTree>
    <p:extLst>
      <p:ext uri="{BB962C8B-B14F-4D97-AF65-F5344CB8AC3E}">
        <p14:creationId xmlns:p14="http://schemas.microsoft.com/office/powerpoint/2010/main" val="17383682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64</a:t>
            </a:fld>
            <a:endParaRPr lang="en-US" dirty="0"/>
          </a:p>
        </p:txBody>
      </p:sp>
    </p:spTree>
    <p:extLst>
      <p:ext uri="{BB962C8B-B14F-4D97-AF65-F5344CB8AC3E}">
        <p14:creationId xmlns:p14="http://schemas.microsoft.com/office/powerpoint/2010/main" val="113554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65</a:t>
            </a:fld>
            <a:endParaRPr lang="en-US" dirty="0"/>
          </a:p>
        </p:txBody>
      </p:sp>
    </p:spTree>
    <p:extLst>
      <p:ext uri="{BB962C8B-B14F-4D97-AF65-F5344CB8AC3E}">
        <p14:creationId xmlns:p14="http://schemas.microsoft.com/office/powerpoint/2010/main" val="2074237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66</a:t>
            </a:fld>
            <a:endParaRPr lang="en-US" dirty="0"/>
          </a:p>
        </p:txBody>
      </p:sp>
    </p:spTree>
    <p:extLst>
      <p:ext uri="{BB962C8B-B14F-4D97-AF65-F5344CB8AC3E}">
        <p14:creationId xmlns:p14="http://schemas.microsoft.com/office/powerpoint/2010/main" val="30684600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67</a:t>
            </a:fld>
            <a:endParaRPr lang="en-US" dirty="0"/>
          </a:p>
        </p:txBody>
      </p:sp>
    </p:spTree>
    <p:extLst>
      <p:ext uri="{BB962C8B-B14F-4D97-AF65-F5344CB8AC3E}">
        <p14:creationId xmlns:p14="http://schemas.microsoft.com/office/powerpoint/2010/main" val="27596000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68</a:t>
            </a:fld>
            <a:endParaRPr lang="en-US" dirty="0"/>
          </a:p>
        </p:txBody>
      </p:sp>
    </p:spTree>
    <p:extLst>
      <p:ext uri="{BB962C8B-B14F-4D97-AF65-F5344CB8AC3E}">
        <p14:creationId xmlns:p14="http://schemas.microsoft.com/office/powerpoint/2010/main" val="4270592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69</a:t>
            </a:fld>
            <a:endParaRPr lang="en-US" dirty="0"/>
          </a:p>
        </p:txBody>
      </p:sp>
    </p:spTree>
    <p:extLst>
      <p:ext uri="{BB962C8B-B14F-4D97-AF65-F5344CB8AC3E}">
        <p14:creationId xmlns:p14="http://schemas.microsoft.com/office/powerpoint/2010/main" val="7048244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Hazardous waste incorrectly containerized, not labeled, and open containers.</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70</a:t>
            </a:fld>
            <a:endParaRPr lang="en-US" dirty="0"/>
          </a:p>
        </p:txBody>
      </p:sp>
    </p:spTree>
    <p:extLst>
      <p:ext uri="{BB962C8B-B14F-4D97-AF65-F5344CB8AC3E}">
        <p14:creationId xmlns:p14="http://schemas.microsoft.com/office/powerpoint/2010/main" val="38887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9</a:t>
            </a:fld>
            <a:endParaRPr lang="en-US" dirty="0"/>
          </a:p>
        </p:txBody>
      </p:sp>
    </p:spTree>
    <p:extLst>
      <p:ext uri="{BB962C8B-B14F-4D97-AF65-F5344CB8AC3E}">
        <p14:creationId xmlns:p14="http://schemas.microsoft.com/office/powerpoint/2010/main" val="15050441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latin typeface="Times New Roman" panose="02020603050405020304" pitchFamily="18" charset="0"/>
              </a:rPr>
              <a:t>Hazardous waste solvents and </a:t>
            </a:r>
            <a:r>
              <a:rPr lang="en-US" altLang="en-US" dirty="0" err="1">
                <a:solidFill>
                  <a:srgbClr val="000000"/>
                </a:solidFill>
                <a:latin typeface="Times New Roman" panose="02020603050405020304" pitchFamily="18" charset="0"/>
              </a:rPr>
              <a:t>alodine</a:t>
            </a:r>
            <a:r>
              <a:rPr lang="en-US" altLang="en-US" dirty="0">
                <a:solidFill>
                  <a:srgbClr val="000000"/>
                </a:solidFill>
                <a:latin typeface="Times New Roman" panose="02020603050405020304" pitchFamily="18" charset="0"/>
              </a:rPr>
              <a:t> and paint brushes are thrown away into the trash</a:t>
            </a:r>
            <a:r>
              <a:rPr lang="en-US" altLang="en-US" dirty="0"/>
              <a:t>.</a:t>
            </a:r>
            <a:endParaRPr lang="en-US" altLang="en-US" dirty="0">
              <a:solidFill>
                <a:srgbClr val="000000"/>
              </a:solidFill>
              <a:latin typeface="Times New Roman" panose="02020603050405020304" pitchFamily="18"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983ECA8D-029A-4C66-94AE-989E0CE11757}" type="slidenum">
              <a:rPr lang="en-US" altLang="en-US" smtClean="0">
                <a:latin typeface="Calibri" panose="020F0502020204030204" pitchFamily="34" charset="0"/>
              </a:rPr>
              <a:pPr/>
              <a:t>71</a:t>
            </a:fld>
            <a:endParaRPr lang="en-US" altLang="en-US" dirty="0">
              <a:latin typeface="Calibri" panose="020F0502020204030204" pitchFamily="34" charset="0"/>
            </a:endParaRPr>
          </a:p>
        </p:txBody>
      </p:sp>
    </p:spTree>
    <p:extLst>
      <p:ext uri="{BB962C8B-B14F-4D97-AF65-F5344CB8AC3E}">
        <p14:creationId xmlns:p14="http://schemas.microsoft.com/office/powerpoint/2010/main" val="221252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latin typeface="Times New Roman" panose="02020603050405020304" pitchFamily="18" charset="0"/>
              </a:rPr>
              <a:t>Hazardous waste solvent rags and hazardous waste sealant in trash.</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72</a:t>
            </a:fld>
            <a:endParaRPr lang="en-US" dirty="0"/>
          </a:p>
        </p:txBody>
      </p:sp>
    </p:spTree>
    <p:extLst>
      <p:ext uri="{BB962C8B-B14F-4D97-AF65-F5344CB8AC3E}">
        <p14:creationId xmlns:p14="http://schemas.microsoft.com/office/powerpoint/2010/main" val="34364644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Metal grindings and grinding discs in trash.</a:t>
            </a:r>
          </a:p>
          <a:p>
            <a:endParaRPr lang="en-US" altLang="en-US" dirty="0"/>
          </a:p>
          <a:p>
            <a:r>
              <a:rPr lang="en-US" altLang="en-US" dirty="0"/>
              <a:t>What were you grinding?</a:t>
            </a:r>
          </a:p>
          <a:p>
            <a:r>
              <a:rPr lang="en-US" altLang="en-US" dirty="0"/>
              <a:t>Painted or unpainted? </a:t>
            </a:r>
          </a:p>
          <a:p>
            <a:r>
              <a:rPr lang="en-US" altLang="en-US" dirty="0"/>
              <a:t>How is the Inspector supposed to know?</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73</a:t>
            </a:fld>
            <a:endParaRPr lang="en-US" dirty="0"/>
          </a:p>
        </p:txBody>
      </p:sp>
    </p:spTree>
    <p:extLst>
      <p:ext uri="{BB962C8B-B14F-4D97-AF65-F5344CB8AC3E}">
        <p14:creationId xmlns:p14="http://schemas.microsoft.com/office/powerpoint/2010/main" val="38652251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Is new</a:t>
            </a:r>
          </a:p>
        </p:txBody>
      </p:sp>
      <p:sp>
        <p:nvSpPr>
          <p:cNvPr id="4" name="Slide Number Placeholder 3"/>
          <p:cNvSpPr>
            <a:spLocks noGrp="1"/>
          </p:cNvSpPr>
          <p:nvPr>
            <p:ph type="sldNum" sz="quarter" idx="10"/>
          </p:nvPr>
        </p:nvSpPr>
        <p:spPr/>
        <p:txBody>
          <a:bodyPr/>
          <a:lstStyle/>
          <a:p>
            <a:fld id="{E3ACF350-82AE-4204-B09B-A7DFAED0117F}" type="slidenum">
              <a:rPr lang="en-US" smtClean="0"/>
              <a:t>79</a:t>
            </a:fld>
            <a:endParaRPr lang="en-US" dirty="0"/>
          </a:p>
        </p:txBody>
      </p:sp>
    </p:spTree>
    <p:extLst>
      <p:ext uri="{BB962C8B-B14F-4D97-AF65-F5344CB8AC3E}">
        <p14:creationId xmlns:p14="http://schemas.microsoft.com/office/powerpoint/2010/main" val="717245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81</a:t>
            </a:fld>
            <a:endParaRPr lang="en-US" dirty="0"/>
          </a:p>
        </p:txBody>
      </p:sp>
    </p:spTree>
    <p:extLst>
      <p:ext uri="{BB962C8B-B14F-4D97-AF65-F5344CB8AC3E}">
        <p14:creationId xmlns:p14="http://schemas.microsoft.com/office/powerpoint/2010/main" val="39692992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Is new</a:t>
            </a:r>
          </a:p>
        </p:txBody>
      </p:sp>
      <p:sp>
        <p:nvSpPr>
          <p:cNvPr id="4" name="Slide Number Placeholder 3"/>
          <p:cNvSpPr>
            <a:spLocks noGrp="1"/>
          </p:cNvSpPr>
          <p:nvPr>
            <p:ph type="sldNum" sz="quarter" idx="10"/>
          </p:nvPr>
        </p:nvSpPr>
        <p:spPr/>
        <p:txBody>
          <a:bodyPr/>
          <a:lstStyle/>
          <a:p>
            <a:fld id="{E3ACF350-82AE-4204-B09B-A7DFAED0117F}" type="slidenum">
              <a:rPr lang="en-US" smtClean="0"/>
              <a:t>83</a:t>
            </a:fld>
            <a:endParaRPr lang="en-US" dirty="0"/>
          </a:p>
        </p:txBody>
      </p:sp>
    </p:spTree>
    <p:extLst>
      <p:ext uri="{BB962C8B-B14F-4D97-AF65-F5344CB8AC3E}">
        <p14:creationId xmlns:p14="http://schemas.microsoft.com/office/powerpoint/2010/main" val="3267858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84</a:t>
            </a:fld>
            <a:endParaRPr lang="en-US" dirty="0"/>
          </a:p>
        </p:txBody>
      </p:sp>
    </p:spTree>
    <p:extLst>
      <p:ext uri="{BB962C8B-B14F-4D97-AF65-F5344CB8AC3E}">
        <p14:creationId xmlns:p14="http://schemas.microsoft.com/office/powerpoint/2010/main" val="23164314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Is for SQGs</a:t>
            </a:r>
          </a:p>
        </p:txBody>
      </p:sp>
      <p:sp>
        <p:nvSpPr>
          <p:cNvPr id="4" name="Slide Number Placeholder 3"/>
          <p:cNvSpPr>
            <a:spLocks noGrp="1"/>
          </p:cNvSpPr>
          <p:nvPr>
            <p:ph type="sldNum" sz="quarter" idx="10"/>
          </p:nvPr>
        </p:nvSpPr>
        <p:spPr/>
        <p:txBody>
          <a:bodyPr/>
          <a:lstStyle/>
          <a:p>
            <a:fld id="{E3ACF350-82AE-4204-B09B-A7DFAED0117F}" type="slidenum">
              <a:rPr lang="en-US" smtClean="0"/>
              <a:t>85</a:t>
            </a:fld>
            <a:endParaRPr lang="en-US" dirty="0"/>
          </a:p>
        </p:txBody>
      </p:sp>
    </p:spTree>
    <p:extLst>
      <p:ext uri="{BB962C8B-B14F-4D97-AF65-F5344CB8AC3E}">
        <p14:creationId xmlns:p14="http://schemas.microsoft.com/office/powerpoint/2010/main" val="11945653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87</a:t>
            </a:fld>
            <a:endParaRPr lang="en-US" dirty="0"/>
          </a:p>
        </p:txBody>
      </p:sp>
    </p:spTree>
    <p:extLst>
      <p:ext uri="{BB962C8B-B14F-4D97-AF65-F5344CB8AC3E}">
        <p14:creationId xmlns:p14="http://schemas.microsoft.com/office/powerpoint/2010/main" val="35677388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89</a:t>
            </a:fld>
            <a:endParaRPr lang="en-US" dirty="0"/>
          </a:p>
        </p:txBody>
      </p:sp>
    </p:spTree>
    <p:extLst>
      <p:ext uri="{BB962C8B-B14F-4D97-AF65-F5344CB8AC3E}">
        <p14:creationId xmlns:p14="http://schemas.microsoft.com/office/powerpoint/2010/main" val="210883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10</a:t>
            </a:fld>
            <a:endParaRPr lang="en-US" dirty="0"/>
          </a:p>
        </p:txBody>
      </p:sp>
    </p:spTree>
    <p:extLst>
      <p:ext uri="{BB962C8B-B14F-4D97-AF65-F5344CB8AC3E}">
        <p14:creationId xmlns:p14="http://schemas.microsoft.com/office/powerpoint/2010/main" val="38558397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90</a:t>
            </a:fld>
            <a:endParaRPr lang="en-US" dirty="0"/>
          </a:p>
        </p:txBody>
      </p:sp>
    </p:spTree>
    <p:extLst>
      <p:ext uri="{BB962C8B-B14F-4D97-AF65-F5344CB8AC3E}">
        <p14:creationId xmlns:p14="http://schemas.microsoft.com/office/powerpoint/2010/main" val="24542489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94</a:t>
            </a:fld>
            <a:endParaRPr lang="en-US" dirty="0"/>
          </a:p>
        </p:txBody>
      </p:sp>
    </p:spTree>
    <p:extLst>
      <p:ext uri="{BB962C8B-B14F-4D97-AF65-F5344CB8AC3E}">
        <p14:creationId xmlns:p14="http://schemas.microsoft.com/office/powerpoint/2010/main" val="20024399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265.171</a:t>
            </a:r>
          </a:p>
        </p:txBody>
      </p:sp>
      <p:sp>
        <p:nvSpPr>
          <p:cNvPr id="4" name="Slide Number Placeholder 3"/>
          <p:cNvSpPr>
            <a:spLocks noGrp="1"/>
          </p:cNvSpPr>
          <p:nvPr>
            <p:ph type="sldNum" sz="quarter" idx="10"/>
          </p:nvPr>
        </p:nvSpPr>
        <p:spPr/>
        <p:txBody>
          <a:bodyPr/>
          <a:lstStyle/>
          <a:p>
            <a:fld id="{E3ACF350-82AE-4204-B09B-A7DFAED0117F}" type="slidenum">
              <a:rPr lang="en-US" smtClean="0"/>
              <a:t>95</a:t>
            </a:fld>
            <a:endParaRPr lang="en-US" dirty="0"/>
          </a:p>
        </p:txBody>
      </p:sp>
    </p:spTree>
    <p:extLst>
      <p:ext uri="{BB962C8B-B14F-4D97-AF65-F5344CB8AC3E}">
        <p14:creationId xmlns:p14="http://schemas.microsoft.com/office/powerpoint/2010/main" val="22658887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LQG containers in poor condition.</a:t>
            </a:r>
          </a:p>
        </p:txBody>
      </p:sp>
      <p:sp>
        <p:nvSpPr>
          <p:cNvPr id="4" name="Slide Number Placeholder 3"/>
          <p:cNvSpPr>
            <a:spLocks noGrp="1"/>
          </p:cNvSpPr>
          <p:nvPr>
            <p:ph type="sldNum" sz="quarter" idx="10"/>
          </p:nvPr>
        </p:nvSpPr>
        <p:spPr/>
        <p:txBody>
          <a:bodyPr/>
          <a:lstStyle/>
          <a:p>
            <a:fld id="{E3ACF350-82AE-4204-B09B-A7DFAED0117F}" type="slidenum">
              <a:rPr lang="en-US" smtClean="0"/>
              <a:t>96</a:t>
            </a:fld>
            <a:endParaRPr lang="en-US" dirty="0"/>
          </a:p>
        </p:txBody>
      </p:sp>
    </p:spTree>
    <p:extLst>
      <p:ext uri="{BB962C8B-B14F-4D97-AF65-F5344CB8AC3E}">
        <p14:creationId xmlns:p14="http://schemas.microsoft.com/office/powerpoint/2010/main" val="37016088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LQG container in poor condition.  Note - Those are dead rats stuck to the top of the drum.</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97</a:t>
            </a:fld>
            <a:endParaRPr lang="en-US" dirty="0"/>
          </a:p>
        </p:txBody>
      </p:sp>
    </p:spTree>
    <p:extLst>
      <p:ext uri="{BB962C8B-B14F-4D97-AF65-F5344CB8AC3E}">
        <p14:creationId xmlns:p14="http://schemas.microsoft.com/office/powerpoint/2010/main" val="2180005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LQG containers in poor condition.</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98</a:t>
            </a:fld>
            <a:endParaRPr lang="en-US" dirty="0"/>
          </a:p>
        </p:txBody>
      </p:sp>
    </p:spTree>
    <p:extLst>
      <p:ext uri="{BB962C8B-B14F-4D97-AF65-F5344CB8AC3E}">
        <p14:creationId xmlns:p14="http://schemas.microsoft.com/office/powerpoint/2010/main" val="10174092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LQG containers in good condition.</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99</a:t>
            </a:fld>
            <a:endParaRPr lang="en-US" dirty="0"/>
          </a:p>
        </p:txBody>
      </p:sp>
    </p:spTree>
    <p:extLst>
      <p:ext uri="{BB962C8B-B14F-4D97-AF65-F5344CB8AC3E}">
        <p14:creationId xmlns:p14="http://schemas.microsoft.com/office/powerpoint/2010/main" val="34141685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LQG containers in good condition.</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100</a:t>
            </a:fld>
            <a:endParaRPr lang="en-US" dirty="0"/>
          </a:p>
        </p:txBody>
      </p:sp>
    </p:spTree>
    <p:extLst>
      <p:ext uri="{BB962C8B-B14F-4D97-AF65-F5344CB8AC3E}">
        <p14:creationId xmlns:p14="http://schemas.microsoft.com/office/powerpoint/2010/main" val="10470386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265.172</a:t>
            </a:r>
          </a:p>
        </p:txBody>
      </p:sp>
      <p:sp>
        <p:nvSpPr>
          <p:cNvPr id="4" name="Slide Number Placeholder 3"/>
          <p:cNvSpPr>
            <a:spLocks noGrp="1"/>
          </p:cNvSpPr>
          <p:nvPr>
            <p:ph type="sldNum" sz="quarter" idx="10"/>
          </p:nvPr>
        </p:nvSpPr>
        <p:spPr/>
        <p:txBody>
          <a:bodyPr/>
          <a:lstStyle/>
          <a:p>
            <a:fld id="{E3ACF350-82AE-4204-B09B-A7DFAED0117F}" type="slidenum">
              <a:rPr lang="en-US" smtClean="0"/>
              <a:t>101</a:t>
            </a:fld>
            <a:endParaRPr lang="en-US" dirty="0"/>
          </a:p>
        </p:txBody>
      </p:sp>
    </p:spTree>
    <p:extLst>
      <p:ext uri="{BB962C8B-B14F-4D97-AF65-F5344CB8AC3E}">
        <p14:creationId xmlns:p14="http://schemas.microsoft.com/office/powerpoint/2010/main" val="20969017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before.  Metal container with acidic methylene chloride stripper in it.</a:t>
            </a:r>
          </a:p>
        </p:txBody>
      </p:sp>
      <p:sp>
        <p:nvSpPr>
          <p:cNvPr id="4" name="Slide Number Placeholder 3"/>
          <p:cNvSpPr>
            <a:spLocks noGrp="1"/>
          </p:cNvSpPr>
          <p:nvPr>
            <p:ph type="sldNum" sz="quarter" idx="10"/>
          </p:nvPr>
        </p:nvSpPr>
        <p:spPr/>
        <p:txBody>
          <a:bodyPr/>
          <a:lstStyle/>
          <a:p>
            <a:fld id="{E3ACF350-82AE-4204-B09B-A7DFAED0117F}" type="slidenum">
              <a:rPr lang="en-US" smtClean="0"/>
              <a:t>102</a:t>
            </a:fld>
            <a:endParaRPr lang="en-US" dirty="0"/>
          </a:p>
        </p:txBody>
      </p:sp>
    </p:spTree>
    <p:extLst>
      <p:ext uri="{BB962C8B-B14F-4D97-AF65-F5344CB8AC3E}">
        <p14:creationId xmlns:p14="http://schemas.microsoft.com/office/powerpoint/2010/main" val="3446929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11</a:t>
            </a:fld>
            <a:endParaRPr lang="en-US" dirty="0"/>
          </a:p>
        </p:txBody>
      </p:sp>
    </p:spTree>
    <p:extLst>
      <p:ext uri="{BB962C8B-B14F-4D97-AF65-F5344CB8AC3E}">
        <p14:creationId xmlns:p14="http://schemas.microsoft.com/office/powerpoint/2010/main" val="3224592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after.</a:t>
            </a:r>
          </a:p>
        </p:txBody>
      </p:sp>
      <p:sp>
        <p:nvSpPr>
          <p:cNvPr id="4" name="Slide Number Placeholder 3"/>
          <p:cNvSpPr>
            <a:spLocks noGrp="1"/>
          </p:cNvSpPr>
          <p:nvPr>
            <p:ph type="sldNum" sz="quarter" idx="10"/>
          </p:nvPr>
        </p:nvSpPr>
        <p:spPr/>
        <p:txBody>
          <a:bodyPr/>
          <a:lstStyle/>
          <a:p>
            <a:fld id="{E3ACF350-82AE-4204-B09B-A7DFAED0117F}" type="slidenum">
              <a:rPr lang="en-US" smtClean="0"/>
              <a:t>103</a:t>
            </a:fld>
            <a:endParaRPr lang="en-US" dirty="0"/>
          </a:p>
        </p:txBody>
      </p:sp>
    </p:spTree>
    <p:extLst>
      <p:ext uri="{BB962C8B-B14F-4D97-AF65-F5344CB8AC3E}">
        <p14:creationId xmlns:p14="http://schemas.microsoft.com/office/powerpoint/2010/main" val="8195158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265.173</a:t>
            </a:r>
          </a:p>
        </p:txBody>
      </p:sp>
      <p:sp>
        <p:nvSpPr>
          <p:cNvPr id="4" name="Slide Number Placeholder 3"/>
          <p:cNvSpPr>
            <a:spLocks noGrp="1"/>
          </p:cNvSpPr>
          <p:nvPr>
            <p:ph type="sldNum" sz="quarter" idx="10"/>
          </p:nvPr>
        </p:nvSpPr>
        <p:spPr/>
        <p:txBody>
          <a:bodyPr/>
          <a:lstStyle/>
          <a:p>
            <a:fld id="{E3ACF350-82AE-4204-B09B-A7DFAED0117F}" type="slidenum">
              <a:rPr lang="en-US" smtClean="0"/>
              <a:t>104</a:t>
            </a:fld>
            <a:endParaRPr lang="en-US" dirty="0"/>
          </a:p>
        </p:txBody>
      </p:sp>
    </p:spTree>
    <p:extLst>
      <p:ext uri="{BB962C8B-B14F-4D97-AF65-F5344CB8AC3E}">
        <p14:creationId xmlns:p14="http://schemas.microsoft.com/office/powerpoint/2010/main" val="1560302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105</a:t>
            </a:fld>
            <a:endParaRPr lang="en-US" dirty="0"/>
          </a:p>
        </p:txBody>
      </p:sp>
    </p:spTree>
    <p:extLst>
      <p:ext uri="{BB962C8B-B14F-4D97-AF65-F5344CB8AC3E}">
        <p14:creationId xmlns:p14="http://schemas.microsoft.com/office/powerpoint/2010/main" val="30138527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106</a:t>
            </a:fld>
            <a:endParaRPr lang="en-US" dirty="0"/>
          </a:p>
        </p:txBody>
      </p:sp>
    </p:spTree>
    <p:extLst>
      <p:ext uri="{BB962C8B-B14F-4D97-AF65-F5344CB8AC3E}">
        <p14:creationId xmlns:p14="http://schemas.microsoft.com/office/powerpoint/2010/main" val="9164805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107</a:t>
            </a:fld>
            <a:endParaRPr lang="en-US" dirty="0"/>
          </a:p>
        </p:txBody>
      </p:sp>
    </p:spTree>
    <p:extLst>
      <p:ext uri="{BB962C8B-B14F-4D97-AF65-F5344CB8AC3E}">
        <p14:creationId xmlns:p14="http://schemas.microsoft.com/office/powerpoint/2010/main" val="1247615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108</a:t>
            </a:fld>
            <a:endParaRPr lang="en-US" dirty="0"/>
          </a:p>
        </p:txBody>
      </p:sp>
    </p:spTree>
    <p:extLst>
      <p:ext uri="{BB962C8B-B14F-4D97-AF65-F5344CB8AC3E}">
        <p14:creationId xmlns:p14="http://schemas.microsoft.com/office/powerpoint/2010/main" val="11376837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109</a:t>
            </a:fld>
            <a:endParaRPr lang="en-US" dirty="0"/>
          </a:p>
        </p:txBody>
      </p:sp>
    </p:spTree>
    <p:extLst>
      <p:ext uri="{BB962C8B-B14F-4D97-AF65-F5344CB8AC3E}">
        <p14:creationId xmlns:p14="http://schemas.microsoft.com/office/powerpoint/2010/main" val="38315403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110</a:t>
            </a:fld>
            <a:endParaRPr lang="en-US" dirty="0"/>
          </a:p>
        </p:txBody>
      </p:sp>
    </p:spTree>
    <p:extLst>
      <p:ext uri="{BB962C8B-B14F-4D97-AF65-F5344CB8AC3E}">
        <p14:creationId xmlns:p14="http://schemas.microsoft.com/office/powerpoint/2010/main" val="10383544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111</a:t>
            </a:fld>
            <a:endParaRPr lang="en-US" dirty="0"/>
          </a:p>
        </p:txBody>
      </p:sp>
    </p:spTree>
    <p:extLst>
      <p:ext uri="{BB962C8B-B14F-4D97-AF65-F5344CB8AC3E}">
        <p14:creationId xmlns:p14="http://schemas.microsoft.com/office/powerpoint/2010/main" val="4864955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language.</a:t>
            </a:r>
          </a:p>
        </p:txBody>
      </p:sp>
      <p:sp>
        <p:nvSpPr>
          <p:cNvPr id="4" name="Slide Number Placeholder 3"/>
          <p:cNvSpPr>
            <a:spLocks noGrp="1"/>
          </p:cNvSpPr>
          <p:nvPr>
            <p:ph type="sldNum" sz="quarter" idx="10"/>
          </p:nvPr>
        </p:nvSpPr>
        <p:spPr/>
        <p:txBody>
          <a:bodyPr/>
          <a:lstStyle/>
          <a:p>
            <a:fld id="{E3ACF350-82AE-4204-B09B-A7DFAED0117F}" type="slidenum">
              <a:rPr lang="en-US" smtClean="0"/>
              <a:t>112</a:t>
            </a:fld>
            <a:endParaRPr lang="en-US" dirty="0"/>
          </a:p>
        </p:txBody>
      </p:sp>
    </p:spTree>
    <p:extLst>
      <p:ext uri="{BB962C8B-B14F-4D97-AF65-F5344CB8AC3E}">
        <p14:creationId xmlns:p14="http://schemas.microsoft.com/office/powerpoint/2010/main" val="157569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New</a:t>
            </a:r>
          </a:p>
        </p:txBody>
      </p:sp>
      <p:sp>
        <p:nvSpPr>
          <p:cNvPr id="4" name="Slide Number Placeholder 3"/>
          <p:cNvSpPr>
            <a:spLocks noGrp="1"/>
          </p:cNvSpPr>
          <p:nvPr>
            <p:ph type="sldNum" sz="quarter" idx="10"/>
          </p:nvPr>
        </p:nvSpPr>
        <p:spPr/>
        <p:txBody>
          <a:bodyPr/>
          <a:lstStyle/>
          <a:p>
            <a:fld id="{E3ACF350-82AE-4204-B09B-A7DFAED0117F}" type="slidenum">
              <a:rPr lang="en-US" smtClean="0"/>
              <a:t>12</a:t>
            </a:fld>
            <a:endParaRPr lang="en-US" dirty="0"/>
          </a:p>
        </p:txBody>
      </p:sp>
    </p:spTree>
    <p:extLst>
      <p:ext uri="{BB962C8B-B14F-4D97-AF65-F5344CB8AC3E}">
        <p14:creationId xmlns:p14="http://schemas.microsoft.com/office/powerpoint/2010/main" val="40862100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these drums look like they are inspected weekly?</a:t>
            </a:r>
          </a:p>
        </p:txBody>
      </p:sp>
      <p:sp>
        <p:nvSpPr>
          <p:cNvPr id="4" name="Slide Number Placeholder 3"/>
          <p:cNvSpPr>
            <a:spLocks noGrp="1"/>
          </p:cNvSpPr>
          <p:nvPr>
            <p:ph type="sldNum" sz="quarter" idx="10"/>
          </p:nvPr>
        </p:nvSpPr>
        <p:spPr/>
        <p:txBody>
          <a:bodyPr/>
          <a:lstStyle/>
          <a:p>
            <a:fld id="{E3ACF350-82AE-4204-B09B-A7DFAED0117F}" type="slidenum">
              <a:rPr lang="en-US" smtClean="0"/>
              <a:t>113</a:t>
            </a:fld>
            <a:endParaRPr lang="en-US" dirty="0"/>
          </a:p>
        </p:txBody>
      </p:sp>
    </p:spTree>
    <p:extLst>
      <p:ext uri="{BB962C8B-B14F-4D97-AF65-F5344CB8AC3E}">
        <p14:creationId xmlns:p14="http://schemas.microsoft.com/office/powerpoint/2010/main" val="33772523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citation number may change when the new rule is adopted.  It looks like it will be (3) then.  The language will also change slightly for the 40 CFR part.  </a:t>
            </a:r>
          </a:p>
        </p:txBody>
      </p:sp>
      <p:sp>
        <p:nvSpPr>
          <p:cNvPr id="4" name="Slide Number Placeholder 3"/>
          <p:cNvSpPr>
            <a:spLocks noGrp="1"/>
          </p:cNvSpPr>
          <p:nvPr>
            <p:ph type="sldNum" sz="quarter" idx="10"/>
          </p:nvPr>
        </p:nvSpPr>
        <p:spPr/>
        <p:txBody>
          <a:bodyPr/>
          <a:lstStyle/>
          <a:p>
            <a:fld id="{E3ACF350-82AE-4204-B09B-A7DFAED0117F}" type="slidenum">
              <a:rPr lang="en-US" smtClean="0"/>
              <a:t>114</a:t>
            </a:fld>
            <a:endParaRPr lang="en-US" dirty="0"/>
          </a:p>
        </p:txBody>
      </p:sp>
    </p:spTree>
    <p:extLst>
      <p:ext uri="{BB962C8B-B14F-4D97-AF65-F5344CB8AC3E}">
        <p14:creationId xmlns:p14="http://schemas.microsoft.com/office/powerpoint/2010/main" val="31550582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265.176.  Language has changed about variance.</a:t>
            </a:r>
          </a:p>
        </p:txBody>
      </p:sp>
      <p:sp>
        <p:nvSpPr>
          <p:cNvPr id="4" name="Slide Number Placeholder 3"/>
          <p:cNvSpPr>
            <a:spLocks noGrp="1"/>
          </p:cNvSpPr>
          <p:nvPr>
            <p:ph type="sldNum" sz="quarter" idx="10"/>
          </p:nvPr>
        </p:nvSpPr>
        <p:spPr/>
        <p:txBody>
          <a:bodyPr/>
          <a:lstStyle/>
          <a:p>
            <a:fld id="{E3ACF350-82AE-4204-B09B-A7DFAED0117F}" type="slidenum">
              <a:rPr lang="en-US" smtClean="0"/>
              <a:t>115</a:t>
            </a:fld>
            <a:endParaRPr lang="en-US" dirty="0"/>
          </a:p>
        </p:txBody>
      </p:sp>
    </p:spTree>
    <p:extLst>
      <p:ext uri="{BB962C8B-B14F-4D97-AF65-F5344CB8AC3E}">
        <p14:creationId xmlns:p14="http://schemas.microsoft.com/office/powerpoint/2010/main" val="964933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738E51D4-EC85-46CD-9544-E0E53DB897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397BB18D-207C-4A9E-98ED-EC8282A003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Old 265.176</a:t>
            </a:r>
          </a:p>
        </p:txBody>
      </p:sp>
      <p:sp>
        <p:nvSpPr>
          <p:cNvPr id="101380" name="Slide Number Placeholder 3">
            <a:extLst>
              <a:ext uri="{FF2B5EF4-FFF2-40B4-BE49-F238E27FC236}">
                <a16:creationId xmlns:a16="http://schemas.microsoft.com/office/drawing/2014/main" id="{844D1270-2295-41C0-83A8-4CEAB67A69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6600" indent="-282575">
              <a:defRPr>
                <a:solidFill>
                  <a:schemeClr val="tx1"/>
                </a:solidFill>
                <a:latin typeface="Arial" panose="020B0604020202020204" pitchFamily="34" charset="0"/>
              </a:defRPr>
            </a:lvl2pPr>
            <a:lvl3pPr marL="1135063" indent="-227013">
              <a:defRPr>
                <a:solidFill>
                  <a:schemeClr val="tx1"/>
                </a:solidFill>
                <a:latin typeface="Arial" panose="020B0604020202020204" pitchFamily="34" charset="0"/>
              </a:defRPr>
            </a:lvl3pPr>
            <a:lvl4pPr marL="1589088" indent="-227013">
              <a:defRPr>
                <a:solidFill>
                  <a:schemeClr val="tx1"/>
                </a:solidFill>
                <a:latin typeface="Arial" panose="020B0604020202020204" pitchFamily="34" charset="0"/>
              </a:defRPr>
            </a:lvl4pPr>
            <a:lvl5pPr marL="2043113" indent="-227013">
              <a:defRPr>
                <a:solidFill>
                  <a:schemeClr val="tx1"/>
                </a:solidFill>
                <a:latin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defRPr>
            </a:lvl9pPr>
          </a:lstStyle>
          <a:p>
            <a:fld id="{73076FB5-0D84-4A49-8032-06976FBF179D}" type="slidenum">
              <a:rPr lang="en-US" altLang="en-US" smtClean="0">
                <a:latin typeface="Calibri" panose="020F0502020204030204" pitchFamily="34" charset="0"/>
              </a:rPr>
              <a:pPr/>
              <a:t>116</a:t>
            </a:fld>
            <a:endParaRPr lang="en-US" altLang="en-US">
              <a:latin typeface="Calibri" panose="020F0502020204030204" pitchFamily="34" charset="0"/>
            </a:endParaRPr>
          </a:p>
        </p:txBody>
      </p:sp>
    </p:spTree>
    <p:extLst>
      <p:ext uri="{BB962C8B-B14F-4D97-AF65-F5344CB8AC3E}">
        <p14:creationId xmlns:p14="http://schemas.microsoft.com/office/powerpoint/2010/main" val="41466377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  Note that this used to be a note in 265.176 that referred to 265.17.  Now it is clear.</a:t>
            </a:r>
          </a:p>
        </p:txBody>
      </p:sp>
      <p:sp>
        <p:nvSpPr>
          <p:cNvPr id="4" name="Slide Number Placeholder 3"/>
          <p:cNvSpPr>
            <a:spLocks noGrp="1"/>
          </p:cNvSpPr>
          <p:nvPr>
            <p:ph type="sldNum" sz="quarter" idx="10"/>
          </p:nvPr>
        </p:nvSpPr>
        <p:spPr/>
        <p:txBody>
          <a:bodyPr/>
          <a:lstStyle/>
          <a:p>
            <a:fld id="{E3ACF350-82AE-4204-B09B-A7DFAED0117F}" type="slidenum">
              <a:rPr lang="en-US" smtClean="0"/>
              <a:t>117</a:t>
            </a:fld>
            <a:endParaRPr lang="en-US" dirty="0"/>
          </a:p>
        </p:txBody>
      </p:sp>
    </p:spTree>
    <p:extLst>
      <p:ext uri="{BB962C8B-B14F-4D97-AF65-F5344CB8AC3E}">
        <p14:creationId xmlns:p14="http://schemas.microsoft.com/office/powerpoint/2010/main" val="40886821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265.17.  Note that this used to be a note that referred to 265.17.  Now it is clear.</a:t>
            </a:r>
          </a:p>
        </p:txBody>
      </p:sp>
      <p:sp>
        <p:nvSpPr>
          <p:cNvPr id="4" name="Slide Number Placeholder 3"/>
          <p:cNvSpPr>
            <a:spLocks noGrp="1"/>
          </p:cNvSpPr>
          <p:nvPr>
            <p:ph type="sldNum" sz="quarter" idx="10"/>
          </p:nvPr>
        </p:nvSpPr>
        <p:spPr/>
        <p:txBody>
          <a:bodyPr/>
          <a:lstStyle/>
          <a:p>
            <a:fld id="{E3ACF350-82AE-4204-B09B-A7DFAED0117F}" type="slidenum">
              <a:rPr lang="en-US" smtClean="0"/>
              <a:t>118</a:t>
            </a:fld>
            <a:endParaRPr lang="en-US" dirty="0"/>
          </a:p>
        </p:txBody>
      </p:sp>
    </p:spTree>
    <p:extLst>
      <p:ext uri="{BB962C8B-B14F-4D97-AF65-F5344CB8AC3E}">
        <p14:creationId xmlns:p14="http://schemas.microsoft.com/office/powerpoint/2010/main" val="6402712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Old 265.177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265.17(b)  - Where specifically required by other sections of this part, the treatment, storage, or disposal of ignitable or reactive waste, and the mixture or commingling of incompatible wastes, or incompatible wastes and materials, must be conducted so that it does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Generate extreme heat or pressure, fire or explosion, or violent reaction;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Produce uncontrolled toxic mists, fumes, dusts, or gases in sufficient quantities to threaten human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Produce uncontrolled flammable fumes or gases in sufficient quantities to pose a risk of fire or explosions;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Damage the structural integrity of the device or facility containing the waste;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Through other like means threaten human health or the environment</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119</a:t>
            </a:fld>
            <a:endParaRPr lang="en-US" dirty="0"/>
          </a:p>
        </p:txBody>
      </p:sp>
    </p:spTree>
    <p:extLst>
      <p:ext uri="{BB962C8B-B14F-4D97-AF65-F5344CB8AC3E}">
        <p14:creationId xmlns:p14="http://schemas.microsoft.com/office/powerpoint/2010/main" val="2894944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265.17(b) (b) Where specifically required by other sections of this part, the treatment, storage, or disposal of ignitable or reactive waste, and the mixture or commingling of incompatible wastes, or incompatible wastes and materials, must be conducted so that it does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Generate extreme heat or pressure, fire or explosion, or violent reaction;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Produce uncontrolled toxic mists, fumes, dusts, or gases in sufficient quantities to threaten human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Produce uncontrolled flammable fumes or gases in sufficient quantities to pose a risk of fire or explosions;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Damage the structural integrity of the device or facility containing the waste;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Through other like means threaten human health or the environment</a:t>
            </a:r>
          </a:p>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120</a:t>
            </a:fld>
            <a:endParaRPr lang="en-US" dirty="0"/>
          </a:p>
        </p:txBody>
      </p:sp>
    </p:spTree>
    <p:extLst>
      <p:ext uri="{BB962C8B-B14F-4D97-AF65-F5344CB8AC3E}">
        <p14:creationId xmlns:p14="http://schemas.microsoft.com/office/powerpoint/2010/main" val="11397137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CF350-82AE-4204-B09B-A7DFAED0117F}" type="slidenum">
              <a:rPr lang="en-US" smtClean="0"/>
              <a:t>121</a:t>
            </a:fld>
            <a:endParaRPr lang="en-US" dirty="0"/>
          </a:p>
        </p:txBody>
      </p:sp>
    </p:spTree>
    <p:extLst>
      <p:ext uri="{BB962C8B-B14F-4D97-AF65-F5344CB8AC3E}">
        <p14:creationId xmlns:p14="http://schemas.microsoft.com/office/powerpoint/2010/main" val="13701762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compatibility.</a:t>
            </a:r>
          </a:p>
        </p:txBody>
      </p:sp>
      <p:sp>
        <p:nvSpPr>
          <p:cNvPr id="4" name="Slide Number Placeholder 3"/>
          <p:cNvSpPr>
            <a:spLocks noGrp="1"/>
          </p:cNvSpPr>
          <p:nvPr>
            <p:ph type="sldNum" sz="quarter" idx="10"/>
          </p:nvPr>
        </p:nvSpPr>
        <p:spPr/>
        <p:txBody>
          <a:bodyPr/>
          <a:lstStyle/>
          <a:p>
            <a:fld id="{E3ACF350-82AE-4204-B09B-A7DFAED0117F}" type="slidenum">
              <a:rPr lang="en-US" smtClean="0"/>
              <a:t>122</a:t>
            </a:fld>
            <a:endParaRPr lang="en-US" dirty="0"/>
          </a:p>
        </p:txBody>
      </p:sp>
    </p:spTree>
    <p:extLst>
      <p:ext uri="{BB962C8B-B14F-4D97-AF65-F5344CB8AC3E}">
        <p14:creationId xmlns:p14="http://schemas.microsoft.com/office/powerpoint/2010/main" val="3135732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890"/>
            <a:ext cx="7772400" cy="547006"/>
          </a:xfrm>
        </p:spPr>
        <p:txBody>
          <a:bodyPr anchor="b">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2473779"/>
            <a:ext cx="6858000" cy="20247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9773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864859"/>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2090057"/>
            <a:ext cx="4629150" cy="377099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3465059"/>
            <a:ext cx="2949178" cy="24039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542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090057"/>
            <a:ext cx="7886700" cy="35677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690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139043"/>
            <a:ext cx="1971675" cy="34943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39043"/>
            <a:ext cx="5800725" cy="34943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50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9824F2-405D-4C42-8238-2FD6A1234C29}" type="datetime1">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8055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AD0D4-2ABF-4FB1-AC22-50CC80F357B5}" type="datetime1">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91512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B1222F-5E93-4B3E-B840-F3AFEF832998}" type="datetime1">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447456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52E336-3672-4039-8F22-4727EE409E85}" type="datetime1">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82838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7250" y="155121"/>
            <a:ext cx="7659688" cy="1029379"/>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14C28D-18BD-432C-9238-7C6412233985}" type="datetime1">
              <a:rPr lang="en-US" smtClean="0"/>
              <a:t>1/22/2018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54701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DF5B8F-8AF3-440F-88C3-46177BEEB6B9}" type="datetime1">
              <a:rPr lang="en-US" smtClean="0"/>
              <a:t>1/22/2018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1884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574CF-C477-4296-B1ED-5B020F99EBEE}" type="datetime1">
              <a:rPr lang="en-US" smtClean="0"/>
              <a:t>1/22/2018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61944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914400"/>
          </a:xfrm>
        </p:spPr>
        <p:txBody>
          <a:bodyPr anchor="b">
            <a:noAutofit/>
          </a:bodyPr>
          <a:lstStyle>
            <a:lvl1pPr algn="ct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428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9692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244473"/>
            <a:ext cx="7885112" cy="68625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2179"/>
            <a:ext cx="4629150" cy="475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9665BB-049E-4A56-95C6-47B327BAFC29}" type="datetime1">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475264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2659"/>
            <a:ext cx="7885112" cy="95522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02179"/>
            <a:ext cx="4629150" cy="4758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C1BFE4-4EE9-4703-BD19-8278E46BECA6}" type="datetime1">
              <a:rPr lang="en-US" smtClean="0"/>
              <a:t>1/22/2018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86665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6236" y="179615"/>
            <a:ext cx="7609114" cy="1012371"/>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A55-DA65-4957-9DF9-BDDCB037F598}" type="datetime1">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04799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8507"/>
            <a:ext cx="1971675" cy="5058456"/>
          </a:xfrm>
        </p:spPr>
        <p:txBody>
          <a:bodyPr vert="eaVert"/>
          <a:lstStyle>
            <a:lvl1pPr algn="l">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1118507"/>
            <a:ext cx="5762625" cy="5058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2F1C5-827B-47AC-B425-1633534D4789}" type="datetime1">
              <a:rPr lang="en-US" smtClean="0"/>
              <a:t>1/22/2018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1229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639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211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068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0"/>
            <a:ext cx="7886700" cy="82686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99616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90157"/>
            <a:ext cx="3868340"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9616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90157"/>
            <a:ext cx="3887391"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850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563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77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51264"/>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2081893"/>
            <a:ext cx="4629150" cy="37791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633106"/>
            <a:ext cx="2949178" cy="22358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34355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20"/>
            <a:ext cx="7886700" cy="7266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090057"/>
            <a:ext cx="7886700" cy="40869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788868"/>
      </p:ext>
    </p:extLst>
  </p:cSld>
  <p:clrMap bg1="lt1" tx1="dk1" bg2="lt2" tx2="dk2" accent1="accent1" accent2="accent2" accent3="accent3" accent4="accent4" accent5="accent5" accent6="accent6" hlink="hlink" folHlink="folHlink"/>
  <p:sldLayoutIdLst>
    <p:sldLayoutId id="214748368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fld id="{9B05D1F6-B158-4A97-8484-426BBA5490AA}" type="datetime1">
              <a:rPr lang="en-US" smtClean="0"/>
              <a:t>1/22/2018</a:t>
            </a:fld>
            <a:endParaRPr lang="en-US" dirty="0"/>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pPr/>
              <a:t>‹#›</a:t>
            </a:fld>
            <a:endParaRPr lang="en-US" dirty="0"/>
          </a:p>
        </p:txBody>
      </p:sp>
    </p:spTree>
    <p:extLst>
      <p:ext uri="{BB962C8B-B14F-4D97-AF65-F5344CB8AC3E}">
        <p14:creationId xmlns:p14="http://schemas.microsoft.com/office/powerpoint/2010/main" val="4274721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oleObject" Target="../embeddings/oleObject1.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36.wmf"/></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jpeg"/><Relationship Id="rId2" Type="http://schemas.openxmlformats.org/officeDocument/2006/relationships/notesSlide" Target="../notesSlides/notesSlide107.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gif"/><Relationship Id="rId4" Type="http://schemas.openxmlformats.org/officeDocument/2006/relationships/image" Target="../media/image39.jpeg"/></Relationships>
</file>

<file path=ppt/slides/_rels/slide1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gif"/><Relationship Id="rId1" Type="http://schemas.openxmlformats.org/officeDocument/2006/relationships/slideLayout" Target="../slideLayouts/slideLayout14.xml"/><Relationship Id="rId4" Type="http://schemas.openxmlformats.org/officeDocument/2006/relationships/image" Target="../media/image46.gif"/></Relationships>
</file>

<file path=ppt/slides/_rels/slide1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0.xml"/><Relationship Id="rId1" Type="http://schemas.openxmlformats.org/officeDocument/2006/relationships/slideLayout" Target="../slideLayouts/slideLayout14.xml"/><Relationship Id="rId4" Type="http://schemas.openxmlformats.org/officeDocument/2006/relationships/image" Target="../media/image36.w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7.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4.xml"/><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1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7.xml"/><Relationship Id="rId1" Type="http://schemas.openxmlformats.org/officeDocument/2006/relationships/slideLayout" Target="../slideLayouts/slideLayout14.xml"/><Relationship Id="rId4" Type="http://schemas.openxmlformats.org/officeDocument/2006/relationships/image" Target="../media/image68.jpeg"/></Relationships>
</file>

<file path=ppt/slides/_rels/slide1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8.xml"/><Relationship Id="rId1" Type="http://schemas.openxmlformats.org/officeDocument/2006/relationships/slideLayout" Target="../slideLayouts/slideLayout14.xml"/><Relationship Id="rId4" Type="http://schemas.openxmlformats.org/officeDocument/2006/relationships/image" Target="../media/image70.jpeg"/></Relationships>
</file>

<file path=ppt/slides/_rels/slide1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4.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5.xm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6.xm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56.xml"/><Relationship Id="rId1" Type="http://schemas.openxmlformats.org/officeDocument/2006/relationships/slideLayout" Target="../slideLayouts/slideLayout14.xml"/><Relationship Id="rId4" Type="http://schemas.openxmlformats.org/officeDocument/2006/relationships/image" Target="../media/image80.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81.png"/><Relationship Id="rId4" Type="http://schemas.openxmlformats.org/officeDocument/2006/relationships/oleObject" Target="../embeddings/oleObject2.bin"/></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9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06C10A-0D8C-4D11-AF66-3DF9CE49947C}"/>
              </a:ext>
            </a:extLst>
          </p:cNvPr>
          <p:cNvSpPr txBox="1"/>
          <p:nvPr/>
        </p:nvSpPr>
        <p:spPr>
          <a:xfrm>
            <a:off x="1299309" y="2551837"/>
            <a:ext cx="6545382" cy="2862322"/>
          </a:xfrm>
          <a:prstGeom prst="rect">
            <a:avLst/>
          </a:prstGeom>
          <a:noFill/>
        </p:spPr>
        <p:txBody>
          <a:bodyPr wrap="none" rtlCol="0">
            <a:spAutoFit/>
          </a:bodyPr>
          <a:lstStyle/>
          <a:p>
            <a:pPr algn="ctr"/>
            <a:r>
              <a:rPr lang="en-US" sz="3600" b="1" dirty="0">
                <a:latin typeface="Arial" panose="020B0604020202020204" pitchFamily="34" charset="0"/>
                <a:cs typeface="Arial" panose="020B0604020202020204" pitchFamily="34" charset="0"/>
              </a:rPr>
              <a:t>Hazardous Waste</a:t>
            </a:r>
          </a:p>
          <a:p>
            <a:pPr algn="ctr"/>
            <a:endParaRPr lang="en-US" sz="3600" b="1"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Generator Improvement Rule</a:t>
            </a:r>
          </a:p>
          <a:p>
            <a:pPr algn="ctr"/>
            <a:r>
              <a:rPr lang="en-US" sz="3600" b="1" dirty="0">
                <a:latin typeface="Arial" panose="020B0604020202020204" pitchFamily="34" charset="0"/>
                <a:cs typeface="Arial" panose="020B0604020202020204" pitchFamily="34" charset="0"/>
              </a:rPr>
              <a:t>LQGs</a:t>
            </a:r>
          </a:p>
          <a:p>
            <a:pPr algn="ctr"/>
            <a:r>
              <a:rPr lang="en-US" sz="3600" b="1" dirty="0">
                <a:latin typeface="Arial" panose="020B0604020202020204" pitchFamily="34" charset="0"/>
                <a:cs typeface="Arial" panose="020B0604020202020204" pitchFamily="34" charset="0"/>
              </a:rPr>
              <a:t>2018</a:t>
            </a:r>
          </a:p>
        </p:txBody>
      </p:sp>
      <p:sp>
        <p:nvSpPr>
          <p:cNvPr id="3" name="Title 2">
            <a:extLst>
              <a:ext uri="{FF2B5EF4-FFF2-40B4-BE49-F238E27FC236}">
                <a16:creationId xmlns:a16="http://schemas.microsoft.com/office/drawing/2014/main" id="{0534114F-3751-4412-B53E-30414436DD0F}"/>
              </a:ext>
            </a:extLst>
          </p:cNvPr>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332179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CEA5-637C-459C-BA07-B59F0F3B25DE}"/>
              </a:ext>
            </a:extLst>
          </p:cNvPr>
          <p:cNvSpPr>
            <a:spLocks noGrp="1"/>
          </p:cNvSpPr>
          <p:nvPr>
            <p:ph type="title"/>
          </p:nvPr>
        </p:nvSpPr>
        <p:spPr>
          <a:xfrm>
            <a:off x="906236" y="-103517"/>
            <a:ext cx="7609114" cy="1325563"/>
          </a:xfrm>
        </p:spPr>
        <p:txBody>
          <a:bodyPr/>
          <a:lstStyle/>
          <a:p>
            <a:r>
              <a:rPr lang="en-US" dirty="0"/>
              <a:t>Waste Determination</a:t>
            </a:r>
            <a:br>
              <a:rPr lang="en-US" dirty="0"/>
            </a:br>
            <a:r>
              <a:rPr lang="en-US" sz="2000" dirty="0"/>
              <a:t>[40 CFR 262.11(d)(2)]</a:t>
            </a:r>
            <a:endParaRPr lang="en-US" dirty="0"/>
          </a:p>
        </p:txBody>
      </p:sp>
      <p:sp>
        <p:nvSpPr>
          <p:cNvPr id="3" name="Content Placeholder 2">
            <a:extLst>
              <a:ext uri="{FF2B5EF4-FFF2-40B4-BE49-F238E27FC236}">
                <a16:creationId xmlns:a16="http://schemas.microsoft.com/office/drawing/2014/main" id="{4250C51F-B456-4CE0-A84D-C93CC1052CB4}"/>
              </a:ext>
            </a:extLst>
          </p:cNvPr>
          <p:cNvSpPr>
            <a:spLocks noGrp="1"/>
          </p:cNvSpPr>
          <p:nvPr>
            <p:ph idx="1"/>
          </p:nvPr>
        </p:nvSpPr>
        <p:spPr>
          <a:xfrm>
            <a:off x="628650" y="1222046"/>
            <a:ext cx="7886700" cy="4812215"/>
          </a:xfrm>
        </p:spPr>
        <p:txBody>
          <a:bodyPr>
            <a:normAutofit/>
          </a:bodyPr>
          <a:lstStyle/>
          <a:p>
            <a:pPr marL="0" indent="0">
              <a:buNone/>
            </a:pPr>
            <a:r>
              <a:rPr lang="en-US" sz="2400" dirty="0">
                <a:latin typeface="Arial" panose="020B0604020202020204" pitchFamily="34" charset="0"/>
                <a:cs typeface="Arial" panose="020B0604020202020204" pitchFamily="34" charset="0"/>
              </a:rPr>
              <a:t>(d)(2) When available knowledge is inadequate to make an accurate determination, the person must test the waste according to the applicable methods set forth in subpart C of 40 CFR part 261 or according to an equivalent method approved by the Administrator under 40 CFR 260.21 and in accordance with the following:</a:t>
            </a:r>
          </a:p>
          <a:p>
            <a:pPr marL="0" indent="0">
              <a:buNone/>
            </a:pPr>
            <a:r>
              <a:rPr lang="en-US" sz="2400" dirty="0">
                <a:latin typeface="Arial" panose="020B0604020202020204" pitchFamily="34" charset="0"/>
                <a:cs typeface="Arial" panose="020B0604020202020204" pitchFamily="34" charset="0"/>
              </a:rPr>
              <a:t>(i) Persons testing their waste must obtain a representative sample of the waste for the testing, as defined at 40 CFR 260.10.</a:t>
            </a:r>
          </a:p>
          <a:p>
            <a:pPr marL="0" indent="0">
              <a:buNone/>
            </a:pPr>
            <a:r>
              <a:rPr lang="en-US" sz="2400" dirty="0">
                <a:latin typeface="Arial" panose="020B0604020202020204" pitchFamily="34" charset="0"/>
                <a:cs typeface="Arial" panose="020B0604020202020204" pitchFamily="34" charset="0"/>
              </a:rPr>
              <a:t>(ii) Where a test method is specified in subpart C of 40 CFR part 261, the results of the regulatory test, when properly performed, are definitive for determining the regulatory status of the waste.</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7119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1743" y="6008085"/>
            <a:ext cx="258275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Good condition</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Condition </a:t>
            </a:r>
            <a:br>
              <a:rPr lang="en-US" sz="2400" dirty="0"/>
            </a:br>
            <a:r>
              <a:rPr lang="en-US" sz="2400" dirty="0"/>
              <a:t>[40 CFR 262.17(a)(1)(ii)]</a:t>
            </a:r>
          </a:p>
        </p:txBody>
      </p:sp>
      <p:pic>
        <p:nvPicPr>
          <p:cNvPr id="8" name="Content Placeholder 4" descr="Two hazardous waste drums on top of a secondary containment deck.">
            <a:extLst>
              <a:ext uri="{FF2B5EF4-FFF2-40B4-BE49-F238E27FC236}">
                <a16:creationId xmlns:a16="http://schemas.microsoft.com/office/drawing/2014/main" id="{029A9809-A4CB-4446-A9B5-149F734A765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43537" y="1572397"/>
            <a:ext cx="5799161" cy="4351338"/>
          </a:xfrm>
          <a:ln w="12700">
            <a:solidFill>
              <a:schemeClr val="tx1"/>
            </a:solidFill>
            <a:miter lim="800000"/>
            <a:headEnd/>
            <a:tailEnd/>
          </a:ln>
        </p:spPr>
      </p:pic>
    </p:spTree>
    <p:extLst>
      <p:ext uri="{BB962C8B-B14F-4D97-AF65-F5344CB8AC3E}">
        <p14:creationId xmlns:p14="http://schemas.microsoft.com/office/powerpoint/2010/main" val="242240392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Compatibility</a:t>
            </a:r>
            <a:br>
              <a:rPr lang="en-US" sz="2400" dirty="0"/>
            </a:br>
            <a:r>
              <a:rPr lang="en-US" sz="2400" dirty="0"/>
              <a:t>[40 CFR 262.17(a)(1)(iii)]</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508766" y="1175934"/>
            <a:ext cx="8126467" cy="4987563"/>
          </a:xfrm>
        </p:spPr>
        <p:txBody>
          <a:bodyPr>
            <a:normAutofit/>
          </a:bodyPr>
          <a:lstStyle/>
          <a:p>
            <a:pPr marL="0" indent="0">
              <a:buNone/>
            </a:pPr>
            <a:r>
              <a:rPr lang="en-US" sz="2400" dirty="0">
                <a:latin typeface="Arial" panose="020B0604020202020204" pitchFamily="34" charset="0"/>
                <a:cs typeface="Arial" panose="020B0604020202020204" pitchFamily="34" charset="0"/>
              </a:rPr>
              <a:t>(a)(1) </a:t>
            </a:r>
            <a:r>
              <a:rPr lang="en-US" sz="2400" i="1" dirty="0">
                <a:latin typeface="Arial" panose="020B0604020202020204" pitchFamily="34" charset="0"/>
                <a:cs typeface="Arial" panose="020B0604020202020204" pitchFamily="34" charset="0"/>
              </a:rPr>
              <a:t>Accumulation of hazardous waste in containers</a:t>
            </a:r>
            <a:r>
              <a:rPr lang="en-US" sz="2400" dirty="0">
                <a:latin typeface="Arial" panose="020B0604020202020204" pitchFamily="34" charset="0"/>
                <a:cs typeface="Arial" panose="020B0604020202020204" pitchFamily="34" charset="0"/>
              </a:rPr>
              <a:t>.</a:t>
            </a:r>
          </a:p>
          <a:p>
            <a:pPr marL="0" indent="0">
              <a:buNone/>
            </a:pPr>
            <a:r>
              <a:rPr lang="en-US" sz="2400" dirty="0">
                <a:latin typeface="Arial" panose="020B0604020202020204" pitchFamily="34" charset="0"/>
                <a:cs typeface="Arial" panose="020B0604020202020204" pitchFamily="34" charset="0"/>
              </a:rPr>
              <a:t>(iii) - </a:t>
            </a:r>
            <a:r>
              <a:rPr lang="en-US" sz="2400" i="1" dirty="0">
                <a:latin typeface="Arial" panose="020B0604020202020204" pitchFamily="34" charset="0"/>
                <a:cs typeface="Arial" panose="020B0604020202020204" pitchFamily="34" charset="0"/>
              </a:rPr>
              <a:t>Compatibility of waste with containers. </a:t>
            </a:r>
            <a:r>
              <a:rPr lang="en-US" sz="2400" dirty="0">
                <a:latin typeface="Arial" panose="020B0604020202020204" pitchFamily="34" charset="0"/>
                <a:cs typeface="Arial" panose="020B0604020202020204" pitchFamily="34" charset="0"/>
              </a:rPr>
              <a:t>The large quantity generator must use a container made of or lined with materials that will not react with, and are otherwise compatible with, the hazardous waste to be accumulated, so that the ability of the container to contain the waste is not impaired.</a:t>
            </a:r>
          </a:p>
        </p:txBody>
      </p:sp>
    </p:spTree>
    <p:extLst>
      <p:ext uri="{BB962C8B-B14F-4D97-AF65-F5344CB8AC3E}">
        <p14:creationId xmlns:p14="http://schemas.microsoft.com/office/powerpoint/2010/main" val="16319286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2246" y="5944560"/>
            <a:ext cx="2123172"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Before - Don’t</a:t>
            </a:r>
          </a:p>
        </p:txBody>
      </p:sp>
      <p:pic>
        <p:nvPicPr>
          <p:cNvPr id="4" name="Content Placeholder 3" descr="Steel tub containing stripping chemicals. The steel tub and stripping chemicals ARE NOT compatible, do not store chemicals this way!">
            <a:extLst>
              <a:ext uri="{FF2B5EF4-FFF2-40B4-BE49-F238E27FC236}">
                <a16:creationId xmlns:a16="http://schemas.microsoft.com/office/drawing/2014/main" id="{F2E49FDF-8408-4982-9C96-E66A80DAC77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85774" y="1255575"/>
            <a:ext cx="6145791" cy="4609344"/>
          </a:xfr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 </a:t>
            </a:r>
            <a:br>
              <a:rPr lang="en-US" sz="2400" dirty="0"/>
            </a:br>
            <a:r>
              <a:rPr lang="en-US" sz="2400" dirty="0"/>
              <a:t>LQG Containers - Compatibility</a:t>
            </a:r>
            <a:br>
              <a:rPr lang="en-US" sz="2400" dirty="0"/>
            </a:br>
            <a:r>
              <a:rPr lang="en-US" sz="2400" dirty="0"/>
              <a:t>[40 CFR 262.17(a)(1)(iii)]</a:t>
            </a:r>
          </a:p>
        </p:txBody>
      </p:sp>
    </p:spTree>
    <p:extLst>
      <p:ext uri="{BB962C8B-B14F-4D97-AF65-F5344CB8AC3E}">
        <p14:creationId xmlns:p14="http://schemas.microsoft.com/office/powerpoint/2010/main" val="31255410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terioration from stripper eating through the steel tub a short time after starting storage. Reminder: Make sure the storage container and chemical ARE compatible prior to stora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4667" y="1720764"/>
            <a:ext cx="7194665" cy="4048298"/>
          </a:xfrm>
          <a:prstGeom prst="rect">
            <a:avLst/>
          </a:prstGeom>
        </p:spPr>
      </p:pic>
      <p:sp>
        <p:nvSpPr>
          <p:cNvPr id="5" name="TextBox 4"/>
          <p:cNvSpPr txBox="1"/>
          <p:nvPr/>
        </p:nvSpPr>
        <p:spPr>
          <a:xfrm>
            <a:off x="3974842" y="5944560"/>
            <a:ext cx="206730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After - Don’t</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Compatibility</a:t>
            </a:r>
            <a:br>
              <a:rPr lang="en-US" sz="2400" dirty="0"/>
            </a:br>
            <a:r>
              <a:rPr lang="en-US" sz="2400" dirty="0"/>
              <a:t> [40 CFR 262.17(a)(1)(iii)]</a:t>
            </a:r>
          </a:p>
        </p:txBody>
      </p:sp>
    </p:spTree>
    <p:extLst>
      <p:ext uri="{BB962C8B-B14F-4D97-AF65-F5344CB8AC3E}">
        <p14:creationId xmlns:p14="http://schemas.microsoft.com/office/powerpoint/2010/main" val="38543713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Closed</a:t>
            </a:r>
            <a:br>
              <a:rPr lang="en-US" sz="2400" dirty="0"/>
            </a:br>
            <a:r>
              <a:rPr lang="en-US" sz="2400" dirty="0"/>
              <a:t>[40 CFR 262.17(a)(1)(iv)(A)]</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508766" y="1175934"/>
            <a:ext cx="8126467" cy="4987563"/>
          </a:xfrm>
        </p:spPr>
        <p:txBody>
          <a:bodyPr>
            <a:normAutofit/>
          </a:bodyPr>
          <a:lstStyle/>
          <a:p>
            <a:pPr marL="0" indent="0">
              <a:buNone/>
            </a:pPr>
            <a:r>
              <a:rPr lang="en-US" sz="2400" dirty="0">
                <a:latin typeface="Arial" panose="020B0604020202020204" pitchFamily="34" charset="0"/>
                <a:cs typeface="Arial" panose="020B0604020202020204" pitchFamily="34" charset="0"/>
              </a:rPr>
              <a:t>(a)(1) Accumulation of hazardous waste in containers.</a:t>
            </a:r>
          </a:p>
          <a:p>
            <a:pPr marL="0" indent="0">
              <a:buNone/>
            </a:pPr>
            <a:r>
              <a:rPr lang="en-US" sz="2400" dirty="0">
                <a:latin typeface="Arial" panose="020B0604020202020204" pitchFamily="34" charset="0"/>
                <a:cs typeface="Arial" panose="020B0604020202020204" pitchFamily="34" charset="0"/>
              </a:rPr>
              <a:t>(iv) </a:t>
            </a:r>
            <a:r>
              <a:rPr lang="en-US" sz="2400" i="1" dirty="0">
                <a:latin typeface="Arial" panose="020B0604020202020204" pitchFamily="34" charset="0"/>
                <a:cs typeface="Arial" panose="020B0604020202020204" pitchFamily="34" charset="0"/>
              </a:rPr>
              <a:t>Management of containers. </a:t>
            </a:r>
          </a:p>
          <a:p>
            <a:pPr marL="0" indent="0">
              <a:buNone/>
            </a:pPr>
            <a:r>
              <a:rPr lang="en-US" sz="2400" dirty="0">
                <a:latin typeface="Arial" panose="020B0604020202020204" pitchFamily="34" charset="0"/>
                <a:cs typeface="Arial" panose="020B0604020202020204" pitchFamily="34" charset="0"/>
              </a:rPr>
              <a:t>(A) A container holding hazardous waste </a:t>
            </a:r>
            <a:r>
              <a:rPr lang="en-US" sz="2400" b="1" dirty="0">
                <a:latin typeface="Arial" panose="020B0604020202020204" pitchFamily="34" charset="0"/>
                <a:cs typeface="Arial" panose="020B0604020202020204" pitchFamily="34" charset="0"/>
              </a:rPr>
              <a:t>must always be closed during accumulation,</a:t>
            </a:r>
            <a:r>
              <a:rPr lang="en-US" sz="2400" dirty="0">
                <a:latin typeface="Arial" panose="020B0604020202020204" pitchFamily="34" charset="0"/>
                <a:cs typeface="Arial" panose="020B0604020202020204" pitchFamily="34" charset="0"/>
              </a:rPr>
              <a:t> except when it is necessary to add or remove waste.</a:t>
            </a:r>
          </a:p>
          <a:p>
            <a:pPr marL="914400" lvl="1" indent="-457200">
              <a:buAutoNum type="alphaUcParenBoth"/>
            </a:pPr>
            <a:endParaRPr lang="en-US" sz="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868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racked-open drum with a funnel.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0858" y="1569056"/>
            <a:ext cx="5802284" cy="4351713"/>
          </a:xfrm>
        </p:spPr>
      </p:pic>
      <p:sp>
        <p:nvSpPr>
          <p:cNvPr id="5" name="TextBox 4"/>
          <p:cNvSpPr txBox="1"/>
          <p:nvPr/>
        </p:nvSpPr>
        <p:spPr>
          <a:xfrm>
            <a:off x="4249270" y="6129225"/>
            <a:ext cx="195430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Closed</a:t>
            </a:r>
            <a:br>
              <a:rPr lang="en-US" sz="2400" dirty="0"/>
            </a:br>
            <a:r>
              <a:rPr lang="en-US" sz="2400" dirty="0"/>
              <a:t>[40 CFR 262.17(a)(1)(iv)(A)] </a:t>
            </a:r>
          </a:p>
        </p:txBody>
      </p:sp>
    </p:spTree>
    <p:extLst>
      <p:ext uri="{BB962C8B-B14F-4D97-AF65-F5344CB8AC3E}">
        <p14:creationId xmlns:p14="http://schemas.microsoft.com/office/powerpoint/2010/main" val="29789849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49270" y="6129225"/>
            <a:ext cx="195430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8" name="Content Placeholder 7" descr="Cracked-open drum next to other drums.">
            <a:extLst>
              <a:ext uri="{FF2B5EF4-FFF2-40B4-BE49-F238E27FC236}">
                <a16:creationId xmlns:a16="http://schemas.microsoft.com/office/drawing/2014/main" id="{0D35596C-2240-49E8-87B9-6F53017798A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34849" y="1346441"/>
            <a:ext cx="6149701" cy="4612276"/>
          </a:xfr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Closed</a:t>
            </a:r>
            <a:br>
              <a:rPr lang="en-US" sz="2400" dirty="0"/>
            </a:br>
            <a:r>
              <a:rPr lang="en-US" sz="2400" dirty="0"/>
              <a:t>[40 CFR 262.17(a)(1)(iv)(A)]  </a:t>
            </a:r>
          </a:p>
        </p:txBody>
      </p:sp>
    </p:spTree>
    <p:extLst>
      <p:ext uri="{BB962C8B-B14F-4D97-AF65-F5344CB8AC3E}">
        <p14:creationId xmlns:p14="http://schemas.microsoft.com/office/powerpoint/2010/main" val="28019146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49270" y="6129225"/>
            <a:ext cx="195430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graphicFrame>
        <p:nvGraphicFramePr>
          <p:cNvPr id="6" name="Object 2" descr="open drum of paint waste"/>
          <p:cNvGraphicFramePr>
            <a:graphicFrameLocks noGrp="1" noChangeAspect="1"/>
          </p:cNvGraphicFramePr>
          <p:nvPr>
            <p:ph idx="1"/>
            <p:extLst>
              <p:ext uri="{D42A27DB-BD31-4B8C-83A1-F6EECF244321}">
                <p14:modId xmlns:p14="http://schemas.microsoft.com/office/powerpoint/2010/main" val="3485173968"/>
              </p:ext>
            </p:extLst>
          </p:nvPr>
        </p:nvGraphicFramePr>
        <p:xfrm>
          <a:off x="1912143" y="1773335"/>
          <a:ext cx="5319713" cy="3989388"/>
        </p:xfrm>
        <a:graphic>
          <a:graphicData uri="http://schemas.openxmlformats.org/presentationml/2006/ole">
            <mc:AlternateContent xmlns:mc="http://schemas.openxmlformats.org/markup-compatibility/2006">
              <mc:Choice xmlns:v="urn:schemas-microsoft-com:vml" Requires="v">
                <p:oleObj spid="_x0000_s9892" name="Photo Editor Photo" r:id="rId4" imgW="5319788" imgH="3989841" progId="">
                  <p:embed/>
                </p:oleObj>
              </mc:Choice>
              <mc:Fallback>
                <p:oleObj name="Photo Editor Photo" r:id="rId4" imgW="5319788" imgH="398984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143" y="1773335"/>
                        <a:ext cx="5319713" cy="3989388"/>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Closed </a:t>
            </a:r>
            <a:br>
              <a:rPr lang="en-US" sz="2400" dirty="0"/>
            </a:br>
            <a:r>
              <a:rPr lang="en-US" sz="2400" dirty="0"/>
              <a:t>[40 CFR 262.17(a)(1)(iv)(A)]</a:t>
            </a:r>
          </a:p>
        </p:txBody>
      </p:sp>
    </p:spTree>
    <p:extLst>
      <p:ext uri="{BB962C8B-B14F-4D97-AF65-F5344CB8AC3E}">
        <p14:creationId xmlns:p14="http://schemas.microsoft.com/office/powerpoint/2010/main" val="5189009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 Management</a:t>
            </a:r>
            <a:br>
              <a:rPr lang="en-US" sz="2400" dirty="0"/>
            </a:br>
            <a:r>
              <a:rPr lang="en-US" sz="2400" dirty="0"/>
              <a:t>[40 CFR 262.17(a)(1)(iv)(B)]</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508766" y="1175934"/>
            <a:ext cx="8126467" cy="4987563"/>
          </a:xfrm>
        </p:spPr>
        <p:txBody>
          <a:bodyPr>
            <a:normAutofit/>
          </a:bodyPr>
          <a:lstStyle/>
          <a:p>
            <a:pPr marL="0" indent="0">
              <a:buNone/>
            </a:pPr>
            <a:r>
              <a:rPr lang="en-US" sz="2400" dirty="0">
                <a:latin typeface="Arial" panose="020B0604020202020204" pitchFamily="34" charset="0"/>
                <a:cs typeface="Arial" panose="020B0604020202020204" pitchFamily="34" charset="0"/>
              </a:rPr>
              <a:t>(a)(1) </a:t>
            </a:r>
            <a:r>
              <a:rPr lang="en-US" sz="2400" i="1" dirty="0">
                <a:latin typeface="Arial" panose="020B0604020202020204" pitchFamily="34" charset="0"/>
                <a:cs typeface="Arial" panose="020B0604020202020204" pitchFamily="34" charset="0"/>
              </a:rPr>
              <a:t>Accumulation of hazardous waste in containers.</a:t>
            </a:r>
          </a:p>
          <a:p>
            <a:pPr marL="0" indent="0">
              <a:buNone/>
            </a:pPr>
            <a:r>
              <a:rPr lang="en-US" sz="2400" dirty="0">
                <a:latin typeface="Arial" panose="020B0604020202020204" pitchFamily="34" charset="0"/>
                <a:cs typeface="Arial" panose="020B0604020202020204" pitchFamily="34" charset="0"/>
              </a:rPr>
              <a:t>(iv) </a:t>
            </a:r>
            <a:r>
              <a:rPr lang="en-US" sz="2400" i="1" dirty="0">
                <a:latin typeface="Arial" panose="020B0604020202020204" pitchFamily="34" charset="0"/>
                <a:cs typeface="Arial" panose="020B0604020202020204" pitchFamily="34" charset="0"/>
              </a:rPr>
              <a:t>Management of containers. </a:t>
            </a:r>
          </a:p>
          <a:p>
            <a:pPr marL="0" indent="0">
              <a:buNone/>
            </a:pPr>
            <a:r>
              <a:rPr lang="en-US" sz="2400" dirty="0">
                <a:latin typeface="Arial" panose="020B0604020202020204" pitchFamily="34" charset="0"/>
                <a:cs typeface="Arial" panose="020B0604020202020204" pitchFamily="34" charset="0"/>
              </a:rPr>
              <a:t>(B) A container holding hazardous waste must not be opened, handled, or accumulated in a manner that may rupture the container or cause it to leak</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758284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pen container of hazardous waste that is sticking out into walkway and work area.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1157" y="1507550"/>
            <a:ext cx="6415007" cy="4812671"/>
          </a:xfrm>
          <a:prstGeom prst="rect">
            <a:avLst/>
          </a:prstGeom>
        </p:spPr>
      </p:pic>
      <p:sp>
        <p:nvSpPr>
          <p:cNvPr id="5" name="TextBox 4"/>
          <p:cNvSpPr txBox="1"/>
          <p:nvPr/>
        </p:nvSpPr>
        <p:spPr>
          <a:xfrm>
            <a:off x="233082" y="2850776"/>
            <a:ext cx="90525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 Management</a:t>
            </a:r>
            <a:br>
              <a:rPr lang="en-US" sz="2400" dirty="0"/>
            </a:br>
            <a:r>
              <a:rPr lang="en-US" sz="2400" dirty="0"/>
              <a:t>[40 CFR 262.17(a)(1)(iv)(B)] </a:t>
            </a:r>
          </a:p>
        </p:txBody>
      </p:sp>
    </p:spTree>
    <p:extLst>
      <p:ext uri="{BB962C8B-B14F-4D97-AF65-F5344CB8AC3E}">
        <p14:creationId xmlns:p14="http://schemas.microsoft.com/office/powerpoint/2010/main" val="2088539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CEA5-637C-459C-BA07-B59F0F3B25DE}"/>
              </a:ext>
            </a:extLst>
          </p:cNvPr>
          <p:cNvSpPr>
            <a:spLocks noGrp="1"/>
          </p:cNvSpPr>
          <p:nvPr>
            <p:ph type="title"/>
          </p:nvPr>
        </p:nvSpPr>
        <p:spPr>
          <a:xfrm>
            <a:off x="906236" y="-103517"/>
            <a:ext cx="7609114" cy="1325563"/>
          </a:xfrm>
        </p:spPr>
        <p:txBody>
          <a:bodyPr/>
          <a:lstStyle/>
          <a:p>
            <a:r>
              <a:rPr lang="en-US" dirty="0"/>
              <a:t>Waste Determination</a:t>
            </a:r>
            <a:br>
              <a:rPr lang="en-US" dirty="0"/>
            </a:br>
            <a:r>
              <a:rPr lang="en-US" sz="2000" dirty="0"/>
              <a:t>[40 CFR 262.11(e)]</a:t>
            </a:r>
            <a:endParaRPr lang="en-US" dirty="0"/>
          </a:p>
        </p:txBody>
      </p:sp>
      <p:sp>
        <p:nvSpPr>
          <p:cNvPr id="3" name="Content Placeholder 2">
            <a:extLst>
              <a:ext uri="{FF2B5EF4-FFF2-40B4-BE49-F238E27FC236}">
                <a16:creationId xmlns:a16="http://schemas.microsoft.com/office/drawing/2014/main" id="{4250C51F-B456-4CE0-A84D-C93CC1052CB4}"/>
              </a:ext>
            </a:extLst>
          </p:cNvPr>
          <p:cNvSpPr>
            <a:spLocks noGrp="1"/>
          </p:cNvSpPr>
          <p:nvPr>
            <p:ph idx="1"/>
          </p:nvPr>
        </p:nvSpPr>
        <p:spPr>
          <a:xfrm>
            <a:off x="628650" y="1222046"/>
            <a:ext cx="7886700" cy="4812215"/>
          </a:xfrm>
        </p:spPr>
        <p:txBody>
          <a:bodyPr>
            <a:normAutofit/>
          </a:bodyPr>
          <a:lstStyle/>
          <a:p>
            <a:pPr marL="0" indent="0">
              <a:buNone/>
            </a:pPr>
            <a:r>
              <a:rPr lang="en-US" sz="2400" dirty="0">
                <a:latin typeface="Arial" panose="020B0604020202020204" pitchFamily="34" charset="0"/>
                <a:cs typeface="Arial" panose="020B0604020202020204" pitchFamily="34" charset="0"/>
              </a:rPr>
              <a:t>(e) If the waste is determined to be hazardous, the generator must refer to parts 261, 264, 265, 266, 267, 268, and 273 of this chapter for other possible exclusions or restrictions pertaining to management of the specific waste.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7148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081" y="2850776"/>
            <a:ext cx="91458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6" name="Picture 2" descr="Various types of waste containers placed on a spill pallet that are not labeled."/>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00518" y="1423235"/>
            <a:ext cx="5754648" cy="431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 Management </a:t>
            </a:r>
            <a:br>
              <a:rPr lang="en-US" sz="2400" dirty="0"/>
            </a:br>
            <a:r>
              <a:rPr lang="en-US" sz="2400" dirty="0"/>
              <a:t>[40 CFR 262.17(a)(1)(iv)(B)]</a:t>
            </a:r>
          </a:p>
        </p:txBody>
      </p:sp>
    </p:spTree>
    <p:extLst>
      <p:ext uri="{BB962C8B-B14F-4D97-AF65-F5344CB8AC3E}">
        <p14:creationId xmlns:p14="http://schemas.microsoft.com/office/powerpoint/2010/main" val="15178151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082" y="2850776"/>
            <a:ext cx="92391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7" name="Picture 4" descr="Various containers stacked messily on top of a wooden pallet inside a shipping container. "/>
          <p:cNvPicPr>
            <a:picLocks noGrp="1" noChangeAspect="1" noChangeArrowheads="1"/>
          </p:cNvPicPr>
          <p:nvPr>
            <p:ph idx="1"/>
          </p:nvPr>
        </p:nvPicPr>
        <p:blipFill>
          <a:blip r:embed="rId3" cstate="print"/>
          <a:srcRect/>
          <a:stretch>
            <a:fillRect/>
          </a:stretch>
        </p:blipFill>
        <p:spPr>
          <a:xfrm>
            <a:off x="1671108" y="1365669"/>
            <a:ext cx="6415057" cy="4811294"/>
          </a:xfrm>
          <a:ln w="12700" cap="sq">
            <a:solidFill>
              <a:srgbClr val="000000"/>
            </a:solidFill>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 Management </a:t>
            </a:r>
            <a:br>
              <a:rPr lang="en-US" sz="2400" dirty="0"/>
            </a:br>
            <a:r>
              <a:rPr lang="en-US" sz="2400" dirty="0"/>
              <a:t>[40 CFR 262.17(a)(1)(iv)(B)] </a:t>
            </a:r>
          </a:p>
        </p:txBody>
      </p:sp>
    </p:spTree>
    <p:extLst>
      <p:ext uri="{BB962C8B-B14F-4D97-AF65-F5344CB8AC3E}">
        <p14:creationId xmlns:p14="http://schemas.microsoft.com/office/powerpoint/2010/main" val="22100819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89856" y="-149629"/>
            <a:ext cx="8122151" cy="1325563"/>
          </a:xfrm>
        </p:spPr>
        <p:txBody>
          <a:bodyPr>
            <a:normAutofit/>
          </a:bodyPr>
          <a:lstStyle/>
          <a:p>
            <a:r>
              <a:rPr lang="en-US" sz="2400" dirty="0"/>
              <a:t>Conditions for Exemption for LQGs</a:t>
            </a:r>
            <a:br>
              <a:rPr lang="en-US" sz="2400" dirty="0"/>
            </a:br>
            <a:r>
              <a:rPr lang="en-US" sz="2400" dirty="0"/>
              <a:t>LQG Container Inspections</a:t>
            </a:r>
            <a:br>
              <a:rPr lang="en-US" sz="2400" dirty="0"/>
            </a:br>
            <a:r>
              <a:rPr lang="en-US" sz="2400" dirty="0"/>
              <a:t>[40 CFR 262.17(a)(1)(v)]</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508766" y="1175934"/>
            <a:ext cx="8126467" cy="4990974"/>
          </a:xfrm>
        </p:spPr>
        <p:txBody>
          <a:bodyPr>
            <a:normAutofit/>
          </a:bodyPr>
          <a:lstStyle/>
          <a:p>
            <a:pPr marL="0" indent="0">
              <a:buNone/>
            </a:pPr>
            <a:r>
              <a:rPr lang="en-US" sz="2400" dirty="0">
                <a:latin typeface="Arial" panose="020B0604020202020204" pitchFamily="34" charset="0"/>
                <a:cs typeface="Arial" panose="020B0604020202020204" pitchFamily="34" charset="0"/>
              </a:rPr>
              <a:t>(a)(1) </a:t>
            </a:r>
            <a:r>
              <a:rPr lang="en-US" sz="2400" i="1" dirty="0">
                <a:latin typeface="Arial" panose="020B0604020202020204" pitchFamily="34" charset="0"/>
                <a:cs typeface="Arial" panose="020B0604020202020204" pitchFamily="34" charset="0"/>
              </a:rPr>
              <a:t>Accumulation of hazardous waste in containers</a:t>
            </a:r>
            <a:r>
              <a:rPr lang="en-US" sz="2400" dirty="0">
                <a:latin typeface="Arial" panose="020B0604020202020204" pitchFamily="34" charset="0"/>
                <a:cs typeface="Arial" panose="020B0604020202020204" pitchFamily="34" charset="0"/>
              </a:rPr>
              <a:t>.</a:t>
            </a:r>
          </a:p>
          <a:p>
            <a:pPr marL="0" indent="0">
              <a:buNone/>
            </a:pPr>
            <a:r>
              <a:rPr lang="en-US" sz="2400" dirty="0">
                <a:latin typeface="Arial" panose="020B0604020202020204" pitchFamily="34" charset="0"/>
                <a:cs typeface="Arial" panose="020B0604020202020204" pitchFamily="34" charset="0"/>
              </a:rPr>
              <a:t>(v) </a:t>
            </a:r>
            <a:r>
              <a:rPr lang="en-US" sz="2400" i="1" dirty="0">
                <a:latin typeface="Arial" panose="020B0604020202020204" pitchFamily="34" charset="0"/>
                <a:cs typeface="Arial" panose="020B0604020202020204" pitchFamily="34" charset="0"/>
              </a:rPr>
              <a:t>Inspections. </a:t>
            </a:r>
            <a:r>
              <a:rPr lang="en-US" sz="2400" dirty="0">
                <a:latin typeface="Arial" panose="020B0604020202020204" pitchFamily="34" charset="0"/>
                <a:cs typeface="Arial" panose="020B0604020202020204" pitchFamily="34" charset="0"/>
              </a:rPr>
              <a:t>At least weekly, the large quantity generator must inspect central accumulation areas. The large quantity generator must look for leaking containers and for deterioration of containers caused by corrosion or other factors. See paragraph (a)(1)(ii) of this section for remedial action required if deterioration or leaks are detected.</a:t>
            </a:r>
          </a:p>
          <a:p>
            <a:pPr marL="0" indent="0">
              <a:buNone/>
            </a:pPr>
            <a:endParaRPr lang="en-US" sz="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7460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ver 30 drums of waste inside a facility.  ">
            <a:extLst>
              <a:ext uri="{FF2B5EF4-FFF2-40B4-BE49-F238E27FC236}">
                <a16:creationId xmlns:a16="http://schemas.microsoft.com/office/drawing/2014/main" id="{8DC9BF98-39DA-46EE-9BFF-D189AFC17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5961" y="3166206"/>
            <a:ext cx="4348921" cy="3261691"/>
          </a:xfrm>
          <a:prstGeom prst="rect">
            <a:avLst/>
          </a:prstGeom>
        </p:spPr>
      </p:pic>
      <p:pic>
        <p:nvPicPr>
          <p:cNvPr id="7" name="Picture 6" descr="Over 30 drums of waste on pallets inside a facilty. ">
            <a:extLst>
              <a:ext uri="{FF2B5EF4-FFF2-40B4-BE49-F238E27FC236}">
                <a16:creationId xmlns:a16="http://schemas.microsoft.com/office/drawing/2014/main" id="{AC865C24-7FFF-4196-9BD3-18A45A0F5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31" y="1118912"/>
            <a:ext cx="4355238" cy="3266429"/>
          </a:xfrm>
          <a:prstGeom prst="rect">
            <a:avLst/>
          </a:prstGeo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906235" y="0"/>
            <a:ext cx="8122151" cy="1325563"/>
          </a:xfrm>
        </p:spPr>
        <p:txBody>
          <a:bodyPr>
            <a:normAutofit/>
          </a:bodyPr>
          <a:lstStyle/>
          <a:p>
            <a:r>
              <a:rPr lang="en-US" sz="3200" dirty="0"/>
              <a:t>Conditions for Exemption for LQGs</a:t>
            </a:r>
            <a:br>
              <a:rPr lang="en-US" sz="3600" dirty="0"/>
            </a:br>
            <a:r>
              <a:rPr lang="en-US" sz="1800" dirty="0"/>
              <a:t>[40 CFR 262.17 (a)(1)(v)] </a:t>
            </a:r>
          </a:p>
        </p:txBody>
      </p:sp>
    </p:spTree>
    <p:extLst>
      <p:ext uri="{BB962C8B-B14F-4D97-AF65-F5344CB8AC3E}">
        <p14:creationId xmlns:p14="http://schemas.microsoft.com/office/powerpoint/2010/main" val="254694293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632965" y="0"/>
            <a:ext cx="8122151" cy="1325563"/>
          </a:xfrm>
        </p:spPr>
        <p:txBody>
          <a:bodyPr>
            <a:normAutofit fontScale="90000"/>
          </a:bodyPr>
          <a:lstStyle/>
          <a:p>
            <a:r>
              <a:rPr lang="en-US" sz="2400" dirty="0"/>
              <a:t>LQG Container Inspections</a:t>
            </a:r>
            <a:br>
              <a:rPr lang="en-US" sz="2400" dirty="0"/>
            </a:br>
            <a:r>
              <a:rPr lang="en-US" sz="2400" dirty="0"/>
              <a:t>State Requirement</a:t>
            </a:r>
            <a:br>
              <a:rPr lang="en-US" sz="2400" dirty="0"/>
            </a:br>
            <a:r>
              <a:rPr lang="en-US" sz="2400" dirty="0"/>
              <a:t>[62-730.160(5), FAC]</a:t>
            </a:r>
            <a:br>
              <a:rPr lang="en-US" sz="2400" dirty="0"/>
            </a:br>
            <a:endParaRPr lang="en-US" sz="2400" dirty="0"/>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628649" y="1325563"/>
            <a:ext cx="8126467" cy="4970134"/>
          </a:xfrm>
        </p:spPr>
        <p:txBody>
          <a:bodyPr>
            <a:normAutofit/>
          </a:bodyPr>
          <a:lstStyle/>
          <a:p>
            <a:pPr marL="0" indent="0">
              <a:buNone/>
            </a:pPr>
            <a:r>
              <a:rPr lang="en-US" sz="2400" dirty="0">
                <a:latin typeface="Arial" panose="020B0604020202020204" pitchFamily="34" charset="0"/>
                <a:cs typeface="Arial" panose="020B0604020202020204" pitchFamily="34" charset="0"/>
              </a:rPr>
              <a:t>(5) Generators of hazardous waste who accumulate hazardous waste on-site under 40 CFR 262.34 [as adopted in subsection 62-730.160(1), F.A.C.], shall maintain written documentation of the inspections required under 40 CFR Part 265 [as adopted in subsection 62-730.180(2), F.A.C.]. The generator shall keep the written documentation of the inspections under this section for at least three years from the date of the inspection. At a minimum, this documentation shall include the date and time of the inspection, the legibly printed name of the inspector, the number of containers, the condition of the containers, a notation of the observations made, and the date and nature of any repairs or other remedial actions.</a:t>
            </a:r>
          </a:p>
          <a:p>
            <a:pPr marL="0" indent="0">
              <a:buNone/>
            </a:pPr>
            <a:endParaRPr lang="en-US" sz="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1298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89856" y="-149629"/>
            <a:ext cx="8122151" cy="1325563"/>
          </a:xfrm>
        </p:spPr>
        <p:txBody>
          <a:bodyPr>
            <a:normAutofit/>
          </a:bodyPr>
          <a:lstStyle/>
          <a:p>
            <a:r>
              <a:rPr lang="en-US" sz="2400" dirty="0"/>
              <a:t>Conditions for Exemption for LQGs</a:t>
            </a:r>
            <a:br>
              <a:rPr lang="en-US" sz="2400" dirty="0"/>
            </a:br>
            <a:r>
              <a:rPr lang="en-US" sz="2400" dirty="0"/>
              <a:t>LQG Containers</a:t>
            </a:r>
            <a:br>
              <a:rPr lang="en-US" sz="2400" dirty="0"/>
            </a:br>
            <a:r>
              <a:rPr lang="en-US" sz="2400" dirty="0"/>
              <a:t>[40 CFR 262.17(a)(1)(vi)(A)]</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628649" y="1175934"/>
            <a:ext cx="8126467" cy="5119763"/>
          </a:xfrm>
        </p:spPr>
        <p:txBody>
          <a:bodyPr>
            <a:normAutofit/>
          </a:bodyPr>
          <a:lstStyle/>
          <a:p>
            <a:pPr marL="0" indent="0">
              <a:buNone/>
            </a:pPr>
            <a:r>
              <a:rPr lang="en-US" sz="2400" dirty="0">
                <a:latin typeface="Arial" panose="020B0604020202020204" pitchFamily="34" charset="0"/>
                <a:cs typeface="Arial" panose="020B0604020202020204" pitchFamily="34" charset="0"/>
              </a:rPr>
              <a:t>(a)(1) </a:t>
            </a:r>
            <a:r>
              <a:rPr lang="en-US" sz="2400" i="1" dirty="0">
                <a:latin typeface="Arial" panose="020B0604020202020204" pitchFamily="34" charset="0"/>
                <a:cs typeface="Arial" panose="020B0604020202020204" pitchFamily="34" charset="0"/>
              </a:rPr>
              <a:t>Accumulation of hazardous waste in containers.</a:t>
            </a:r>
          </a:p>
          <a:p>
            <a:pPr marL="0" indent="0">
              <a:buNone/>
            </a:pPr>
            <a:r>
              <a:rPr lang="en-US" sz="2400" dirty="0">
                <a:latin typeface="Arial" panose="020B0604020202020204" pitchFamily="34" charset="0"/>
                <a:cs typeface="Arial" panose="020B0604020202020204" pitchFamily="34" charset="0"/>
              </a:rPr>
              <a:t>(vi) </a:t>
            </a:r>
            <a:r>
              <a:rPr lang="en-US" sz="2400" i="1" dirty="0">
                <a:latin typeface="Arial" panose="020B0604020202020204" pitchFamily="34" charset="0"/>
                <a:cs typeface="Arial" panose="020B0604020202020204" pitchFamily="34" charset="0"/>
              </a:rPr>
              <a:t>Special conditions for accumulation of ignitable and reactive wastes.</a:t>
            </a:r>
            <a:r>
              <a:rPr lang="en-US" sz="2400" b="1" dirty="0">
                <a:latin typeface="Arial" panose="020B0604020202020204" pitchFamily="34" charset="0"/>
                <a:cs typeface="Arial" panose="020B0604020202020204" pitchFamily="34" charset="0"/>
              </a:rPr>
              <a:t> </a:t>
            </a:r>
          </a:p>
          <a:p>
            <a:pPr marL="0" indent="0">
              <a:buNone/>
            </a:pPr>
            <a:r>
              <a:rPr lang="en-US" sz="2400" dirty="0">
                <a:latin typeface="Arial" panose="020B0604020202020204" pitchFamily="34" charset="0"/>
                <a:cs typeface="Arial" panose="020B0604020202020204" pitchFamily="34" charset="0"/>
              </a:rPr>
              <a:t>(A) Containers holding ignitable or reactive waste must be </a:t>
            </a:r>
            <a:r>
              <a:rPr lang="en-US" sz="2400" b="1" dirty="0">
                <a:latin typeface="Arial" panose="020B0604020202020204" pitchFamily="34" charset="0"/>
                <a:cs typeface="Arial" panose="020B0604020202020204" pitchFamily="34" charset="0"/>
              </a:rPr>
              <a:t>located at least 15 meters (50 feet) from the facility's property line </a:t>
            </a:r>
            <a:r>
              <a:rPr lang="en-US" sz="2400" dirty="0">
                <a:latin typeface="Arial" panose="020B0604020202020204" pitchFamily="34" charset="0"/>
                <a:cs typeface="Arial" panose="020B0604020202020204" pitchFamily="34" charset="0"/>
              </a:rPr>
              <a:t>unless a written approval is obtained from the authority having jurisdiction over the local fire code allowing hazardous waste accumulation to occur within this restricted area. A record of the written approval must be maintained as long as ignitable or reactive hazardous waste is accumulated in this area. </a:t>
            </a:r>
          </a:p>
        </p:txBody>
      </p:sp>
    </p:spTree>
    <p:extLst>
      <p:ext uri="{BB962C8B-B14F-4D97-AF65-F5344CB8AC3E}">
        <p14:creationId xmlns:p14="http://schemas.microsoft.com/office/powerpoint/2010/main" val="4820560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766BD319-637E-4E92-9555-D47B5B404F3F}"/>
              </a:ext>
            </a:extLst>
          </p:cNvPr>
          <p:cNvSpPr>
            <a:spLocks noGrp="1" noChangeArrowheads="1"/>
          </p:cNvSpPr>
          <p:nvPr>
            <p:ph idx="1"/>
          </p:nvPr>
        </p:nvSpPr>
        <p:spPr>
          <a:xfrm>
            <a:off x="1590040" y="1325762"/>
            <a:ext cx="6172200" cy="857250"/>
          </a:xfrm>
        </p:spPr>
        <p:txBody>
          <a:bodyPr/>
          <a:lstStyle/>
          <a:p>
            <a:pPr marL="0" lvl="1" indent="0">
              <a:buNone/>
            </a:pPr>
            <a:r>
              <a:rPr lang="en-US" altLang="en-US" sz="2100" dirty="0"/>
              <a:t>50 foot setback from property boundary for ignitable or reactive waste for LQGs</a:t>
            </a:r>
            <a:endParaRPr lang="en-US" altLang="en-US" dirty="0"/>
          </a:p>
          <a:p>
            <a:pPr eaLnBrk="1" hangingPunct="1"/>
            <a:endParaRPr lang="en-US" altLang="en-US" dirty="0"/>
          </a:p>
        </p:txBody>
      </p:sp>
      <p:pic>
        <p:nvPicPr>
          <p:cNvPr id="9" name="Picture 4" descr="A deteriorated drum sitting outside too close to this facility's property line. ">
            <a:extLst>
              <a:ext uri="{FF2B5EF4-FFF2-40B4-BE49-F238E27FC236}">
                <a16:creationId xmlns:a16="http://schemas.microsoft.com/office/drawing/2014/main" id="{67D5EB92-9FDE-415B-BBD5-7A8064CC40C1}"/>
              </a:ext>
            </a:extLst>
          </p:cNvPr>
          <p:cNvPicPr>
            <a:picLocks noChangeAspect="1" noChangeArrowheads="1"/>
          </p:cNvPicPr>
          <p:nvPr/>
        </p:nvPicPr>
        <p:blipFill>
          <a:blip r:embed="rId3"/>
          <a:srcRect/>
          <a:stretch>
            <a:fillRect/>
          </a:stretch>
        </p:blipFill>
        <p:spPr bwMode="auto">
          <a:xfrm>
            <a:off x="3314701" y="2514600"/>
            <a:ext cx="3961210" cy="2971800"/>
          </a:xfrm>
          <a:prstGeom prst="rect">
            <a:avLst/>
          </a:prstGeom>
          <a:ln/>
        </p:spPr>
        <p:style>
          <a:lnRef idx="2">
            <a:schemeClr val="dk1"/>
          </a:lnRef>
          <a:fillRef idx="1">
            <a:schemeClr val="lt1"/>
          </a:fillRef>
          <a:effectRef idx="0">
            <a:schemeClr val="dk1"/>
          </a:effectRef>
          <a:fontRef idx="minor">
            <a:schemeClr val="dk1"/>
          </a:fontRef>
        </p:style>
      </p:pic>
      <p:sp>
        <p:nvSpPr>
          <p:cNvPr id="100356" name="TextBox 4">
            <a:extLst>
              <a:ext uri="{FF2B5EF4-FFF2-40B4-BE49-F238E27FC236}">
                <a16:creationId xmlns:a16="http://schemas.microsoft.com/office/drawing/2014/main" id="{BB14339F-F397-49C6-A497-AD9400EEA059}"/>
              </a:ext>
            </a:extLst>
          </p:cNvPr>
          <p:cNvSpPr txBox="1">
            <a:spLocks noChangeArrowheads="1"/>
          </p:cNvSpPr>
          <p:nvPr/>
        </p:nvSpPr>
        <p:spPr bwMode="auto">
          <a:xfrm>
            <a:off x="1200150" y="3028950"/>
            <a:ext cx="2000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latin typeface="Arial" panose="020B0604020202020204" pitchFamily="34" charset="0"/>
                <a:cs typeface="Arial" panose="020B0604020202020204" pitchFamily="34" charset="0"/>
              </a:rPr>
              <a:t>Bad – too close to property line.</a:t>
            </a:r>
          </a:p>
          <a:p>
            <a:pPr eaLnBrk="1" hangingPunct="1">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p:txBody>
      </p:sp>
      <p:sp>
        <p:nvSpPr>
          <p:cNvPr id="100357" name="Title 1">
            <a:extLst>
              <a:ext uri="{FF2B5EF4-FFF2-40B4-BE49-F238E27FC236}">
                <a16:creationId xmlns:a16="http://schemas.microsoft.com/office/drawing/2014/main" id="{822F4700-8637-46AA-B14C-06B120B8A807}"/>
              </a:ext>
            </a:extLst>
          </p:cNvPr>
          <p:cNvSpPr>
            <a:spLocks noGrp="1"/>
          </p:cNvSpPr>
          <p:nvPr>
            <p:ph type="title"/>
          </p:nvPr>
        </p:nvSpPr>
        <p:spPr>
          <a:xfrm>
            <a:off x="1771650" y="971551"/>
            <a:ext cx="6292454" cy="536972"/>
          </a:xfrm>
        </p:spPr>
        <p:txBody>
          <a:bodyPr/>
          <a:lstStyle/>
          <a:p>
            <a:pPr eaLnBrk="1" hangingPunct="1"/>
            <a:r>
              <a:rPr lang="en-US" altLang="en-US" sz="2550"/>
              <a:t>LQG Ignitable Container Management</a:t>
            </a:r>
          </a:p>
        </p:txBody>
      </p:sp>
      <p:sp>
        <p:nvSpPr>
          <p:cNvPr id="6" name="Title 1">
            <a:extLst>
              <a:ext uri="{FF2B5EF4-FFF2-40B4-BE49-F238E27FC236}">
                <a16:creationId xmlns:a16="http://schemas.microsoft.com/office/drawing/2014/main" id="{D284C851-0C3C-4BE3-A4A7-1C1288AC6B5C}"/>
              </a:ext>
            </a:extLst>
          </p:cNvPr>
          <p:cNvSpPr txBox="1">
            <a:spLocks/>
          </p:cNvSpPr>
          <p:nvPr/>
        </p:nvSpPr>
        <p:spPr>
          <a:xfrm>
            <a:off x="789856" y="-149629"/>
            <a:ext cx="8122151"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sz="2400"/>
              <a:t>Conditions for Exemption for LQGs</a:t>
            </a:r>
            <a:br>
              <a:rPr lang="en-US" sz="2400"/>
            </a:br>
            <a:r>
              <a:rPr lang="en-US" sz="2400"/>
              <a:t>LQG Containers</a:t>
            </a:r>
            <a:br>
              <a:rPr lang="en-US" sz="2400"/>
            </a:br>
            <a:r>
              <a:rPr lang="en-US" sz="2400"/>
              <a:t>[40 CFR 262.17(a)(1)(vi)(A)]</a:t>
            </a:r>
            <a:endParaRPr lang="en-US" sz="2400" dirty="0"/>
          </a:p>
        </p:txBody>
      </p:sp>
    </p:spTree>
    <p:extLst>
      <p:ext uri="{BB962C8B-B14F-4D97-AF65-F5344CB8AC3E}">
        <p14:creationId xmlns:p14="http://schemas.microsoft.com/office/powerpoint/2010/main" val="23527609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89856" y="-149629"/>
            <a:ext cx="8122151" cy="1325563"/>
          </a:xfrm>
        </p:spPr>
        <p:txBody>
          <a:bodyPr>
            <a:normAutofit/>
          </a:bodyPr>
          <a:lstStyle/>
          <a:p>
            <a:r>
              <a:rPr lang="en-US" sz="2400" dirty="0"/>
              <a:t>Conditions for Exemption for LQGs</a:t>
            </a:r>
            <a:br>
              <a:rPr lang="en-US" sz="2400" dirty="0"/>
            </a:br>
            <a:r>
              <a:rPr lang="en-US" sz="2400" dirty="0"/>
              <a:t>LQG Containers</a:t>
            </a:r>
            <a:br>
              <a:rPr lang="en-US" sz="2400" dirty="0"/>
            </a:br>
            <a:r>
              <a:rPr lang="en-US" sz="2400" dirty="0"/>
              <a:t>[40 CFR 262.17(a)(1)(vi)(B)]</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628649" y="1175934"/>
            <a:ext cx="8126467" cy="5119763"/>
          </a:xfrm>
        </p:spPr>
        <p:txBody>
          <a:bodyPr>
            <a:noAutofit/>
          </a:bodyPr>
          <a:lstStyle/>
          <a:p>
            <a:pPr marL="0" indent="0">
              <a:buNone/>
            </a:pPr>
            <a:r>
              <a:rPr lang="en-US" sz="2000" dirty="0">
                <a:latin typeface="Arial" panose="020B0604020202020204" pitchFamily="34" charset="0"/>
                <a:cs typeface="Arial" panose="020B0604020202020204" pitchFamily="34" charset="0"/>
              </a:rPr>
              <a:t>(a)(1) </a:t>
            </a:r>
            <a:r>
              <a:rPr lang="en-US" sz="2000" i="1" dirty="0">
                <a:latin typeface="Arial" panose="020B0604020202020204" pitchFamily="34" charset="0"/>
                <a:cs typeface="Arial" panose="020B0604020202020204" pitchFamily="34" charset="0"/>
              </a:rPr>
              <a:t>Accumulation of hazardous waste in containers.</a:t>
            </a:r>
          </a:p>
          <a:p>
            <a:pPr marL="0" indent="0">
              <a:buNone/>
            </a:pPr>
            <a:r>
              <a:rPr lang="en-US" sz="2000" dirty="0">
                <a:latin typeface="Arial" panose="020B0604020202020204" pitchFamily="34" charset="0"/>
                <a:cs typeface="Arial" panose="020B0604020202020204" pitchFamily="34" charset="0"/>
              </a:rPr>
              <a:t>(vi) </a:t>
            </a:r>
            <a:r>
              <a:rPr lang="en-US" sz="2000" i="1" dirty="0">
                <a:latin typeface="Arial" panose="020B0604020202020204" pitchFamily="34" charset="0"/>
                <a:cs typeface="Arial" panose="020B0604020202020204" pitchFamily="34" charset="0"/>
              </a:rPr>
              <a:t>Special conditions for accumulation of ignitable and reactive wastes </a:t>
            </a:r>
          </a:p>
          <a:p>
            <a:pPr marL="0" indent="0">
              <a:buNone/>
            </a:pPr>
            <a:r>
              <a:rPr lang="en-US" sz="2000" dirty="0">
                <a:latin typeface="Arial" panose="020B0604020202020204" pitchFamily="34" charset="0"/>
                <a:cs typeface="Arial" panose="020B0604020202020204" pitchFamily="34" charset="0"/>
              </a:rPr>
              <a:t>(B) The large quantity generator must take precautions to prevent accidental ignition or reaction of ignitable or reactive waste. This waste </a:t>
            </a:r>
            <a:r>
              <a:rPr lang="en-US" sz="2000" b="1" dirty="0">
                <a:latin typeface="Arial" panose="020B0604020202020204" pitchFamily="34" charset="0"/>
                <a:cs typeface="Arial" panose="020B0604020202020204" pitchFamily="34" charset="0"/>
              </a:rPr>
              <a:t>must be separated and protected from sources of ignition or reaction </a:t>
            </a:r>
            <a:r>
              <a:rPr lang="en-US" sz="2000" dirty="0">
                <a:latin typeface="Arial" panose="020B0604020202020204" pitchFamily="34" charset="0"/>
                <a:cs typeface="Arial" panose="020B0604020202020204" pitchFamily="34" charset="0"/>
              </a:rPr>
              <a:t>including but not limited to the following: Open flames, smoking, cutting and welding, hot surfaces, frictional heat, sparks (static, electrical, or mechanical), spontaneous ignition (e.g., from heat-producing chemical reactions), and radiant heat. While ignitable or reactive waste is being handled, the large quantity generator must confine smoking and open flame to specially designated locations. </a:t>
            </a:r>
            <a:r>
              <a:rPr lang="en-US" sz="2000" b="1" dirty="0">
                <a:latin typeface="Arial" panose="020B0604020202020204" pitchFamily="34" charset="0"/>
                <a:cs typeface="Arial" panose="020B0604020202020204" pitchFamily="34" charset="0"/>
              </a:rPr>
              <a:t>“No Smoking” signs must be conspicuously placed wherever there is a hazard from ignitable or reactive waste. </a:t>
            </a:r>
          </a:p>
        </p:txBody>
      </p:sp>
    </p:spTree>
    <p:extLst>
      <p:ext uri="{BB962C8B-B14F-4D97-AF65-F5344CB8AC3E}">
        <p14:creationId xmlns:p14="http://schemas.microsoft.com/office/powerpoint/2010/main" val="19001342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89856" y="-149629"/>
            <a:ext cx="8122151" cy="1325563"/>
          </a:xfrm>
        </p:spPr>
        <p:txBody>
          <a:bodyPr>
            <a:normAutofit/>
          </a:bodyPr>
          <a:lstStyle/>
          <a:p>
            <a:r>
              <a:rPr lang="en-US" sz="2400" dirty="0"/>
              <a:t>Conditions for Exemption for LQGs</a:t>
            </a:r>
            <a:br>
              <a:rPr lang="en-US" sz="2400" dirty="0"/>
            </a:br>
            <a:r>
              <a:rPr lang="en-US" sz="2400" dirty="0"/>
              <a:t>LQG Containers</a:t>
            </a:r>
            <a:br>
              <a:rPr lang="en-US" sz="2400" dirty="0"/>
            </a:br>
            <a:r>
              <a:rPr lang="en-US" sz="2400" dirty="0"/>
              <a:t>[40 CFR 262.17(a)(1)(vi)(B)]</a:t>
            </a:r>
          </a:p>
        </p:txBody>
      </p:sp>
      <p:pic>
        <p:nvPicPr>
          <p:cNvPr id="4" name="Content Placeholder 4" descr="Sign that reads &quot;DANGER NO SMOKING WITHIN 50 FEET&quot; hanging in a hazardous waste accumulation area inside a facility.">
            <a:extLst>
              <a:ext uri="{FF2B5EF4-FFF2-40B4-BE49-F238E27FC236}">
                <a16:creationId xmlns:a16="http://schemas.microsoft.com/office/drawing/2014/main" id="{1C6BA3E1-D69B-4B2D-ABA4-B7A2B921E8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01868" y="1660000"/>
            <a:ext cx="7380027" cy="4151629"/>
          </a:xfrm>
          <a:prstGeom prst="rect">
            <a:avLst/>
          </a:prstGeom>
          <a:ln w="12700">
            <a:solidFill>
              <a:schemeClr val="tx1"/>
            </a:solidFill>
            <a:miter lim="800000"/>
            <a:headEnd/>
            <a:tailEnd/>
          </a:ln>
        </p:spPr>
      </p:pic>
    </p:spTree>
    <p:extLst>
      <p:ext uri="{BB962C8B-B14F-4D97-AF65-F5344CB8AC3E}">
        <p14:creationId xmlns:p14="http://schemas.microsoft.com/office/powerpoint/2010/main" val="20022211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89856" y="-149629"/>
            <a:ext cx="8122151" cy="1325563"/>
          </a:xfrm>
        </p:spPr>
        <p:txBody>
          <a:bodyPr>
            <a:normAutofit/>
          </a:bodyPr>
          <a:lstStyle/>
          <a:p>
            <a:r>
              <a:rPr lang="en-US" sz="2400" dirty="0"/>
              <a:t>Conditions for Exemption for LQGs</a:t>
            </a:r>
            <a:br>
              <a:rPr lang="en-US" sz="2400" dirty="0"/>
            </a:br>
            <a:r>
              <a:rPr lang="en-US" sz="2400" dirty="0"/>
              <a:t>LQG Containers</a:t>
            </a:r>
            <a:br>
              <a:rPr lang="en-US" sz="2400" dirty="0"/>
            </a:br>
            <a:r>
              <a:rPr lang="en-US" sz="2400" dirty="0"/>
              <a:t>[40 CFR 262.17(a)(1)(vii)(A)]</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628649" y="1175934"/>
            <a:ext cx="8126467" cy="5119763"/>
          </a:xfrm>
        </p:spPr>
        <p:txBody>
          <a:bodyPr>
            <a:normAutofit fontScale="92500"/>
          </a:bodyPr>
          <a:lstStyle/>
          <a:p>
            <a:pPr marL="0" indent="0">
              <a:buNone/>
            </a:pPr>
            <a:r>
              <a:rPr lang="en-US" sz="2400" dirty="0">
                <a:latin typeface="Arial" panose="020B0604020202020204" pitchFamily="34" charset="0"/>
                <a:cs typeface="Arial" panose="020B0604020202020204" pitchFamily="34" charset="0"/>
              </a:rPr>
              <a:t>(a)(1) </a:t>
            </a:r>
            <a:r>
              <a:rPr lang="en-US" sz="2400" i="1" dirty="0">
                <a:latin typeface="Arial" panose="020B0604020202020204" pitchFamily="34" charset="0"/>
                <a:cs typeface="Arial" panose="020B0604020202020204" pitchFamily="34" charset="0"/>
              </a:rPr>
              <a:t>Accumulation of hazardous waste in containers.</a:t>
            </a:r>
          </a:p>
          <a:p>
            <a:pPr marL="0" indent="0">
              <a:buNone/>
            </a:pPr>
            <a:r>
              <a:rPr lang="en-US" sz="2400" dirty="0">
                <a:latin typeface="Arial" panose="020B0604020202020204" pitchFamily="34" charset="0"/>
                <a:cs typeface="Arial" panose="020B0604020202020204" pitchFamily="34" charset="0"/>
              </a:rPr>
              <a:t>(vii) </a:t>
            </a:r>
            <a:r>
              <a:rPr lang="en-US" sz="2400" i="1" dirty="0">
                <a:latin typeface="Arial" panose="020B0604020202020204" pitchFamily="34" charset="0"/>
                <a:cs typeface="Arial" panose="020B0604020202020204" pitchFamily="34" charset="0"/>
              </a:rPr>
              <a:t>Special conditions for accumulation of incompatible wastes. </a:t>
            </a:r>
          </a:p>
          <a:p>
            <a:pPr marL="457200" indent="-457200">
              <a:buAutoNum type="alphaUcParenBoth"/>
            </a:pPr>
            <a:r>
              <a:rPr lang="en-US" sz="2400" dirty="0">
                <a:latin typeface="Arial" panose="020B0604020202020204" pitchFamily="34" charset="0"/>
                <a:cs typeface="Arial" panose="020B0604020202020204" pitchFamily="34" charset="0"/>
              </a:rPr>
              <a:t>Incompatible wastes, or incompatible wastes and materials, (see appendix V of part 265 for examples) must not be placed in the same container, unless §265.17(b) of this chapter is complied with. </a:t>
            </a:r>
          </a:p>
          <a:p>
            <a:r>
              <a:rPr lang="en-US" sz="2400" dirty="0">
                <a:latin typeface="Arial" panose="020B0604020202020204" pitchFamily="34" charset="0"/>
                <a:cs typeface="Arial" panose="020B0604020202020204" pitchFamily="34" charset="0"/>
              </a:rPr>
              <a:t>Examples of </a:t>
            </a:r>
            <a:r>
              <a:rPr lang="en-US" sz="2400" b="1" u="sng" dirty="0">
                <a:solidFill>
                  <a:srgbClr val="FF0000"/>
                </a:solidFill>
                <a:latin typeface="Arial" panose="020B0604020202020204" pitchFamily="34" charset="0"/>
                <a:cs typeface="Arial" panose="020B0604020202020204" pitchFamily="34" charset="0"/>
              </a:rPr>
              <a:t>incompatibly</a:t>
            </a:r>
            <a:r>
              <a:rPr lang="en-US" sz="2400" dirty="0">
                <a:latin typeface="Arial" panose="020B0604020202020204" pitchFamily="34" charset="0"/>
                <a:cs typeface="Arial" panose="020B0604020202020204" pitchFamily="34" charset="0"/>
              </a:rPr>
              <a:t>: Alcohols with Calcium, Lithium, Metal hydrides or Potassium</a:t>
            </a:r>
          </a:p>
          <a:p>
            <a:pPr marL="0" indent="0">
              <a:buNone/>
            </a:pPr>
            <a:r>
              <a:rPr lang="en-US" sz="2400" dirty="0">
                <a:latin typeface="Arial" panose="020B0604020202020204" pitchFamily="34" charset="0"/>
                <a:cs typeface="Arial" panose="020B0604020202020204" pitchFamily="34" charset="0"/>
              </a:rPr>
              <a:t>Potential consequences: Fire, explosion, or heat generation; generation of flammable or toxic gases.</a:t>
            </a:r>
          </a:p>
          <a:p>
            <a:r>
              <a:rPr lang="en-US" sz="2400" dirty="0">
                <a:latin typeface="Arial" panose="020B0604020202020204" pitchFamily="34" charset="0"/>
                <a:cs typeface="Arial" panose="020B0604020202020204" pitchFamily="34" charset="0"/>
              </a:rPr>
              <a:t>Examples of </a:t>
            </a:r>
            <a:r>
              <a:rPr lang="en-US" sz="2400" b="1" u="sng" dirty="0">
                <a:solidFill>
                  <a:srgbClr val="FF0000"/>
                </a:solidFill>
                <a:latin typeface="Arial" panose="020B0604020202020204" pitchFamily="34" charset="0"/>
                <a:cs typeface="Arial" panose="020B0604020202020204" pitchFamily="34" charset="0"/>
              </a:rPr>
              <a:t>incompatibly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Acetylene sludge with acid sludge, alkaline cleaner with battery acid, spent caustic with spent mixed acid and/or spent sulfuric acid</a:t>
            </a:r>
          </a:p>
          <a:p>
            <a:pPr marL="0" indent="0">
              <a:buNone/>
            </a:pPr>
            <a:r>
              <a:rPr lang="en-US" sz="2400" dirty="0">
                <a:latin typeface="Arial" panose="020B0604020202020204" pitchFamily="34" charset="0"/>
                <a:cs typeface="Arial" panose="020B0604020202020204" pitchFamily="34" charset="0"/>
              </a:rPr>
              <a:t>Potential consequences: Heat generation; violent reaction.</a:t>
            </a:r>
          </a:p>
        </p:txBody>
      </p:sp>
    </p:spTree>
    <p:extLst>
      <p:ext uri="{BB962C8B-B14F-4D97-AF65-F5344CB8AC3E}">
        <p14:creationId xmlns:p14="http://schemas.microsoft.com/office/powerpoint/2010/main" val="2192509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CEA5-637C-459C-BA07-B59F0F3B25DE}"/>
              </a:ext>
            </a:extLst>
          </p:cNvPr>
          <p:cNvSpPr>
            <a:spLocks noGrp="1"/>
          </p:cNvSpPr>
          <p:nvPr>
            <p:ph type="title"/>
          </p:nvPr>
        </p:nvSpPr>
        <p:spPr>
          <a:xfrm>
            <a:off x="906236" y="-103517"/>
            <a:ext cx="7609114" cy="1325563"/>
          </a:xfrm>
        </p:spPr>
        <p:txBody>
          <a:bodyPr/>
          <a:lstStyle/>
          <a:p>
            <a:r>
              <a:rPr lang="en-US" dirty="0"/>
              <a:t>Waste Determination</a:t>
            </a:r>
            <a:br>
              <a:rPr lang="en-US" dirty="0"/>
            </a:br>
            <a:r>
              <a:rPr lang="en-US" sz="2000" dirty="0"/>
              <a:t>[40 CFR 262.11(f)]</a:t>
            </a:r>
            <a:endParaRPr lang="en-US" dirty="0"/>
          </a:p>
        </p:txBody>
      </p:sp>
      <p:sp>
        <p:nvSpPr>
          <p:cNvPr id="3" name="Content Placeholder 2">
            <a:extLst>
              <a:ext uri="{FF2B5EF4-FFF2-40B4-BE49-F238E27FC236}">
                <a16:creationId xmlns:a16="http://schemas.microsoft.com/office/drawing/2014/main" id="{4250C51F-B456-4CE0-A84D-C93CC1052CB4}"/>
              </a:ext>
            </a:extLst>
          </p:cNvPr>
          <p:cNvSpPr>
            <a:spLocks noGrp="1"/>
          </p:cNvSpPr>
          <p:nvPr>
            <p:ph idx="1"/>
          </p:nvPr>
        </p:nvSpPr>
        <p:spPr>
          <a:xfrm>
            <a:off x="628650" y="1222046"/>
            <a:ext cx="7886700" cy="4812215"/>
          </a:xfrm>
        </p:spPr>
        <p:txBody>
          <a:bodyPr>
            <a:noAutofit/>
          </a:bodyPr>
          <a:lstStyle/>
          <a:p>
            <a:pPr marL="0" indent="0">
              <a:buNone/>
            </a:pPr>
            <a:r>
              <a:rPr lang="en-US" sz="1600" dirty="0">
                <a:latin typeface="Arial" panose="020B0604020202020204" pitchFamily="34" charset="0"/>
                <a:cs typeface="Arial" panose="020B0604020202020204" pitchFamily="34" charset="0"/>
              </a:rPr>
              <a:t>(f) </a:t>
            </a:r>
            <a:r>
              <a:rPr lang="en-US" sz="1600" i="1" dirty="0">
                <a:latin typeface="Arial" panose="020B0604020202020204" pitchFamily="34" charset="0"/>
                <a:cs typeface="Arial" panose="020B0604020202020204" pitchFamily="34" charset="0"/>
              </a:rPr>
              <a:t>Recordkeeping for small and large quantity generators.</a:t>
            </a:r>
          </a:p>
          <a:p>
            <a:pPr marL="0" indent="0">
              <a:buNone/>
            </a:pPr>
            <a:r>
              <a:rPr lang="en-US" sz="1600" dirty="0">
                <a:latin typeface="Arial" panose="020B0604020202020204" pitchFamily="34" charset="0"/>
                <a:cs typeface="Arial" panose="020B0604020202020204" pitchFamily="34" charset="0"/>
              </a:rPr>
              <a:t> A small or large quantity generator </a:t>
            </a:r>
            <a:r>
              <a:rPr lang="en-US" sz="1600" b="1" dirty="0">
                <a:latin typeface="Arial" panose="020B0604020202020204" pitchFamily="34" charset="0"/>
                <a:cs typeface="Arial" panose="020B0604020202020204" pitchFamily="34" charset="0"/>
              </a:rPr>
              <a:t>must maintain records supporting its hazardous waste determinations, </a:t>
            </a:r>
            <a:r>
              <a:rPr lang="en-US" sz="1600" dirty="0">
                <a:latin typeface="Arial" panose="020B0604020202020204" pitchFamily="34" charset="0"/>
                <a:cs typeface="Arial" panose="020B0604020202020204" pitchFamily="34" charset="0"/>
              </a:rPr>
              <a:t>including records that identify whether a solid waste is a hazardous waste, as defined by 40 CFR 261.3. Records must be maintained for at least three years from the date that the waste was last sent to on-site or off-site treatment, storage, or disposal. These records must comprise the generator's knowledge of the waste and support the generator's determination, as described at paragraphs (c) and (d) of this section. The </a:t>
            </a:r>
            <a:r>
              <a:rPr lang="en-US" sz="1600" b="1" dirty="0">
                <a:latin typeface="Arial" panose="020B0604020202020204" pitchFamily="34" charset="0"/>
                <a:cs typeface="Arial" panose="020B0604020202020204" pitchFamily="34" charset="0"/>
              </a:rPr>
              <a:t>records must include, but are not limited to, the following types of information: </a:t>
            </a:r>
            <a:r>
              <a:rPr lang="en-US" sz="1600" dirty="0">
                <a:latin typeface="Arial" panose="020B0604020202020204" pitchFamily="34" charset="0"/>
                <a:cs typeface="Arial" panose="020B0604020202020204" pitchFamily="34" charset="0"/>
              </a:rPr>
              <a:t>The results of any tests, sampling, waste analyses, or other determinations made in accordance with this section; records documenting the tests, sampling, and analytical methods used to demonstrate the validity and relevance of such tests; records consulted in order to determine the process by which the waste was generated, the composition of the waste, and the properties of the waste; and records which explain the knowledge basis for the generator's determination, as described at paragraph (d)(1) of this section. The periods of record retention referred to in this section are extended automatically during the course of any unresolved enforcement action regarding the regulated activity or as requested by the Administrator.</a:t>
            </a:r>
          </a:p>
        </p:txBody>
      </p:sp>
    </p:spTree>
    <p:extLst>
      <p:ext uri="{BB962C8B-B14F-4D97-AF65-F5344CB8AC3E}">
        <p14:creationId xmlns:p14="http://schemas.microsoft.com/office/powerpoint/2010/main" val="39460494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7AF4-630F-4D1B-B5C4-F03C0403257D}"/>
              </a:ext>
            </a:extLst>
          </p:cNvPr>
          <p:cNvSpPr>
            <a:spLocks noGrp="1"/>
          </p:cNvSpPr>
          <p:nvPr>
            <p:ph type="title"/>
          </p:nvPr>
        </p:nvSpPr>
        <p:spPr>
          <a:xfrm>
            <a:off x="906236" y="-88900"/>
            <a:ext cx="7609114" cy="1206499"/>
          </a:xfrm>
        </p:spPr>
        <p:txBody>
          <a:bodyPr>
            <a:normAutofit/>
          </a:bodyPr>
          <a:lstStyle/>
          <a:p>
            <a:r>
              <a:rPr lang="en-US" sz="2400" dirty="0">
                <a:solidFill>
                  <a:prstClr val="white"/>
                </a:solidFill>
              </a:rPr>
              <a:t>Conditions for Exemption for LQGs</a:t>
            </a:r>
            <a:br>
              <a:rPr lang="en-US" sz="2400" dirty="0">
                <a:solidFill>
                  <a:prstClr val="white"/>
                </a:solidFill>
              </a:rPr>
            </a:br>
            <a:r>
              <a:rPr lang="en-US" sz="2400" dirty="0">
                <a:solidFill>
                  <a:prstClr val="white"/>
                </a:solidFill>
              </a:rPr>
              <a:t>LQG Containers</a:t>
            </a:r>
            <a:br>
              <a:rPr lang="en-US" sz="2400" dirty="0">
                <a:solidFill>
                  <a:prstClr val="white"/>
                </a:solidFill>
              </a:rPr>
            </a:br>
            <a:r>
              <a:rPr lang="en-US" sz="2400" dirty="0">
                <a:solidFill>
                  <a:prstClr val="white"/>
                </a:solidFill>
              </a:rPr>
              <a:t>[40 CFR 262.17(a)(1)(vii)(B)]</a:t>
            </a:r>
            <a:endParaRPr lang="en-US" dirty="0"/>
          </a:p>
        </p:txBody>
      </p:sp>
      <p:sp>
        <p:nvSpPr>
          <p:cNvPr id="3" name="Content Placeholder 2">
            <a:extLst>
              <a:ext uri="{FF2B5EF4-FFF2-40B4-BE49-F238E27FC236}">
                <a16:creationId xmlns:a16="http://schemas.microsoft.com/office/drawing/2014/main" id="{4A91D754-D518-43A2-ACB7-B81CEFB420AA}"/>
              </a:ext>
            </a:extLst>
          </p:cNvPr>
          <p:cNvSpPr>
            <a:spLocks noGrp="1"/>
          </p:cNvSpPr>
          <p:nvPr>
            <p:ph idx="1"/>
          </p:nvPr>
        </p:nvSpPr>
        <p:spPr>
          <a:xfrm>
            <a:off x="628650" y="1117599"/>
            <a:ext cx="7886700" cy="5059364"/>
          </a:xfrm>
        </p:spPr>
        <p:txBody>
          <a:bodyPr>
            <a:normAutofit/>
          </a:bodyPr>
          <a:lstStyle/>
          <a:p>
            <a:pPr marL="0" lvl="0" indent="0">
              <a:buNone/>
            </a:pPr>
            <a:r>
              <a:rPr lang="en-US" sz="2400" dirty="0">
                <a:solidFill>
                  <a:prstClr val="black"/>
                </a:solidFill>
                <a:latin typeface="Arial" panose="020B0604020202020204" pitchFamily="34" charset="0"/>
                <a:cs typeface="Arial" panose="020B0604020202020204" pitchFamily="34" charset="0"/>
              </a:rPr>
              <a:t>(a)(1) </a:t>
            </a:r>
            <a:r>
              <a:rPr lang="en-US" sz="2400" i="1" dirty="0">
                <a:solidFill>
                  <a:prstClr val="black"/>
                </a:solidFill>
                <a:latin typeface="Arial" panose="020B0604020202020204" pitchFamily="34" charset="0"/>
                <a:cs typeface="Arial" panose="020B0604020202020204" pitchFamily="34" charset="0"/>
              </a:rPr>
              <a:t>Accumulation of hazardous waste in containers</a:t>
            </a:r>
            <a:r>
              <a:rPr lang="en-US" sz="2400" dirty="0">
                <a:solidFill>
                  <a:prstClr val="black"/>
                </a:solidFill>
                <a:latin typeface="Arial" panose="020B0604020202020204" pitchFamily="34" charset="0"/>
                <a:cs typeface="Arial" panose="020B0604020202020204" pitchFamily="34" charset="0"/>
              </a:rPr>
              <a:t>.</a:t>
            </a:r>
          </a:p>
          <a:p>
            <a:pPr marL="0" lvl="0" indent="0">
              <a:buNone/>
            </a:pPr>
            <a:r>
              <a:rPr lang="en-US" sz="2400" dirty="0">
                <a:solidFill>
                  <a:prstClr val="black"/>
                </a:solidFill>
                <a:latin typeface="Arial" panose="020B0604020202020204" pitchFamily="34" charset="0"/>
                <a:cs typeface="Arial" panose="020B0604020202020204" pitchFamily="34" charset="0"/>
              </a:rPr>
              <a:t>(vii</a:t>
            </a:r>
            <a:r>
              <a:rPr lang="en-US" sz="2400" i="1" dirty="0">
                <a:solidFill>
                  <a:prstClr val="black"/>
                </a:solidFill>
                <a:latin typeface="Arial" panose="020B0604020202020204" pitchFamily="34" charset="0"/>
                <a:cs typeface="Arial" panose="020B0604020202020204" pitchFamily="34" charset="0"/>
              </a:rPr>
              <a:t>) Special conditions for accumulation of incompatible wastes</a:t>
            </a:r>
            <a:r>
              <a:rPr lang="en-US" sz="2400" dirty="0">
                <a:solidFill>
                  <a:prstClr val="black"/>
                </a:solidFill>
                <a:latin typeface="Arial" panose="020B0604020202020204" pitchFamily="34" charset="0"/>
                <a:cs typeface="Arial" panose="020B0604020202020204" pitchFamily="34" charset="0"/>
              </a:rPr>
              <a:t>. </a:t>
            </a:r>
          </a:p>
          <a:p>
            <a:pPr marL="0" lvl="0" indent="0">
              <a:buNone/>
            </a:pPr>
            <a:r>
              <a:rPr lang="en-US" sz="2400" dirty="0">
                <a:latin typeface="Arial" panose="020B0604020202020204" pitchFamily="34" charset="0"/>
                <a:cs typeface="Arial" panose="020B0604020202020204" pitchFamily="34" charset="0"/>
              </a:rPr>
              <a:t>(B) Hazardous waste must not be placed in an unwashed container that previously held an incompatible waste or material (see appendix V of part 265 for examples), unless §265.17(b) of this chapter is complied with.</a:t>
            </a:r>
          </a:p>
          <a:p>
            <a:r>
              <a:rPr lang="en-US" sz="2400" dirty="0">
                <a:latin typeface="Arial" panose="020B0604020202020204" pitchFamily="34" charset="0"/>
                <a:cs typeface="Arial" panose="020B0604020202020204" pitchFamily="34" charset="0"/>
              </a:rPr>
              <a:t>Examples of </a:t>
            </a:r>
            <a:r>
              <a:rPr lang="en-US" sz="2400" b="1" u="sng" dirty="0">
                <a:solidFill>
                  <a:srgbClr val="FF0000"/>
                </a:solidFill>
                <a:latin typeface="Arial" panose="020B0604020202020204" pitchFamily="34" charset="0"/>
                <a:cs typeface="Arial" panose="020B0604020202020204" pitchFamily="34" charset="0"/>
              </a:rPr>
              <a:t>incompatibly</a:t>
            </a:r>
            <a:r>
              <a:rPr lang="en-US" sz="2400" dirty="0">
                <a:latin typeface="Arial" panose="020B0604020202020204" pitchFamily="34" charset="0"/>
                <a:cs typeface="Arial" panose="020B0604020202020204" pitchFamily="34" charset="0"/>
              </a:rPr>
              <a:t>: Chlorates with acetic acid and other organic acids and chlorine with concentrated mineral acids</a:t>
            </a:r>
          </a:p>
          <a:p>
            <a:pPr marL="0" indent="0">
              <a:buNone/>
            </a:pPr>
            <a:r>
              <a:rPr lang="en-US" sz="2400" dirty="0">
                <a:latin typeface="Arial" panose="020B0604020202020204" pitchFamily="34" charset="0"/>
                <a:cs typeface="Arial" panose="020B0604020202020204" pitchFamily="34" charset="0"/>
              </a:rPr>
              <a:t>Potential consequences: Fire, explosion, or violent reaction.</a:t>
            </a:r>
          </a:p>
          <a:p>
            <a:pPr marL="0" lv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9287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85C8-9240-488D-8447-7714AFC5A1D5}"/>
              </a:ext>
            </a:extLst>
          </p:cNvPr>
          <p:cNvSpPr>
            <a:spLocks noGrp="1"/>
          </p:cNvSpPr>
          <p:nvPr>
            <p:ph type="title"/>
          </p:nvPr>
        </p:nvSpPr>
        <p:spPr>
          <a:xfrm>
            <a:off x="906236" y="-88900"/>
            <a:ext cx="7609114" cy="1282700"/>
          </a:xfrm>
        </p:spPr>
        <p:txBody>
          <a:bodyPr>
            <a:normAutofit/>
          </a:bodyPr>
          <a:lstStyle/>
          <a:p>
            <a:r>
              <a:rPr lang="en-US" sz="2400" dirty="0">
                <a:solidFill>
                  <a:prstClr val="white"/>
                </a:solidFill>
              </a:rPr>
              <a:t>Conditions for Exemption for LQGs</a:t>
            </a:r>
            <a:br>
              <a:rPr lang="en-US" sz="2400" dirty="0">
                <a:solidFill>
                  <a:prstClr val="white"/>
                </a:solidFill>
              </a:rPr>
            </a:br>
            <a:r>
              <a:rPr lang="en-US" sz="2400" dirty="0">
                <a:solidFill>
                  <a:prstClr val="white"/>
                </a:solidFill>
              </a:rPr>
              <a:t>LQG Containers</a:t>
            </a:r>
            <a:br>
              <a:rPr lang="en-US" sz="2400" dirty="0">
                <a:solidFill>
                  <a:prstClr val="white"/>
                </a:solidFill>
              </a:rPr>
            </a:br>
            <a:r>
              <a:rPr lang="en-US" sz="2400" dirty="0">
                <a:solidFill>
                  <a:prstClr val="white"/>
                </a:solidFill>
              </a:rPr>
              <a:t>[40 CFR 262.17(a)(1)(vii)(C)]</a:t>
            </a:r>
            <a:endParaRPr lang="en-US" dirty="0"/>
          </a:p>
        </p:txBody>
      </p:sp>
      <p:sp>
        <p:nvSpPr>
          <p:cNvPr id="3" name="Content Placeholder 2">
            <a:extLst>
              <a:ext uri="{FF2B5EF4-FFF2-40B4-BE49-F238E27FC236}">
                <a16:creationId xmlns:a16="http://schemas.microsoft.com/office/drawing/2014/main" id="{0BE0EE6E-1DFE-42F6-8C23-029DED3A8A28}"/>
              </a:ext>
            </a:extLst>
          </p:cNvPr>
          <p:cNvSpPr>
            <a:spLocks noGrp="1"/>
          </p:cNvSpPr>
          <p:nvPr>
            <p:ph idx="1"/>
          </p:nvPr>
        </p:nvSpPr>
        <p:spPr>
          <a:xfrm>
            <a:off x="628650" y="1193800"/>
            <a:ext cx="7886700" cy="4983163"/>
          </a:xfrm>
        </p:spPr>
        <p:txBody>
          <a:bodyPr>
            <a:normAutofit/>
          </a:bodyPr>
          <a:lstStyle/>
          <a:p>
            <a:pPr marL="0" lvl="0" indent="0">
              <a:buNone/>
            </a:pPr>
            <a:r>
              <a:rPr lang="en-US" sz="2400" dirty="0">
                <a:solidFill>
                  <a:prstClr val="black"/>
                </a:solidFill>
                <a:latin typeface="Arial" panose="020B0604020202020204" pitchFamily="34" charset="0"/>
                <a:cs typeface="Arial" panose="020B0604020202020204" pitchFamily="34" charset="0"/>
              </a:rPr>
              <a:t>(a)(1) </a:t>
            </a:r>
            <a:r>
              <a:rPr lang="en-US" sz="2400" i="1" dirty="0">
                <a:solidFill>
                  <a:prstClr val="black"/>
                </a:solidFill>
                <a:latin typeface="Arial" panose="020B0604020202020204" pitchFamily="34" charset="0"/>
                <a:cs typeface="Arial" panose="020B0604020202020204" pitchFamily="34" charset="0"/>
              </a:rPr>
              <a:t>Accumulation of hazardous waste in containers.</a:t>
            </a:r>
          </a:p>
          <a:p>
            <a:pPr marL="0" lvl="0" indent="0">
              <a:buNone/>
            </a:pPr>
            <a:r>
              <a:rPr lang="en-US" sz="2400" dirty="0">
                <a:solidFill>
                  <a:prstClr val="black"/>
                </a:solidFill>
                <a:latin typeface="Arial" panose="020B0604020202020204" pitchFamily="34" charset="0"/>
                <a:cs typeface="Arial" panose="020B0604020202020204" pitchFamily="34" charset="0"/>
              </a:rPr>
              <a:t>(vii)</a:t>
            </a:r>
            <a:r>
              <a:rPr lang="en-US" sz="2400" i="1" dirty="0">
                <a:solidFill>
                  <a:prstClr val="black"/>
                </a:solidFill>
                <a:latin typeface="Arial" panose="020B0604020202020204" pitchFamily="34" charset="0"/>
                <a:cs typeface="Arial" panose="020B0604020202020204" pitchFamily="34" charset="0"/>
              </a:rPr>
              <a:t> Special conditions for accumulation of incompatible wastes. </a:t>
            </a:r>
            <a:r>
              <a:rPr lang="en-US" sz="2400" b="1" dirty="0">
                <a:solidFill>
                  <a:prstClr val="black"/>
                </a:solidFill>
                <a:latin typeface="Arial" panose="020B0604020202020204" pitchFamily="34" charset="0"/>
                <a:cs typeface="Arial" panose="020B0604020202020204" pitchFamily="34" charset="0"/>
              </a:rPr>
              <a:t> </a:t>
            </a:r>
          </a:p>
          <a:p>
            <a:pPr marL="0" lvl="0" indent="0">
              <a:buNone/>
            </a:pPr>
            <a:r>
              <a:rPr lang="en-US" sz="2400" dirty="0">
                <a:latin typeface="Arial" panose="020B0604020202020204" pitchFamily="34" charset="0"/>
                <a:cs typeface="Arial" panose="020B0604020202020204" pitchFamily="34" charset="0"/>
              </a:rPr>
              <a:t>(C) A container holding a </a:t>
            </a:r>
            <a:r>
              <a:rPr lang="en-US" sz="2400" b="1" dirty="0">
                <a:latin typeface="Arial" panose="020B0604020202020204" pitchFamily="34" charset="0"/>
                <a:cs typeface="Arial" panose="020B0604020202020204" pitchFamily="34" charset="0"/>
              </a:rPr>
              <a:t>hazardous waste that is incompatible with any waste or other materials accumulated or stored nearby in other containers, piles, open tanks, or surface impoundments </a:t>
            </a:r>
            <a:r>
              <a:rPr lang="en-US" sz="2400" dirty="0">
                <a:latin typeface="Arial" panose="020B0604020202020204" pitchFamily="34" charset="0"/>
                <a:cs typeface="Arial" panose="020B0604020202020204" pitchFamily="34" charset="0"/>
              </a:rPr>
              <a:t>must be separated from the other materials or protected from them by means of a dike, berm, wall, or other device</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840413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stes in secondary containment.">
            <a:extLst>
              <a:ext uri="{FF2B5EF4-FFF2-40B4-BE49-F238E27FC236}">
                <a16:creationId xmlns:a16="http://schemas.microsoft.com/office/drawing/2014/main" id="{9CF4A53E-3CBA-4967-BECA-B2FA3E325E3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47887" y="1413006"/>
            <a:ext cx="6626711" cy="4970034"/>
          </a:xfrm>
        </p:spPr>
      </p:pic>
      <p:sp>
        <p:nvSpPr>
          <p:cNvPr id="6" name="TextBox 5">
            <a:extLst>
              <a:ext uri="{FF2B5EF4-FFF2-40B4-BE49-F238E27FC236}">
                <a16:creationId xmlns:a16="http://schemas.microsoft.com/office/drawing/2014/main" id="{16C97496-5830-496C-B213-CF5A4C885725}"/>
              </a:ext>
            </a:extLst>
          </p:cNvPr>
          <p:cNvSpPr txBox="1"/>
          <p:nvPr/>
        </p:nvSpPr>
        <p:spPr>
          <a:xfrm>
            <a:off x="279699" y="3130475"/>
            <a:ext cx="720762"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89856" y="-149629"/>
            <a:ext cx="8122151" cy="1325563"/>
          </a:xfrm>
        </p:spPr>
        <p:txBody>
          <a:bodyPr>
            <a:normAutofit/>
          </a:bodyPr>
          <a:lstStyle/>
          <a:p>
            <a:r>
              <a:rPr lang="en-US" sz="2400" dirty="0"/>
              <a:t>Conditions for Exemption for LQGs</a:t>
            </a:r>
            <a:br>
              <a:rPr lang="en-US" sz="2400" dirty="0"/>
            </a:br>
            <a:r>
              <a:rPr lang="en-US" sz="2400" dirty="0"/>
              <a:t>LQG Containers </a:t>
            </a:r>
            <a:br>
              <a:rPr lang="en-US" sz="2400" dirty="0"/>
            </a:br>
            <a:r>
              <a:rPr lang="en-US" sz="2400" dirty="0"/>
              <a:t>[40 CFR 262.17(a)(1)(vii)(C)]</a:t>
            </a:r>
          </a:p>
        </p:txBody>
      </p:sp>
    </p:spTree>
    <p:extLst>
      <p:ext uri="{BB962C8B-B14F-4D97-AF65-F5344CB8AC3E}">
        <p14:creationId xmlns:p14="http://schemas.microsoft.com/office/powerpoint/2010/main" val="34499787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Various wastes in an inadequate plastic secondary containers.">
            <a:extLst>
              <a:ext uri="{FF2B5EF4-FFF2-40B4-BE49-F238E27FC236}">
                <a16:creationId xmlns:a16="http://schemas.microsoft.com/office/drawing/2014/main" id="{67224B36-7D7E-4862-918A-ACBC1D26B20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1107" y="1570616"/>
            <a:ext cx="6511228" cy="4883421"/>
          </a:xfrm>
        </p:spPr>
      </p:pic>
      <p:sp>
        <p:nvSpPr>
          <p:cNvPr id="8" name="TextBox 7">
            <a:extLst>
              <a:ext uri="{FF2B5EF4-FFF2-40B4-BE49-F238E27FC236}">
                <a16:creationId xmlns:a16="http://schemas.microsoft.com/office/drawing/2014/main" id="{E947C788-8B19-4CEB-98CD-7FF22FECA04D}"/>
              </a:ext>
            </a:extLst>
          </p:cNvPr>
          <p:cNvSpPr txBox="1"/>
          <p:nvPr/>
        </p:nvSpPr>
        <p:spPr>
          <a:xfrm>
            <a:off x="311972" y="3162748"/>
            <a:ext cx="97894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89856" y="-149629"/>
            <a:ext cx="8122151" cy="1325563"/>
          </a:xfrm>
        </p:spPr>
        <p:txBody>
          <a:bodyPr>
            <a:normAutofit/>
          </a:bodyPr>
          <a:lstStyle/>
          <a:p>
            <a:r>
              <a:rPr lang="en-US" sz="2400" dirty="0"/>
              <a:t>Conditions for Exemption for LQGs</a:t>
            </a:r>
            <a:br>
              <a:rPr lang="en-US" sz="2400" dirty="0"/>
            </a:br>
            <a:r>
              <a:rPr lang="en-US" sz="2400" dirty="0"/>
              <a:t>LQG Containers</a:t>
            </a:r>
            <a:br>
              <a:rPr lang="en-US" sz="2400" dirty="0"/>
            </a:br>
            <a:r>
              <a:rPr lang="en-US" sz="2400" dirty="0"/>
              <a:t>[40 CFR 262.17(a)(1)(vii)(C)] </a:t>
            </a:r>
          </a:p>
        </p:txBody>
      </p:sp>
    </p:spTree>
    <p:extLst>
      <p:ext uri="{BB962C8B-B14F-4D97-AF65-F5344CB8AC3E}">
        <p14:creationId xmlns:p14="http://schemas.microsoft.com/office/powerpoint/2010/main" val="6141659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628649" y="1159308"/>
            <a:ext cx="8126467" cy="5136389"/>
          </a:xfrm>
        </p:spPr>
        <p:txBody>
          <a:bodyPr>
            <a:normAutofit/>
          </a:bodyPr>
          <a:lstStyle/>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LQG Tanks are not covered in this Workshop.</a:t>
            </a:r>
          </a:p>
        </p:txBody>
      </p:sp>
      <p:pic>
        <p:nvPicPr>
          <p:cNvPr id="4" name="Picture 3" descr="Cartoon depiction of a hazardous waste tan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125" y="2662518"/>
            <a:ext cx="3377514" cy="3124200"/>
          </a:xfrm>
          <a:prstGeom prst="rect">
            <a:avLst/>
          </a:prstGeom>
        </p:spPr>
      </p:pic>
      <p:pic>
        <p:nvPicPr>
          <p:cNvPr id="5" name="Picture 4" descr="Hazardous waste label on a tank. "/>
          <p:cNvPicPr>
            <a:picLocks noChangeAspect="1" noChangeArrowheads="1"/>
          </p:cNvPicPr>
          <p:nvPr/>
        </p:nvPicPr>
        <p:blipFill>
          <a:blip r:embed="rId4" cstate="print"/>
          <a:srcRect/>
          <a:stretch>
            <a:fillRect/>
          </a:stretch>
        </p:blipFill>
        <p:spPr bwMode="auto">
          <a:xfrm>
            <a:off x="4305348" y="4468906"/>
            <a:ext cx="773067" cy="580135"/>
          </a:xfrm>
          <a:prstGeom prst="rect">
            <a:avLst/>
          </a:prstGeom>
          <a:noFill/>
          <a:ln w="12700">
            <a:noFill/>
            <a:miter lim="800000"/>
            <a:headEnd/>
            <a:tailEnd/>
          </a:ln>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39733" y="-166255"/>
            <a:ext cx="8122151" cy="1325563"/>
          </a:xfrm>
        </p:spPr>
        <p:txBody>
          <a:bodyPr>
            <a:normAutofit/>
          </a:bodyPr>
          <a:lstStyle/>
          <a:p>
            <a:r>
              <a:rPr lang="en-US" sz="2400" dirty="0"/>
              <a:t>Conditions for Exemption for LQGs</a:t>
            </a:r>
            <a:br>
              <a:rPr lang="en-US" sz="2400" dirty="0"/>
            </a:br>
            <a:r>
              <a:rPr lang="en-US" sz="2400" dirty="0"/>
              <a:t>LQG Tanks</a:t>
            </a:r>
            <a:br>
              <a:rPr lang="en-US" sz="2400" dirty="0"/>
            </a:br>
            <a:r>
              <a:rPr lang="en-US" sz="2400" dirty="0"/>
              <a:t>[40 CFR 262.17(a)(2)]</a:t>
            </a:r>
          </a:p>
        </p:txBody>
      </p:sp>
    </p:spTree>
    <p:extLst>
      <p:ext uri="{BB962C8B-B14F-4D97-AF65-F5344CB8AC3E}">
        <p14:creationId xmlns:p14="http://schemas.microsoft.com/office/powerpoint/2010/main" val="16643566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39733" y="-133004"/>
            <a:ext cx="8122151" cy="1325563"/>
          </a:xfrm>
        </p:spPr>
        <p:txBody>
          <a:bodyPr>
            <a:normAutofit/>
          </a:bodyPr>
          <a:lstStyle/>
          <a:p>
            <a:r>
              <a:rPr lang="en-US" sz="2400" dirty="0"/>
              <a:t>Conditions for Exemption for LQGs</a:t>
            </a:r>
            <a:br>
              <a:rPr lang="en-US" sz="2400" dirty="0"/>
            </a:br>
            <a:r>
              <a:rPr lang="en-US" sz="2400" dirty="0"/>
              <a:t>Drip Pads</a:t>
            </a:r>
            <a:br>
              <a:rPr lang="en-US" sz="2400" dirty="0"/>
            </a:br>
            <a:r>
              <a:rPr lang="en-US" sz="2400" dirty="0"/>
              <a:t>[40 CFR 262.17(a)(3)]</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462455" y="1192559"/>
            <a:ext cx="8292661" cy="5103138"/>
          </a:xfrm>
        </p:spPr>
        <p:txBody>
          <a:bodyPr>
            <a:normAutofit/>
          </a:bodyPr>
          <a:lstStyle/>
          <a:p>
            <a:pPr marL="514350" indent="-514350">
              <a:buNone/>
            </a:pPr>
            <a:endParaRPr lang="en-US" sz="2400" dirty="0">
              <a:latin typeface="Arial" panose="020B0604020202020204" pitchFamily="34" charset="0"/>
              <a:cs typeface="Arial" panose="020B0604020202020204" pitchFamily="34" charset="0"/>
            </a:endParaRPr>
          </a:p>
          <a:p>
            <a:pPr marL="514350" indent="-514350">
              <a:buNone/>
            </a:pPr>
            <a:endParaRPr lang="en-US" sz="2400" dirty="0">
              <a:latin typeface="Arial" panose="020B0604020202020204" pitchFamily="34" charset="0"/>
              <a:cs typeface="Arial" panose="020B0604020202020204" pitchFamily="34" charset="0"/>
            </a:endParaRPr>
          </a:p>
          <a:p>
            <a:pPr marL="514350" indent="-514350">
              <a:buNone/>
            </a:pPr>
            <a:r>
              <a:rPr lang="en-US" sz="2400" dirty="0">
                <a:latin typeface="Arial" panose="020B0604020202020204" pitchFamily="34" charset="0"/>
                <a:cs typeface="Arial" panose="020B0604020202020204" pitchFamily="34" charset="0"/>
              </a:rPr>
              <a:t>LQG Drip Pads are not covered in this Workshop.</a:t>
            </a:r>
          </a:p>
          <a:p>
            <a:pPr marL="514350" indent="-514350">
              <a:buNone/>
            </a:pPr>
            <a:endParaRPr lang="en-US" sz="2400" dirty="0">
              <a:latin typeface="Arial" panose="020B0604020202020204" pitchFamily="34" charset="0"/>
              <a:cs typeface="Arial" panose="020B0604020202020204" pitchFamily="34" charset="0"/>
            </a:endParaRPr>
          </a:p>
          <a:p>
            <a:pPr marL="514350" indent="-51435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3697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9610" y="-149629"/>
            <a:ext cx="8122151" cy="1325563"/>
          </a:xfrm>
        </p:spPr>
        <p:txBody>
          <a:bodyPr>
            <a:normAutofit/>
          </a:bodyPr>
          <a:lstStyle/>
          <a:p>
            <a:r>
              <a:rPr lang="en-US" sz="2400" dirty="0"/>
              <a:t>Conditions for Exemption for LQGs</a:t>
            </a:r>
            <a:br>
              <a:rPr lang="en-US" sz="2400" dirty="0"/>
            </a:br>
            <a:r>
              <a:rPr lang="en-US" sz="2400" dirty="0"/>
              <a:t>Containment Buildings</a:t>
            </a:r>
            <a:br>
              <a:rPr lang="en-US" sz="2400" dirty="0"/>
            </a:br>
            <a:r>
              <a:rPr lang="en-US" sz="2400" dirty="0"/>
              <a:t>[40 CFR 262.17(a)(4)]</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462455" y="1175934"/>
            <a:ext cx="8292661" cy="5119763"/>
          </a:xfrm>
        </p:spPr>
        <p:txBody>
          <a:bodyPr>
            <a:normAutofit/>
          </a:bodyPr>
          <a:lstStyle/>
          <a:p>
            <a:pPr marL="400050" indent="-400050">
              <a:buNone/>
            </a:pPr>
            <a:endParaRPr lang="en-US" sz="2400" dirty="0">
              <a:latin typeface="Arial" panose="020B0604020202020204" pitchFamily="34" charset="0"/>
              <a:cs typeface="Arial" panose="020B0604020202020204" pitchFamily="34" charset="0"/>
            </a:endParaRPr>
          </a:p>
          <a:p>
            <a:pPr marL="400050" indent="-400050">
              <a:buNone/>
            </a:pPr>
            <a:endParaRPr lang="en-US" sz="2400" dirty="0">
              <a:latin typeface="Arial" panose="020B0604020202020204" pitchFamily="34" charset="0"/>
              <a:cs typeface="Arial" panose="020B0604020202020204" pitchFamily="34" charset="0"/>
            </a:endParaRPr>
          </a:p>
          <a:p>
            <a:pPr marL="400050" indent="-400050">
              <a:buNone/>
            </a:pPr>
            <a:r>
              <a:rPr lang="en-US" sz="2400" dirty="0">
                <a:latin typeface="Arial" panose="020B0604020202020204" pitchFamily="34" charset="0"/>
                <a:cs typeface="Arial" panose="020B0604020202020204" pitchFamily="34" charset="0"/>
              </a:rPr>
              <a:t>	LQG Containment Buildings are not covered in this Workshop.</a:t>
            </a:r>
            <a:endParaRPr lang="en-US" sz="1000" dirty="0">
              <a:latin typeface="Arial" panose="020B0604020202020204" pitchFamily="34" charset="0"/>
              <a:cs typeface="Arial" panose="020B0604020202020204" pitchFamily="34" charset="0"/>
            </a:endParaRPr>
          </a:p>
          <a:p>
            <a:pPr marL="514350" indent="-51435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4001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Container Labeling</a:t>
            </a:r>
            <a:br>
              <a:rPr lang="en-US" sz="2400" dirty="0"/>
            </a:br>
            <a:r>
              <a:rPr lang="en-US" sz="2400" dirty="0"/>
              <a:t>[40 CFR 262.17(a)(5)(</a:t>
            </a:r>
            <a:r>
              <a:rPr lang="en-US" sz="2400" dirty="0" err="1"/>
              <a:t>i</a:t>
            </a:r>
            <a:r>
              <a:rPr lang="en-US" sz="2400" dirty="0"/>
              <a:t>)(A)]</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5119764"/>
          </a:xfrm>
        </p:spPr>
        <p:txBody>
          <a:bodyPr>
            <a:normAutofit/>
          </a:bodyPr>
          <a:lstStyle/>
          <a:p>
            <a:pPr marL="400050" indent="-400050">
              <a:buNone/>
            </a:pPr>
            <a:r>
              <a:rPr lang="en-US" sz="2400" i="1" dirty="0">
                <a:latin typeface="Arial" panose="020B0604020202020204" pitchFamily="34" charset="0"/>
                <a:cs typeface="Arial" panose="020B0604020202020204" pitchFamily="34" charset="0"/>
              </a:rPr>
              <a:t>(5) Labeling and marking of containers and tanks. </a:t>
            </a:r>
          </a:p>
          <a:p>
            <a:pPr marL="400050" indent="-400050">
              <a:buNone/>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An LQG must mark or label its containers with the following: </a:t>
            </a:r>
          </a:p>
          <a:p>
            <a:pPr marL="400050" indent="-400050">
              <a:buNone/>
            </a:pPr>
            <a:r>
              <a:rPr lang="en-US" sz="2400" dirty="0">
                <a:latin typeface="Arial" panose="020B0604020202020204" pitchFamily="34" charset="0"/>
                <a:cs typeface="Arial" panose="020B0604020202020204" pitchFamily="34" charset="0"/>
              </a:rPr>
              <a:t>(A)The words “Hazardous Waste”;</a:t>
            </a:r>
          </a:p>
          <a:p>
            <a:pPr marL="914400" lvl="1" indent="-457200">
              <a:buAutoNum type="alphaUcParenBoth"/>
            </a:pPr>
            <a:endParaRPr lang="en-US" sz="500" dirty="0">
              <a:latin typeface="Arial" panose="020B0604020202020204" pitchFamily="34" charset="0"/>
              <a:cs typeface="Arial" panose="020B0604020202020204" pitchFamily="34" charset="0"/>
            </a:endParaRPr>
          </a:p>
          <a:p>
            <a:pPr marL="457200" lvl="1" indent="0">
              <a:buNone/>
            </a:pPr>
            <a:endParaRPr lang="en-US" sz="500" dirty="0">
              <a:latin typeface="Arial" panose="020B0604020202020204" pitchFamily="34" charset="0"/>
              <a:cs typeface="Arial" panose="020B0604020202020204" pitchFamily="34" charset="0"/>
            </a:endParaRPr>
          </a:p>
          <a:p>
            <a:pPr marL="514350" indent="-51435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6988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azardous waste label example."/>
          <p:cNvPicPr>
            <a:picLocks noChangeAspect="1" noChangeArrowheads="1"/>
          </p:cNvPicPr>
          <p:nvPr/>
        </p:nvPicPr>
        <p:blipFill>
          <a:blip r:embed="rId2" cstate="print"/>
          <a:srcRect/>
          <a:stretch>
            <a:fillRect/>
          </a:stretch>
        </p:blipFill>
        <p:spPr bwMode="auto">
          <a:xfrm>
            <a:off x="1492607" y="1738394"/>
            <a:ext cx="6158786" cy="4621758"/>
          </a:xfrm>
          <a:prstGeom prst="rect">
            <a:avLst/>
          </a:prstGeom>
          <a:noFill/>
          <a:ln w="12700">
            <a:noFill/>
            <a:miter lim="800000"/>
            <a:headEnd/>
            <a:tailEnd/>
          </a:ln>
        </p:spPr>
      </p:pic>
      <p:sp>
        <p:nvSpPr>
          <p:cNvPr id="2" name="Title 1"/>
          <p:cNvSpPr>
            <a:spLocks noGrp="1"/>
          </p:cNvSpPr>
          <p:nvPr>
            <p:ph type="title"/>
          </p:nvPr>
        </p:nvSpPr>
        <p:spPr>
          <a:xfrm>
            <a:off x="906236" y="1"/>
            <a:ext cx="7609114" cy="1066800"/>
          </a:xfrm>
        </p:spPr>
        <p:txBody>
          <a:bodyPr>
            <a:normAutofit/>
          </a:bodyPr>
          <a:lstStyle/>
          <a:p>
            <a:r>
              <a:rPr lang="en-US" sz="2400" dirty="0"/>
              <a:t>LQG Container - Labels</a:t>
            </a:r>
            <a:br>
              <a:rPr lang="en-US" sz="2400" dirty="0"/>
            </a:br>
            <a:r>
              <a:rPr lang="en-US" sz="2400" dirty="0"/>
              <a:t>[40 CFR 262.17(a)(5)(</a:t>
            </a:r>
            <a:r>
              <a:rPr lang="en-US" sz="2400" dirty="0" err="1"/>
              <a:t>i</a:t>
            </a:r>
            <a:r>
              <a:rPr lang="en-US" sz="2400" dirty="0"/>
              <a:t>)(A)]</a:t>
            </a:r>
          </a:p>
        </p:txBody>
      </p:sp>
    </p:spTree>
    <p:extLst>
      <p:ext uri="{BB962C8B-B14F-4D97-AF65-F5344CB8AC3E}">
        <p14:creationId xmlns:p14="http://schemas.microsoft.com/office/powerpoint/2010/main" val="13654670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3DCCF6-5EDA-4760-86FB-86258CBC90DF}"/>
              </a:ext>
            </a:extLst>
          </p:cNvPr>
          <p:cNvSpPr txBox="1"/>
          <p:nvPr/>
        </p:nvSpPr>
        <p:spPr>
          <a:xfrm>
            <a:off x="333486" y="2420471"/>
            <a:ext cx="99146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5" name="Picture 4" descr="Paint cans filled with waste next to a full 55-gallon drum of paint waste. Unkept, leaking, and improperly labeled and stored waste. ">
            <a:extLst>
              <a:ext uri="{FF2B5EF4-FFF2-40B4-BE49-F238E27FC236}">
                <a16:creationId xmlns:a16="http://schemas.microsoft.com/office/drawing/2014/main" id="{1BF0AA53-088E-4E71-BAA7-D17CFA21B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002" y="1315489"/>
            <a:ext cx="6405581" cy="4804186"/>
          </a:xfrm>
          <a:prstGeom prst="rect">
            <a:avLst/>
          </a:prstGeom>
        </p:spPr>
      </p:pic>
      <p:sp>
        <p:nvSpPr>
          <p:cNvPr id="2" name="Title 1"/>
          <p:cNvSpPr>
            <a:spLocks noGrp="1"/>
          </p:cNvSpPr>
          <p:nvPr>
            <p:ph type="title"/>
          </p:nvPr>
        </p:nvSpPr>
        <p:spPr>
          <a:xfrm>
            <a:off x="906236" y="1"/>
            <a:ext cx="7609114" cy="1066800"/>
          </a:xfrm>
        </p:spPr>
        <p:txBody>
          <a:bodyPr>
            <a:normAutofit/>
          </a:bodyPr>
          <a:lstStyle/>
          <a:p>
            <a:r>
              <a:rPr lang="en-US" sz="2400" dirty="0"/>
              <a:t>LQG Container - Labels</a:t>
            </a:r>
            <a:br>
              <a:rPr lang="en-US" sz="2400" dirty="0"/>
            </a:br>
            <a:r>
              <a:rPr lang="en-US" sz="2400" dirty="0"/>
              <a:t>[40 CFR 262.17(a)(5)(</a:t>
            </a:r>
            <a:r>
              <a:rPr lang="en-US" sz="2400" dirty="0" err="1"/>
              <a:t>i</a:t>
            </a:r>
            <a:r>
              <a:rPr lang="en-US" sz="2400" dirty="0"/>
              <a:t>)(A)]</a:t>
            </a:r>
          </a:p>
        </p:txBody>
      </p:sp>
    </p:spTree>
    <p:extLst>
      <p:ext uri="{BB962C8B-B14F-4D97-AF65-F5344CB8AC3E}">
        <p14:creationId xmlns:p14="http://schemas.microsoft.com/office/powerpoint/2010/main" val="575975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CEA5-637C-459C-BA07-B59F0F3B25DE}"/>
              </a:ext>
            </a:extLst>
          </p:cNvPr>
          <p:cNvSpPr>
            <a:spLocks noGrp="1"/>
          </p:cNvSpPr>
          <p:nvPr>
            <p:ph type="title"/>
          </p:nvPr>
        </p:nvSpPr>
        <p:spPr>
          <a:xfrm>
            <a:off x="906236" y="-103517"/>
            <a:ext cx="7609114" cy="1325563"/>
          </a:xfrm>
        </p:spPr>
        <p:txBody>
          <a:bodyPr/>
          <a:lstStyle/>
          <a:p>
            <a:r>
              <a:rPr lang="en-US" dirty="0"/>
              <a:t>Waste Determination</a:t>
            </a:r>
            <a:br>
              <a:rPr lang="en-US" dirty="0"/>
            </a:br>
            <a:r>
              <a:rPr lang="en-US" sz="2000" dirty="0"/>
              <a:t>[40 CFR 262.11(g)]</a:t>
            </a:r>
            <a:endParaRPr lang="en-US" dirty="0"/>
          </a:p>
        </p:txBody>
      </p:sp>
      <p:sp>
        <p:nvSpPr>
          <p:cNvPr id="3" name="Content Placeholder 2">
            <a:extLst>
              <a:ext uri="{FF2B5EF4-FFF2-40B4-BE49-F238E27FC236}">
                <a16:creationId xmlns:a16="http://schemas.microsoft.com/office/drawing/2014/main" id="{4250C51F-B456-4CE0-A84D-C93CC1052CB4}"/>
              </a:ext>
            </a:extLst>
          </p:cNvPr>
          <p:cNvSpPr>
            <a:spLocks noGrp="1"/>
          </p:cNvSpPr>
          <p:nvPr>
            <p:ph idx="1"/>
          </p:nvPr>
        </p:nvSpPr>
        <p:spPr>
          <a:xfrm>
            <a:off x="628650" y="1222046"/>
            <a:ext cx="7886700" cy="4812215"/>
          </a:xfrm>
        </p:spPr>
        <p:txBody>
          <a:bodyPr>
            <a:normAutofit/>
          </a:bodyPr>
          <a:lstStyle/>
          <a:p>
            <a:pPr marL="0" indent="0">
              <a:buNone/>
            </a:pPr>
            <a:r>
              <a:rPr lang="en-US" sz="2400" dirty="0">
                <a:latin typeface="Arial" panose="020B0604020202020204" pitchFamily="34" charset="0"/>
                <a:cs typeface="Arial" panose="020B0604020202020204" pitchFamily="34" charset="0"/>
              </a:rPr>
              <a:t>(g) </a:t>
            </a:r>
            <a:r>
              <a:rPr lang="en-US" sz="2400" i="1" dirty="0">
                <a:latin typeface="Arial" panose="020B0604020202020204" pitchFamily="34" charset="0"/>
                <a:cs typeface="Arial" panose="020B0604020202020204" pitchFamily="34" charset="0"/>
              </a:rPr>
              <a:t>Identifying hazardous waste numbers for small and large quantity generators.</a:t>
            </a:r>
            <a:r>
              <a:rPr lang="en-US" sz="2400" dirty="0">
                <a:latin typeface="Arial" panose="020B0604020202020204" pitchFamily="34" charset="0"/>
                <a:cs typeface="Arial" panose="020B0604020202020204" pitchFamily="34" charset="0"/>
              </a:rPr>
              <a:t> </a:t>
            </a:r>
          </a:p>
          <a:p>
            <a:pPr marL="0" indent="0">
              <a:buNone/>
            </a:pPr>
            <a:r>
              <a:rPr lang="en-US" sz="2400" dirty="0">
                <a:latin typeface="Arial" panose="020B0604020202020204" pitchFamily="34" charset="0"/>
                <a:cs typeface="Arial" panose="020B0604020202020204" pitchFamily="34" charset="0"/>
              </a:rPr>
              <a:t>If the waste is determined to be hazardous, small quantity generators and large quantity generators </a:t>
            </a:r>
            <a:r>
              <a:rPr lang="en-US" sz="2400" b="1" dirty="0">
                <a:latin typeface="Arial" panose="020B0604020202020204" pitchFamily="34" charset="0"/>
                <a:cs typeface="Arial" panose="020B0604020202020204" pitchFamily="34" charset="0"/>
              </a:rPr>
              <a:t>must identify all applicable EPA hazardous waste numbers </a:t>
            </a:r>
            <a:r>
              <a:rPr lang="en-US" sz="2400" dirty="0">
                <a:latin typeface="Arial" panose="020B0604020202020204" pitchFamily="34" charset="0"/>
                <a:cs typeface="Arial" panose="020B0604020202020204" pitchFamily="34" charset="0"/>
              </a:rPr>
              <a:t>(EPA hazardous waste codes) in subparts C and D of part 261 of this chapter. </a:t>
            </a:r>
            <a:r>
              <a:rPr lang="en-US" sz="2400" b="1" dirty="0">
                <a:latin typeface="Arial" panose="020B0604020202020204" pitchFamily="34" charset="0"/>
                <a:cs typeface="Arial" panose="020B0604020202020204" pitchFamily="34" charset="0"/>
              </a:rPr>
              <a:t>Prior to shipping the waste off site, the generator also must mark its containers with all applicable EPA hazardous waste numbers </a:t>
            </a:r>
            <a:r>
              <a:rPr lang="en-US" sz="2400" dirty="0">
                <a:latin typeface="Arial" panose="020B0604020202020204" pitchFamily="34" charset="0"/>
                <a:cs typeface="Arial" panose="020B0604020202020204" pitchFamily="34" charset="0"/>
              </a:rPr>
              <a:t>(EPA hazardous waste codes) according to §262.32.</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2276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Container - Labeling</a:t>
            </a:r>
            <a:br>
              <a:rPr lang="en-US" sz="2400" dirty="0"/>
            </a:br>
            <a:r>
              <a:rPr lang="en-US" sz="2400" dirty="0"/>
              <a:t>[40 CFR 262.17(a)(5)(</a:t>
            </a:r>
            <a:r>
              <a:rPr lang="en-US" sz="2400" dirty="0" err="1"/>
              <a:t>i</a:t>
            </a:r>
            <a:r>
              <a:rPr lang="en-US" sz="2400" dirty="0"/>
              <a:t>)(B)]</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5119764"/>
          </a:xfrm>
        </p:spPr>
        <p:txBody>
          <a:bodyPr>
            <a:normAutofit/>
          </a:bodyPr>
          <a:lstStyle/>
          <a:p>
            <a:pPr marL="400050" indent="-400050">
              <a:buNone/>
            </a:pPr>
            <a:r>
              <a:rPr lang="en-US" sz="2400" dirty="0">
                <a:latin typeface="Arial" panose="020B0604020202020204" pitchFamily="34" charset="0"/>
                <a:cs typeface="Arial" panose="020B0604020202020204" pitchFamily="34" charset="0"/>
              </a:rPr>
              <a:t>(5) </a:t>
            </a:r>
            <a:r>
              <a:rPr lang="en-US" sz="2400" i="1" dirty="0">
                <a:latin typeface="Arial" panose="020B0604020202020204" pitchFamily="34" charset="0"/>
                <a:cs typeface="Arial" panose="020B0604020202020204" pitchFamily="34" charset="0"/>
              </a:rPr>
              <a:t>Labeling and marking of containers and tanks</a:t>
            </a:r>
            <a:r>
              <a:rPr lang="en-US" sz="2400" dirty="0">
                <a:latin typeface="Arial" panose="020B0604020202020204" pitchFamily="34" charset="0"/>
                <a:cs typeface="Arial" panose="020B0604020202020204" pitchFamily="34" charset="0"/>
              </a:rPr>
              <a:t>. </a:t>
            </a:r>
          </a:p>
          <a:p>
            <a:pPr marL="400050" indent="-400050">
              <a:buNone/>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An LQG must mark or label its containers with the following: </a:t>
            </a:r>
          </a:p>
          <a:p>
            <a:pPr marL="400050" indent="-400050">
              <a:buNone/>
            </a:pPr>
            <a:r>
              <a:rPr lang="en-US" sz="2400" dirty="0">
                <a:latin typeface="Arial" panose="020B0604020202020204" pitchFamily="34" charset="0"/>
                <a:cs typeface="Arial" panose="020B0604020202020204" pitchFamily="34" charset="0"/>
              </a:rPr>
              <a:t>(B) An </a:t>
            </a:r>
            <a:r>
              <a:rPr lang="en-US" sz="2400" b="1" dirty="0">
                <a:latin typeface="Arial" panose="020B0604020202020204" pitchFamily="34" charset="0"/>
                <a:cs typeface="Arial" panose="020B0604020202020204" pitchFamily="34" charset="0"/>
              </a:rPr>
              <a:t>indication of the hazards </a:t>
            </a:r>
            <a:r>
              <a:rPr lang="en-US" sz="2400" dirty="0">
                <a:latin typeface="Arial" panose="020B0604020202020204" pitchFamily="34" charset="0"/>
                <a:cs typeface="Arial" panose="020B0604020202020204" pitchFamily="34" charset="0"/>
              </a:rPr>
              <a:t>of the contents (examples include, but are not limited to, the applicable hazardous waste characteristic(s) (</a:t>
            </a:r>
            <a:r>
              <a:rPr lang="en-US" sz="2400" i="1" dirty="0">
                <a:latin typeface="Arial" panose="020B0604020202020204" pitchFamily="34" charset="0"/>
                <a:cs typeface="Arial" panose="020B0604020202020204" pitchFamily="34" charset="0"/>
              </a:rPr>
              <a:t>i.e.,</a:t>
            </a:r>
            <a:r>
              <a:rPr lang="en-US" sz="2400" dirty="0">
                <a:latin typeface="Arial" panose="020B0604020202020204" pitchFamily="34" charset="0"/>
                <a:cs typeface="Arial" panose="020B0604020202020204" pitchFamily="34" charset="0"/>
              </a:rPr>
              <a:t> ignitable, corrosive, reactive, toxic); hazard communication consistent with the Department of Transportation requirements at 49 CFR part 172 subpart E (labeling) or subpart F (placarding); a hazard statement or pictogram consistent with the Occupational Safety and Health Administration Hazard Communication Standard at 29 CFR 1910.1200; or a chemical hazard label consistent with the National Fire Protection Association code 704); and</a:t>
            </a:r>
          </a:p>
          <a:p>
            <a:pPr marL="514350" indent="-51435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6967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619233-EE9D-4AEE-84EC-D5DB80366F76}"/>
              </a:ext>
            </a:extLst>
          </p:cNvPr>
          <p:cNvSpPr>
            <a:spLocks noGrp="1"/>
          </p:cNvSpPr>
          <p:nvPr>
            <p:ph idx="1"/>
          </p:nvPr>
        </p:nvSpPr>
        <p:spPr>
          <a:xfrm>
            <a:off x="628650" y="1228287"/>
            <a:ext cx="8084426" cy="4706937"/>
          </a:xfrm>
        </p:spPr>
        <p:txBody>
          <a:bodyPr>
            <a:normAutofit/>
          </a:bodyPr>
          <a:lstStyle/>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Hazardous waste characteristics - Ignitable, Corrosive, Reactive, Toxic</a:t>
            </a:r>
          </a:p>
          <a:p>
            <a:pPr marL="0" indent="0">
              <a:buNone/>
            </a:pPr>
            <a:endParaRPr lang="en-US" sz="500" dirty="0">
              <a:latin typeface="Arial" panose="020B0604020202020204" pitchFamily="34" charset="0"/>
              <a:cs typeface="Arial" panose="020B0604020202020204" pitchFamily="34" charset="0"/>
            </a:endParaRPr>
          </a:p>
          <a:p>
            <a:pPr marL="0" indent="0">
              <a:buNone/>
            </a:pPr>
            <a:endParaRPr lang="en-US" sz="500" dirty="0">
              <a:latin typeface="Arial" panose="020B0604020202020204" pitchFamily="34" charset="0"/>
              <a:cs typeface="Arial" panose="020B0604020202020204" pitchFamily="34" charset="0"/>
            </a:endParaRPr>
          </a:p>
          <a:p>
            <a:pPr marL="0" indent="0">
              <a:buNone/>
            </a:pPr>
            <a:endParaRPr lang="en-US" sz="5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DOT Hazard Communication – 49 CFR Part 172 Subparts E or F</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grpSp>
        <p:nvGrpSpPr>
          <p:cNvPr id="15" name="Group 14" descr="DOT labels">
            <a:extLst>
              <a:ext uri="{FF2B5EF4-FFF2-40B4-BE49-F238E27FC236}">
                <a16:creationId xmlns:a16="http://schemas.microsoft.com/office/drawing/2014/main" id="{13EAFD1D-65E0-4AD9-A2E4-C2FFEC84BED5}"/>
              </a:ext>
            </a:extLst>
          </p:cNvPr>
          <p:cNvGrpSpPr/>
          <p:nvPr/>
        </p:nvGrpSpPr>
        <p:grpSpPr>
          <a:xfrm>
            <a:off x="1869095" y="3429000"/>
            <a:ext cx="5411651" cy="1623073"/>
            <a:chOff x="1842682" y="2613547"/>
            <a:chExt cx="5411651" cy="1623073"/>
          </a:xfrm>
        </p:grpSpPr>
        <p:pic>
          <p:nvPicPr>
            <p:cNvPr id="10" name="Picture 9" descr="Flammable">
              <a:extLst>
                <a:ext uri="{FF2B5EF4-FFF2-40B4-BE49-F238E27FC236}">
                  <a16:creationId xmlns:a16="http://schemas.microsoft.com/office/drawing/2014/main" id="{894FCE19-8660-4ECB-97AB-0F5FD94EF4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301" y="2613547"/>
              <a:ext cx="1608927" cy="1608927"/>
            </a:xfrm>
            <a:prstGeom prst="rect">
              <a:avLst/>
            </a:prstGeom>
          </p:spPr>
        </p:pic>
        <p:pic>
          <p:nvPicPr>
            <p:cNvPr id="13" name="Picture 12" descr="corrosive">
              <a:extLst>
                <a:ext uri="{FF2B5EF4-FFF2-40B4-BE49-F238E27FC236}">
                  <a16:creationId xmlns:a16="http://schemas.microsoft.com/office/drawing/2014/main" id="{1BBF9E6F-B564-4123-9A44-B7796AE2DA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13" y="2613547"/>
              <a:ext cx="1507587" cy="1507587"/>
            </a:xfrm>
            <a:prstGeom prst="rect">
              <a:avLst/>
            </a:prstGeom>
          </p:spPr>
        </p:pic>
        <p:pic>
          <p:nvPicPr>
            <p:cNvPr id="16" name="Picture 15" descr="organic peroxide">
              <a:extLst>
                <a:ext uri="{FF2B5EF4-FFF2-40B4-BE49-F238E27FC236}">
                  <a16:creationId xmlns:a16="http://schemas.microsoft.com/office/drawing/2014/main" id="{31873876-595B-438B-BEEA-B972BCE12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2682" y="2613547"/>
              <a:ext cx="1507587" cy="1507587"/>
            </a:xfrm>
            <a:prstGeom prst="rect">
              <a:avLst/>
            </a:prstGeom>
          </p:spPr>
        </p:pic>
        <p:pic>
          <p:nvPicPr>
            <p:cNvPr id="17" name="Picture 16" descr="organic peroxide">
              <a:extLst>
                <a:ext uri="{FF2B5EF4-FFF2-40B4-BE49-F238E27FC236}">
                  <a16:creationId xmlns:a16="http://schemas.microsoft.com/office/drawing/2014/main" id="{4132621A-5F9F-4748-8E74-35E0E19EBA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1261" y="2613548"/>
              <a:ext cx="1623072" cy="1623072"/>
            </a:xfrm>
            <a:prstGeom prst="rect">
              <a:avLst/>
            </a:prstGeom>
          </p:spPr>
        </p:pic>
      </p:grpSp>
      <p:pic>
        <p:nvPicPr>
          <p:cNvPr id="8" name="Picture 7" descr="Cardboard box with a hazardous waste label sitting on top of a pallet. ">
            <a:extLst>
              <a:ext uri="{FF2B5EF4-FFF2-40B4-BE49-F238E27FC236}">
                <a16:creationId xmlns:a16="http://schemas.microsoft.com/office/drawing/2014/main" id="{FCE82071-6200-474B-A509-1182A54EB6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6317" y="4912672"/>
            <a:ext cx="2109954" cy="1582466"/>
          </a:xfrm>
          <a:prstGeom prst="rect">
            <a:avLst/>
          </a:prstGeom>
        </p:spPr>
      </p:pic>
      <p:pic>
        <p:nvPicPr>
          <p:cNvPr id="11" name="Picture 10" descr="55 gallon drum with the correct hazardous waste label.">
            <a:extLst>
              <a:ext uri="{FF2B5EF4-FFF2-40B4-BE49-F238E27FC236}">
                <a16:creationId xmlns:a16="http://schemas.microsoft.com/office/drawing/2014/main" id="{F02B8396-944A-4844-AC6D-F8FBBCB1CC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12" y="4877244"/>
            <a:ext cx="2114712" cy="1586034"/>
          </a:xfrm>
          <a:prstGeom prst="rect">
            <a:avLst/>
          </a:prstGeom>
        </p:spPr>
      </p:pic>
      <p:sp>
        <p:nvSpPr>
          <p:cNvPr id="2" name="Title 1">
            <a:extLst>
              <a:ext uri="{FF2B5EF4-FFF2-40B4-BE49-F238E27FC236}">
                <a16:creationId xmlns:a16="http://schemas.microsoft.com/office/drawing/2014/main" id="{B53B44E7-1C89-44DE-A081-8E0ED63E78CE}"/>
              </a:ext>
            </a:extLst>
          </p:cNvPr>
          <p:cNvSpPr>
            <a:spLocks noGrp="1"/>
          </p:cNvSpPr>
          <p:nvPr>
            <p:ph type="title"/>
          </p:nvPr>
        </p:nvSpPr>
        <p:spPr>
          <a:xfrm>
            <a:off x="1153513" y="-97276"/>
            <a:ext cx="7882758" cy="1325563"/>
          </a:xfrm>
        </p:spPr>
        <p:txBody>
          <a:bodyPr>
            <a:normAutofit/>
          </a:bodyPr>
          <a:lstStyle/>
          <a:p>
            <a:r>
              <a:rPr lang="en-US" sz="2400" dirty="0"/>
              <a:t>Characteristic Label Examples</a:t>
            </a:r>
            <a:br>
              <a:rPr lang="en-US" sz="2400" dirty="0"/>
            </a:br>
            <a:r>
              <a:rPr lang="en-US" sz="2400" dirty="0"/>
              <a:t>[40 CFR 262.17(a)(5)(</a:t>
            </a:r>
            <a:r>
              <a:rPr lang="en-US" sz="2400" dirty="0" err="1"/>
              <a:t>i</a:t>
            </a:r>
            <a:r>
              <a:rPr lang="en-US" sz="2400" dirty="0"/>
              <a:t>)(B)]</a:t>
            </a:r>
          </a:p>
        </p:txBody>
      </p:sp>
    </p:spTree>
    <p:extLst>
      <p:ext uri="{BB962C8B-B14F-4D97-AF65-F5344CB8AC3E}">
        <p14:creationId xmlns:p14="http://schemas.microsoft.com/office/powerpoint/2010/main" val="35676617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619233-EE9D-4AEE-84EC-D5DB80366F76}"/>
              </a:ext>
            </a:extLst>
          </p:cNvPr>
          <p:cNvSpPr>
            <a:spLocks noGrp="1"/>
          </p:cNvSpPr>
          <p:nvPr>
            <p:ph idx="1"/>
          </p:nvPr>
        </p:nvSpPr>
        <p:spPr>
          <a:xfrm>
            <a:off x="441434" y="1186263"/>
            <a:ext cx="8271642" cy="4412630"/>
          </a:xfrm>
        </p:spPr>
        <p:txBody>
          <a:bodyPr>
            <a:normAutofit/>
          </a:bodyPr>
          <a:lstStyle/>
          <a:p>
            <a:pPr marL="0" indent="0">
              <a:buNone/>
            </a:pPr>
            <a:endParaRPr lang="en-US" sz="5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OSHA hazard statement or pictogram – 29 CFR 1910.1200</a:t>
            </a:r>
          </a:p>
        </p:txBody>
      </p:sp>
      <p:pic>
        <p:nvPicPr>
          <p:cNvPr id="16" name="Picture 15" descr="GHS hazard pictograms.">
            <a:extLst>
              <a:ext uri="{FF2B5EF4-FFF2-40B4-BE49-F238E27FC236}">
                <a16:creationId xmlns:a16="http://schemas.microsoft.com/office/drawing/2014/main" id="{6EB05CC6-2377-48DB-8C81-7E8085025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5493" y="2117579"/>
            <a:ext cx="2933014" cy="4283221"/>
          </a:xfrm>
          <a:prstGeom prst="rect">
            <a:avLst/>
          </a:prstGeom>
        </p:spPr>
      </p:pic>
      <p:sp>
        <p:nvSpPr>
          <p:cNvPr id="2" name="Title 1">
            <a:extLst>
              <a:ext uri="{FF2B5EF4-FFF2-40B4-BE49-F238E27FC236}">
                <a16:creationId xmlns:a16="http://schemas.microsoft.com/office/drawing/2014/main" id="{B53B44E7-1C89-44DE-A081-8E0ED63E78CE}"/>
              </a:ext>
            </a:extLst>
          </p:cNvPr>
          <p:cNvSpPr>
            <a:spLocks noGrp="1"/>
          </p:cNvSpPr>
          <p:nvPr>
            <p:ph type="title"/>
          </p:nvPr>
        </p:nvSpPr>
        <p:spPr>
          <a:xfrm>
            <a:off x="1093076" y="-139300"/>
            <a:ext cx="7882758" cy="1325563"/>
          </a:xfrm>
        </p:spPr>
        <p:txBody>
          <a:bodyPr>
            <a:normAutofit/>
          </a:bodyPr>
          <a:lstStyle/>
          <a:p>
            <a:r>
              <a:rPr lang="en-US" sz="2400" dirty="0"/>
              <a:t>Characteristic Label Examples</a:t>
            </a:r>
            <a:br>
              <a:rPr lang="en-US" sz="2400" dirty="0"/>
            </a:br>
            <a:r>
              <a:rPr lang="en-US" sz="2400" dirty="0"/>
              <a:t>[40 CFR 262.17(a)(5)(</a:t>
            </a:r>
            <a:r>
              <a:rPr lang="en-US" sz="2400" dirty="0" err="1"/>
              <a:t>i</a:t>
            </a:r>
            <a:r>
              <a:rPr lang="en-US" sz="2400" dirty="0"/>
              <a:t>)(B)]</a:t>
            </a:r>
          </a:p>
        </p:txBody>
      </p:sp>
    </p:spTree>
    <p:extLst>
      <p:ext uri="{BB962C8B-B14F-4D97-AF65-F5344CB8AC3E}">
        <p14:creationId xmlns:p14="http://schemas.microsoft.com/office/powerpoint/2010/main" val="2357375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619233-EE9D-4AEE-84EC-D5DB80366F76}"/>
              </a:ext>
            </a:extLst>
          </p:cNvPr>
          <p:cNvSpPr>
            <a:spLocks noGrp="1"/>
          </p:cNvSpPr>
          <p:nvPr>
            <p:ph idx="1"/>
          </p:nvPr>
        </p:nvSpPr>
        <p:spPr>
          <a:xfrm>
            <a:off x="628650" y="1625928"/>
            <a:ext cx="8084426" cy="4351338"/>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NFPA chemical hazard label – Code 704</a:t>
            </a:r>
          </a:p>
        </p:txBody>
      </p:sp>
      <p:pic>
        <p:nvPicPr>
          <p:cNvPr id="9" name="Picture 8" descr="Blue health, red flammable, yellow reactive, white special on the color coded NFPA chemical hazard label. ">
            <a:extLst>
              <a:ext uri="{FF2B5EF4-FFF2-40B4-BE49-F238E27FC236}">
                <a16:creationId xmlns:a16="http://schemas.microsoft.com/office/drawing/2014/main" id="{E4AABE90-0A41-4FEA-A6B4-0BD237A45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292" y="2767943"/>
            <a:ext cx="1952625" cy="1952625"/>
          </a:xfrm>
          <a:prstGeom prst="rect">
            <a:avLst/>
          </a:prstGeom>
        </p:spPr>
      </p:pic>
      <p:pic>
        <p:nvPicPr>
          <p:cNvPr id="16" name="Picture 15" descr="NFPA chemical hazard label including scaling. ">
            <a:extLst>
              <a:ext uri="{FF2B5EF4-FFF2-40B4-BE49-F238E27FC236}">
                <a16:creationId xmlns:a16="http://schemas.microsoft.com/office/drawing/2014/main" id="{6418C424-C3CB-41D8-B05B-26FD0E2B6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154" y="2687350"/>
            <a:ext cx="2408920" cy="2113810"/>
          </a:xfrm>
          <a:prstGeom prst="rect">
            <a:avLst/>
          </a:prstGeom>
        </p:spPr>
      </p:pic>
      <p:pic>
        <p:nvPicPr>
          <p:cNvPr id="18" name="Picture 17" descr="Example NFPA label.">
            <a:extLst>
              <a:ext uri="{FF2B5EF4-FFF2-40B4-BE49-F238E27FC236}">
                <a16:creationId xmlns:a16="http://schemas.microsoft.com/office/drawing/2014/main" id="{75F563FD-F1FD-4265-BE05-B6A8680D4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311" y="2767943"/>
            <a:ext cx="2132122" cy="2132122"/>
          </a:xfrm>
          <a:prstGeom prst="rect">
            <a:avLst/>
          </a:prstGeom>
        </p:spPr>
      </p:pic>
      <p:sp>
        <p:nvSpPr>
          <p:cNvPr id="2" name="Title 1">
            <a:extLst>
              <a:ext uri="{FF2B5EF4-FFF2-40B4-BE49-F238E27FC236}">
                <a16:creationId xmlns:a16="http://schemas.microsoft.com/office/drawing/2014/main" id="{B53B44E7-1C89-44DE-A081-8E0ED63E78CE}"/>
              </a:ext>
            </a:extLst>
          </p:cNvPr>
          <p:cNvSpPr>
            <a:spLocks noGrp="1"/>
          </p:cNvSpPr>
          <p:nvPr>
            <p:ph type="title"/>
          </p:nvPr>
        </p:nvSpPr>
        <p:spPr>
          <a:xfrm>
            <a:off x="1025292" y="-114055"/>
            <a:ext cx="7882758" cy="1325563"/>
          </a:xfrm>
        </p:spPr>
        <p:txBody>
          <a:bodyPr>
            <a:normAutofit/>
          </a:bodyPr>
          <a:lstStyle/>
          <a:p>
            <a:r>
              <a:rPr lang="en-US" sz="2400" dirty="0"/>
              <a:t>Characteristic Label Examples</a:t>
            </a:r>
            <a:br>
              <a:rPr lang="en-US" sz="2400" dirty="0"/>
            </a:br>
            <a:r>
              <a:rPr lang="en-US" sz="2400" dirty="0"/>
              <a:t>[40 CFR 262.17(a)(5)(</a:t>
            </a:r>
            <a:r>
              <a:rPr lang="en-US" sz="2400" dirty="0" err="1"/>
              <a:t>i</a:t>
            </a:r>
            <a:r>
              <a:rPr lang="en-US" sz="2400" dirty="0"/>
              <a:t>)(B)]</a:t>
            </a:r>
          </a:p>
        </p:txBody>
      </p:sp>
    </p:spTree>
    <p:extLst>
      <p:ext uri="{BB962C8B-B14F-4D97-AF65-F5344CB8AC3E}">
        <p14:creationId xmlns:p14="http://schemas.microsoft.com/office/powerpoint/2010/main" val="39721150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5 gallon drum labeled as &quot;extra excess chemicals&quot;.">
            <a:extLst>
              <a:ext uri="{FF2B5EF4-FFF2-40B4-BE49-F238E27FC236}">
                <a16:creationId xmlns:a16="http://schemas.microsoft.com/office/drawing/2014/main" id="{A60076E1-CC06-4DD7-8254-A12846FB3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693" y="1211508"/>
            <a:ext cx="6431027" cy="4823270"/>
          </a:xfrm>
          <a:prstGeom prst="rect">
            <a:avLst/>
          </a:prstGeom>
        </p:spPr>
      </p:pic>
      <p:sp>
        <p:nvSpPr>
          <p:cNvPr id="6" name="TextBox 5">
            <a:extLst>
              <a:ext uri="{FF2B5EF4-FFF2-40B4-BE49-F238E27FC236}">
                <a16:creationId xmlns:a16="http://schemas.microsoft.com/office/drawing/2014/main" id="{E85A51BD-F98E-472F-B807-728D37E8D4A2}"/>
              </a:ext>
            </a:extLst>
          </p:cNvPr>
          <p:cNvSpPr txBox="1"/>
          <p:nvPr/>
        </p:nvSpPr>
        <p:spPr>
          <a:xfrm>
            <a:off x="473335" y="2280621"/>
            <a:ext cx="96818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a:extLst>
              <a:ext uri="{FF2B5EF4-FFF2-40B4-BE49-F238E27FC236}">
                <a16:creationId xmlns:a16="http://schemas.microsoft.com/office/drawing/2014/main" id="{B53B44E7-1C89-44DE-A081-8E0ED63E78CE}"/>
              </a:ext>
            </a:extLst>
          </p:cNvPr>
          <p:cNvSpPr>
            <a:spLocks noGrp="1"/>
          </p:cNvSpPr>
          <p:nvPr>
            <p:ph type="title"/>
          </p:nvPr>
        </p:nvSpPr>
        <p:spPr>
          <a:xfrm>
            <a:off x="1025292" y="-114055"/>
            <a:ext cx="7882758" cy="1325563"/>
          </a:xfrm>
        </p:spPr>
        <p:txBody>
          <a:bodyPr>
            <a:normAutofit/>
          </a:bodyPr>
          <a:lstStyle/>
          <a:p>
            <a:r>
              <a:rPr lang="en-US" sz="2400" dirty="0"/>
              <a:t>Characteristic Label Examples</a:t>
            </a:r>
            <a:br>
              <a:rPr lang="en-US" sz="2400" dirty="0"/>
            </a:br>
            <a:r>
              <a:rPr lang="pt-BR" sz="2400" dirty="0"/>
              <a:t>[40 CFR 262.17(a)(5)(i)(B)]</a:t>
            </a:r>
            <a:endParaRPr lang="en-US" sz="2400" dirty="0"/>
          </a:p>
        </p:txBody>
      </p:sp>
    </p:spTree>
    <p:extLst>
      <p:ext uri="{BB962C8B-B14F-4D97-AF65-F5344CB8AC3E}">
        <p14:creationId xmlns:p14="http://schemas.microsoft.com/office/powerpoint/2010/main" val="192481385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Container Labeling</a:t>
            </a:r>
            <a:br>
              <a:rPr lang="en-US" sz="2400" dirty="0"/>
            </a:br>
            <a:r>
              <a:rPr lang="en-US" sz="2400" dirty="0"/>
              <a:t>[40 CFR 262.17(a)(5)(</a:t>
            </a:r>
            <a:r>
              <a:rPr lang="en-US" sz="2400" dirty="0" err="1"/>
              <a:t>i</a:t>
            </a:r>
            <a:r>
              <a:rPr lang="en-US" sz="2400" dirty="0"/>
              <a:t>)(C)]</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20798"/>
          </a:xfrm>
        </p:spPr>
        <p:txBody>
          <a:bodyPr>
            <a:normAutofit/>
          </a:bodyPr>
          <a:lstStyle/>
          <a:p>
            <a:pPr marL="400050" indent="-400050">
              <a:buNone/>
            </a:pPr>
            <a:r>
              <a:rPr lang="en-US" sz="2400" dirty="0">
                <a:latin typeface="Arial" panose="020B0604020202020204" pitchFamily="34" charset="0"/>
                <a:cs typeface="Arial" panose="020B0604020202020204" pitchFamily="34" charset="0"/>
              </a:rPr>
              <a:t>(5) </a:t>
            </a:r>
            <a:r>
              <a:rPr lang="en-US" sz="2400" i="1" dirty="0">
                <a:latin typeface="Arial" panose="020B0604020202020204" pitchFamily="34" charset="0"/>
                <a:cs typeface="Arial" panose="020B0604020202020204" pitchFamily="34" charset="0"/>
              </a:rPr>
              <a:t>Labeling and marking of containers and tanks. </a:t>
            </a:r>
          </a:p>
          <a:p>
            <a:pPr marL="514350" indent="-514350">
              <a:buAutoNum type="romanLcParenBoth"/>
            </a:pPr>
            <a:r>
              <a:rPr lang="en-US" sz="2400" dirty="0">
                <a:latin typeface="Arial" panose="020B0604020202020204" pitchFamily="34" charset="0"/>
                <a:cs typeface="Arial" panose="020B0604020202020204" pitchFamily="34" charset="0"/>
              </a:rPr>
              <a:t>LQG must label containers: </a:t>
            </a:r>
          </a:p>
          <a:p>
            <a:pPr marL="0" indent="0">
              <a:buNone/>
            </a:pPr>
            <a:r>
              <a:rPr lang="en-US" sz="2400" dirty="0">
                <a:latin typeface="Arial" panose="020B0604020202020204" pitchFamily="34" charset="0"/>
                <a:cs typeface="Arial" panose="020B0604020202020204" pitchFamily="34" charset="0"/>
              </a:rPr>
              <a:t>(C) The date upon which each period of accumulation begins </a:t>
            </a:r>
            <a:r>
              <a:rPr lang="en-US" sz="2400" b="1" dirty="0">
                <a:latin typeface="Arial" panose="020B0604020202020204" pitchFamily="34" charset="0"/>
                <a:cs typeface="Arial" panose="020B0604020202020204" pitchFamily="34" charset="0"/>
              </a:rPr>
              <a:t>clearly visible for inspection </a:t>
            </a:r>
            <a:r>
              <a:rPr lang="en-US" sz="2400" dirty="0">
                <a:latin typeface="Arial" panose="020B0604020202020204" pitchFamily="34" charset="0"/>
                <a:cs typeface="Arial" panose="020B0604020202020204" pitchFamily="34" charset="0"/>
              </a:rPr>
              <a:t>on each container.</a:t>
            </a:r>
          </a:p>
        </p:txBody>
      </p:sp>
    </p:spTree>
    <p:extLst>
      <p:ext uri="{BB962C8B-B14F-4D97-AF65-F5344CB8AC3E}">
        <p14:creationId xmlns:p14="http://schemas.microsoft.com/office/powerpoint/2010/main" val="2105577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roperly filled out hazardous waste label on a 55 gallon drum.">
            <a:extLst>
              <a:ext uri="{FF2B5EF4-FFF2-40B4-BE49-F238E27FC236}">
                <a16:creationId xmlns:a16="http://schemas.microsoft.com/office/drawing/2014/main" id="{5CFC123F-140E-4C68-9A12-34DF3EB7B4E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6526" y="1281392"/>
            <a:ext cx="6078072" cy="4558554"/>
          </a:xfrm>
        </p:spPr>
      </p:pic>
      <p:sp>
        <p:nvSpPr>
          <p:cNvPr id="6" name="TextBox 5">
            <a:extLst>
              <a:ext uri="{FF2B5EF4-FFF2-40B4-BE49-F238E27FC236}">
                <a16:creationId xmlns:a16="http://schemas.microsoft.com/office/drawing/2014/main" id="{8A3A587F-36C2-49A0-AFD5-359663B082CE}"/>
              </a:ext>
            </a:extLst>
          </p:cNvPr>
          <p:cNvSpPr txBox="1"/>
          <p:nvPr/>
        </p:nvSpPr>
        <p:spPr>
          <a:xfrm>
            <a:off x="462579" y="2549562"/>
            <a:ext cx="76379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Container Labeling</a:t>
            </a:r>
            <a:br>
              <a:rPr lang="en-US" sz="2400" dirty="0"/>
            </a:br>
            <a:r>
              <a:rPr lang="en-US" sz="2400" dirty="0"/>
              <a:t>[40 CFR 262.17(a)(5)(</a:t>
            </a:r>
            <a:r>
              <a:rPr lang="en-US" sz="2400" dirty="0" err="1"/>
              <a:t>i</a:t>
            </a:r>
            <a:r>
              <a:rPr lang="en-US" sz="2400" dirty="0"/>
              <a:t>)(C)] </a:t>
            </a:r>
          </a:p>
        </p:txBody>
      </p:sp>
    </p:spTree>
    <p:extLst>
      <p:ext uri="{BB962C8B-B14F-4D97-AF65-F5344CB8AC3E}">
        <p14:creationId xmlns:p14="http://schemas.microsoft.com/office/powerpoint/2010/main" val="22314212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Tank Labeling</a:t>
            </a:r>
            <a:br>
              <a:rPr lang="en-US" sz="2400" dirty="0"/>
            </a:br>
            <a:r>
              <a:rPr lang="en-US" sz="2400" dirty="0"/>
              <a:t>[40 CFR 262.17(a)(5)(ii)] </a:t>
            </a:r>
          </a:p>
        </p:txBody>
      </p:sp>
      <p:sp>
        <p:nvSpPr>
          <p:cNvPr id="4" name="Content Placeholder 3">
            <a:extLst>
              <a:ext uri="{FF2B5EF4-FFF2-40B4-BE49-F238E27FC236}">
                <a16:creationId xmlns:a16="http://schemas.microsoft.com/office/drawing/2014/main" id="{A9CEF0F4-8CF6-43C9-995D-9A1C24D13AB3}"/>
              </a:ext>
            </a:extLst>
          </p:cNvPr>
          <p:cNvSpPr>
            <a:spLocks noGrp="1"/>
          </p:cNvSpPr>
          <p:nvPr>
            <p:ph idx="1"/>
          </p:nvPr>
        </p:nvSpPr>
        <p:spPr/>
        <p:txBody>
          <a:bodyPr/>
          <a:lstStyle/>
          <a:p>
            <a:pPr marL="0" indent="0">
              <a:buNone/>
            </a:pPr>
            <a:r>
              <a:rPr lang="en-US" dirty="0"/>
              <a:t>HW LQG Tanks are not covered in this Workshop</a:t>
            </a:r>
          </a:p>
        </p:txBody>
      </p:sp>
      <p:pic>
        <p:nvPicPr>
          <p:cNvPr id="7" name="Picture 6" descr="Cartoon depiction of a hazardous waste tank. ">
            <a:extLst>
              <a:ext uri="{FF2B5EF4-FFF2-40B4-BE49-F238E27FC236}">
                <a16:creationId xmlns:a16="http://schemas.microsoft.com/office/drawing/2014/main" id="{5D33C9D1-9247-4088-9A57-E5F06B23C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125" y="2662518"/>
            <a:ext cx="3377514" cy="3124200"/>
          </a:xfrm>
          <a:prstGeom prst="rect">
            <a:avLst/>
          </a:prstGeom>
        </p:spPr>
      </p:pic>
      <p:pic>
        <p:nvPicPr>
          <p:cNvPr id="8" name="Picture 7" descr="Hazardous waste label on a tank. ">
            <a:extLst>
              <a:ext uri="{FF2B5EF4-FFF2-40B4-BE49-F238E27FC236}">
                <a16:creationId xmlns:a16="http://schemas.microsoft.com/office/drawing/2014/main" id="{D69B91FE-64EA-4228-A133-47A9B493CC6A}"/>
              </a:ext>
            </a:extLst>
          </p:cNvPr>
          <p:cNvPicPr>
            <a:picLocks noChangeAspect="1" noChangeArrowheads="1"/>
          </p:cNvPicPr>
          <p:nvPr/>
        </p:nvPicPr>
        <p:blipFill>
          <a:blip r:embed="rId4" cstate="print"/>
          <a:srcRect/>
          <a:stretch>
            <a:fillRect/>
          </a:stretch>
        </p:blipFill>
        <p:spPr bwMode="auto">
          <a:xfrm>
            <a:off x="4305348" y="4468906"/>
            <a:ext cx="773067" cy="580135"/>
          </a:xfrm>
          <a:prstGeom prst="rect">
            <a:avLst/>
          </a:prstGeom>
          <a:noFill/>
          <a:ln w="12700">
            <a:noFill/>
            <a:miter lim="800000"/>
            <a:headEnd/>
            <a:tailEnd/>
          </a:ln>
        </p:spPr>
      </p:pic>
    </p:spTree>
    <p:extLst>
      <p:ext uri="{BB962C8B-B14F-4D97-AF65-F5344CB8AC3E}">
        <p14:creationId xmlns:p14="http://schemas.microsoft.com/office/powerpoint/2010/main" val="38158353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43435"/>
            <a:ext cx="7609114" cy="1325563"/>
          </a:xfrm>
        </p:spPr>
        <p:txBody>
          <a:bodyPr>
            <a:normAutofit/>
          </a:bodyPr>
          <a:lstStyle/>
          <a:p>
            <a:r>
              <a:rPr lang="en-US" sz="2800" dirty="0"/>
              <a:t>Satellite Accumulation</a:t>
            </a:r>
            <a:br>
              <a:rPr lang="en-US" sz="2800" dirty="0"/>
            </a:br>
            <a:r>
              <a:rPr lang="en-US" sz="2400" dirty="0"/>
              <a:t>[40 CFR 262.15]</a:t>
            </a:r>
          </a:p>
        </p:txBody>
      </p:sp>
      <p:sp>
        <p:nvSpPr>
          <p:cNvPr id="3" name="Content Placeholder 2"/>
          <p:cNvSpPr>
            <a:spLocks noGrp="1"/>
          </p:cNvSpPr>
          <p:nvPr>
            <p:ph idx="1"/>
          </p:nvPr>
        </p:nvSpPr>
        <p:spPr>
          <a:xfrm>
            <a:off x="628650" y="1182128"/>
            <a:ext cx="7886700" cy="4994835"/>
          </a:xfrm>
        </p:spPr>
        <p:txBody>
          <a:bodyPr>
            <a:normAutofit/>
          </a:bodyPr>
          <a:lstStyle/>
          <a:p>
            <a:pPr marL="0" indent="0">
              <a:buNone/>
            </a:pPr>
            <a:r>
              <a:rPr lang="en-US" sz="2400" dirty="0">
                <a:latin typeface="Arial" panose="020B0604020202020204" pitchFamily="34" charset="0"/>
                <a:cs typeface="Arial" panose="020B0604020202020204" pitchFamily="34" charset="0"/>
              </a:rPr>
              <a:t>Let’s take a few minutes to discuss Satellite Accumulation at LQGs while we are talking about container requirements.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40 CFR 262.15 Satellite accumulation area regulations for small and large quantity generators. </a:t>
            </a:r>
          </a:p>
        </p:txBody>
      </p:sp>
    </p:spTree>
    <p:extLst>
      <p:ext uri="{BB962C8B-B14F-4D97-AF65-F5344CB8AC3E}">
        <p14:creationId xmlns:p14="http://schemas.microsoft.com/office/powerpoint/2010/main" val="393645113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43435"/>
            <a:ext cx="7609114" cy="1325563"/>
          </a:xfrm>
        </p:spPr>
        <p:txBody>
          <a:bodyPr>
            <a:normAutofit/>
          </a:bodyPr>
          <a:lstStyle/>
          <a:p>
            <a:r>
              <a:rPr lang="en-US" sz="2800" dirty="0"/>
              <a:t>Satellite Accumulation</a:t>
            </a:r>
            <a:br>
              <a:rPr lang="en-US" sz="2800" dirty="0"/>
            </a:br>
            <a:r>
              <a:rPr lang="en-US" sz="2400" dirty="0"/>
              <a:t>[40 CFR 262.15(a)] </a:t>
            </a:r>
          </a:p>
        </p:txBody>
      </p:sp>
      <p:sp>
        <p:nvSpPr>
          <p:cNvPr id="3" name="Content Placeholder 2"/>
          <p:cNvSpPr>
            <a:spLocks noGrp="1"/>
          </p:cNvSpPr>
          <p:nvPr>
            <p:ph idx="1"/>
          </p:nvPr>
        </p:nvSpPr>
        <p:spPr>
          <a:xfrm>
            <a:off x="628650" y="1182128"/>
            <a:ext cx="7886700" cy="4994835"/>
          </a:xfrm>
        </p:spPr>
        <p:txBody>
          <a:bodyPr>
            <a:normAutofit/>
          </a:bodyPr>
          <a:lstStyle/>
          <a:p>
            <a:pPr marL="0" indent="0">
              <a:buNone/>
            </a:pPr>
            <a:r>
              <a:rPr lang="en-US" sz="2400" dirty="0">
                <a:latin typeface="Arial" panose="020B0604020202020204" pitchFamily="34" charset="0"/>
                <a:cs typeface="Arial" panose="020B0604020202020204" pitchFamily="34" charset="0"/>
              </a:rPr>
              <a:t>Satellite Accumulation – Conditions for Exemption</a:t>
            </a:r>
          </a:p>
          <a:p>
            <a:pPr marL="0" indent="0">
              <a:buNone/>
            </a:pPr>
            <a:r>
              <a:rPr lang="en-US" sz="2400" dirty="0">
                <a:latin typeface="Arial" panose="020B0604020202020204" pitchFamily="34" charset="0"/>
                <a:cs typeface="Arial" panose="020B0604020202020204" pitchFamily="34" charset="0"/>
              </a:rPr>
              <a:t>(a) An LQG generator may comply with the conditions for exemption in 40 CFR 262.15 instead of complying with the conditions for exemption in §262.17(a), except as required in §262.15(a)(7) and (8). The conditions for exemption for satellite accumulation are:</a:t>
            </a:r>
          </a:p>
        </p:txBody>
      </p:sp>
    </p:spTree>
    <p:extLst>
      <p:ext uri="{BB962C8B-B14F-4D97-AF65-F5344CB8AC3E}">
        <p14:creationId xmlns:p14="http://schemas.microsoft.com/office/powerpoint/2010/main" val="2684998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3C4D-EF2D-4869-93EC-44CCC70E413C}"/>
              </a:ext>
            </a:extLst>
          </p:cNvPr>
          <p:cNvSpPr>
            <a:spLocks noGrp="1"/>
          </p:cNvSpPr>
          <p:nvPr>
            <p:ph type="title"/>
          </p:nvPr>
        </p:nvSpPr>
        <p:spPr>
          <a:xfrm>
            <a:off x="906236" y="-103517"/>
            <a:ext cx="7609114" cy="1325563"/>
          </a:xfrm>
        </p:spPr>
        <p:txBody>
          <a:bodyPr/>
          <a:lstStyle/>
          <a:p>
            <a:r>
              <a:rPr lang="en-US" dirty="0"/>
              <a:t>Independent Requirements</a:t>
            </a:r>
            <a:br>
              <a:rPr lang="en-US" dirty="0"/>
            </a:br>
            <a:r>
              <a:rPr lang="en-US" sz="2000" dirty="0"/>
              <a:t>[40 CFR 262.10(a)(1)(iii)] </a:t>
            </a:r>
          </a:p>
        </p:txBody>
      </p:sp>
      <p:sp>
        <p:nvSpPr>
          <p:cNvPr id="3" name="Content Placeholder 2">
            <a:extLst>
              <a:ext uri="{FF2B5EF4-FFF2-40B4-BE49-F238E27FC236}">
                <a16:creationId xmlns:a16="http://schemas.microsoft.com/office/drawing/2014/main" id="{E5FAA00F-1B1B-4B4C-B52A-205E01050577}"/>
              </a:ext>
            </a:extLst>
          </p:cNvPr>
          <p:cNvSpPr>
            <a:spLocks noGrp="1"/>
          </p:cNvSpPr>
          <p:nvPr>
            <p:ph idx="1"/>
          </p:nvPr>
        </p:nvSpPr>
        <p:spPr>
          <a:xfrm>
            <a:off x="388883" y="1222046"/>
            <a:ext cx="8481847" cy="4926506"/>
          </a:xfrm>
        </p:spPr>
        <p:txBody>
          <a:bodyPr>
            <a:noAutofit/>
          </a:bodyPr>
          <a:lstStyle/>
          <a:p>
            <a:pPr marL="0" indent="0">
              <a:buNone/>
            </a:pPr>
            <a:r>
              <a:rPr lang="en-US" sz="2200" dirty="0">
                <a:latin typeface="Arial" panose="020B0604020202020204" pitchFamily="34" charset="0"/>
                <a:cs typeface="Arial" panose="020B0604020202020204" pitchFamily="34" charset="0"/>
              </a:rPr>
              <a:t>Independent requirements of an LQG</a:t>
            </a:r>
          </a:p>
          <a:p>
            <a:pPr marL="0" indent="0">
              <a:buNone/>
            </a:pPr>
            <a:endParaRPr lang="en-US" sz="5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 Section 262.11 - Hazardous waste determination and recordkeeping; </a:t>
            </a:r>
          </a:p>
          <a:p>
            <a:pPr marL="0" indent="0">
              <a:buNone/>
            </a:pPr>
            <a:r>
              <a:rPr lang="en-US" sz="2000" b="1" dirty="0">
                <a:latin typeface="Arial" panose="020B0604020202020204" pitchFamily="34" charset="0"/>
                <a:cs typeface="Arial" panose="020B0604020202020204" pitchFamily="34" charset="0"/>
              </a:rPr>
              <a:t>(B) Section 262.13  - Generator category determination;</a:t>
            </a:r>
          </a:p>
          <a:p>
            <a:pPr marL="0" indent="0">
              <a:buNone/>
            </a:pPr>
            <a:r>
              <a:rPr lang="en-US" sz="2000" dirty="0">
                <a:latin typeface="Arial" panose="020B0604020202020204" pitchFamily="34" charset="0"/>
                <a:cs typeface="Arial" panose="020B0604020202020204" pitchFamily="34" charset="0"/>
              </a:rPr>
              <a:t>(C) Section 262.18  - EPA ID No.’s and re-notification for LQGs;</a:t>
            </a:r>
          </a:p>
          <a:p>
            <a:pPr marL="0" indent="0">
              <a:buNone/>
            </a:pPr>
            <a:r>
              <a:rPr lang="en-US" sz="2000" dirty="0">
                <a:latin typeface="Arial" panose="020B0604020202020204" pitchFamily="34" charset="0"/>
                <a:cs typeface="Arial" panose="020B0604020202020204" pitchFamily="34" charset="0"/>
              </a:rPr>
              <a:t>(D) Part 262 Subpart B - Manifest requirements for LQGs;</a:t>
            </a:r>
          </a:p>
          <a:p>
            <a:pPr marL="400050" indent="-400050">
              <a:buNone/>
            </a:pPr>
            <a:r>
              <a:rPr lang="en-US" sz="2000" dirty="0">
                <a:latin typeface="Arial" panose="020B0604020202020204" pitchFamily="34" charset="0"/>
                <a:cs typeface="Arial" panose="020B0604020202020204" pitchFamily="34" charset="0"/>
              </a:rPr>
              <a:t>(E) Part 262 Subpart C - Pre-transport requirements for LQGs;</a:t>
            </a:r>
          </a:p>
          <a:p>
            <a:pPr marL="0" indent="0">
              <a:buNone/>
            </a:pPr>
            <a:r>
              <a:rPr lang="en-US" sz="2000" dirty="0">
                <a:latin typeface="Arial" panose="020B0604020202020204" pitchFamily="34" charset="0"/>
                <a:cs typeface="Arial" panose="020B0604020202020204" pitchFamily="34" charset="0"/>
              </a:rPr>
              <a:t>(F) Part 262 Subpart D - Recordkeeping and reporting applicable to small and large quantity generators, except §262.44; and </a:t>
            </a:r>
          </a:p>
          <a:p>
            <a:pPr marL="0" indent="0">
              <a:buNone/>
            </a:pPr>
            <a:r>
              <a:rPr lang="en-US" sz="2000" dirty="0">
                <a:latin typeface="Arial" panose="020B0604020202020204" pitchFamily="34" charset="0"/>
                <a:cs typeface="Arial" panose="020B0604020202020204" pitchFamily="34" charset="0"/>
              </a:rPr>
              <a:t>(G) Part 262 Subpart H - Transboundary movements of hazardous waste for recovery or disposal.</a:t>
            </a:r>
          </a:p>
        </p:txBody>
      </p:sp>
    </p:spTree>
    <p:extLst>
      <p:ext uri="{BB962C8B-B14F-4D97-AF65-F5344CB8AC3E}">
        <p14:creationId xmlns:p14="http://schemas.microsoft.com/office/powerpoint/2010/main" val="21475833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1" y="-161365"/>
            <a:ext cx="7764798" cy="1325563"/>
          </a:xfrm>
        </p:spPr>
        <p:txBody>
          <a:bodyPr>
            <a:normAutofit/>
          </a:bodyPr>
          <a:lstStyle/>
          <a:p>
            <a:r>
              <a:rPr lang="en-US" sz="2400" dirty="0"/>
              <a:t>Satellite Accumulation for LQGs</a:t>
            </a:r>
            <a:br>
              <a:rPr lang="en-US" sz="2400" dirty="0"/>
            </a:br>
            <a:r>
              <a:rPr lang="en-US" sz="2400" dirty="0"/>
              <a:t>[40 CFR 262.15(a)]</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64198"/>
            <a:ext cx="8094936" cy="4963333"/>
          </a:xfrm>
        </p:spPr>
        <p:txBody>
          <a:bodyPr>
            <a:normAutofit/>
          </a:bodyPr>
          <a:lstStyle/>
          <a:p>
            <a:pPr marL="0" indent="0">
              <a:buNone/>
            </a:pPr>
            <a:r>
              <a:rPr lang="en-US" sz="2400" dirty="0">
                <a:latin typeface="Arial" panose="020B0604020202020204" pitchFamily="34" charset="0"/>
                <a:cs typeface="Arial" panose="020B0604020202020204" pitchFamily="34" charset="0"/>
              </a:rPr>
              <a:t>(a) A generator may accumulate as much as 55 gallons of non-acute hazardous waste and/or either one quart of liquid acute hazardous waste listed in §261.31 or §261.33(e) of this chapter or 1 kg (2.2 lbs) of solid acute hazardous waste listed in §261.31 or §261.33(e) of this chapter in containers: </a:t>
            </a:r>
          </a:p>
          <a:p>
            <a:r>
              <a:rPr lang="en-US" sz="2400" b="1" dirty="0">
                <a:latin typeface="Arial" panose="020B0604020202020204" pitchFamily="34" charset="0"/>
                <a:cs typeface="Arial" panose="020B0604020202020204" pitchFamily="34" charset="0"/>
              </a:rPr>
              <a:t>at or near any point of generation where wastes initially accumulate </a:t>
            </a:r>
          </a:p>
          <a:p>
            <a:r>
              <a:rPr lang="en-US" sz="2400" b="1" dirty="0">
                <a:latin typeface="Arial" panose="020B0604020202020204" pitchFamily="34" charset="0"/>
                <a:cs typeface="Arial" panose="020B0604020202020204" pitchFamily="34" charset="0"/>
              </a:rPr>
              <a:t>which is under the control of the operator of the process generating the waste</a:t>
            </a:r>
          </a:p>
          <a:p>
            <a:pPr marL="0" indent="0">
              <a:buNone/>
            </a:pPr>
            <a:r>
              <a:rPr lang="en-US" sz="2400" dirty="0">
                <a:latin typeface="Arial" panose="020B0604020202020204" pitchFamily="34" charset="0"/>
                <a:cs typeface="Arial" panose="020B0604020202020204" pitchFamily="34" charset="0"/>
              </a:rPr>
              <a:t>Without a permit (…)</a:t>
            </a:r>
          </a:p>
          <a:p>
            <a:pPr marL="0" indent="0">
              <a:buNone/>
            </a:pPr>
            <a:r>
              <a:rPr lang="en-US" sz="2400" dirty="0">
                <a:latin typeface="Arial" panose="020B0604020202020204" pitchFamily="34" charset="0"/>
                <a:cs typeface="Arial" panose="020B0604020202020204" pitchFamily="34" charset="0"/>
              </a:rPr>
              <a:t>Provided that </a:t>
            </a:r>
            <a:r>
              <a:rPr lang="en-US" sz="2400" b="1" dirty="0">
                <a:latin typeface="Arial" panose="020B0604020202020204" pitchFamily="34" charset="0"/>
                <a:cs typeface="Arial" panose="020B0604020202020204" pitchFamily="34" charset="0"/>
              </a:rPr>
              <a:t>all of the conditions </a:t>
            </a:r>
            <a:r>
              <a:rPr lang="en-US" sz="2400" dirty="0">
                <a:latin typeface="Arial" panose="020B0604020202020204" pitchFamily="34" charset="0"/>
                <a:cs typeface="Arial" panose="020B0604020202020204" pitchFamily="34" charset="0"/>
              </a:rPr>
              <a:t>for exemption in this section are met:</a:t>
            </a:r>
          </a:p>
        </p:txBody>
      </p:sp>
    </p:spTree>
    <p:extLst>
      <p:ext uri="{BB962C8B-B14F-4D97-AF65-F5344CB8AC3E}">
        <p14:creationId xmlns:p14="http://schemas.microsoft.com/office/powerpoint/2010/main" val="42194276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0" y="-125506"/>
            <a:ext cx="7764798" cy="1325563"/>
          </a:xfrm>
        </p:spPr>
        <p:txBody>
          <a:bodyPr>
            <a:normAutofit/>
          </a:bodyPr>
          <a:lstStyle/>
          <a:p>
            <a:r>
              <a:rPr lang="en-US" sz="2400" dirty="0"/>
              <a:t>Satellite Accumulation for LQGs</a:t>
            </a:r>
            <a:br>
              <a:rPr lang="en-US" sz="2400" dirty="0"/>
            </a:br>
            <a:r>
              <a:rPr lang="en-US" sz="2400" dirty="0"/>
              <a:t>Container Condition</a:t>
            </a:r>
            <a:br>
              <a:rPr lang="en-US" sz="2400" dirty="0"/>
            </a:br>
            <a:r>
              <a:rPr lang="en-US" sz="2400" dirty="0"/>
              <a:t>[40 CFR 262.15(a)(1)]</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200057"/>
            <a:ext cx="8094936" cy="4927474"/>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(1) If a container holding hazardous waste is not in good condition, or if it begins to leak, the generator must immediately transfer the hazardous waste from this container to a container that is in good condition and does not leak, or immediately transfer and manage the waste in a central accumulation area operated in compliance with §262.17(a).</a:t>
            </a:r>
          </a:p>
        </p:txBody>
      </p:sp>
    </p:spTree>
    <p:extLst>
      <p:ext uri="{BB962C8B-B14F-4D97-AF65-F5344CB8AC3E}">
        <p14:creationId xmlns:p14="http://schemas.microsoft.com/office/powerpoint/2010/main" val="27608284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5B184D-7543-437E-AA7F-1AE3061AA1BB}"/>
              </a:ext>
            </a:extLst>
          </p:cNvPr>
          <p:cNvSpPr txBox="1"/>
          <p:nvPr/>
        </p:nvSpPr>
        <p:spPr>
          <a:xfrm>
            <a:off x="505609" y="2861534"/>
            <a:ext cx="74314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pic>
        <p:nvPicPr>
          <p:cNvPr id="6" name="Picture 5" descr="Drum with a funnel labeled as hazardous waste in good condition. ">
            <a:extLst>
              <a:ext uri="{FF2B5EF4-FFF2-40B4-BE49-F238E27FC236}">
                <a16:creationId xmlns:a16="http://schemas.microsoft.com/office/drawing/2014/main" id="{59B8B19B-5C8F-4C27-B8C8-F95A9636AA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7563" y="1211287"/>
            <a:ext cx="3671047" cy="4894729"/>
          </a:xfrm>
          <a:prstGeom prst="rect">
            <a:avLst/>
          </a:prstGeom>
        </p:spPr>
      </p:pic>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0" y="-125506"/>
            <a:ext cx="7764798" cy="1325563"/>
          </a:xfrm>
        </p:spPr>
        <p:txBody>
          <a:bodyPr>
            <a:normAutofit/>
          </a:bodyPr>
          <a:lstStyle/>
          <a:p>
            <a:r>
              <a:rPr lang="en-US" sz="2400" dirty="0"/>
              <a:t>Satellite Accumulation for LQGs</a:t>
            </a:r>
            <a:br>
              <a:rPr lang="en-US" sz="2400" dirty="0"/>
            </a:br>
            <a:r>
              <a:rPr lang="en-US" sz="2400" dirty="0"/>
              <a:t>Container Condition</a:t>
            </a:r>
            <a:br>
              <a:rPr lang="en-US" sz="2400" dirty="0"/>
            </a:br>
            <a:r>
              <a:rPr lang="en-US" sz="2400" dirty="0"/>
              <a:t>[40 CFR 262.15(a)(1)]  </a:t>
            </a:r>
          </a:p>
        </p:txBody>
      </p:sp>
    </p:spTree>
    <p:extLst>
      <p:ext uri="{BB962C8B-B14F-4D97-AF65-F5344CB8AC3E}">
        <p14:creationId xmlns:p14="http://schemas.microsoft.com/office/powerpoint/2010/main" val="7635766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waste container in secondary containment inside a facility's laboratory. ">
            <a:extLst>
              <a:ext uri="{FF2B5EF4-FFF2-40B4-BE49-F238E27FC236}">
                <a16:creationId xmlns:a16="http://schemas.microsoft.com/office/drawing/2014/main" id="{EBE7B778-DE90-423C-B713-BAFC64A7C8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0909" y="1386471"/>
            <a:ext cx="5802181" cy="4351636"/>
          </a:xfrm>
        </p:spPr>
      </p:pic>
      <p:sp>
        <p:nvSpPr>
          <p:cNvPr id="4" name="TextBox 3">
            <a:extLst>
              <a:ext uri="{FF2B5EF4-FFF2-40B4-BE49-F238E27FC236}">
                <a16:creationId xmlns:a16="http://schemas.microsoft.com/office/drawing/2014/main" id="{855B184D-7543-437E-AA7F-1AE3061AA1BB}"/>
              </a:ext>
            </a:extLst>
          </p:cNvPr>
          <p:cNvSpPr txBox="1"/>
          <p:nvPr/>
        </p:nvSpPr>
        <p:spPr>
          <a:xfrm>
            <a:off x="505609" y="2861534"/>
            <a:ext cx="74314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0" y="-125506"/>
            <a:ext cx="7764798" cy="1325563"/>
          </a:xfrm>
        </p:spPr>
        <p:txBody>
          <a:bodyPr>
            <a:normAutofit/>
          </a:bodyPr>
          <a:lstStyle/>
          <a:p>
            <a:r>
              <a:rPr lang="en-US" sz="2400" dirty="0"/>
              <a:t>Satellite Accumulation for LQGs</a:t>
            </a:r>
            <a:br>
              <a:rPr lang="en-US" sz="2400" dirty="0"/>
            </a:br>
            <a:r>
              <a:rPr lang="en-US" sz="2400" dirty="0"/>
              <a:t>Container Condition </a:t>
            </a:r>
            <a:br>
              <a:rPr lang="en-US" sz="2400" dirty="0"/>
            </a:br>
            <a:r>
              <a:rPr lang="en-US" sz="2400" dirty="0"/>
              <a:t>[40 CFR 262.15(a)(1)]</a:t>
            </a:r>
          </a:p>
        </p:txBody>
      </p:sp>
    </p:spTree>
    <p:extLst>
      <p:ext uri="{BB962C8B-B14F-4D97-AF65-F5344CB8AC3E}">
        <p14:creationId xmlns:p14="http://schemas.microsoft.com/office/powerpoint/2010/main" val="36286106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79294"/>
            <a:ext cx="7764798" cy="1325563"/>
          </a:xfrm>
        </p:spPr>
        <p:txBody>
          <a:bodyPr>
            <a:normAutofit/>
          </a:bodyPr>
          <a:lstStyle/>
          <a:p>
            <a:r>
              <a:rPr lang="en-US" sz="2400" dirty="0"/>
              <a:t>Satellite Accumulation for LQGs</a:t>
            </a:r>
            <a:br>
              <a:rPr lang="en-US" sz="2400" dirty="0"/>
            </a:br>
            <a:r>
              <a:rPr lang="en-US" sz="2400" dirty="0"/>
              <a:t>Container Compatibility</a:t>
            </a:r>
            <a:br>
              <a:rPr lang="en-US" sz="2400" dirty="0"/>
            </a:br>
            <a:r>
              <a:rPr lang="en-US" sz="2400" dirty="0"/>
              <a:t>[40 CFR 262.15(a)(2)]</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46269"/>
            <a:ext cx="8094936" cy="4981262"/>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(2) The generator must use a container made of or lined with materials that will not react with, and are otherwise compatible with, the hazardous waste to be accumulated, so that the ability of the container to contain the waste is not impaired.</a:t>
            </a:r>
          </a:p>
        </p:txBody>
      </p:sp>
    </p:spTree>
    <p:extLst>
      <p:ext uri="{BB962C8B-B14F-4D97-AF65-F5344CB8AC3E}">
        <p14:creationId xmlns:p14="http://schemas.microsoft.com/office/powerpoint/2010/main" val="687706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 step can labeled and closed. This can is in the picture is a satellite container for lab waste. ">
            <a:extLst>
              <a:ext uri="{FF2B5EF4-FFF2-40B4-BE49-F238E27FC236}">
                <a16:creationId xmlns:a16="http://schemas.microsoft.com/office/drawing/2014/main" id="{4071A2E9-FD4E-485B-87D8-5C0AD50B39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233" y="1418081"/>
            <a:ext cx="5702748" cy="4277061"/>
          </a:xfrm>
          <a:prstGeom prst="rect">
            <a:avLst/>
          </a:prstGeom>
        </p:spPr>
      </p:pic>
      <p:sp>
        <p:nvSpPr>
          <p:cNvPr id="6" name="TextBox 5">
            <a:extLst>
              <a:ext uri="{FF2B5EF4-FFF2-40B4-BE49-F238E27FC236}">
                <a16:creationId xmlns:a16="http://schemas.microsoft.com/office/drawing/2014/main" id="{26FE48EB-36D3-44BA-855E-EF73289A546E}"/>
              </a:ext>
            </a:extLst>
          </p:cNvPr>
          <p:cNvSpPr txBox="1"/>
          <p:nvPr/>
        </p:nvSpPr>
        <p:spPr>
          <a:xfrm>
            <a:off x="662474" y="2840019"/>
            <a:ext cx="83284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79294"/>
            <a:ext cx="7764798" cy="1325563"/>
          </a:xfrm>
        </p:spPr>
        <p:txBody>
          <a:bodyPr>
            <a:normAutofit/>
          </a:bodyPr>
          <a:lstStyle/>
          <a:p>
            <a:r>
              <a:rPr lang="en-US" sz="2400" dirty="0"/>
              <a:t>Satellite Accumulation for LQGs</a:t>
            </a:r>
            <a:br>
              <a:rPr lang="en-US" sz="2400" dirty="0"/>
            </a:br>
            <a:r>
              <a:rPr lang="en-US" sz="2400" dirty="0"/>
              <a:t>Container Compatibility</a:t>
            </a:r>
            <a:br>
              <a:rPr lang="en-US" sz="2400" dirty="0"/>
            </a:br>
            <a:r>
              <a:rPr lang="en-US" sz="2400" dirty="0"/>
              <a:t>[40 CFR 262.15(a)(2)] </a:t>
            </a:r>
          </a:p>
        </p:txBody>
      </p:sp>
    </p:spTree>
    <p:extLst>
      <p:ext uri="{BB962C8B-B14F-4D97-AF65-F5344CB8AC3E}">
        <p14:creationId xmlns:p14="http://schemas.microsoft.com/office/powerpoint/2010/main" val="1172290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E48EB-36D3-44BA-855E-EF73289A546E}"/>
              </a:ext>
            </a:extLst>
          </p:cNvPr>
          <p:cNvSpPr txBox="1"/>
          <p:nvPr/>
        </p:nvSpPr>
        <p:spPr>
          <a:xfrm>
            <a:off x="653144" y="2840019"/>
            <a:ext cx="84217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pic>
        <p:nvPicPr>
          <p:cNvPr id="7" name="Picture 6" descr="Container of liquid hazardous waste labeled and closed sitting inside a laboratory ventilation hood. ">
            <a:extLst>
              <a:ext uri="{FF2B5EF4-FFF2-40B4-BE49-F238E27FC236}">
                <a16:creationId xmlns:a16="http://schemas.microsoft.com/office/drawing/2014/main" id="{CCF2143F-2C20-40D8-9353-DC8B23BFC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9202" y="1220401"/>
            <a:ext cx="6475331" cy="4856498"/>
          </a:xfrm>
          <a:prstGeom prst="rect">
            <a:avLst/>
          </a:prstGeom>
        </p:spPr>
      </p:pic>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79294"/>
            <a:ext cx="7764798" cy="1325563"/>
          </a:xfrm>
        </p:spPr>
        <p:txBody>
          <a:bodyPr>
            <a:normAutofit/>
          </a:bodyPr>
          <a:lstStyle/>
          <a:p>
            <a:r>
              <a:rPr lang="en-US" sz="2400" dirty="0"/>
              <a:t>Satellite Accumulation for LQGs</a:t>
            </a:r>
            <a:br>
              <a:rPr lang="en-US" sz="2400" dirty="0"/>
            </a:br>
            <a:r>
              <a:rPr lang="en-US" sz="2400" dirty="0"/>
              <a:t>Container Compatibility</a:t>
            </a:r>
            <a:br>
              <a:rPr lang="en-US" sz="2400" dirty="0"/>
            </a:br>
            <a:r>
              <a:rPr lang="en-US" sz="2400" dirty="0"/>
              <a:t>[40 CFR 262.15(a)(2)]  </a:t>
            </a:r>
          </a:p>
        </p:txBody>
      </p:sp>
    </p:spTree>
    <p:extLst>
      <p:ext uri="{BB962C8B-B14F-4D97-AF65-F5344CB8AC3E}">
        <p14:creationId xmlns:p14="http://schemas.microsoft.com/office/powerpoint/2010/main" val="12300910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12374"/>
            <a:ext cx="7764798" cy="1325563"/>
          </a:xfrm>
        </p:spPr>
        <p:txBody>
          <a:bodyPr>
            <a:normAutofit/>
          </a:bodyPr>
          <a:lstStyle/>
          <a:p>
            <a:r>
              <a:rPr lang="en-US" sz="2400" dirty="0"/>
              <a:t>Satellite Accumulation for LQGs</a:t>
            </a:r>
            <a:br>
              <a:rPr lang="en-US" sz="2400" dirty="0"/>
            </a:br>
            <a:r>
              <a:rPr lang="en-US" sz="2400" dirty="0"/>
              <a:t>Incompatibles</a:t>
            </a:r>
            <a:br>
              <a:rPr lang="en-US" sz="2400" dirty="0"/>
            </a:br>
            <a:r>
              <a:rPr lang="en-US" sz="2400" dirty="0"/>
              <a:t>[40 CFR 262.15(a)(3)]</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213189"/>
            <a:ext cx="8094936" cy="5259329"/>
          </a:xfrm>
        </p:spPr>
        <p:txBody>
          <a:bodyPr>
            <a:normAutofit fontScale="92500" lnSpcReduction="10000"/>
          </a:bodyPr>
          <a:lstStyle/>
          <a:p>
            <a:pPr marL="0" indent="0">
              <a:buNone/>
            </a:pPr>
            <a:r>
              <a:rPr lang="en-US" sz="2600" dirty="0">
                <a:latin typeface="Arial" panose="020B0604020202020204" pitchFamily="34" charset="0"/>
                <a:cs typeface="Arial" panose="020B0604020202020204" pitchFamily="34" charset="0"/>
              </a:rPr>
              <a:t>(a) </a:t>
            </a:r>
          </a:p>
          <a:p>
            <a:pPr marL="0" indent="0">
              <a:buNone/>
            </a:pPr>
            <a:r>
              <a:rPr lang="en-US" sz="2600" dirty="0">
                <a:latin typeface="Arial" panose="020B0604020202020204" pitchFamily="34" charset="0"/>
                <a:cs typeface="Arial" panose="020B0604020202020204" pitchFamily="34" charset="0"/>
              </a:rPr>
              <a:t>(3) Special standards for incompatible wastes.</a:t>
            </a:r>
          </a:p>
          <a:p>
            <a:pPr marL="0" indent="0">
              <a:buNone/>
            </a:pPr>
            <a:r>
              <a:rPr lang="en-US" sz="2600" dirty="0">
                <a:latin typeface="Arial" panose="020B0604020202020204" pitchFamily="34" charset="0"/>
                <a:cs typeface="Arial" panose="020B0604020202020204" pitchFamily="34" charset="0"/>
              </a:rPr>
              <a:t>(i) Incompatible wastes, or incompatible wastes and materials, (see appendix V of part 265 for examples) must not be placed in the same container, unless §265.17(b) of this chapter is complied with.</a:t>
            </a:r>
          </a:p>
          <a:p>
            <a:pPr marL="0" indent="0">
              <a:buNone/>
            </a:pPr>
            <a:r>
              <a:rPr lang="en-US" sz="2600" dirty="0">
                <a:latin typeface="Arial" panose="020B0604020202020204" pitchFamily="34" charset="0"/>
                <a:cs typeface="Arial" panose="020B0604020202020204" pitchFamily="34" charset="0"/>
              </a:rPr>
              <a:t>(ii) Hazardous waste must not be placed in an unwashed container that previously held an incompatible waste or material (see appendix V of part 265 for examples), unless §265.17(b) of this chapter is complied with.</a:t>
            </a:r>
          </a:p>
          <a:p>
            <a:pPr marL="0" indent="0">
              <a:buNone/>
            </a:pPr>
            <a:r>
              <a:rPr lang="en-US" sz="2600" dirty="0">
                <a:latin typeface="Arial" panose="020B0604020202020204" pitchFamily="34" charset="0"/>
                <a:cs typeface="Arial" panose="020B0604020202020204" pitchFamily="34" charset="0"/>
              </a:rPr>
              <a:t>(iii) A container holding a hazardous waste that is incompatible with any waste or other materials accumulated nearby in other containers must be separated from the other materials or protected from them by any practical means.</a:t>
            </a:r>
          </a:p>
          <a:p>
            <a:pPr marL="0" indent="0">
              <a:buNone/>
            </a:pPr>
            <a:endParaRPr lang="en-US" dirty="0"/>
          </a:p>
        </p:txBody>
      </p:sp>
    </p:spTree>
    <p:extLst>
      <p:ext uri="{BB962C8B-B14F-4D97-AF65-F5344CB8AC3E}">
        <p14:creationId xmlns:p14="http://schemas.microsoft.com/office/powerpoint/2010/main" val="34885931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 waste bottles kept in secondary containment. ">
            <a:extLst>
              <a:ext uri="{FF2B5EF4-FFF2-40B4-BE49-F238E27FC236}">
                <a16:creationId xmlns:a16="http://schemas.microsoft.com/office/drawing/2014/main" id="{180C326B-7BDE-4C59-A74B-A74A2A08A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546" y="1525591"/>
            <a:ext cx="5458908" cy="4094181"/>
          </a:xfrm>
          <a:prstGeom prst="rect">
            <a:avLst/>
          </a:prstGeom>
        </p:spPr>
      </p:pic>
      <p:sp>
        <p:nvSpPr>
          <p:cNvPr id="7" name="TextBox 6">
            <a:extLst>
              <a:ext uri="{FF2B5EF4-FFF2-40B4-BE49-F238E27FC236}">
                <a16:creationId xmlns:a16="http://schemas.microsoft.com/office/drawing/2014/main" id="{4982CEAC-6A2D-49E3-BD9A-A5BD60C908D8}"/>
              </a:ext>
            </a:extLst>
          </p:cNvPr>
          <p:cNvSpPr txBox="1"/>
          <p:nvPr/>
        </p:nvSpPr>
        <p:spPr>
          <a:xfrm>
            <a:off x="765110" y="2226833"/>
            <a:ext cx="614092"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57282" y="-148831"/>
            <a:ext cx="7764798" cy="1325563"/>
          </a:xfrm>
        </p:spPr>
        <p:txBody>
          <a:bodyPr>
            <a:normAutofit/>
          </a:bodyPr>
          <a:lstStyle/>
          <a:p>
            <a:r>
              <a:rPr lang="en-US" sz="2400" dirty="0"/>
              <a:t>Satellite Accumulation for LQGs</a:t>
            </a:r>
            <a:br>
              <a:rPr lang="en-US" sz="2400" dirty="0"/>
            </a:br>
            <a:r>
              <a:rPr lang="en-US" sz="2400" dirty="0"/>
              <a:t>Incompatibles</a:t>
            </a:r>
            <a:br>
              <a:rPr lang="en-US" sz="2400" dirty="0"/>
            </a:br>
            <a:r>
              <a:rPr lang="en-US" sz="2400" dirty="0"/>
              <a:t>[40 CFR 262.15(a)(3)] </a:t>
            </a:r>
          </a:p>
        </p:txBody>
      </p:sp>
    </p:spTree>
    <p:extLst>
      <p:ext uri="{BB962C8B-B14F-4D97-AF65-F5344CB8AC3E}">
        <p14:creationId xmlns:p14="http://schemas.microsoft.com/office/powerpoint/2010/main" val="35727877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79294"/>
            <a:ext cx="7764798" cy="1325563"/>
          </a:xfrm>
        </p:spPr>
        <p:txBody>
          <a:bodyPr>
            <a:normAutofit/>
          </a:bodyPr>
          <a:lstStyle/>
          <a:p>
            <a:r>
              <a:rPr lang="en-US" sz="2400" dirty="0"/>
              <a:t>Satellite Accumulation for LQGs</a:t>
            </a:r>
            <a:br>
              <a:rPr lang="en-US" sz="2400" dirty="0"/>
            </a:br>
            <a:r>
              <a:rPr lang="en-US" sz="2400" dirty="0"/>
              <a:t>Closed Containers</a:t>
            </a:r>
            <a:br>
              <a:rPr lang="en-US" sz="2400" dirty="0"/>
            </a:br>
            <a:r>
              <a:rPr lang="en-US" sz="2400" dirty="0"/>
              <a:t>[40 CFR 262.15(a)(4)]</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46269"/>
            <a:ext cx="8094936" cy="4981262"/>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(4) A container holding hazardous waste must be closed at all times during accumulation, except:</a:t>
            </a:r>
          </a:p>
          <a:p>
            <a:pPr marL="0" indent="0">
              <a:buNone/>
            </a:pPr>
            <a:r>
              <a:rPr lang="en-US" sz="2400" dirty="0">
                <a:latin typeface="Arial" panose="020B0604020202020204" pitchFamily="34" charset="0"/>
                <a:cs typeface="Arial" panose="020B0604020202020204" pitchFamily="34" charset="0"/>
              </a:rPr>
              <a:t>(i) When adding, removing, or consolidating waste; or</a:t>
            </a:r>
          </a:p>
          <a:p>
            <a:pPr marL="0" indent="0">
              <a:buNone/>
            </a:pPr>
            <a:r>
              <a:rPr lang="en-US" sz="2400" dirty="0">
                <a:latin typeface="Arial" panose="020B0604020202020204" pitchFamily="34" charset="0"/>
                <a:cs typeface="Arial" panose="020B0604020202020204" pitchFamily="34" charset="0"/>
              </a:rPr>
              <a:t>(ii) When temporary venting of a container is necessary</a:t>
            </a:r>
          </a:p>
          <a:p>
            <a:pPr marL="0" indent="0">
              <a:buNone/>
            </a:pPr>
            <a:r>
              <a:rPr lang="en-US" sz="2400" dirty="0">
                <a:latin typeface="Arial" panose="020B0604020202020204" pitchFamily="34" charset="0"/>
                <a:cs typeface="Arial" panose="020B0604020202020204" pitchFamily="34" charset="0"/>
              </a:rPr>
              <a:t>(A) For the proper operation of equipment, or</a:t>
            </a:r>
          </a:p>
          <a:p>
            <a:pPr marL="0" indent="0">
              <a:buNone/>
            </a:pPr>
            <a:r>
              <a:rPr lang="en-US" sz="2400" dirty="0">
                <a:latin typeface="Arial" panose="020B0604020202020204" pitchFamily="34" charset="0"/>
                <a:cs typeface="Arial" panose="020B0604020202020204" pitchFamily="34" charset="0"/>
              </a:rPr>
              <a:t>(B) To prevent dangerous situations, such as build-up of extreme pressure.</a:t>
            </a:r>
          </a:p>
          <a:p>
            <a:pPr marL="0" indent="0">
              <a:buNone/>
            </a:pPr>
            <a:endParaRPr lang="en-US" dirty="0"/>
          </a:p>
        </p:txBody>
      </p:sp>
    </p:spTree>
    <p:extLst>
      <p:ext uri="{BB962C8B-B14F-4D97-AF65-F5344CB8AC3E}">
        <p14:creationId xmlns:p14="http://schemas.microsoft.com/office/powerpoint/2010/main" val="3168365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p:txBody>
          <a:bodyPr>
            <a:normAutofit/>
          </a:bodyPr>
          <a:lstStyle/>
          <a:p>
            <a:r>
              <a:rPr lang="en-US" sz="3200" dirty="0"/>
              <a:t>Generator Category Determination</a:t>
            </a:r>
            <a:br>
              <a:rPr lang="en-US" sz="3200" dirty="0"/>
            </a:br>
            <a:r>
              <a:rPr lang="en-US" sz="2000" dirty="0"/>
              <a:t>[40 CFR 262.13]</a:t>
            </a:r>
            <a:endParaRPr lang="en-US" sz="3200" dirty="0"/>
          </a:p>
        </p:txBody>
      </p:sp>
      <p:sp>
        <p:nvSpPr>
          <p:cNvPr id="3" name="Content Placeholder 2">
            <a:extLst>
              <a:ext uri="{FF2B5EF4-FFF2-40B4-BE49-F238E27FC236}">
                <a16:creationId xmlns:a16="http://schemas.microsoft.com/office/drawing/2014/main" id="{F9EDE653-38F3-4726-9661-050CCA57BD7F}"/>
              </a:ext>
            </a:extLst>
          </p:cNvPr>
          <p:cNvSpPr>
            <a:spLocks noGrp="1"/>
          </p:cNvSpPr>
          <p:nvPr>
            <p:ph idx="1"/>
          </p:nvPr>
        </p:nvSpPr>
        <p:spPr>
          <a:xfrm>
            <a:off x="628650" y="1325563"/>
            <a:ext cx="7886700" cy="4851400"/>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262.13 Generator category determination.</a:t>
            </a:r>
          </a:p>
          <a:p>
            <a:pPr marL="0" indent="0">
              <a:buNone/>
            </a:pPr>
            <a:r>
              <a:rPr lang="en-US" sz="2400" dirty="0">
                <a:latin typeface="Arial" panose="020B0604020202020204" pitchFamily="34" charset="0"/>
                <a:cs typeface="Arial" panose="020B0604020202020204" pitchFamily="34" charset="0"/>
              </a:rPr>
              <a:t>A generator must determine its generator category. A generator's category is based on the amount of hazardous waste generated each month and may change from month to month. This section sets forth procedures to determine whether a generator is a very small quantity generator, a small quantity generator, or a large quantity generator for a particular month, as defined in §260.10 of this chapter.</a:t>
            </a:r>
          </a:p>
        </p:txBody>
      </p:sp>
    </p:spTree>
    <p:extLst>
      <p:ext uri="{BB962C8B-B14F-4D97-AF65-F5344CB8AC3E}">
        <p14:creationId xmlns:p14="http://schemas.microsoft.com/office/powerpoint/2010/main" val="25398109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open containers of waste, not kept in secondary containment.">
            <a:extLst>
              <a:ext uri="{FF2B5EF4-FFF2-40B4-BE49-F238E27FC236}">
                <a16:creationId xmlns:a16="http://schemas.microsoft.com/office/drawing/2014/main" id="{4AA0D829-173C-4D19-9D7F-F63E744943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703" y="1653329"/>
            <a:ext cx="5640593" cy="4230445"/>
          </a:xfrm>
          <a:prstGeom prst="rect">
            <a:avLst/>
          </a:prstGeom>
        </p:spPr>
      </p:pic>
      <p:sp>
        <p:nvSpPr>
          <p:cNvPr id="7" name="TextBox 6">
            <a:extLst>
              <a:ext uri="{FF2B5EF4-FFF2-40B4-BE49-F238E27FC236}">
                <a16:creationId xmlns:a16="http://schemas.microsoft.com/office/drawing/2014/main" id="{7FEC0030-89D8-459F-A0AF-0343D6C5ECDD}"/>
              </a:ext>
            </a:extLst>
          </p:cNvPr>
          <p:cNvSpPr txBox="1"/>
          <p:nvPr/>
        </p:nvSpPr>
        <p:spPr>
          <a:xfrm>
            <a:off x="447869" y="2086984"/>
            <a:ext cx="102592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79294"/>
            <a:ext cx="7764798" cy="1325563"/>
          </a:xfrm>
        </p:spPr>
        <p:txBody>
          <a:bodyPr>
            <a:normAutofit/>
          </a:bodyPr>
          <a:lstStyle/>
          <a:p>
            <a:r>
              <a:rPr lang="en-US" sz="2400" dirty="0"/>
              <a:t>Satellite Accumulation for LQGs</a:t>
            </a:r>
            <a:br>
              <a:rPr lang="en-US" sz="2400" dirty="0"/>
            </a:br>
            <a:r>
              <a:rPr lang="en-US" sz="2400" dirty="0"/>
              <a:t>Closed Containers</a:t>
            </a:r>
            <a:br>
              <a:rPr lang="en-US" sz="2400" dirty="0"/>
            </a:br>
            <a:r>
              <a:rPr lang="en-US" sz="2400" dirty="0"/>
              <a:t>[40 CFR 262.15(a)(4)]  </a:t>
            </a:r>
          </a:p>
        </p:txBody>
      </p:sp>
    </p:spTree>
    <p:extLst>
      <p:ext uri="{BB962C8B-B14F-4D97-AF65-F5344CB8AC3E}">
        <p14:creationId xmlns:p14="http://schemas.microsoft.com/office/powerpoint/2010/main" val="13207734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EC0030-89D8-459F-A0AF-0343D6C5ECDD}"/>
              </a:ext>
            </a:extLst>
          </p:cNvPr>
          <p:cNvSpPr txBox="1"/>
          <p:nvPr/>
        </p:nvSpPr>
        <p:spPr>
          <a:xfrm>
            <a:off x="382555" y="2086984"/>
            <a:ext cx="109124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4" name="Picture 3" descr="Open aerosol can puncturer fixed ona drum with other random containers stacked on the drum's lid. ">
            <a:extLst>
              <a:ext uri="{FF2B5EF4-FFF2-40B4-BE49-F238E27FC236}">
                <a16:creationId xmlns:a16="http://schemas.microsoft.com/office/drawing/2014/main" id="{EB3E44EA-40AF-4A3E-AEF6-66FCE7001F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798" y="1282685"/>
            <a:ext cx="6232264" cy="4674198"/>
          </a:xfrm>
          <a:prstGeom prst="rect">
            <a:avLst/>
          </a:prstGeom>
        </p:spPr>
      </p:pic>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79294"/>
            <a:ext cx="7764798" cy="1325563"/>
          </a:xfrm>
        </p:spPr>
        <p:txBody>
          <a:bodyPr>
            <a:normAutofit/>
          </a:bodyPr>
          <a:lstStyle/>
          <a:p>
            <a:r>
              <a:rPr lang="en-US" sz="2400" dirty="0"/>
              <a:t>Satellite Accumulation for LQGs</a:t>
            </a:r>
            <a:br>
              <a:rPr lang="en-US" sz="2400" dirty="0"/>
            </a:br>
            <a:r>
              <a:rPr lang="en-US" sz="2400" dirty="0"/>
              <a:t>Closed Containers </a:t>
            </a:r>
            <a:br>
              <a:rPr lang="en-US" sz="2400" dirty="0"/>
            </a:br>
            <a:r>
              <a:rPr lang="en-US" sz="2400" dirty="0"/>
              <a:t>[40 CFR 262.15(a)(4)]</a:t>
            </a:r>
          </a:p>
        </p:txBody>
      </p:sp>
    </p:spTree>
    <p:extLst>
      <p:ext uri="{BB962C8B-B14F-4D97-AF65-F5344CB8AC3E}">
        <p14:creationId xmlns:p14="http://schemas.microsoft.com/office/powerpoint/2010/main" val="26115579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EC0030-89D8-459F-A0AF-0343D6C5ECDD}"/>
              </a:ext>
            </a:extLst>
          </p:cNvPr>
          <p:cNvSpPr txBox="1"/>
          <p:nvPr/>
        </p:nvSpPr>
        <p:spPr>
          <a:xfrm>
            <a:off x="731520" y="2086984"/>
            <a:ext cx="74227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pic>
        <p:nvPicPr>
          <p:cNvPr id="8" name="Picture 7" descr="Closed and labeled containers of waste in an accumulation area. ">
            <a:extLst>
              <a:ext uri="{FF2B5EF4-FFF2-40B4-BE49-F238E27FC236}">
                <a16:creationId xmlns:a16="http://schemas.microsoft.com/office/drawing/2014/main" id="{AC069C60-CF22-4F16-97E1-143E5FF1B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798" y="1365287"/>
            <a:ext cx="6260950" cy="4695713"/>
          </a:xfrm>
          <a:prstGeom prst="rect">
            <a:avLst/>
          </a:prstGeom>
        </p:spPr>
      </p:pic>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79294"/>
            <a:ext cx="7764798" cy="1325563"/>
          </a:xfrm>
        </p:spPr>
        <p:txBody>
          <a:bodyPr>
            <a:normAutofit/>
          </a:bodyPr>
          <a:lstStyle/>
          <a:p>
            <a:r>
              <a:rPr lang="en-US" sz="2400" dirty="0"/>
              <a:t>Satellite Accumulation for LQGs</a:t>
            </a:r>
            <a:br>
              <a:rPr lang="en-US" sz="2400" dirty="0"/>
            </a:br>
            <a:r>
              <a:rPr lang="en-US" sz="2400" dirty="0"/>
              <a:t>Closed Containers  </a:t>
            </a:r>
            <a:br>
              <a:rPr lang="en-US" sz="2400" dirty="0"/>
            </a:br>
            <a:r>
              <a:rPr lang="en-US" sz="2400" dirty="0"/>
              <a:t>[40 CFR 262.15(a)(4)]</a:t>
            </a:r>
          </a:p>
        </p:txBody>
      </p:sp>
    </p:spTree>
    <p:extLst>
      <p:ext uri="{BB962C8B-B14F-4D97-AF65-F5344CB8AC3E}">
        <p14:creationId xmlns:p14="http://schemas.microsoft.com/office/powerpoint/2010/main" val="38248289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EC0030-89D8-459F-A0AF-0343D6C5ECDD}"/>
              </a:ext>
            </a:extLst>
          </p:cNvPr>
          <p:cNvSpPr txBox="1"/>
          <p:nvPr/>
        </p:nvSpPr>
        <p:spPr>
          <a:xfrm>
            <a:off x="731520" y="2086984"/>
            <a:ext cx="74227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pic>
        <p:nvPicPr>
          <p:cNvPr id="5" name="Picture 3" descr="Closed and labeled satellite accumulation 55 gallon drum.">
            <a:extLst>
              <a:ext uri="{FF2B5EF4-FFF2-40B4-BE49-F238E27FC236}">
                <a16:creationId xmlns:a16="http://schemas.microsoft.com/office/drawing/2014/main" id="{BFEBBA6F-66A7-4322-9366-67C5432344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3798" y="1319282"/>
            <a:ext cx="6260950" cy="469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79294"/>
            <a:ext cx="7764798" cy="1325563"/>
          </a:xfrm>
        </p:spPr>
        <p:txBody>
          <a:bodyPr>
            <a:normAutofit/>
          </a:bodyPr>
          <a:lstStyle/>
          <a:p>
            <a:r>
              <a:rPr lang="en-US" sz="2400" dirty="0"/>
              <a:t>Satellite Accumulation for LQGs</a:t>
            </a:r>
            <a:br>
              <a:rPr lang="en-US" sz="2400" dirty="0"/>
            </a:br>
            <a:r>
              <a:rPr lang="en-US" sz="2400" dirty="0"/>
              <a:t>Closed Containers</a:t>
            </a:r>
            <a:br>
              <a:rPr lang="en-US" sz="2400" dirty="0"/>
            </a:br>
            <a:r>
              <a:rPr lang="en-US" sz="2400" dirty="0"/>
              <a:t>[40 CFR 262.15(a)(4)] </a:t>
            </a:r>
          </a:p>
        </p:txBody>
      </p:sp>
    </p:spTree>
    <p:extLst>
      <p:ext uri="{BB962C8B-B14F-4D97-AF65-F5344CB8AC3E}">
        <p14:creationId xmlns:p14="http://schemas.microsoft.com/office/powerpoint/2010/main" val="14516493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64199"/>
            <a:ext cx="8094936" cy="4963332"/>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(5) A generator must mark or label its container with the following:</a:t>
            </a:r>
          </a:p>
          <a:p>
            <a:pPr marL="0" indent="0">
              <a:buNone/>
            </a:pPr>
            <a:r>
              <a:rPr lang="en-US" sz="2400" dirty="0">
                <a:latin typeface="Arial" panose="020B0604020202020204" pitchFamily="34" charset="0"/>
                <a:cs typeface="Arial" panose="020B0604020202020204" pitchFamily="34" charset="0"/>
              </a:rPr>
              <a:t>(i) The </a:t>
            </a:r>
            <a:r>
              <a:rPr lang="en-US" sz="2400" b="1" dirty="0">
                <a:latin typeface="Arial" panose="020B0604020202020204" pitchFamily="34" charset="0"/>
                <a:cs typeface="Arial" panose="020B0604020202020204" pitchFamily="34" charset="0"/>
              </a:rPr>
              <a:t>words “Hazardous Waste” and</a:t>
            </a:r>
          </a:p>
          <a:p>
            <a:pPr marL="0" indent="0">
              <a:buNone/>
            </a:pPr>
            <a:endParaRPr lang="en-US" dirty="0"/>
          </a:p>
        </p:txBody>
      </p:sp>
      <p:pic>
        <p:nvPicPr>
          <p:cNvPr id="4" name="Content Placeholder 2" descr="Hazardous waste container properly closed and labeled.">
            <a:extLst>
              <a:ext uri="{FF2B5EF4-FFF2-40B4-BE49-F238E27FC236}">
                <a16:creationId xmlns:a16="http://schemas.microsoft.com/office/drawing/2014/main" id="{8A089804-DB48-4E6B-8D14-EDD9236E0F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656818" y="3255401"/>
            <a:ext cx="4038600" cy="3028950"/>
          </a:xfrm>
          <a:prstGeom prst="rect">
            <a:avLst/>
          </a:prstGeom>
        </p:spPr>
      </p:pic>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0" y="-161364"/>
            <a:ext cx="7764798" cy="1325563"/>
          </a:xfrm>
        </p:spPr>
        <p:txBody>
          <a:bodyPr>
            <a:normAutofit/>
          </a:bodyPr>
          <a:lstStyle/>
          <a:p>
            <a:r>
              <a:rPr lang="en-US" sz="2400" dirty="0"/>
              <a:t>Satellite Accumulation for LQGs</a:t>
            </a:r>
            <a:br>
              <a:rPr lang="en-US" sz="2400" dirty="0"/>
            </a:br>
            <a:r>
              <a:rPr lang="en-US" sz="2400" dirty="0"/>
              <a:t>Container labels</a:t>
            </a:r>
            <a:br>
              <a:rPr lang="en-US" sz="2400" dirty="0"/>
            </a:br>
            <a:r>
              <a:rPr lang="en-US" sz="2400" dirty="0"/>
              <a:t>[40 CFR 262.15(a)(5)(i)]</a:t>
            </a:r>
          </a:p>
        </p:txBody>
      </p:sp>
    </p:spTree>
    <p:extLst>
      <p:ext uri="{BB962C8B-B14F-4D97-AF65-F5344CB8AC3E}">
        <p14:creationId xmlns:p14="http://schemas.microsoft.com/office/powerpoint/2010/main" val="157472047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0" y="-161364"/>
            <a:ext cx="7764798" cy="1325563"/>
          </a:xfrm>
        </p:spPr>
        <p:txBody>
          <a:bodyPr>
            <a:normAutofit/>
          </a:bodyPr>
          <a:lstStyle/>
          <a:p>
            <a:r>
              <a:rPr lang="en-US" sz="2400" dirty="0"/>
              <a:t>Satellite Accumulation for LQGs</a:t>
            </a:r>
            <a:br>
              <a:rPr lang="en-US" sz="2400" dirty="0"/>
            </a:br>
            <a:r>
              <a:rPr lang="en-US" sz="2400" dirty="0"/>
              <a:t>Container labels</a:t>
            </a:r>
            <a:br>
              <a:rPr lang="en-US" sz="2400" dirty="0"/>
            </a:br>
            <a:r>
              <a:rPr lang="en-US" sz="2400" dirty="0"/>
              <a:t>[40 CFR 262.15(a)(5)(ii)]</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64199"/>
            <a:ext cx="8094936" cy="4963332"/>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(5) A generator must mark or label its container with the following:</a:t>
            </a:r>
          </a:p>
          <a:p>
            <a:pPr marL="0" indent="0">
              <a:buNone/>
            </a:pPr>
            <a:r>
              <a:rPr lang="en-US" sz="2400" dirty="0">
                <a:latin typeface="Arial" panose="020B0604020202020204" pitchFamily="34" charset="0"/>
                <a:cs typeface="Arial" panose="020B0604020202020204" pitchFamily="34" charset="0"/>
              </a:rPr>
              <a:t>(ii) An </a:t>
            </a:r>
            <a:r>
              <a:rPr lang="en-US" sz="2400" b="1" dirty="0">
                <a:latin typeface="Arial" panose="020B0604020202020204" pitchFamily="34" charset="0"/>
                <a:cs typeface="Arial" panose="020B0604020202020204" pitchFamily="34" charset="0"/>
              </a:rPr>
              <a:t>indication of the hazards of the contents </a:t>
            </a:r>
            <a:r>
              <a:rPr lang="en-US" sz="2400" dirty="0">
                <a:latin typeface="Arial" panose="020B0604020202020204" pitchFamily="34" charset="0"/>
                <a:cs typeface="Arial" panose="020B0604020202020204" pitchFamily="34" charset="0"/>
              </a:rPr>
              <a:t>(examples include, but are not limited to, the applicable hazardous waste characteristic(s) (</a:t>
            </a:r>
            <a:r>
              <a:rPr lang="en-US" sz="2400" i="1" dirty="0">
                <a:latin typeface="Arial" panose="020B0604020202020204" pitchFamily="34" charset="0"/>
                <a:cs typeface="Arial" panose="020B0604020202020204" pitchFamily="34" charset="0"/>
              </a:rPr>
              <a:t>i.e.,</a:t>
            </a:r>
            <a:r>
              <a:rPr lang="en-US" sz="2400" dirty="0">
                <a:latin typeface="Arial" panose="020B0604020202020204" pitchFamily="34" charset="0"/>
                <a:cs typeface="Arial" panose="020B0604020202020204" pitchFamily="34" charset="0"/>
              </a:rPr>
              <a:t> ignitable, corrosive, reactive, toxic); hazard communication consistent with the Department of Transportation requirements at 49 CFR part 172 subpart E (labeling) or subpart F (placarding); a hazard statement or pictogram consistent with the Occupational Safety and Health Administration Hazard Communication Standard at 29 CFR 1910.1200; or a chemical hazard label consistent with the National Fire Protection Association code 704).</a:t>
            </a:r>
          </a:p>
          <a:p>
            <a:pPr marL="0" indent="0">
              <a:buNone/>
            </a:pPr>
            <a:endParaRPr lang="en-US" dirty="0"/>
          </a:p>
        </p:txBody>
      </p:sp>
    </p:spTree>
    <p:extLst>
      <p:ext uri="{BB962C8B-B14F-4D97-AF65-F5344CB8AC3E}">
        <p14:creationId xmlns:p14="http://schemas.microsoft.com/office/powerpoint/2010/main" val="7781245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perly managed 55 gallon satellite drum.">
            <a:extLst>
              <a:ext uri="{FF2B5EF4-FFF2-40B4-BE49-F238E27FC236}">
                <a16:creationId xmlns:a16="http://schemas.microsoft.com/office/drawing/2014/main" id="{EFEA03B4-BA1C-471B-B4BB-D931563C1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5056" y="1415682"/>
            <a:ext cx="3533887" cy="4711849"/>
          </a:xfrm>
          <a:prstGeom prst="rect">
            <a:avLst/>
          </a:prstGeom>
        </p:spPr>
      </p:pic>
      <p:sp>
        <p:nvSpPr>
          <p:cNvPr id="9" name="TextBox 8">
            <a:extLst>
              <a:ext uri="{FF2B5EF4-FFF2-40B4-BE49-F238E27FC236}">
                <a16:creationId xmlns:a16="http://schemas.microsoft.com/office/drawing/2014/main" id="{A67D745F-B07D-45FE-AB76-C8FDA71BA7C4}"/>
              </a:ext>
            </a:extLst>
          </p:cNvPr>
          <p:cNvSpPr txBox="1"/>
          <p:nvPr/>
        </p:nvSpPr>
        <p:spPr>
          <a:xfrm>
            <a:off x="1075765" y="2829261"/>
            <a:ext cx="95743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0" y="-161364"/>
            <a:ext cx="7764798" cy="1325563"/>
          </a:xfrm>
        </p:spPr>
        <p:txBody>
          <a:bodyPr>
            <a:normAutofit/>
          </a:bodyPr>
          <a:lstStyle/>
          <a:p>
            <a:r>
              <a:rPr lang="en-US" sz="2400" dirty="0"/>
              <a:t>Satellite Accumulation for LQGs</a:t>
            </a:r>
            <a:br>
              <a:rPr lang="en-US" sz="2400" dirty="0"/>
            </a:br>
            <a:r>
              <a:rPr lang="en-US" sz="2400" dirty="0"/>
              <a:t>Container labels </a:t>
            </a:r>
            <a:br>
              <a:rPr lang="en-US" sz="2400" dirty="0"/>
            </a:br>
            <a:r>
              <a:rPr lang="en-US" sz="2400" dirty="0"/>
              <a:t>[40 CFR 262.15(a)(5)(ii)]</a:t>
            </a:r>
          </a:p>
        </p:txBody>
      </p:sp>
    </p:spTree>
    <p:extLst>
      <p:ext uri="{BB962C8B-B14F-4D97-AF65-F5344CB8AC3E}">
        <p14:creationId xmlns:p14="http://schemas.microsoft.com/office/powerpoint/2010/main" val="6362887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67D525-A819-4FD7-9D44-0B85569C7A8E}"/>
              </a:ext>
            </a:extLst>
          </p:cNvPr>
          <p:cNvSpPr txBox="1"/>
          <p:nvPr/>
        </p:nvSpPr>
        <p:spPr>
          <a:xfrm>
            <a:off x="849854" y="2495774"/>
            <a:ext cx="9144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6" name="Picture 5" descr="Open aerosol puncturer on a 55 gallon drum. ">
            <a:extLst>
              <a:ext uri="{FF2B5EF4-FFF2-40B4-BE49-F238E27FC236}">
                <a16:creationId xmlns:a16="http://schemas.microsoft.com/office/drawing/2014/main" id="{A31A29E5-8870-4199-AFE0-57CF34542D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1835" y="1164199"/>
            <a:ext cx="3980329" cy="5307105"/>
          </a:xfrm>
          <a:prstGeom prst="rect">
            <a:avLst/>
          </a:prstGeom>
        </p:spPr>
      </p:pic>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0" y="-161364"/>
            <a:ext cx="7764798" cy="1325563"/>
          </a:xfrm>
        </p:spPr>
        <p:txBody>
          <a:bodyPr>
            <a:normAutofit/>
          </a:bodyPr>
          <a:lstStyle/>
          <a:p>
            <a:r>
              <a:rPr lang="en-US" sz="2400" dirty="0"/>
              <a:t>Satellite Accumulation for LQGs</a:t>
            </a:r>
            <a:br>
              <a:rPr lang="en-US" sz="2400" dirty="0"/>
            </a:br>
            <a:r>
              <a:rPr lang="en-US" sz="2400" dirty="0"/>
              <a:t>Container labels</a:t>
            </a:r>
            <a:br>
              <a:rPr lang="en-US" sz="2400" dirty="0"/>
            </a:br>
            <a:r>
              <a:rPr lang="en-US" sz="2400" dirty="0"/>
              <a:t>[40 CFR 262.15(a)(5)(ii)] </a:t>
            </a:r>
          </a:p>
        </p:txBody>
      </p:sp>
    </p:spTree>
    <p:extLst>
      <p:ext uri="{BB962C8B-B14F-4D97-AF65-F5344CB8AC3E}">
        <p14:creationId xmlns:p14="http://schemas.microsoft.com/office/powerpoint/2010/main" val="34660308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48751" y="-179294"/>
            <a:ext cx="7764798" cy="1325563"/>
          </a:xfrm>
        </p:spPr>
        <p:txBody>
          <a:bodyPr>
            <a:normAutofit/>
          </a:bodyPr>
          <a:lstStyle/>
          <a:p>
            <a:r>
              <a:rPr lang="en-US" sz="2400" dirty="0"/>
              <a:t>Satellite Accumulation for LQGs</a:t>
            </a:r>
            <a:br>
              <a:rPr lang="en-US" sz="2400" dirty="0"/>
            </a:br>
            <a:r>
              <a:rPr lang="en-US" sz="2400" dirty="0"/>
              <a:t>[40 CFR 262.15(a)(6)(i)]</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46269"/>
            <a:ext cx="8094936" cy="4981262"/>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(6) A generator who accumulates either acute hazardous waste listed in §261.31 or §261.33(e) of this chapter or non-acute hazardous waste in excess of the amounts listed in paragraph (a) of this section at or near any point of generation must do the following: </a:t>
            </a:r>
          </a:p>
          <a:p>
            <a:pPr marL="0" indent="0">
              <a:buNone/>
            </a:pPr>
            <a:r>
              <a:rPr lang="en-US" sz="2400" dirty="0">
                <a:latin typeface="Arial" panose="020B0604020202020204" pitchFamily="34" charset="0"/>
                <a:cs typeface="Arial" panose="020B0604020202020204" pitchFamily="34" charset="0"/>
              </a:rPr>
              <a:t>(i) Comply within three consecutive calendar days with the applicable central accumulation area regulations in §262.17(a), </a:t>
            </a:r>
            <a:r>
              <a:rPr lang="en-US" sz="2400" b="1" dirty="0">
                <a:latin typeface="Arial" panose="020B0604020202020204" pitchFamily="34" charset="0"/>
                <a:cs typeface="Arial" panose="020B0604020202020204" pitchFamily="34" charset="0"/>
              </a:rPr>
              <a:t>or</a:t>
            </a:r>
          </a:p>
          <a:p>
            <a:pPr marL="0" indent="0">
              <a:buNone/>
            </a:pPr>
            <a:endParaRPr lang="en-US" dirty="0"/>
          </a:p>
        </p:txBody>
      </p:sp>
    </p:spTree>
    <p:extLst>
      <p:ext uri="{BB962C8B-B14F-4D97-AF65-F5344CB8AC3E}">
        <p14:creationId xmlns:p14="http://schemas.microsoft.com/office/powerpoint/2010/main" val="9063593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12891" y="-179294"/>
            <a:ext cx="7764798" cy="1325563"/>
          </a:xfrm>
        </p:spPr>
        <p:txBody>
          <a:bodyPr>
            <a:normAutofit/>
          </a:bodyPr>
          <a:lstStyle/>
          <a:p>
            <a:r>
              <a:rPr lang="en-US" sz="2400" dirty="0"/>
              <a:t>Satellite Accumulation for LQGs</a:t>
            </a:r>
            <a:br>
              <a:rPr lang="en-US" sz="2400" dirty="0"/>
            </a:br>
            <a:r>
              <a:rPr lang="en-US" sz="2400" dirty="0"/>
              <a:t>[40 CFR 262.15(a)(6)(ii)]</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46269"/>
            <a:ext cx="8094936" cy="4981262"/>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(6)(ii) </a:t>
            </a:r>
            <a:r>
              <a:rPr lang="en-US" sz="2400" b="1" dirty="0">
                <a:latin typeface="Arial" panose="020B0604020202020204" pitchFamily="34" charset="0"/>
                <a:cs typeface="Arial" panose="020B0604020202020204" pitchFamily="34" charset="0"/>
              </a:rPr>
              <a:t>Remove the excess from the satellite accumulation area within three consecutive calendar days to either</a:t>
            </a:r>
            <a:r>
              <a:rPr lang="en-US" sz="2400" dirty="0">
                <a:latin typeface="Arial" panose="020B0604020202020204" pitchFamily="34" charset="0"/>
                <a:cs typeface="Arial" panose="020B0604020202020204" pitchFamily="34" charset="0"/>
              </a:rPr>
              <a:t>:</a:t>
            </a:r>
          </a:p>
          <a:p>
            <a:pPr marL="0" indent="0">
              <a:buNone/>
            </a:pPr>
            <a:r>
              <a:rPr lang="en-US" sz="2400" dirty="0">
                <a:latin typeface="Arial" panose="020B0604020202020204" pitchFamily="34" charset="0"/>
                <a:cs typeface="Arial" panose="020B0604020202020204" pitchFamily="34" charset="0"/>
              </a:rPr>
              <a:t>(A) A central accumulation area operated in accordance with the applicable regulations in §262.17(a);</a:t>
            </a:r>
          </a:p>
          <a:p>
            <a:pPr marL="0" indent="0">
              <a:buNone/>
            </a:pPr>
            <a:r>
              <a:rPr lang="en-US" sz="2400" dirty="0">
                <a:latin typeface="Arial" panose="020B0604020202020204" pitchFamily="34" charset="0"/>
                <a:cs typeface="Arial" panose="020B0604020202020204" pitchFamily="34" charset="0"/>
              </a:rPr>
              <a:t>(B) An on-site interim status or permitted treatment, storage, or disposal facility, or</a:t>
            </a:r>
          </a:p>
          <a:p>
            <a:pPr marL="0" indent="0">
              <a:buNone/>
            </a:pPr>
            <a:r>
              <a:rPr lang="en-US" sz="2400" dirty="0">
                <a:latin typeface="Arial" panose="020B0604020202020204" pitchFamily="34" charset="0"/>
                <a:cs typeface="Arial" panose="020B0604020202020204" pitchFamily="34" charset="0"/>
              </a:rPr>
              <a:t>(C) An off-site designated facility; </a:t>
            </a:r>
            <a:r>
              <a:rPr lang="en-US" sz="2400" b="1" dirty="0">
                <a:latin typeface="Arial" panose="020B0604020202020204" pitchFamily="34" charset="0"/>
                <a:cs typeface="Arial" panose="020B0604020202020204" pitchFamily="34" charset="0"/>
              </a:rPr>
              <a:t>and</a:t>
            </a:r>
          </a:p>
        </p:txBody>
      </p:sp>
    </p:spTree>
    <p:extLst>
      <p:ext uri="{BB962C8B-B14F-4D97-AF65-F5344CB8AC3E}">
        <p14:creationId xmlns:p14="http://schemas.microsoft.com/office/powerpoint/2010/main" val="225872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p:txBody>
          <a:bodyPr>
            <a:normAutofit/>
          </a:bodyPr>
          <a:lstStyle/>
          <a:p>
            <a:r>
              <a:rPr lang="en-US" sz="3200" dirty="0"/>
              <a:t>Generator Category Determination</a:t>
            </a:r>
            <a:br>
              <a:rPr lang="en-US" sz="3200" dirty="0"/>
            </a:br>
            <a:r>
              <a:rPr lang="en-US" sz="2000" dirty="0"/>
              <a:t>[40 CFR 262.13(a)]</a:t>
            </a:r>
            <a:endParaRPr lang="en-US" sz="3200" dirty="0"/>
          </a:p>
        </p:txBody>
      </p:sp>
      <p:sp>
        <p:nvSpPr>
          <p:cNvPr id="3" name="Content Placeholder 2">
            <a:extLst>
              <a:ext uri="{FF2B5EF4-FFF2-40B4-BE49-F238E27FC236}">
                <a16:creationId xmlns:a16="http://schemas.microsoft.com/office/drawing/2014/main" id="{F9EDE653-38F3-4726-9661-050CCA57BD7F}"/>
              </a:ext>
            </a:extLst>
          </p:cNvPr>
          <p:cNvSpPr>
            <a:spLocks noGrp="1"/>
          </p:cNvSpPr>
          <p:nvPr>
            <p:ph idx="1"/>
          </p:nvPr>
        </p:nvSpPr>
        <p:spPr>
          <a:xfrm>
            <a:off x="628650" y="1325563"/>
            <a:ext cx="7886700" cy="4851400"/>
          </a:xfrm>
        </p:spPr>
        <p:txBody>
          <a:bodyPr>
            <a:noAutofit/>
          </a:bodyPr>
          <a:lstStyle/>
          <a:p>
            <a:pPr marL="0" lvl="0" indent="0">
              <a:buNone/>
            </a:pPr>
            <a:r>
              <a:rPr lang="en-US" sz="2200" dirty="0">
                <a:latin typeface="Arial" panose="020B0604020202020204" pitchFamily="34" charset="0"/>
                <a:cs typeface="Arial" panose="020B0604020202020204" pitchFamily="34" charset="0"/>
              </a:rPr>
              <a:t>(a) Generators of either acute hazardous waste or non-acute hazardous waste. A generator who either generates acute hazardous waste or non-acute hazardous waste in a calendar month shall determine its generator category for that month by doing the following:</a:t>
            </a:r>
          </a:p>
          <a:p>
            <a:pPr marL="0" indent="0">
              <a:buNone/>
            </a:pPr>
            <a:r>
              <a:rPr lang="en-US" sz="2200" dirty="0">
                <a:latin typeface="Arial" panose="020B0604020202020204" pitchFamily="34" charset="0"/>
                <a:cs typeface="Arial" panose="020B0604020202020204" pitchFamily="34" charset="0"/>
              </a:rPr>
              <a:t>(1) Counting the total amount of hazardous waste generated in the calendar month;</a:t>
            </a:r>
          </a:p>
          <a:p>
            <a:pPr marL="0" indent="0">
              <a:buNone/>
            </a:pPr>
            <a:r>
              <a:rPr lang="en-US" sz="2200" dirty="0">
                <a:latin typeface="Arial" panose="020B0604020202020204" pitchFamily="34" charset="0"/>
                <a:cs typeface="Arial" panose="020B0604020202020204" pitchFamily="34" charset="0"/>
              </a:rPr>
              <a:t>(2) Subtracting from the total any amounts of waste exempt from counting as described in paragraphs (c) and (d) of this section (see slides below for exceptions); and</a:t>
            </a:r>
          </a:p>
          <a:p>
            <a:pPr marL="0" indent="0">
              <a:buNone/>
            </a:pPr>
            <a:r>
              <a:rPr lang="en-US" sz="2200" dirty="0">
                <a:latin typeface="Arial" panose="020B0604020202020204" pitchFamily="34" charset="0"/>
                <a:cs typeface="Arial" panose="020B0604020202020204" pitchFamily="34" charset="0"/>
              </a:rPr>
              <a:t>(3) Determining the resulting generator category for the hazardous waste generated using Table 1 of this section.</a:t>
            </a:r>
          </a:p>
        </p:txBody>
      </p:sp>
    </p:spTree>
    <p:extLst>
      <p:ext uri="{BB962C8B-B14F-4D97-AF65-F5344CB8AC3E}">
        <p14:creationId xmlns:p14="http://schemas.microsoft.com/office/powerpoint/2010/main" val="17205954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212891" y="-143435"/>
            <a:ext cx="7764798" cy="1325563"/>
          </a:xfrm>
        </p:spPr>
        <p:txBody>
          <a:bodyPr>
            <a:normAutofit/>
          </a:bodyPr>
          <a:lstStyle/>
          <a:p>
            <a:r>
              <a:rPr lang="en-US" sz="2400" dirty="0"/>
              <a:t>Satellite Accumulation for LQGs</a:t>
            </a:r>
            <a:br>
              <a:rPr lang="en-US" sz="2400" dirty="0"/>
            </a:br>
            <a:r>
              <a:rPr lang="en-US" sz="2400" dirty="0"/>
              <a:t>[40 CFR 262.15(a)(6)(iii)]</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82128"/>
            <a:ext cx="8094936" cy="4945403"/>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(6)(iii) During the three-consecutive-calendar-day period the generator must continue to comply with paragraphs (a)(1) through (5) of this section. The generator must mark or label the container(s) holding the excess accumulation of hazardous waste with the date the excess amount began accumulating.</a:t>
            </a:r>
          </a:p>
          <a:p>
            <a:pPr marL="0" indent="0">
              <a:buNone/>
            </a:pPr>
            <a:endParaRPr lang="en-US" dirty="0"/>
          </a:p>
          <a:p>
            <a:pPr marL="0" indent="0">
              <a:buNone/>
            </a:pPr>
            <a:r>
              <a:rPr lang="en-US" dirty="0"/>
              <a:t>(a)(7) is for SQGs</a:t>
            </a:r>
          </a:p>
        </p:txBody>
      </p:sp>
    </p:spTree>
    <p:extLst>
      <p:ext uri="{BB962C8B-B14F-4D97-AF65-F5344CB8AC3E}">
        <p14:creationId xmlns:p14="http://schemas.microsoft.com/office/powerpoint/2010/main" val="16943272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77C7C-9275-4269-8AEE-E39C674E785C}"/>
              </a:ext>
            </a:extLst>
          </p:cNvPr>
          <p:cNvSpPr>
            <a:spLocks noGrp="1"/>
          </p:cNvSpPr>
          <p:nvPr>
            <p:ph type="title"/>
          </p:nvPr>
        </p:nvSpPr>
        <p:spPr>
          <a:xfrm>
            <a:off x="1379202" y="-143435"/>
            <a:ext cx="7764798" cy="1325563"/>
          </a:xfrm>
        </p:spPr>
        <p:txBody>
          <a:bodyPr>
            <a:normAutofit/>
          </a:bodyPr>
          <a:lstStyle/>
          <a:p>
            <a:r>
              <a:rPr lang="en-US" sz="2400" dirty="0"/>
              <a:t>Satellite Accumulation for LQGs</a:t>
            </a:r>
            <a:br>
              <a:rPr lang="en-US" sz="2400" dirty="0"/>
            </a:br>
            <a:r>
              <a:rPr lang="en-US" sz="2400" dirty="0"/>
              <a:t>[40 CFR 262.15(a)(8)]</a:t>
            </a:r>
          </a:p>
        </p:txBody>
      </p:sp>
      <p:sp>
        <p:nvSpPr>
          <p:cNvPr id="3" name="Content Placeholder 2">
            <a:extLst>
              <a:ext uri="{FF2B5EF4-FFF2-40B4-BE49-F238E27FC236}">
                <a16:creationId xmlns:a16="http://schemas.microsoft.com/office/drawing/2014/main" id="{A9B38115-19BE-4ECE-845A-C652BF0402D2}"/>
              </a:ext>
            </a:extLst>
          </p:cNvPr>
          <p:cNvSpPr>
            <a:spLocks noGrp="1"/>
          </p:cNvSpPr>
          <p:nvPr>
            <p:ph idx="1"/>
          </p:nvPr>
        </p:nvSpPr>
        <p:spPr>
          <a:xfrm>
            <a:off x="628650" y="1182128"/>
            <a:ext cx="8094936" cy="4945403"/>
          </a:xfrm>
        </p:spPr>
        <p:txBody>
          <a:bodyPr>
            <a:normAutofit/>
          </a:bodyPr>
          <a:lstStyle/>
          <a:p>
            <a:pPr marL="0" indent="0">
              <a:buNone/>
            </a:pPr>
            <a:r>
              <a:rPr lang="en-US" sz="2400" dirty="0">
                <a:latin typeface="Arial" panose="020B0604020202020204" pitchFamily="34" charset="0"/>
                <a:cs typeface="Arial" panose="020B0604020202020204" pitchFamily="34" charset="0"/>
              </a:rPr>
              <a:t>(a)</a:t>
            </a:r>
          </a:p>
          <a:p>
            <a:pPr marL="0" indent="0">
              <a:buNone/>
            </a:pPr>
            <a:r>
              <a:rPr lang="en-US" sz="2400" dirty="0">
                <a:latin typeface="Arial" panose="020B0604020202020204" pitchFamily="34" charset="0"/>
                <a:cs typeface="Arial" panose="020B0604020202020204" pitchFamily="34" charset="0"/>
              </a:rPr>
              <a:t>(8) </a:t>
            </a:r>
            <a:r>
              <a:rPr lang="en-US" sz="2400" b="1" dirty="0">
                <a:latin typeface="Arial" panose="020B0604020202020204" pitchFamily="34" charset="0"/>
                <a:cs typeface="Arial" panose="020B0604020202020204" pitchFamily="34" charset="0"/>
              </a:rPr>
              <a:t>All satellite accumulation areas </a:t>
            </a:r>
            <a:r>
              <a:rPr lang="en-US" sz="2400" dirty="0">
                <a:latin typeface="Arial" panose="020B0604020202020204" pitchFamily="34" charset="0"/>
                <a:cs typeface="Arial" panose="020B0604020202020204" pitchFamily="34" charset="0"/>
              </a:rPr>
              <a:t>operated by LQGs must meet the Preparedness, Prevention and Emergency Procedures 40 CFR 262 Subpart M.</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These will be discussed in a few minutes when we cover &lt;90-day container accumulation area requirements.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052706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8306" y="-1"/>
            <a:ext cx="8122151" cy="1068947"/>
          </a:xfrm>
        </p:spPr>
        <p:txBody>
          <a:bodyPr>
            <a:normAutofit fontScale="90000"/>
          </a:bodyPr>
          <a:lstStyle/>
          <a:p>
            <a:r>
              <a:rPr lang="en-US" sz="2400" dirty="0"/>
              <a:t>Conditions for Exemption for LQGs</a:t>
            </a:r>
            <a:br>
              <a:rPr lang="en-US" sz="2400" dirty="0"/>
            </a:br>
            <a:r>
              <a:rPr lang="en-US" sz="2400" dirty="0"/>
              <a:t>[40 CFR 262.17]</a:t>
            </a:r>
            <a:br>
              <a:rPr lang="en-US" sz="2400" dirty="0"/>
            </a:br>
            <a:endParaRPr lang="en-US" sz="2400" dirty="0"/>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068946"/>
            <a:ext cx="8523888" cy="5226751"/>
          </a:xfrm>
        </p:spPr>
        <p:txBody>
          <a:bodyPr>
            <a:normAutofit/>
          </a:bodyPr>
          <a:lstStyle/>
          <a:p>
            <a:pPr marL="457200" lvl="1" indent="0">
              <a:buNone/>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Let’s return to Conditions for Exemption in 262.17.</a:t>
            </a:r>
          </a:p>
        </p:txBody>
      </p:sp>
    </p:spTree>
    <p:extLst>
      <p:ext uri="{BB962C8B-B14F-4D97-AF65-F5344CB8AC3E}">
        <p14:creationId xmlns:p14="http://schemas.microsoft.com/office/powerpoint/2010/main" val="34720997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262.17(a)(6)]</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39460"/>
          </a:xfrm>
        </p:spPr>
        <p:txBody>
          <a:bodyPr>
            <a:normAutofit/>
          </a:bodyPr>
          <a:lstStyle/>
          <a:p>
            <a:pPr marL="400050" indent="-400050">
              <a:buNone/>
            </a:pPr>
            <a:r>
              <a:rPr lang="en-US" sz="2400" dirty="0">
                <a:latin typeface="Arial" panose="020B0604020202020204" pitchFamily="34" charset="0"/>
                <a:cs typeface="Arial" panose="020B0604020202020204" pitchFamily="34" charset="0"/>
              </a:rPr>
              <a:t>(a)</a:t>
            </a:r>
          </a:p>
          <a:p>
            <a:pPr marL="400050" indent="-400050">
              <a:buNone/>
            </a:pPr>
            <a:r>
              <a:rPr lang="en-US" sz="2400" dirty="0">
                <a:latin typeface="Arial" panose="020B0604020202020204" pitchFamily="34" charset="0"/>
                <a:cs typeface="Arial" panose="020B0604020202020204" pitchFamily="34" charset="0"/>
              </a:rPr>
              <a:t>(6) </a:t>
            </a:r>
            <a:r>
              <a:rPr lang="en-US" sz="2400" i="1" dirty="0">
                <a:latin typeface="Arial" panose="020B0604020202020204" pitchFamily="34" charset="0"/>
                <a:cs typeface="Arial" panose="020B0604020202020204" pitchFamily="34" charset="0"/>
              </a:rPr>
              <a:t>Emergency procedures</a:t>
            </a:r>
            <a:r>
              <a:rPr lang="en-US" sz="2400" dirty="0">
                <a:latin typeface="Arial" panose="020B0604020202020204" pitchFamily="34" charset="0"/>
                <a:cs typeface="Arial" panose="020B0604020202020204" pitchFamily="34" charset="0"/>
              </a:rPr>
              <a:t>. The large quantity generator complies with the standards in subpart M of this part, Preparedness, Prevention and Emergency Procedures for Large Quantity Generators.  </a:t>
            </a:r>
          </a:p>
          <a:p>
            <a:pPr marL="400050" indent="-400050">
              <a:buNone/>
            </a:pPr>
            <a:endParaRPr lang="en-US" sz="2400" dirty="0">
              <a:latin typeface="Arial" panose="020B0604020202020204" pitchFamily="34" charset="0"/>
              <a:cs typeface="Arial" panose="020B0604020202020204" pitchFamily="34" charset="0"/>
            </a:endParaRPr>
          </a:p>
          <a:p>
            <a:pPr marL="400050" indent="-400050">
              <a:buNone/>
            </a:pP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034058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66502"/>
            <a:ext cx="8122151" cy="1325563"/>
          </a:xfrm>
        </p:spPr>
        <p:txBody>
          <a:bodyPr>
            <a:normAutofit/>
          </a:bodyPr>
          <a:lstStyle/>
          <a:p>
            <a:r>
              <a:rPr lang="en-US" sz="2400" dirty="0"/>
              <a:t>Subpart M—Preparedness, Prevention, and Emergency Procedures for LQGs</a:t>
            </a:r>
            <a:br>
              <a:rPr lang="en-US" sz="2400" dirty="0"/>
            </a:br>
            <a:r>
              <a:rPr lang="en-US" sz="2400" dirty="0"/>
              <a:t>[40 CFR 262.250]</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259061"/>
            <a:ext cx="8523888" cy="5036636"/>
          </a:xfrm>
        </p:spPr>
        <p:txBody>
          <a:bodyPr>
            <a:normAutofit/>
          </a:bodyPr>
          <a:lstStyle/>
          <a:p>
            <a:pPr marL="457200" lvl="1" indent="0">
              <a:buNone/>
            </a:pPr>
            <a:r>
              <a:rPr lang="en-US" dirty="0">
                <a:latin typeface="Arial" panose="020B0604020202020204" pitchFamily="34" charset="0"/>
                <a:cs typeface="Arial" panose="020B0604020202020204" pitchFamily="34" charset="0"/>
              </a:rPr>
              <a:t>40 CFR 262 Subpart M</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40 CFR 262.250 Applicability.</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The regulations of this subpart apply to those areas of a large quantity generator where hazardous waste is </a:t>
            </a:r>
            <a:r>
              <a:rPr lang="en-US" b="1" dirty="0">
                <a:latin typeface="Arial" panose="020B0604020202020204" pitchFamily="34" charset="0"/>
                <a:cs typeface="Arial" panose="020B0604020202020204" pitchFamily="34" charset="0"/>
              </a:rPr>
              <a:t>generated or accumulated on site. </a:t>
            </a:r>
          </a:p>
          <a:p>
            <a:pPr marL="457200" lvl="1"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50634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37622"/>
            <a:ext cx="8122151" cy="1325563"/>
          </a:xfrm>
        </p:spPr>
        <p:txBody>
          <a:bodyPr>
            <a:normAutofit/>
          </a:bodyPr>
          <a:lstStyle/>
          <a:p>
            <a:r>
              <a:rPr lang="en-US" sz="2400" dirty="0"/>
              <a:t>Subpart M—Preparedness, Prevention, and Emergency Procedures for LQGs</a:t>
            </a:r>
            <a:br>
              <a:rPr lang="en-US" sz="2400" dirty="0"/>
            </a:br>
            <a:r>
              <a:rPr lang="en-US" sz="2400" dirty="0"/>
              <a:t>[40 CFR 262.251]</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259061"/>
            <a:ext cx="8523888" cy="5036636"/>
          </a:xfrm>
        </p:spPr>
        <p:txBody>
          <a:bodyPr>
            <a:normAutofit/>
          </a:bodyPr>
          <a:lstStyle/>
          <a:p>
            <a:pPr marL="457200" lvl="1" indent="0">
              <a:buNone/>
            </a:pPr>
            <a:r>
              <a:rPr lang="en-US" dirty="0">
                <a:latin typeface="Arial" panose="020B0604020202020204" pitchFamily="34" charset="0"/>
                <a:cs typeface="Arial" panose="020B0604020202020204" pitchFamily="34" charset="0"/>
              </a:rPr>
              <a:t>40 CFR 262.251 Maintenance and operation of facility </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latin typeface="Arial" panose="020B0604020202020204" pitchFamily="34" charset="0"/>
                <a:cs typeface="Arial" panose="020B0604020202020204" pitchFamily="34" charset="0"/>
              </a:rPr>
              <a:t>A large quantity generator must maintain and operate its facility to minimize the possibility of a fire, explosion, or any unplanned sudden or non-sudden release of hazardous waste or hazardous waste constituents to air, soil, or surface water which could threaten human health or the environment. </a:t>
            </a:r>
          </a:p>
          <a:p>
            <a:pPr marL="971550" lvl="1" indent="-514350">
              <a:buAutoNum type="romanLcParenBoth"/>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7333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descr="sanding of a aircraft piece outdoors"/>
          <p:cNvSpPr txBox="1">
            <a:spLocks noChangeArrowheads="1"/>
          </p:cNvSpPr>
          <p:nvPr/>
        </p:nvSpPr>
        <p:spPr>
          <a:xfrm>
            <a:off x="266700" y="1219200"/>
            <a:ext cx="8610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503853" y="3929942"/>
            <a:ext cx="108907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8" name="Content Placeholder 7" descr="Sand blasting outside. This misplacement of a work area is allowing blast media and other chemicals be introduced into the environment. "/>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2926" y="1441973"/>
            <a:ext cx="5958148" cy="4467161"/>
          </a:xfrm>
          <a:prstGeom prst="rect">
            <a:avLst/>
          </a:prstGeom>
          <a:ln w="12700">
            <a:solidFill>
              <a:srgbClr val="000000"/>
            </a:solidFill>
          </a:ln>
        </p:spPr>
      </p:pic>
      <p:sp>
        <p:nvSpPr>
          <p:cNvPr id="2" name="Title 1"/>
          <p:cNvSpPr>
            <a:spLocks noGrp="1"/>
          </p:cNvSpPr>
          <p:nvPr>
            <p:ph type="title"/>
          </p:nvPr>
        </p:nvSpPr>
        <p:spPr>
          <a:xfrm>
            <a:off x="1121921" y="64629"/>
            <a:ext cx="8009164" cy="990600"/>
          </a:xfrm>
        </p:spPr>
        <p:txBody>
          <a:bodyPr>
            <a:normAutofit/>
          </a:bodyPr>
          <a:lstStyle/>
          <a:p>
            <a:r>
              <a:rPr lang="en-US" sz="2800" dirty="0"/>
              <a:t>LQGs </a:t>
            </a:r>
            <a:br>
              <a:rPr lang="en-US" sz="2800" dirty="0"/>
            </a:br>
            <a:r>
              <a:rPr lang="en-US" sz="2800" dirty="0"/>
              <a:t>Improper Maintenance and Operation</a:t>
            </a:r>
          </a:p>
        </p:txBody>
      </p:sp>
    </p:spTree>
    <p:extLst>
      <p:ext uri="{BB962C8B-B14F-4D97-AF65-F5344CB8AC3E}">
        <p14:creationId xmlns:p14="http://schemas.microsoft.com/office/powerpoint/2010/main" val="7010043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54963" y="5867400"/>
            <a:ext cx="113608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7" name="Title 1"/>
          <p:cNvSpPr>
            <a:spLocks noGrp="1"/>
          </p:cNvSpPr>
          <p:nvPr>
            <p:ph type="title"/>
          </p:nvPr>
        </p:nvSpPr>
        <p:spPr>
          <a:xfrm>
            <a:off x="1219200" y="0"/>
            <a:ext cx="7823200" cy="990600"/>
          </a:xfrm>
        </p:spPr>
        <p:txBody>
          <a:bodyPr rtlCol="0">
            <a:normAutofit fontScale="90000"/>
          </a:bodyPr>
          <a:lstStyle/>
          <a:p>
            <a:pPr eaLnBrk="1" fontAlgn="auto" hangingPunct="1">
              <a:spcAft>
                <a:spcPts val="0"/>
              </a:spcAft>
              <a:defRPr/>
            </a:pPr>
            <a:r>
              <a:rPr lang="en-US" dirty="0"/>
              <a:t>LQGs Improper Maintenance and Operation</a:t>
            </a:r>
          </a:p>
        </p:txBody>
      </p:sp>
      <p:pic>
        <p:nvPicPr>
          <p:cNvPr id="6" name="Picture 1" descr="Spent blast media on floor outside of a work booth.">
            <a:extLst>
              <a:ext uri="{FF2B5EF4-FFF2-40B4-BE49-F238E27FC236}">
                <a16:creationId xmlns:a16="http://schemas.microsoft.com/office/drawing/2014/main" id="{3E307538-4DD7-445C-BDC6-1C1C3F34F2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286" y="1370045"/>
            <a:ext cx="4333766"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Room with many closed drums lining the wall.">
            <a:extLst>
              <a:ext uri="{FF2B5EF4-FFF2-40B4-BE49-F238E27FC236}">
                <a16:creationId xmlns:a16="http://schemas.microsoft.com/office/drawing/2014/main" id="{636D5564-5080-41CD-B768-A91FB4D3FB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1725" y="2616200"/>
            <a:ext cx="392747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4411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descr="open drums of waste"/>
          <p:cNvSpPr txBox="1">
            <a:spLocks noChangeArrowheads="1"/>
          </p:cNvSpPr>
          <p:nvPr/>
        </p:nvSpPr>
        <p:spPr>
          <a:xfrm>
            <a:off x="266700" y="1219200"/>
            <a:ext cx="8610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pic>
        <p:nvPicPr>
          <p:cNvPr id="9" name="Picture 3" descr="Open and leaking 55 gallon drums on dirt surface."/>
          <p:cNvPicPr>
            <a:picLocks noGrp="1" noChangeAspect="1" noChangeArrowheads="1"/>
          </p:cNvPicPr>
          <p:nvPr>
            <p:ph idx="1"/>
          </p:nvPr>
        </p:nvPicPr>
        <p:blipFill>
          <a:blip r:embed="rId2" cstate="print"/>
          <a:srcRect/>
          <a:stretch>
            <a:fillRect/>
          </a:stretch>
        </p:blipFill>
        <p:spPr>
          <a:xfrm>
            <a:off x="1752600" y="1600200"/>
            <a:ext cx="5638800" cy="4464050"/>
          </a:xfrm>
          <a:ln w="12700" cap="sq">
            <a:solidFill>
              <a:srgbClr val="000000"/>
            </a:solidFill>
          </a:ln>
          <a:effectLst>
            <a:outerShdw blurRad="50800" dist="38100" dir="2700000" algn="tl" rotWithShape="0">
              <a:srgbClr val="000000">
                <a:alpha val="43000"/>
              </a:srgbClr>
            </a:outerShdw>
          </a:effectLst>
        </p:spPr>
      </p:pic>
      <p:sp>
        <p:nvSpPr>
          <p:cNvPr id="5" name="TextBox 4"/>
          <p:cNvSpPr txBox="1"/>
          <p:nvPr/>
        </p:nvSpPr>
        <p:spPr>
          <a:xfrm>
            <a:off x="662473" y="3939273"/>
            <a:ext cx="109012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p:cNvSpPr>
            <a:spLocks noGrp="1"/>
          </p:cNvSpPr>
          <p:nvPr>
            <p:ph type="title"/>
          </p:nvPr>
        </p:nvSpPr>
        <p:spPr>
          <a:xfrm>
            <a:off x="1121921" y="64629"/>
            <a:ext cx="8009164" cy="990600"/>
          </a:xfrm>
        </p:spPr>
        <p:txBody>
          <a:bodyPr>
            <a:normAutofit/>
          </a:bodyPr>
          <a:lstStyle/>
          <a:p>
            <a:r>
              <a:rPr lang="en-US" sz="2800" dirty="0"/>
              <a:t>LQGs </a:t>
            </a:r>
            <a:br>
              <a:rPr lang="en-US" sz="2800" dirty="0"/>
            </a:br>
            <a:r>
              <a:rPr lang="en-US" sz="2800" dirty="0"/>
              <a:t>Improper Maintenance and Operation </a:t>
            </a:r>
          </a:p>
        </p:txBody>
      </p:sp>
    </p:spTree>
    <p:extLst>
      <p:ext uri="{BB962C8B-B14F-4D97-AF65-F5344CB8AC3E}">
        <p14:creationId xmlns:p14="http://schemas.microsoft.com/office/powerpoint/2010/main" val="153850698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ontainers closed, labeled, and on secondary containment."/>
          <p:cNvPicPr>
            <a:picLocks noGrp="1" noChangeAspect="1" noChangeArrowheads="1"/>
          </p:cNvPicPr>
          <p:nvPr>
            <p:ph idx="1"/>
          </p:nvPr>
        </p:nvPicPr>
        <p:blipFill>
          <a:blip r:embed="rId2" cstate="print"/>
          <a:srcRect/>
          <a:stretch>
            <a:fillRect/>
          </a:stretch>
        </p:blipFill>
        <p:spPr>
          <a:xfrm>
            <a:off x="1109436" y="1123950"/>
            <a:ext cx="7085384" cy="5314038"/>
          </a:xfrm>
          <a:ln w="12700" cap="sq">
            <a:solidFill>
              <a:srgbClr val="000000"/>
            </a:solidFill>
          </a:ln>
          <a:effectLst>
            <a:outerShdw blurRad="50800" dist="38100" dir="2700000" algn="tl" rotWithShape="0">
              <a:srgbClr val="000000">
                <a:alpha val="43000"/>
              </a:srgbClr>
            </a:outerShdw>
          </a:effectLst>
        </p:spPr>
      </p:pic>
      <p:sp>
        <p:nvSpPr>
          <p:cNvPr id="2" name="TextBox 1"/>
          <p:cNvSpPr txBox="1"/>
          <p:nvPr/>
        </p:nvSpPr>
        <p:spPr>
          <a:xfrm>
            <a:off x="304800" y="3200400"/>
            <a:ext cx="64438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sp>
        <p:nvSpPr>
          <p:cNvPr id="7" name="Title 1"/>
          <p:cNvSpPr>
            <a:spLocks noGrp="1"/>
          </p:cNvSpPr>
          <p:nvPr>
            <p:ph type="title"/>
          </p:nvPr>
        </p:nvSpPr>
        <p:spPr>
          <a:xfrm>
            <a:off x="1109436" y="69364"/>
            <a:ext cx="8034564" cy="997436"/>
          </a:xfrm>
        </p:spPr>
        <p:txBody>
          <a:bodyPr>
            <a:normAutofit/>
          </a:bodyPr>
          <a:lstStyle/>
          <a:p>
            <a:r>
              <a:rPr lang="en-US" sz="2800" dirty="0"/>
              <a:t>LQGs</a:t>
            </a:r>
            <a:br>
              <a:rPr lang="en-US" sz="2800" dirty="0"/>
            </a:br>
            <a:r>
              <a:rPr lang="en-US" sz="2800" dirty="0"/>
              <a:t>Proper Maintenance and Operation</a:t>
            </a:r>
          </a:p>
        </p:txBody>
      </p:sp>
    </p:spTree>
    <p:extLst>
      <p:ext uri="{BB962C8B-B14F-4D97-AF65-F5344CB8AC3E}">
        <p14:creationId xmlns:p14="http://schemas.microsoft.com/office/powerpoint/2010/main" val="1212413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p:txBody>
          <a:bodyPr>
            <a:normAutofit/>
          </a:bodyPr>
          <a:lstStyle/>
          <a:p>
            <a:r>
              <a:rPr lang="en-US" sz="3200" dirty="0"/>
              <a:t>Generator Category Determination</a:t>
            </a:r>
            <a:br>
              <a:rPr lang="en-US" sz="3200" dirty="0"/>
            </a:br>
            <a:r>
              <a:rPr lang="en-US" sz="2000" dirty="0"/>
              <a:t>[40 CFR 262.13(b)]</a:t>
            </a:r>
            <a:endParaRPr lang="en-US" sz="3200" dirty="0"/>
          </a:p>
        </p:txBody>
      </p:sp>
      <p:sp>
        <p:nvSpPr>
          <p:cNvPr id="3" name="Content Placeholder 2">
            <a:extLst>
              <a:ext uri="{FF2B5EF4-FFF2-40B4-BE49-F238E27FC236}">
                <a16:creationId xmlns:a16="http://schemas.microsoft.com/office/drawing/2014/main" id="{F9EDE653-38F3-4726-9661-050CCA57BD7F}"/>
              </a:ext>
            </a:extLst>
          </p:cNvPr>
          <p:cNvSpPr>
            <a:spLocks noGrp="1"/>
          </p:cNvSpPr>
          <p:nvPr>
            <p:ph idx="1"/>
          </p:nvPr>
        </p:nvSpPr>
        <p:spPr>
          <a:xfrm>
            <a:off x="430924" y="1325563"/>
            <a:ext cx="8229600" cy="4822989"/>
          </a:xfrm>
        </p:spPr>
        <p:txBody>
          <a:bodyPr>
            <a:normAutofit fontScale="77500" lnSpcReduction="20000"/>
          </a:bodyPr>
          <a:lstStyle/>
          <a:p>
            <a:pPr marL="0" lvl="0" indent="0">
              <a:buNone/>
            </a:pPr>
            <a:r>
              <a:rPr lang="en-US" dirty="0">
                <a:latin typeface="Arial" panose="020B0604020202020204" pitchFamily="34" charset="0"/>
                <a:cs typeface="Arial" panose="020B0604020202020204" pitchFamily="34" charset="0"/>
              </a:rPr>
              <a:t>(b) Generators of both acute and non-acute hazardous wastes. A generator who generates both acute hazardous waste and non-acute hazardous waste in the same calendar month shall determine its generator category for that month by doing the following:</a:t>
            </a:r>
            <a:endParaRPr lang="en-US" sz="2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(1) Counting separately the total amount of acute HW and the total amount of non-acute HW generated in the calendar month;</a:t>
            </a:r>
          </a:p>
          <a:p>
            <a:pPr marL="0" indent="0">
              <a:buNone/>
            </a:pPr>
            <a:r>
              <a:rPr lang="en-US" sz="7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 Subtracting from each total any amounts of waste exempt from counting as described in paragraphs (c) and (d) of this section;</a:t>
            </a:r>
            <a:endParaRPr lang="en-US" sz="2000" dirty="0">
              <a:latin typeface="Arial" panose="020B0604020202020204" pitchFamily="34" charset="0"/>
              <a:cs typeface="Arial" panose="020B0604020202020204" pitchFamily="34" charset="0"/>
            </a:endParaRPr>
          </a:p>
          <a:p>
            <a:pPr marL="0" indent="0">
              <a:buNone/>
            </a:pPr>
            <a:r>
              <a:rPr lang="en-US" sz="6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(3) Determining separately the resulting generator categories for the quantities of acute and non-acute hazardous waste generated using Table 1 of this section; and</a:t>
            </a:r>
            <a:endParaRPr lang="en-US" sz="2000" dirty="0">
              <a:latin typeface="Arial" panose="020B0604020202020204" pitchFamily="34" charset="0"/>
              <a:cs typeface="Arial" panose="020B0604020202020204" pitchFamily="34" charset="0"/>
            </a:endParaRPr>
          </a:p>
          <a:p>
            <a:pPr marL="0" indent="0">
              <a:buNone/>
            </a:pPr>
            <a:r>
              <a:rPr lang="en-US" sz="6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(4) Comparing the resulting generator categories from paragraph (b)(3) of this section and applying the more stringent generator category to the accumulation and management of both non-acute HW and acute HW generated for that month.</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247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3200400"/>
            <a:ext cx="59093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pic>
        <p:nvPicPr>
          <p:cNvPr id="6" name="Content Placeholder 5" descr="Person next to a US HAZMAT container that is  labeled and has an eyewash station.">
            <a:extLst>
              <a:ext uri="{FF2B5EF4-FFF2-40B4-BE49-F238E27FC236}">
                <a16:creationId xmlns:a16="http://schemas.microsoft.com/office/drawing/2014/main" id="{A8411B8D-0400-4E6D-8852-2AED623794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8692" y="1339657"/>
            <a:ext cx="6546616" cy="4909962"/>
          </a:xfrm>
        </p:spPr>
      </p:pic>
      <p:sp>
        <p:nvSpPr>
          <p:cNvPr id="7" name="Title 1"/>
          <p:cNvSpPr>
            <a:spLocks noGrp="1"/>
          </p:cNvSpPr>
          <p:nvPr>
            <p:ph type="title"/>
          </p:nvPr>
        </p:nvSpPr>
        <p:spPr>
          <a:xfrm>
            <a:off x="1109436" y="69364"/>
            <a:ext cx="8034564" cy="997436"/>
          </a:xfrm>
        </p:spPr>
        <p:txBody>
          <a:bodyPr>
            <a:normAutofit/>
          </a:bodyPr>
          <a:lstStyle/>
          <a:p>
            <a:r>
              <a:rPr lang="en-US" sz="2800" dirty="0"/>
              <a:t>LQGs</a:t>
            </a:r>
            <a:br>
              <a:rPr lang="en-US" sz="2800" dirty="0"/>
            </a:br>
            <a:r>
              <a:rPr lang="en-US" sz="2800" dirty="0"/>
              <a:t>Proper Maintenance and Operation  </a:t>
            </a:r>
          </a:p>
        </p:txBody>
      </p:sp>
    </p:spTree>
    <p:extLst>
      <p:ext uri="{BB962C8B-B14F-4D97-AF65-F5344CB8AC3E}">
        <p14:creationId xmlns:p14="http://schemas.microsoft.com/office/powerpoint/2010/main" val="12545775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25506"/>
            <a:ext cx="8122151" cy="1325563"/>
          </a:xfrm>
        </p:spPr>
        <p:txBody>
          <a:bodyPr>
            <a:normAutofit/>
          </a:bodyPr>
          <a:lstStyle/>
          <a:p>
            <a:r>
              <a:rPr lang="en-US" sz="2400" dirty="0"/>
              <a:t>Subpart M—Preparedness, Prevention, and Emergency Procedures for LQGs</a:t>
            </a:r>
            <a:br>
              <a:rPr lang="en-US" sz="2400" dirty="0"/>
            </a:br>
            <a:r>
              <a:rPr lang="en-US" sz="2400" dirty="0"/>
              <a:t>[40 CFR 262.252]</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200057"/>
            <a:ext cx="8523888" cy="5095640"/>
          </a:xfrm>
        </p:spPr>
        <p:txBody>
          <a:bodyPr>
            <a:normAutofit/>
          </a:bodyPr>
          <a:lstStyle/>
          <a:p>
            <a:pPr marL="400050" indent="-400050">
              <a:buNone/>
            </a:pPr>
            <a:r>
              <a:rPr lang="en-US" sz="2400" dirty="0"/>
              <a:t>	</a:t>
            </a:r>
            <a:r>
              <a:rPr lang="en-US" sz="2400" dirty="0">
                <a:latin typeface="Arial" panose="020B0604020202020204" pitchFamily="34" charset="0"/>
                <a:cs typeface="Arial" panose="020B0604020202020204" pitchFamily="34" charset="0"/>
              </a:rPr>
              <a:t>40 CFR 262.252 Required equipment. </a:t>
            </a:r>
          </a:p>
          <a:p>
            <a:pPr marL="400050" indent="-400050">
              <a:buNone/>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All areas deemed applicable </a:t>
            </a:r>
            <a:r>
              <a:rPr lang="en-US" sz="2400" dirty="0">
                <a:latin typeface="Arial" panose="020B0604020202020204" pitchFamily="34" charset="0"/>
                <a:cs typeface="Arial" panose="020B0604020202020204" pitchFamily="34" charset="0"/>
              </a:rPr>
              <a:t>by §262.250 must be equipped with the items in paragraphs (a) through (d) of this section (unless none of the hazards posed by waste handled at the facility could require a particular kind of equipment specified below or the actual hazardous waste generation or accumulation area does not lend itself for safety reasons to have a particular kind of equipment specified below). A large quantity generator may determine the most appropriate locations within its facility to locate equipment necessary to prepare for and respond to emergencies: </a:t>
            </a:r>
          </a:p>
        </p:txBody>
      </p:sp>
    </p:spTree>
    <p:extLst>
      <p:ext uri="{BB962C8B-B14F-4D97-AF65-F5344CB8AC3E}">
        <p14:creationId xmlns:p14="http://schemas.microsoft.com/office/powerpoint/2010/main" val="274985883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25506"/>
            <a:ext cx="8122151" cy="1325563"/>
          </a:xfrm>
        </p:spPr>
        <p:txBody>
          <a:bodyPr>
            <a:normAutofit/>
          </a:bodyPr>
          <a:lstStyle/>
          <a:p>
            <a:r>
              <a:rPr lang="en-US" sz="2400" dirty="0"/>
              <a:t>Subpart M—Preparedness, Prevention, and Emergency Procedures for LQGs</a:t>
            </a:r>
            <a:br>
              <a:rPr lang="en-US" sz="2400" dirty="0"/>
            </a:br>
            <a:r>
              <a:rPr lang="en-US" sz="2400" dirty="0"/>
              <a:t>[40 CFR 262.252]</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200057"/>
            <a:ext cx="8523888" cy="5095640"/>
          </a:xfrm>
        </p:spPr>
        <p:txBody>
          <a:bodyPr>
            <a:normAutofit fontScale="92500"/>
          </a:bodyPr>
          <a:lstStyle/>
          <a:p>
            <a:pPr marL="914400" lvl="1" indent="-457200">
              <a:buAutoNum type="alphaLcParenBoth"/>
            </a:pPr>
            <a:r>
              <a:rPr lang="en-US" dirty="0">
                <a:latin typeface="Arial" panose="020B0604020202020204" pitchFamily="34" charset="0"/>
                <a:cs typeface="Arial" panose="020B0604020202020204" pitchFamily="34" charset="0"/>
              </a:rPr>
              <a:t>An </a:t>
            </a:r>
            <a:r>
              <a:rPr lang="en-US" b="1" dirty="0">
                <a:latin typeface="Arial" panose="020B0604020202020204" pitchFamily="34" charset="0"/>
                <a:cs typeface="Arial" panose="020B0604020202020204" pitchFamily="34" charset="0"/>
              </a:rPr>
              <a:t>internal communications or alarm system </a:t>
            </a:r>
            <a:r>
              <a:rPr lang="en-US" dirty="0">
                <a:latin typeface="Arial" panose="020B0604020202020204" pitchFamily="34" charset="0"/>
                <a:cs typeface="Arial" panose="020B0604020202020204" pitchFamily="34" charset="0"/>
              </a:rPr>
              <a:t>capable of providing immediate emergency instruction (</a:t>
            </a:r>
            <a:r>
              <a:rPr lang="en-US" b="1" dirty="0">
                <a:latin typeface="Arial" panose="020B0604020202020204" pitchFamily="34" charset="0"/>
                <a:cs typeface="Arial" panose="020B0604020202020204" pitchFamily="34" charset="0"/>
              </a:rPr>
              <a:t>voice or signal</a:t>
            </a:r>
            <a:r>
              <a:rPr lang="en-US" dirty="0">
                <a:latin typeface="Arial" panose="020B0604020202020204" pitchFamily="34" charset="0"/>
                <a:cs typeface="Arial" panose="020B0604020202020204" pitchFamily="34" charset="0"/>
              </a:rPr>
              <a:t>) to facility personnel;</a:t>
            </a:r>
          </a:p>
          <a:p>
            <a:pPr marL="914400" lvl="1" indent="-457200">
              <a:buAutoNum type="alphaLcParenBoth"/>
            </a:pPr>
            <a:r>
              <a:rPr lang="en-US" dirty="0">
                <a:latin typeface="Arial" panose="020B0604020202020204" pitchFamily="34" charset="0"/>
                <a:cs typeface="Arial" panose="020B0604020202020204" pitchFamily="34" charset="0"/>
              </a:rPr>
              <a:t>A device, such as a </a:t>
            </a:r>
            <a:r>
              <a:rPr lang="en-US" b="1" dirty="0">
                <a:latin typeface="Arial" panose="020B0604020202020204" pitchFamily="34" charset="0"/>
                <a:cs typeface="Arial" panose="020B0604020202020204" pitchFamily="34" charset="0"/>
              </a:rPr>
              <a:t>telephone (immediately available at the scene of operations) or a hand-held two-way radio</a:t>
            </a:r>
            <a:r>
              <a:rPr lang="en-US" dirty="0">
                <a:latin typeface="Arial" panose="020B0604020202020204" pitchFamily="34" charset="0"/>
                <a:cs typeface="Arial" panose="020B0604020202020204" pitchFamily="34" charset="0"/>
              </a:rPr>
              <a:t>, capable of summoning emergency assistance from local police departments, fire departments, or state or local </a:t>
            </a:r>
            <a:r>
              <a:rPr lang="en-US" b="1" dirty="0">
                <a:latin typeface="Arial" panose="020B0604020202020204" pitchFamily="34" charset="0"/>
                <a:cs typeface="Arial" panose="020B0604020202020204" pitchFamily="34" charset="0"/>
              </a:rPr>
              <a:t>emergency response teams</a:t>
            </a:r>
            <a:r>
              <a:rPr lang="en-US" dirty="0">
                <a:latin typeface="Arial" panose="020B0604020202020204" pitchFamily="34" charset="0"/>
                <a:cs typeface="Arial" panose="020B0604020202020204" pitchFamily="34" charset="0"/>
              </a:rPr>
              <a:t>;</a:t>
            </a:r>
          </a:p>
          <a:p>
            <a:pPr marL="914400" lvl="1" indent="-457200">
              <a:buAutoNum type="alphaLcParenBoth"/>
            </a:pPr>
            <a:r>
              <a:rPr lang="en-US" dirty="0">
                <a:latin typeface="Arial" panose="020B0604020202020204" pitchFamily="34" charset="0"/>
                <a:cs typeface="Arial" panose="020B0604020202020204" pitchFamily="34" charset="0"/>
              </a:rPr>
              <a:t>Portable fire extinguishers, </a:t>
            </a:r>
            <a:r>
              <a:rPr lang="en-US" b="1" dirty="0">
                <a:latin typeface="Arial" panose="020B0604020202020204" pitchFamily="34" charset="0"/>
                <a:cs typeface="Arial" panose="020B0604020202020204" pitchFamily="34" charset="0"/>
              </a:rPr>
              <a:t>fire control equipment </a:t>
            </a:r>
            <a:r>
              <a:rPr lang="en-US" dirty="0">
                <a:latin typeface="Arial" panose="020B0604020202020204" pitchFamily="34" charset="0"/>
                <a:cs typeface="Arial" panose="020B0604020202020204" pitchFamily="34" charset="0"/>
              </a:rPr>
              <a:t>(including special extinguishing equipment, such as that using foam, inert gas, or dry chemicals), </a:t>
            </a:r>
            <a:r>
              <a:rPr lang="en-US" b="1" dirty="0">
                <a:latin typeface="Arial" panose="020B0604020202020204" pitchFamily="34" charset="0"/>
                <a:cs typeface="Arial" panose="020B0604020202020204" pitchFamily="34" charset="0"/>
              </a:rPr>
              <a:t>spill control equipment, and decontamination equipment</a:t>
            </a:r>
            <a:r>
              <a:rPr lang="en-US" dirty="0">
                <a:latin typeface="Arial" panose="020B0604020202020204" pitchFamily="34" charset="0"/>
                <a:cs typeface="Arial" panose="020B0604020202020204" pitchFamily="34" charset="0"/>
              </a:rPr>
              <a:t>; and</a:t>
            </a:r>
          </a:p>
          <a:p>
            <a:pPr marL="914400" lvl="1" indent="-457200">
              <a:buAutoNum type="alphaLcParenBoth"/>
            </a:pPr>
            <a:r>
              <a:rPr lang="en-US" dirty="0">
                <a:latin typeface="Arial" panose="020B0604020202020204" pitchFamily="34" charset="0"/>
                <a:cs typeface="Arial" panose="020B0604020202020204" pitchFamily="34" charset="0"/>
              </a:rPr>
              <a:t>Water at </a:t>
            </a:r>
            <a:r>
              <a:rPr lang="en-US" b="1" dirty="0">
                <a:latin typeface="Arial" panose="020B0604020202020204" pitchFamily="34" charset="0"/>
                <a:cs typeface="Arial" panose="020B0604020202020204" pitchFamily="34" charset="0"/>
              </a:rPr>
              <a:t>adequate volume and pressure </a:t>
            </a:r>
            <a:r>
              <a:rPr lang="en-US" dirty="0">
                <a:latin typeface="Arial" panose="020B0604020202020204" pitchFamily="34" charset="0"/>
                <a:cs typeface="Arial" panose="020B0604020202020204" pitchFamily="34" charset="0"/>
              </a:rPr>
              <a:t>to supply water hose streams, or foam producing equipment, or automatic sprinklers, or water spray systems.</a:t>
            </a:r>
          </a:p>
        </p:txBody>
      </p:sp>
    </p:spTree>
    <p:extLst>
      <p:ext uri="{BB962C8B-B14F-4D97-AF65-F5344CB8AC3E}">
        <p14:creationId xmlns:p14="http://schemas.microsoft.com/office/powerpoint/2010/main" val="42719338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re extinguisher hidden behind a plan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39559" y="2032308"/>
            <a:ext cx="4680606" cy="3508001"/>
          </a:xfrm>
          <a:prstGeom prst="rect">
            <a:avLst/>
          </a:prstGeom>
          <a:noFill/>
          <a:ln w="12700">
            <a:solidFill>
              <a:schemeClr val="tx1"/>
            </a:solidFill>
            <a:miter lim="800000"/>
            <a:headEnd/>
            <a:tailEnd/>
          </a:ln>
        </p:spPr>
      </p:pic>
      <p:pic>
        <p:nvPicPr>
          <p:cNvPr id="5" name="Content Placeholder 4" descr="Fire extinguisher hidden behind/blocked by spent bulb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229201" y="1351112"/>
            <a:ext cx="3652040" cy="4870394"/>
          </a:xfrm>
          <a:prstGeom prst="rect">
            <a:avLst/>
          </a:prstGeom>
          <a:ln w="12700">
            <a:solidFill>
              <a:schemeClr val="tx1"/>
            </a:solidFill>
            <a:miter lim="800000"/>
            <a:headEnd/>
            <a:tailEnd/>
          </a:ln>
        </p:spPr>
      </p:pic>
      <p:sp>
        <p:nvSpPr>
          <p:cNvPr id="6" name="TextBox 5"/>
          <p:cNvSpPr txBox="1"/>
          <p:nvPr/>
        </p:nvSpPr>
        <p:spPr>
          <a:xfrm>
            <a:off x="1755618" y="5781869"/>
            <a:ext cx="161364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25506"/>
            <a:ext cx="8122151" cy="1325563"/>
          </a:xfrm>
        </p:spPr>
        <p:txBody>
          <a:bodyPr>
            <a:normAutofit/>
          </a:bodyPr>
          <a:lstStyle/>
          <a:p>
            <a:r>
              <a:rPr lang="en-US" sz="2400" dirty="0"/>
              <a:t>Subpart M—Preparedness, Prevention, and Emergency Procedures for LQGs</a:t>
            </a:r>
            <a:br>
              <a:rPr lang="en-US" sz="2400" dirty="0"/>
            </a:br>
            <a:r>
              <a:rPr lang="en-US" sz="2400" dirty="0"/>
              <a:t>[40 CFR 262.252(c)]</a:t>
            </a:r>
          </a:p>
        </p:txBody>
      </p:sp>
    </p:spTree>
    <p:extLst>
      <p:ext uri="{BB962C8B-B14F-4D97-AF65-F5344CB8AC3E}">
        <p14:creationId xmlns:p14="http://schemas.microsoft.com/office/powerpoint/2010/main" val="18996256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Eyewash station located behind several drum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143000"/>
            <a:ext cx="2924026" cy="5198269"/>
          </a:xfrm>
        </p:spPr>
      </p:pic>
      <p:pic>
        <p:nvPicPr>
          <p:cNvPr id="6" name="Content Placeholder 8" descr="Eye wash station located behind dirty and sharp tools in a bin. "/>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733800" y="1855863"/>
            <a:ext cx="5029200" cy="3772541"/>
          </a:xfrm>
          <a:prstGeom prst="rect">
            <a:avLst/>
          </a:prstGeom>
          <a:ln w="12700">
            <a:solidFill>
              <a:srgbClr val="000000"/>
            </a:solidFill>
            <a:miter lim="800000"/>
            <a:headEnd/>
            <a:tailEnd/>
          </a:ln>
        </p:spPr>
      </p:pic>
      <p:sp>
        <p:nvSpPr>
          <p:cNvPr id="9" name="Title 1"/>
          <p:cNvSpPr>
            <a:spLocks noGrp="1"/>
          </p:cNvSpPr>
          <p:nvPr>
            <p:ph type="title"/>
          </p:nvPr>
        </p:nvSpPr>
        <p:spPr>
          <a:xfrm>
            <a:off x="1066800" y="0"/>
            <a:ext cx="7848600" cy="990600"/>
          </a:xfrm>
        </p:spPr>
        <p:txBody>
          <a:bodyPr>
            <a:noAutofit/>
          </a:bodyPr>
          <a:lstStyle/>
          <a:p>
            <a:pPr>
              <a:defRPr/>
            </a:pPr>
            <a:r>
              <a:rPr lang="en-US" sz="2400" dirty="0"/>
              <a:t>Subpart M—Preparedness, Prevention, and Emergency Procedures for LQGs</a:t>
            </a:r>
            <a:br>
              <a:rPr lang="en-US" sz="2400" dirty="0"/>
            </a:br>
            <a:r>
              <a:rPr lang="en-US" sz="2400" dirty="0"/>
              <a:t>[40 CFR 262.252(c)]</a:t>
            </a:r>
          </a:p>
        </p:txBody>
      </p:sp>
      <p:sp>
        <p:nvSpPr>
          <p:cNvPr id="4" name="TextBox 3">
            <a:extLst>
              <a:ext uri="{FF2B5EF4-FFF2-40B4-BE49-F238E27FC236}">
                <a16:creationId xmlns:a16="http://schemas.microsoft.com/office/drawing/2014/main" id="{A8F04522-A50E-4018-9519-964C1E579A84}"/>
              </a:ext>
            </a:extLst>
          </p:cNvPr>
          <p:cNvSpPr txBox="1"/>
          <p:nvPr/>
        </p:nvSpPr>
        <p:spPr>
          <a:xfrm>
            <a:off x="6214188" y="6074229"/>
            <a:ext cx="90441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Don’t</a:t>
            </a:r>
          </a:p>
        </p:txBody>
      </p:sp>
    </p:spTree>
    <p:extLst>
      <p:ext uri="{BB962C8B-B14F-4D97-AF65-F5344CB8AC3E}">
        <p14:creationId xmlns:p14="http://schemas.microsoft.com/office/powerpoint/2010/main" val="7876062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Spill kit equipment on a wooden palle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340503" y="2061392"/>
            <a:ext cx="4561354" cy="3421015"/>
          </a:xfrm>
          <a:prstGeom prst="rect">
            <a:avLst/>
          </a:prstGeom>
          <a:ln w="12700">
            <a:solidFill>
              <a:schemeClr val="tx1"/>
            </a:solidFill>
            <a:miter lim="800000"/>
            <a:headEnd/>
            <a:tailEnd/>
          </a:ln>
        </p:spPr>
      </p:pic>
      <p:pic>
        <p:nvPicPr>
          <p:cNvPr id="2" name="Picture 1" descr="Spill kit container.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6599" y="2146702"/>
            <a:ext cx="4395493" cy="3296620"/>
          </a:xfrm>
          <a:prstGeom prst="rect">
            <a:avLst/>
          </a:prstGeom>
        </p:spPr>
      </p:pic>
      <p:sp>
        <p:nvSpPr>
          <p:cNvPr id="3" name="TextBox 2"/>
          <p:cNvSpPr txBox="1"/>
          <p:nvPr/>
        </p:nvSpPr>
        <p:spPr>
          <a:xfrm>
            <a:off x="6396599" y="5808093"/>
            <a:ext cx="57900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a:t>
            </a:r>
          </a:p>
        </p:txBody>
      </p:sp>
      <p:sp>
        <p:nvSpPr>
          <p:cNvPr id="4" name="Title 3"/>
          <p:cNvSpPr>
            <a:spLocks noGrp="1"/>
          </p:cNvSpPr>
          <p:nvPr>
            <p:ph type="title"/>
          </p:nvPr>
        </p:nvSpPr>
        <p:spPr>
          <a:xfrm>
            <a:off x="1011011" y="-136338"/>
            <a:ext cx="7609114" cy="1325563"/>
          </a:xfrm>
        </p:spPr>
        <p:txBody>
          <a:bodyPr>
            <a:normAutofit/>
          </a:bodyPr>
          <a:lstStyle/>
          <a:p>
            <a:r>
              <a:rPr lang="en-US" sz="2400" dirty="0"/>
              <a:t>Subpart M—Preparedness, Prevention, and Emergency Procedures for LQGs</a:t>
            </a:r>
            <a:br>
              <a:rPr lang="en-US" sz="2400" dirty="0"/>
            </a:br>
            <a:r>
              <a:rPr lang="en-US" sz="2400" dirty="0"/>
              <a:t>[40 CFR 262.252(c)]</a:t>
            </a:r>
          </a:p>
        </p:txBody>
      </p:sp>
    </p:spTree>
    <p:extLst>
      <p:ext uri="{BB962C8B-B14F-4D97-AF65-F5344CB8AC3E}">
        <p14:creationId xmlns:p14="http://schemas.microsoft.com/office/powerpoint/2010/main" val="36898030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25506"/>
            <a:ext cx="8122151" cy="1325563"/>
          </a:xfrm>
        </p:spPr>
        <p:txBody>
          <a:bodyPr>
            <a:normAutofit/>
          </a:bodyPr>
          <a:lstStyle/>
          <a:p>
            <a:r>
              <a:rPr lang="en-US" sz="2400" dirty="0"/>
              <a:t>Subpart M—Preparedness, Prevention, and Emergency Procedures for LQGs</a:t>
            </a:r>
            <a:br>
              <a:rPr lang="en-US" sz="2400" dirty="0"/>
            </a:br>
            <a:r>
              <a:rPr lang="en-US" sz="2400" dirty="0"/>
              <a:t>[40 CFR 262.253]</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200057"/>
            <a:ext cx="8523888" cy="5095640"/>
          </a:xfrm>
        </p:spPr>
        <p:txBody>
          <a:bodyPr>
            <a:normAutofit/>
          </a:bodyPr>
          <a:lstStyle/>
          <a:p>
            <a:pPr marL="457200" lvl="1" indent="0">
              <a:buNone/>
            </a:pPr>
            <a:r>
              <a:rPr lang="en-US" dirty="0">
                <a:latin typeface="Arial" panose="020B0604020202020204" pitchFamily="34" charset="0"/>
                <a:cs typeface="Arial" panose="020B0604020202020204" pitchFamily="34" charset="0"/>
              </a:rPr>
              <a:t>40 CFR 262.253 Testing and maintenance of equipment.</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b="1" dirty="0">
                <a:latin typeface="Arial" panose="020B0604020202020204" pitchFamily="34" charset="0"/>
                <a:cs typeface="Arial" panose="020B0604020202020204" pitchFamily="34" charset="0"/>
              </a:rPr>
              <a:t>All</a:t>
            </a:r>
            <a:r>
              <a:rPr lang="en-US" dirty="0">
                <a:latin typeface="Arial" panose="020B0604020202020204" pitchFamily="34" charset="0"/>
                <a:cs typeface="Arial" panose="020B0604020202020204" pitchFamily="34" charset="0"/>
              </a:rPr>
              <a:t> communications or alarm systems, fire protection equipment, spill control equipment, and decontamination equipment, where required, must be </a:t>
            </a:r>
            <a:r>
              <a:rPr lang="en-US" b="1" dirty="0">
                <a:latin typeface="Arial" panose="020B0604020202020204" pitchFamily="34" charset="0"/>
                <a:cs typeface="Arial" panose="020B0604020202020204" pitchFamily="34" charset="0"/>
              </a:rPr>
              <a:t>tested and maintained as necessary </a:t>
            </a:r>
            <a:r>
              <a:rPr lang="en-US" dirty="0">
                <a:latin typeface="Arial" panose="020B0604020202020204" pitchFamily="34" charset="0"/>
                <a:cs typeface="Arial" panose="020B0604020202020204" pitchFamily="34" charset="0"/>
              </a:rPr>
              <a:t>to assure its proper operation in time of emergency. </a:t>
            </a:r>
          </a:p>
          <a:p>
            <a:pPr marL="400050" indent="-400050">
              <a:buNone/>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4015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Eyewash station filled with leaves and debris. The station is in disrepair and has not been tested. "/>
          <p:cNvPicPr>
            <a:picLocks noGrp="1" noChangeAspect="1" noChangeArrowheads="1"/>
          </p:cNvPicPr>
          <p:nvPr>
            <p:ph idx="1"/>
          </p:nvPr>
        </p:nvPicPr>
        <p:blipFill>
          <a:blip r:embed="rId3" cstate="print"/>
          <a:srcRect/>
          <a:stretch>
            <a:fillRect/>
          </a:stretch>
        </p:blipFill>
        <p:spPr>
          <a:xfrm>
            <a:off x="1884567" y="1724367"/>
            <a:ext cx="5374866" cy="4031150"/>
          </a:xfrm>
          <a:ln w="12700" cap="sq">
            <a:solidFill>
              <a:srgbClr val="000000"/>
            </a:solidFill>
          </a:ln>
          <a:effectLst>
            <a:outerShdw blurRad="50800" dist="38100" dir="2700000" algn="tl" rotWithShape="0">
              <a:srgbClr val="000000">
                <a:alpha val="43000"/>
              </a:srgbClr>
            </a:outerShdw>
          </a:effectLst>
        </p:spPr>
      </p:pic>
      <p:sp>
        <p:nvSpPr>
          <p:cNvPr id="5" name="TextBox 4"/>
          <p:cNvSpPr txBox="1"/>
          <p:nvPr/>
        </p:nvSpPr>
        <p:spPr>
          <a:xfrm>
            <a:off x="7610003" y="2900357"/>
            <a:ext cx="95629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25506"/>
            <a:ext cx="8122151" cy="1325563"/>
          </a:xfrm>
        </p:spPr>
        <p:txBody>
          <a:bodyPr>
            <a:normAutofit/>
          </a:bodyPr>
          <a:lstStyle/>
          <a:p>
            <a:r>
              <a:rPr lang="en-US" sz="2400" dirty="0"/>
              <a:t>Subpart M—Preparedness, Prevention, and Emergency Procedures for LQGs</a:t>
            </a:r>
            <a:br>
              <a:rPr lang="en-US" sz="2400" dirty="0"/>
            </a:br>
            <a:r>
              <a:rPr lang="en-US" sz="2400" dirty="0"/>
              <a:t>[40 CFR 262.253]</a:t>
            </a:r>
          </a:p>
        </p:txBody>
      </p:sp>
    </p:spTree>
    <p:extLst>
      <p:ext uri="{BB962C8B-B14F-4D97-AF65-F5344CB8AC3E}">
        <p14:creationId xmlns:p14="http://schemas.microsoft.com/office/powerpoint/2010/main" val="5892033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14478" y="2872365"/>
            <a:ext cx="91897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7" name="Content Placeholder 2" descr="Eyewash station is inaccessible due to an assembly line, ladder, and vat being in the path. ">
            <a:extLst>
              <a:ext uri="{FF2B5EF4-FFF2-40B4-BE49-F238E27FC236}">
                <a16:creationId xmlns:a16="http://schemas.microsoft.com/office/drawing/2014/main" id="{1391F5E4-F607-4EC9-BF70-8B1243E97F3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72446" y="1493499"/>
            <a:ext cx="5799107" cy="4349330"/>
          </a:xfr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25506"/>
            <a:ext cx="8122151" cy="1325563"/>
          </a:xfrm>
        </p:spPr>
        <p:txBody>
          <a:bodyPr>
            <a:normAutofit/>
          </a:bodyPr>
          <a:lstStyle/>
          <a:p>
            <a:r>
              <a:rPr lang="en-US" sz="2400" dirty="0"/>
              <a:t>Subpart M—Preparedness, Prevention, and Emergency Procedures for LQGs</a:t>
            </a:r>
            <a:br>
              <a:rPr lang="en-US" sz="2400" dirty="0"/>
            </a:br>
            <a:r>
              <a:rPr lang="en-US" sz="2400" dirty="0"/>
              <a:t>[40 CFR 262.253]</a:t>
            </a:r>
          </a:p>
        </p:txBody>
      </p:sp>
    </p:spTree>
    <p:extLst>
      <p:ext uri="{BB962C8B-B14F-4D97-AF65-F5344CB8AC3E}">
        <p14:creationId xmlns:p14="http://schemas.microsoft.com/office/powerpoint/2010/main" val="18556873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25506"/>
            <a:ext cx="8122151" cy="1325563"/>
          </a:xfrm>
        </p:spPr>
        <p:txBody>
          <a:bodyPr>
            <a:normAutofit/>
          </a:bodyPr>
          <a:lstStyle/>
          <a:p>
            <a:r>
              <a:rPr lang="en-US" sz="2400" dirty="0"/>
              <a:t>Subpart M—Preparedness, Prevention, and Emergency Procedures for LQGs</a:t>
            </a:r>
            <a:br>
              <a:rPr lang="en-US" sz="2400" dirty="0"/>
            </a:br>
            <a:r>
              <a:rPr lang="en-US" sz="2400" dirty="0"/>
              <a:t>[40 CFR 262.254(a-b)]</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200057"/>
            <a:ext cx="8523888" cy="5095640"/>
          </a:xfrm>
        </p:spPr>
        <p:txBody>
          <a:bodyPr>
            <a:normAutofit lnSpcReduction="10000"/>
          </a:bodyPr>
          <a:lstStyle/>
          <a:p>
            <a:pPr marL="400050" indent="-400050">
              <a:buNone/>
            </a:pPr>
            <a:r>
              <a:rPr lang="en-US" sz="2400" dirty="0">
                <a:latin typeface="Arial" panose="020B0604020202020204" pitchFamily="34" charset="0"/>
                <a:cs typeface="Arial" panose="020B0604020202020204" pitchFamily="34" charset="0"/>
              </a:rPr>
              <a:t>	40 CFR 262.254 Access to communications or alarm system.</a:t>
            </a:r>
          </a:p>
          <a:p>
            <a:pPr marL="400050" indent="-400050">
              <a:buNone/>
            </a:pPr>
            <a:r>
              <a:rPr lang="en-US" sz="2400" dirty="0">
                <a:latin typeface="Arial" panose="020B0604020202020204" pitchFamily="34" charset="0"/>
                <a:cs typeface="Arial" panose="020B0604020202020204" pitchFamily="34" charset="0"/>
              </a:rPr>
              <a:t>	(a) </a:t>
            </a:r>
            <a:r>
              <a:rPr lang="en-US" sz="2400" b="1" dirty="0">
                <a:latin typeface="Arial" panose="020B0604020202020204" pitchFamily="34" charset="0"/>
                <a:cs typeface="Arial" panose="020B0604020202020204" pitchFamily="34" charset="0"/>
              </a:rPr>
              <a:t>Whenever</a:t>
            </a:r>
            <a:r>
              <a:rPr lang="en-US" sz="2400" dirty="0">
                <a:latin typeface="Arial" panose="020B0604020202020204" pitchFamily="34" charset="0"/>
                <a:cs typeface="Arial" panose="020B0604020202020204" pitchFamily="34" charset="0"/>
              </a:rPr>
              <a:t> hazardous waste is being poured, mixed, spread, or otherwise handled, all personnel involved in the operation must have immediate access (e.g., direct or unimpeded access) to an internal alarm or emergency communication device, either directly or through visual or voice contact with another employee, unless such a device is not required under §262.252  </a:t>
            </a:r>
          </a:p>
          <a:p>
            <a:pPr marL="400050" indent="-400050">
              <a:buNone/>
            </a:pPr>
            <a:r>
              <a:rPr lang="en-US" sz="2400" dirty="0">
                <a:latin typeface="Arial" panose="020B0604020202020204" pitchFamily="34" charset="0"/>
                <a:cs typeface="Arial" panose="020B0604020202020204" pitchFamily="34" charset="0"/>
              </a:rPr>
              <a:t>	(b) In the event there is just one employee on the premises while the facility is operating, the employee must have immediate access (e.g., direct or unimpeded access) to a device, such as a telephone (immediately available at the scene of operation) or a hand-held two-way radio, capable of summoning external emergency assistance, unless such a device is not required under §262.252. </a:t>
            </a:r>
          </a:p>
        </p:txBody>
      </p:sp>
    </p:spTree>
    <p:extLst>
      <p:ext uri="{BB962C8B-B14F-4D97-AF65-F5344CB8AC3E}">
        <p14:creationId xmlns:p14="http://schemas.microsoft.com/office/powerpoint/2010/main" val="4038838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p:txBody>
          <a:bodyPr>
            <a:normAutofit/>
          </a:bodyPr>
          <a:lstStyle/>
          <a:p>
            <a:r>
              <a:rPr lang="en-US" sz="3200" dirty="0"/>
              <a:t>Generator Category Determination</a:t>
            </a:r>
            <a:br>
              <a:rPr lang="en-US" sz="3200" dirty="0"/>
            </a:br>
            <a:r>
              <a:rPr lang="en-US" sz="2000" dirty="0"/>
              <a:t>[40 CFR 262.13 Table 1]</a:t>
            </a:r>
            <a:endParaRPr lang="en-US" sz="3200" dirty="0"/>
          </a:p>
        </p:txBody>
      </p:sp>
      <p:graphicFrame>
        <p:nvGraphicFramePr>
          <p:cNvPr id="7" name="Content Placeholder 6" descr="table that shows how much waste each generator is allowed to generate">
            <a:extLst>
              <a:ext uri="{FF2B5EF4-FFF2-40B4-BE49-F238E27FC236}">
                <a16:creationId xmlns:a16="http://schemas.microsoft.com/office/drawing/2014/main" id="{6FCAC549-8B32-4A66-8A72-67111BB8BE29}"/>
              </a:ext>
            </a:extLst>
          </p:cNvPr>
          <p:cNvGraphicFramePr>
            <a:graphicFrameLocks noGrp="1"/>
          </p:cNvGraphicFramePr>
          <p:nvPr>
            <p:ph idx="1"/>
            <p:extLst>
              <p:ext uri="{D42A27DB-BD31-4B8C-83A1-F6EECF244321}">
                <p14:modId xmlns:p14="http://schemas.microsoft.com/office/powerpoint/2010/main" val="1045219168"/>
              </p:ext>
            </p:extLst>
          </p:nvPr>
        </p:nvGraphicFramePr>
        <p:xfrm>
          <a:off x="441434" y="1325563"/>
          <a:ext cx="8324195" cy="4528698"/>
        </p:xfrm>
        <a:graphic>
          <a:graphicData uri="http://schemas.openxmlformats.org/drawingml/2006/table">
            <a:tbl>
              <a:tblPr firstRow="1" firstCol="1" bandRow="1">
                <a:tableStyleId>{5C22544A-7EE6-4342-B048-85BDC9FD1C3A}</a:tableStyleId>
              </a:tblPr>
              <a:tblGrid>
                <a:gridCol w="2080604">
                  <a:extLst>
                    <a:ext uri="{9D8B030D-6E8A-4147-A177-3AD203B41FA5}">
                      <a16:colId xmlns:a16="http://schemas.microsoft.com/office/drawing/2014/main" val="602797160"/>
                    </a:ext>
                  </a:extLst>
                </a:gridCol>
                <a:gridCol w="2080604">
                  <a:extLst>
                    <a:ext uri="{9D8B030D-6E8A-4147-A177-3AD203B41FA5}">
                      <a16:colId xmlns:a16="http://schemas.microsoft.com/office/drawing/2014/main" val="728282395"/>
                    </a:ext>
                  </a:extLst>
                </a:gridCol>
                <a:gridCol w="2564920">
                  <a:extLst>
                    <a:ext uri="{9D8B030D-6E8A-4147-A177-3AD203B41FA5}">
                      <a16:colId xmlns:a16="http://schemas.microsoft.com/office/drawing/2014/main" val="2613265365"/>
                    </a:ext>
                  </a:extLst>
                </a:gridCol>
                <a:gridCol w="1598067">
                  <a:extLst>
                    <a:ext uri="{9D8B030D-6E8A-4147-A177-3AD203B41FA5}">
                      <a16:colId xmlns:a16="http://schemas.microsoft.com/office/drawing/2014/main" val="2737011384"/>
                    </a:ext>
                  </a:extLst>
                </a:gridCol>
              </a:tblGrid>
              <a:tr h="1811479">
                <a:tc>
                  <a:txBody>
                    <a:bodyPr/>
                    <a:lstStyle/>
                    <a:p>
                      <a:pPr marL="0" marR="0" algn="ctr">
                        <a:spcBef>
                          <a:spcPts val="0"/>
                        </a:spcBef>
                        <a:spcAft>
                          <a:spcPts val="0"/>
                        </a:spcAft>
                      </a:pPr>
                      <a:r>
                        <a:rPr lang="en-US" sz="1200" dirty="0">
                          <a:effectLst/>
                        </a:rPr>
                        <a:t>Qty of acute HW generated in a calendar month</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Qty of non-acute HW generated in a calendar month</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Qty of residues from cleanup of acute HW generated in a calendar month</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Generator Category</a:t>
                      </a:r>
                      <a:endParaRPr lang="en-US"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742801765"/>
                  </a:ext>
                </a:extLst>
              </a:tr>
              <a:tr h="452870">
                <a:tc>
                  <a:txBody>
                    <a:bodyPr/>
                    <a:lstStyle/>
                    <a:p>
                      <a:pPr marL="228600" marR="0" algn="ctr">
                        <a:spcBef>
                          <a:spcPts val="0"/>
                        </a:spcBef>
                        <a:spcAft>
                          <a:spcPts val="0"/>
                        </a:spcAft>
                      </a:pPr>
                      <a:r>
                        <a:rPr lang="en-US" sz="1200" dirty="0">
                          <a:effectLst/>
                        </a:rPr>
                        <a:t>&gt; 1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Any amount</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Any amount</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LQG</a:t>
                      </a:r>
                      <a:endParaRPr lang="en-US"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558012706"/>
                  </a:ext>
                </a:extLst>
              </a:tr>
              <a:tr h="452870">
                <a:tc>
                  <a:txBody>
                    <a:bodyPr/>
                    <a:lstStyle/>
                    <a:p>
                      <a:pPr marL="0" marR="0" algn="ctr">
                        <a:spcBef>
                          <a:spcPts val="0"/>
                        </a:spcBef>
                        <a:spcAft>
                          <a:spcPts val="0"/>
                        </a:spcAft>
                      </a:pPr>
                      <a:r>
                        <a:rPr lang="en-US" sz="1200" dirty="0">
                          <a:effectLst/>
                        </a:rPr>
                        <a:t>Any amount</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 1,000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Any amount</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LQG</a:t>
                      </a:r>
                      <a:endParaRPr lang="en-US"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2711117878"/>
                  </a:ext>
                </a:extLst>
              </a:tr>
              <a:tr h="452870">
                <a:tc>
                  <a:txBody>
                    <a:bodyPr/>
                    <a:lstStyle/>
                    <a:p>
                      <a:pPr marL="0" marR="0" algn="ctr">
                        <a:spcBef>
                          <a:spcPts val="0"/>
                        </a:spcBef>
                        <a:spcAft>
                          <a:spcPts val="0"/>
                        </a:spcAft>
                      </a:pPr>
                      <a:r>
                        <a:rPr lang="en-US" sz="1200" dirty="0">
                          <a:effectLst/>
                        </a:rPr>
                        <a:t>Any amount</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Any amount</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&gt; 100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LQG</a:t>
                      </a:r>
                      <a:endParaRPr lang="en-US"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66524186"/>
                  </a:ext>
                </a:extLst>
              </a:tr>
              <a:tr h="905739">
                <a:tc>
                  <a:txBody>
                    <a:bodyPr/>
                    <a:lstStyle/>
                    <a:p>
                      <a:pPr marL="0" marR="0" algn="ctr">
                        <a:spcBef>
                          <a:spcPts val="0"/>
                        </a:spcBef>
                        <a:spcAft>
                          <a:spcPts val="0"/>
                        </a:spcAft>
                      </a:pPr>
                      <a:r>
                        <a:rPr lang="en-US" sz="1200" dirty="0">
                          <a:effectLst/>
                        </a:rPr>
                        <a:t>≤ 1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&gt; 100 kg and &lt; 1,000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 100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SQG</a:t>
                      </a:r>
                      <a:endParaRPr lang="en-US"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379252905"/>
                  </a:ext>
                </a:extLst>
              </a:tr>
              <a:tr h="452870">
                <a:tc>
                  <a:txBody>
                    <a:bodyPr/>
                    <a:lstStyle/>
                    <a:p>
                      <a:pPr marL="0" marR="0" algn="ctr">
                        <a:spcBef>
                          <a:spcPts val="0"/>
                        </a:spcBef>
                        <a:spcAft>
                          <a:spcPts val="0"/>
                        </a:spcAft>
                      </a:pPr>
                      <a:r>
                        <a:rPr lang="en-US" sz="1200" dirty="0">
                          <a:effectLst/>
                        </a:rPr>
                        <a:t>≤ 1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 100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 100 kg</a:t>
                      </a:r>
                      <a:endParaRPr lang="en-US" sz="1100" dirty="0">
                        <a:effectLst/>
                        <a:latin typeface="Arial" panose="020B0604020202020204" pitchFamily="34" charset="0"/>
                        <a:ea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200" dirty="0">
                          <a:effectLst/>
                        </a:rPr>
                        <a:t>VSQG</a:t>
                      </a:r>
                      <a:endParaRPr lang="en-US" sz="11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432776531"/>
                  </a:ext>
                </a:extLst>
              </a:tr>
            </a:tbl>
          </a:graphicData>
        </a:graphic>
      </p:graphicFrame>
    </p:spTree>
    <p:extLst>
      <p:ext uri="{BB962C8B-B14F-4D97-AF65-F5344CB8AC3E}">
        <p14:creationId xmlns:p14="http://schemas.microsoft.com/office/powerpoint/2010/main" val="280104232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3435"/>
            <a:ext cx="8122151" cy="1325563"/>
          </a:xfrm>
        </p:spPr>
        <p:txBody>
          <a:bodyPr>
            <a:normAutofit/>
          </a:bodyPr>
          <a:lstStyle/>
          <a:p>
            <a:r>
              <a:rPr lang="en-US" sz="2400" dirty="0"/>
              <a:t>Subpart M—Preparedness, Prevention, and Emergency Procedures for LQGs</a:t>
            </a:r>
            <a:br>
              <a:rPr lang="en-US" sz="2400" dirty="0"/>
            </a:br>
            <a:r>
              <a:rPr lang="en-US" sz="2400" dirty="0"/>
              <a:t>[40 CFR 262.255]</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82128"/>
            <a:ext cx="8523888" cy="5113569"/>
          </a:xfrm>
        </p:spPr>
        <p:txBody>
          <a:bodyPr>
            <a:normAutofit/>
          </a:bodyPr>
          <a:lstStyle/>
          <a:p>
            <a:pPr marL="400050" indent="-400050">
              <a:buNone/>
            </a:pPr>
            <a:r>
              <a:rPr lang="en-US" sz="2400" dirty="0">
                <a:latin typeface="Arial" panose="020B0604020202020204" pitchFamily="34" charset="0"/>
                <a:cs typeface="Arial" panose="020B0604020202020204" pitchFamily="34" charset="0"/>
              </a:rPr>
              <a:t>	40 CFR 262.255 Required aisle space.</a:t>
            </a:r>
          </a:p>
          <a:p>
            <a:pPr marL="400050" indent="-400050">
              <a:buNone/>
            </a:pPr>
            <a:endParaRPr lang="en-US" sz="2400" dirty="0">
              <a:latin typeface="Arial" panose="020B0604020202020204" pitchFamily="34" charset="0"/>
              <a:cs typeface="Arial" panose="020B0604020202020204" pitchFamily="34" charset="0"/>
            </a:endParaRPr>
          </a:p>
          <a:p>
            <a:pPr marL="400050" indent="-400050">
              <a:buNone/>
            </a:pPr>
            <a:r>
              <a:rPr lang="en-US" sz="2400" dirty="0"/>
              <a:t>	</a:t>
            </a:r>
            <a:r>
              <a:rPr lang="en-US" sz="2400" dirty="0">
                <a:latin typeface="Arial" panose="020B0604020202020204" pitchFamily="34" charset="0"/>
                <a:cs typeface="Arial" panose="020B0604020202020204" pitchFamily="34" charset="0"/>
              </a:rPr>
              <a:t>The large quantity generator must maintain aisle space to allow the unobstructed movement of personnel, fire protection equipment, spill control equipment, and decontamination equipment </a:t>
            </a:r>
            <a:r>
              <a:rPr lang="en-US" sz="2400" b="1" dirty="0">
                <a:latin typeface="Arial" panose="020B0604020202020204" pitchFamily="34" charset="0"/>
                <a:cs typeface="Arial" panose="020B0604020202020204" pitchFamily="34" charset="0"/>
              </a:rPr>
              <a:t>to any area of facility operation in an emergency, </a:t>
            </a:r>
            <a:r>
              <a:rPr lang="en-US" sz="2400" dirty="0">
                <a:latin typeface="Arial" panose="020B0604020202020204" pitchFamily="34" charset="0"/>
                <a:cs typeface="Arial" panose="020B0604020202020204" pitchFamily="34" charset="0"/>
              </a:rPr>
              <a:t>unless aisle space is not needed for any of these purposes.</a:t>
            </a:r>
          </a:p>
        </p:txBody>
      </p:sp>
    </p:spTree>
    <p:extLst>
      <p:ext uri="{BB962C8B-B14F-4D97-AF65-F5344CB8AC3E}">
        <p14:creationId xmlns:p14="http://schemas.microsoft.com/office/powerpoint/2010/main" val="33535945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3435"/>
            <a:ext cx="8122151" cy="1325563"/>
          </a:xfrm>
        </p:spPr>
        <p:txBody>
          <a:bodyPr>
            <a:normAutofit/>
          </a:bodyPr>
          <a:lstStyle/>
          <a:p>
            <a:r>
              <a:rPr lang="en-US" sz="2400" dirty="0"/>
              <a:t>Subpart M—Preparedness, Prevention, and Emergency Procedures for LQGs</a:t>
            </a:r>
            <a:br>
              <a:rPr lang="en-US" sz="2400" dirty="0"/>
            </a:br>
            <a:r>
              <a:rPr lang="en-US" sz="2400" dirty="0"/>
              <a:t>[40 CFR 262.255]</a:t>
            </a:r>
          </a:p>
        </p:txBody>
      </p:sp>
      <p:pic>
        <p:nvPicPr>
          <p:cNvPr id="4" name="Picture 2" descr="55 gallon drums with appropriate aisle space. "/>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46200" y="1297201"/>
            <a:ext cx="64516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806E95-815D-4C4C-B093-DE6AC297A004}"/>
              </a:ext>
            </a:extLst>
          </p:cNvPr>
          <p:cNvSpPr txBox="1"/>
          <p:nvPr/>
        </p:nvSpPr>
        <p:spPr>
          <a:xfrm>
            <a:off x="587829" y="3429000"/>
            <a:ext cx="57900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a:t>
            </a:r>
          </a:p>
        </p:txBody>
      </p:sp>
    </p:spTree>
    <p:extLst>
      <p:ext uri="{BB962C8B-B14F-4D97-AF65-F5344CB8AC3E}">
        <p14:creationId xmlns:p14="http://schemas.microsoft.com/office/powerpoint/2010/main" val="31165796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3435"/>
            <a:ext cx="8122151" cy="1325563"/>
          </a:xfrm>
        </p:spPr>
        <p:txBody>
          <a:bodyPr>
            <a:normAutofit/>
          </a:bodyPr>
          <a:lstStyle/>
          <a:p>
            <a:r>
              <a:rPr lang="en-US" sz="2400" dirty="0"/>
              <a:t>Subpart M—Preparedness, Prevention, and Emergency Procedures for LQGs</a:t>
            </a:r>
            <a:br>
              <a:rPr lang="en-US" sz="2400" dirty="0"/>
            </a:br>
            <a:r>
              <a:rPr lang="en-US" sz="2400" dirty="0"/>
              <a:t>[40 CFR 262.255]</a:t>
            </a:r>
          </a:p>
        </p:txBody>
      </p:sp>
      <p:pic>
        <p:nvPicPr>
          <p:cNvPr id="5" name="Content Placeholder 4" descr="Drums with adequate aisle space near a flammable locker in a waste storage bin.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1663975"/>
            <a:ext cx="5486400" cy="4114800"/>
          </a:xfrm>
          <a:prstGeom prst="rect">
            <a:avLst/>
          </a:prstGeom>
        </p:spPr>
      </p:pic>
      <p:sp>
        <p:nvSpPr>
          <p:cNvPr id="3" name="TextBox 2">
            <a:extLst>
              <a:ext uri="{FF2B5EF4-FFF2-40B4-BE49-F238E27FC236}">
                <a16:creationId xmlns:a16="http://schemas.microsoft.com/office/drawing/2014/main" id="{A95183D6-016A-46D8-BA69-BC99C27965A8}"/>
              </a:ext>
            </a:extLst>
          </p:cNvPr>
          <p:cNvSpPr txBox="1"/>
          <p:nvPr/>
        </p:nvSpPr>
        <p:spPr>
          <a:xfrm>
            <a:off x="905069" y="3498980"/>
            <a:ext cx="57900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a:t>
            </a:r>
          </a:p>
        </p:txBody>
      </p:sp>
    </p:spTree>
    <p:extLst>
      <p:ext uri="{BB962C8B-B14F-4D97-AF65-F5344CB8AC3E}">
        <p14:creationId xmlns:p14="http://schemas.microsoft.com/office/powerpoint/2010/main" val="22848978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55 gallon drums with inadequate aisle space and wastes on the outside of drums i.e. poor housekeeping. "/>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69866" y="1545706"/>
            <a:ext cx="5804267" cy="4351338"/>
          </a:xfrm>
          <a:prstGeom prst="rect">
            <a:avLst/>
          </a:prstGeom>
        </p:spPr>
      </p:pic>
      <p:sp>
        <p:nvSpPr>
          <p:cNvPr id="6" name="TextBox 5"/>
          <p:cNvSpPr txBox="1"/>
          <p:nvPr/>
        </p:nvSpPr>
        <p:spPr>
          <a:xfrm>
            <a:off x="233082" y="2133600"/>
            <a:ext cx="91458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3435"/>
            <a:ext cx="8122151" cy="1325563"/>
          </a:xfrm>
        </p:spPr>
        <p:txBody>
          <a:bodyPr>
            <a:normAutofit/>
          </a:bodyPr>
          <a:lstStyle/>
          <a:p>
            <a:r>
              <a:rPr lang="en-US" sz="2400" dirty="0"/>
              <a:t>Subpart M—Preparedness, Prevention, and Emergency Procedures for LQGs</a:t>
            </a:r>
            <a:br>
              <a:rPr lang="en-US" sz="2400" dirty="0"/>
            </a:br>
            <a:r>
              <a:rPr lang="en-US" sz="2400" dirty="0"/>
              <a:t>[40 CFR 262.255]</a:t>
            </a:r>
          </a:p>
        </p:txBody>
      </p:sp>
    </p:spTree>
    <p:extLst>
      <p:ext uri="{BB962C8B-B14F-4D97-AF65-F5344CB8AC3E}">
        <p14:creationId xmlns:p14="http://schemas.microsoft.com/office/powerpoint/2010/main" val="8417774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968" y="2133600"/>
            <a:ext cx="909882"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pic>
        <p:nvPicPr>
          <p:cNvPr id="8" name="Picture 7" descr="Drums that are inaccessible. A transfer container and its plumbing is blocking access to the drums.  ">
            <a:extLst>
              <a:ext uri="{FF2B5EF4-FFF2-40B4-BE49-F238E27FC236}">
                <a16:creationId xmlns:a16="http://schemas.microsoft.com/office/drawing/2014/main" id="{E2B2B92D-728C-40BC-A621-EB0E7A6A4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191" y="1248547"/>
            <a:ext cx="6497618" cy="4873214"/>
          </a:xfrm>
          <a:prstGeom prst="rect">
            <a:avLst/>
          </a:prstGeo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3435"/>
            <a:ext cx="8122151" cy="1325563"/>
          </a:xfrm>
        </p:spPr>
        <p:txBody>
          <a:bodyPr>
            <a:normAutofit/>
          </a:bodyPr>
          <a:lstStyle/>
          <a:p>
            <a:r>
              <a:rPr lang="en-US" sz="2400" dirty="0"/>
              <a:t>Subpart M—Preparedness, Prevention, and Emergency Procedures for LQGs</a:t>
            </a:r>
            <a:br>
              <a:rPr lang="en-US" sz="2400" dirty="0"/>
            </a:br>
            <a:r>
              <a:rPr lang="en-US" sz="2400" dirty="0"/>
              <a:t>[40 CFR 262.255]</a:t>
            </a:r>
          </a:p>
        </p:txBody>
      </p:sp>
    </p:spTree>
    <p:extLst>
      <p:ext uri="{BB962C8B-B14F-4D97-AF65-F5344CB8AC3E}">
        <p14:creationId xmlns:p14="http://schemas.microsoft.com/office/powerpoint/2010/main" val="37636047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7" y="-161364"/>
            <a:ext cx="8122151" cy="1325563"/>
          </a:xfrm>
        </p:spPr>
        <p:txBody>
          <a:bodyPr>
            <a:normAutofit/>
          </a:bodyPr>
          <a:lstStyle/>
          <a:p>
            <a:r>
              <a:rPr lang="en-US" sz="2400" dirty="0"/>
              <a:t>Subpart M—Preparedness, Prevention, and Emergency Procedures for LQGs</a:t>
            </a:r>
            <a:br>
              <a:rPr lang="en-US" sz="2400" dirty="0"/>
            </a:br>
            <a:r>
              <a:rPr lang="en-US" sz="2400" dirty="0"/>
              <a:t>[40 CFR 262.256(a)(1)]</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10056" y="1164199"/>
            <a:ext cx="8523888" cy="5165118"/>
          </a:xfrm>
        </p:spPr>
        <p:txBody>
          <a:bodyPr>
            <a:normAutofit lnSpcReduction="10000"/>
          </a:bodyPr>
          <a:lstStyle/>
          <a:p>
            <a:pPr marL="0" indent="0">
              <a:buNone/>
            </a:pPr>
            <a:r>
              <a:rPr lang="en-US" sz="2400" dirty="0">
                <a:latin typeface="Arial" panose="020B0604020202020204" pitchFamily="34" charset="0"/>
                <a:cs typeface="Arial" panose="020B0604020202020204" pitchFamily="34" charset="0"/>
              </a:rPr>
              <a:t>40 CFR 262.256 Arrangements with local authorities. </a:t>
            </a:r>
          </a:p>
          <a:p>
            <a:pPr marL="0" indent="0">
              <a:buNone/>
            </a:pPr>
            <a:r>
              <a:rPr lang="en-US" sz="2400" dirty="0">
                <a:latin typeface="Arial" panose="020B0604020202020204" pitchFamily="34" charset="0"/>
                <a:cs typeface="Arial" panose="020B0604020202020204" pitchFamily="34" charset="0"/>
              </a:rPr>
              <a:t>(a)The large quantity generator must attempt to make arrangements with the local police department, fire department, other emergency response teams, emergency response contractors, equipment suppliers, and local hospitals, taking into account the types and quantities of hazardous wastes handled at the facility. Arrangements may be made with the Local Emergency Planning Committee, if it is determined to be the appropriate organization with which to make arrangements.</a:t>
            </a:r>
          </a:p>
          <a:p>
            <a:pPr marL="0" indent="0">
              <a:buNone/>
            </a:pPr>
            <a:r>
              <a:rPr lang="en-US" sz="2400" dirty="0">
                <a:latin typeface="Arial" panose="020B0604020202020204" pitchFamily="34" charset="0"/>
                <a:cs typeface="Arial" panose="020B0604020202020204" pitchFamily="34" charset="0"/>
              </a:rPr>
              <a:t>(1) A large quantity generator attempting to make arrangements with its local fire department must determine the potential need for the services of the local police department, other emergency response teams, emergency response contractors, equipment suppliers and local hospitals.</a:t>
            </a:r>
          </a:p>
        </p:txBody>
      </p:sp>
    </p:spTree>
    <p:extLst>
      <p:ext uri="{BB962C8B-B14F-4D97-AF65-F5344CB8AC3E}">
        <p14:creationId xmlns:p14="http://schemas.microsoft.com/office/powerpoint/2010/main" val="77773737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7" y="-161364"/>
            <a:ext cx="8122151" cy="1325563"/>
          </a:xfrm>
        </p:spPr>
        <p:txBody>
          <a:bodyPr>
            <a:normAutofit/>
          </a:bodyPr>
          <a:lstStyle/>
          <a:p>
            <a:r>
              <a:rPr lang="en-US" sz="2400" dirty="0"/>
              <a:t>Subpart M—Preparedness, Prevention, and Emergency Procedures for LQGs</a:t>
            </a:r>
            <a:br>
              <a:rPr lang="en-US" sz="2400" dirty="0"/>
            </a:br>
            <a:r>
              <a:rPr lang="en-US" sz="2400" dirty="0"/>
              <a:t>[40 CFR 262.256(a)(2-3)]</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10056" y="1164199"/>
            <a:ext cx="8523888" cy="5165118"/>
          </a:xfrm>
        </p:spPr>
        <p:txBody>
          <a:bodyPr>
            <a:normAutofit/>
          </a:bodyPr>
          <a:lstStyle/>
          <a:p>
            <a:pPr marL="0" lvl="1" indent="0">
              <a:buNone/>
            </a:pPr>
            <a:r>
              <a:rPr lang="en-US" dirty="0">
                <a:latin typeface="Arial" panose="020B0604020202020204" pitchFamily="34" charset="0"/>
                <a:cs typeface="Arial" panose="020B0604020202020204" pitchFamily="34" charset="0"/>
              </a:rPr>
              <a:t>(2) As part of this coordination, the large quantity generator shall attempt to make arrangements, as necessary, to familiarize the above organizations with the layout of the facility, the properties of the hazardous waste handled at the facility and associated hazards, places where personnel would normally be working, entrances to roads inside the facility, and possible evacuation routes as well as the types of injuries or illnesses which could result from fires, explosions, or releases at the facility.</a:t>
            </a:r>
          </a:p>
          <a:p>
            <a:pPr marL="0" lvl="1" indent="0">
              <a:buNone/>
            </a:pPr>
            <a:r>
              <a:rPr lang="en-US" dirty="0">
                <a:latin typeface="Arial" panose="020B0604020202020204" pitchFamily="34" charset="0"/>
                <a:cs typeface="Arial" panose="020B0604020202020204" pitchFamily="34" charset="0"/>
              </a:rPr>
              <a:t>(3) Where more than one police or fire department might respond to an emergency, the large quantity generator shall attempt to make arrangements designating primary emergency authority to a specific fire or police department, and arrangements with any others to provide support to the primary emergency authority</a:t>
            </a:r>
          </a:p>
        </p:txBody>
      </p:sp>
    </p:spTree>
    <p:extLst>
      <p:ext uri="{BB962C8B-B14F-4D97-AF65-F5344CB8AC3E}">
        <p14:creationId xmlns:p14="http://schemas.microsoft.com/office/powerpoint/2010/main" val="212123944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7" y="-161364"/>
            <a:ext cx="8122151" cy="1325563"/>
          </a:xfrm>
        </p:spPr>
        <p:txBody>
          <a:bodyPr>
            <a:normAutofit/>
          </a:bodyPr>
          <a:lstStyle/>
          <a:p>
            <a:r>
              <a:rPr lang="en-US" sz="2400" dirty="0"/>
              <a:t>Subpart M—Preparedness, Prevention, and Emergency Procedures for LQGs</a:t>
            </a:r>
            <a:br>
              <a:rPr lang="en-US" sz="2400" dirty="0"/>
            </a:br>
            <a:r>
              <a:rPr lang="en-US" sz="2400" dirty="0"/>
              <a:t>[40 CFR 262.256(b-c)]</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10056" y="1164199"/>
            <a:ext cx="8523888" cy="5165118"/>
          </a:xfrm>
        </p:spPr>
        <p:txBody>
          <a:bodyPr>
            <a:normAutofit/>
          </a:bodyPr>
          <a:lstStyle/>
          <a:p>
            <a:pPr marL="0" lvl="1" indent="0">
              <a:buNone/>
            </a:pPr>
            <a:r>
              <a:rPr lang="en-US" dirty="0">
                <a:latin typeface="Arial" panose="020B0604020202020204" pitchFamily="34" charset="0"/>
                <a:cs typeface="Arial" panose="020B0604020202020204" pitchFamily="34" charset="0"/>
              </a:rPr>
              <a:t>(b) The large quantity generator shall maintain records </a:t>
            </a:r>
            <a:r>
              <a:rPr lang="en-US" b="1" dirty="0">
                <a:latin typeface="Arial" panose="020B0604020202020204" pitchFamily="34" charset="0"/>
                <a:cs typeface="Arial" panose="020B0604020202020204" pitchFamily="34" charset="0"/>
              </a:rPr>
              <a:t>documenting the arrangements </a:t>
            </a:r>
            <a:r>
              <a:rPr lang="en-US" dirty="0">
                <a:latin typeface="Arial" panose="020B0604020202020204" pitchFamily="34" charset="0"/>
                <a:cs typeface="Arial" panose="020B0604020202020204" pitchFamily="34" charset="0"/>
              </a:rPr>
              <a:t>with the local fire department as well as any other organization necessary to respond to an emergency. This documentation must include documentation in the operating record that either confirms such arrangements actively exist or, in cases where no arrangements exist, confirms that attempts to make such arrangements were made. </a:t>
            </a:r>
          </a:p>
          <a:p>
            <a:pPr marL="0" lvl="1" indent="0">
              <a:buNone/>
            </a:pPr>
            <a:r>
              <a:rPr lang="en-US" dirty="0">
                <a:latin typeface="Arial" panose="020B0604020202020204" pitchFamily="34" charset="0"/>
                <a:cs typeface="Arial" panose="020B0604020202020204" pitchFamily="34" charset="0"/>
              </a:rPr>
              <a:t>(c) A facility possessing 24-hour response capabilities may seek a waiver from the authority having jurisdiction (AHJ) over the fire code within the facility’s state or locality as far as needing to make arrangements with the local fire department as well as any other organization necessary to respond to an emergency, provided that the waiver is documented in the operating record.</a:t>
            </a:r>
          </a:p>
        </p:txBody>
      </p:sp>
    </p:spTree>
    <p:extLst>
      <p:ext uri="{BB962C8B-B14F-4D97-AF65-F5344CB8AC3E}">
        <p14:creationId xmlns:p14="http://schemas.microsoft.com/office/powerpoint/2010/main" val="27564192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146304"/>
            <a:ext cx="7176407" cy="1389888"/>
          </a:xfrm>
        </p:spPr>
        <p:txBody>
          <a:bodyPr>
            <a:normAutofit/>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262.260(a-b)]</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628650" y="1082351"/>
            <a:ext cx="7886700" cy="5094612"/>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262.260 Purpose and implementation of contingency plan. </a:t>
            </a:r>
          </a:p>
          <a:p>
            <a:pPr marL="0" indent="0">
              <a:buNone/>
            </a:pPr>
            <a:r>
              <a:rPr lang="en-US" sz="2400" dirty="0">
                <a:latin typeface="Arial" panose="020B0604020202020204" pitchFamily="34" charset="0"/>
                <a:cs typeface="Arial" panose="020B0604020202020204" pitchFamily="34" charset="0"/>
              </a:rPr>
              <a:t>(a) A large quantity generator must have a contingency plan for the facility. The contingency plan must be designed to minimize hazards to human health or the environment from fires, explosions, or any unplanned sudden or non-sudden release of hazardous waste or hazardous waste constituents to air, soil, or surface water. 								 (b) The provisions of the plan must be carried out immediately whenever there is a fire, explosion, or release of hazardous waste or hazardous waste constituents which could threaten human health or the environment. </a:t>
            </a:r>
          </a:p>
        </p:txBody>
      </p:sp>
    </p:spTree>
    <p:extLst>
      <p:ext uri="{BB962C8B-B14F-4D97-AF65-F5344CB8AC3E}">
        <p14:creationId xmlns:p14="http://schemas.microsoft.com/office/powerpoint/2010/main" val="224294331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0"/>
            <a:ext cx="7176407" cy="1045029"/>
          </a:xfrm>
        </p:spPr>
        <p:txBody>
          <a:bodyPr>
            <a:normAutofit fontScale="90000"/>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262.261(a-c)]</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628650" y="1045029"/>
            <a:ext cx="7886700" cy="5131934"/>
          </a:xfrm>
        </p:spPr>
        <p:txBody>
          <a:bodyPr>
            <a:normAutofit fontScale="85000" lnSpcReduction="10000"/>
          </a:bodyPr>
          <a:lstStyle/>
          <a:p>
            <a:pPr marL="0" indent="0">
              <a:buNone/>
            </a:pPr>
            <a:r>
              <a:rPr lang="en-US" sz="2400" dirty="0">
                <a:latin typeface="Arial" panose="020B0604020202020204" pitchFamily="34" charset="0"/>
                <a:cs typeface="Arial" panose="020B0604020202020204" pitchFamily="34" charset="0"/>
              </a:rPr>
              <a:t>40 CFR 262.261 Content of contingency plan. </a:t>
            </a:r>
          </a:p>
          <a:p>
            <a:pPr marL="0" indent="0">
              <a:buNone/>
            </a:pPr>
            <a:r>
              <a:rPr lang="en-US" sz="2400" dirty="0">
                <a:latin typeface="Arial" panose="020B0604020202020204" pitchFamily="34" charset="0"/>
                <a:cs typeface="Arial" panose="020B0604020202020204" pitchFamily="34" charset="0"/>
              </a:rPr>
              <a:t>(a) The contingency plan must describe the actions facility personnel must take to comply with §§262.260 and 262.265 in response to fires, explosions, or any unplanned sudden or non-sudden release of hazardous waste or hazardous waste constituents to air, soil, or surface water at the facility. 					   (b) If the generator has already prepared a Spill Prevention, Control, and Countermeasures (SPCC) Plan in accordance with part 112 of this chapter, or some other emergency or contingency plan, it need only amend that plan to incorporate hazardous waste management provisions that are sufficient to comply with the standards of this part. The generator may develop one contingency plan that meets all regulatory standards. EPA recommends that the plan be based on the National Response Team’s Integrated Contingency Plan Guidance (‘‘One Plan’’). 				               (c) The plan must describe arrangements agreed to with the local police department, fire department, other emergency response teams, emergency response contractors, equipment suppliers, local hospitals or, if applicable, the Local Emergency Planning Committee, pursuant to §262.256. </a:t>
            </a:r>
          </a:p>
        </p:txBody>
      </p:sp>
    </p:spTree>
    <p:extLst>
      <p:ext uri="{BB962C8B-B14F-4D97-AF65-F5344CB8AC3E}">
        <p14:creationId xmlns:p14="http://schemas.microsoft.com/office/powerpoint/2010/main" val="4076344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a:xfrm>
            <a:off x="889611" y="-149630"/>
            <a:ext cx="7609114" cy="1325563"/>
          </a:xfrm>
        </p:spPr>
        <p:txBody>
          <a:bodyPr>
            <a:normAutofit/>
          </a:bodyPr>
          <a:lstStyle/>
          <a:p>
            <a:r>
              <a:rPr lang="en-US" sz="2400" dirty="0"/>
              <a:t>Generator Category Determination</a:t>
            </a:r>
            <a:br>
              <a:rPr lang="en-US" sz="2400" dirty="0"/>
            </a:br>
            <a:r>
              <a:rPr lang="en-US" sz="2400" dirty="0"/>
              <a:t>Wastes NOT Counted</a:t>
            </a:r>
            <a:br>
              <a:rPr lang="en-US" sz="2400" dirty="0"/>
            </a:br>
            <a:r>
              <a:rPr lang="en-US" sz="2400" dirty="0"/>
              <a:t>[40 CFR 262.13(c)(1-4)]</a:t>
            </a:r>
          </a:p>
        </p:txBody>
      </p:sp>
      <p:sp>
        <p:nvSpPr>
          <p:cNvPr id="3" name="Content Placeholder 2">
            <a:extLst>
              <a:ext uri="{FF2B5EF4-FFF2-40B4-BE49-F238E27FC236}">
                <a16:creationId xmlns:a16="http://schemas.microsoft.com/office/drawing/2014/main" id="{F9EDE653-38F3-4726-9661-050CCA57BD7F}"/>
              </a:ext>
            </a:extLst>
          </p:cNvPr>
          <p:cNvSpPr>
            <a:spLocks noGrp="1"/>
          </p:cNvSpPr>
          <p:nvPr>
            <p:ph idx="1"/>
          </p:nvPr>
        </p:nvSpPr>
        <p:spPr>
          <a:xfrm>
            <a:off x="430924" y="1175933"/>
            <a:ext cx="8229600" cy="4972619"/>
          </a:xfrm>
        </p:spPr>
        <p:txBody>
          <a:bodyPr>
            <a:normAutofit/>
          </a:bodyPr>
          <a:lstStyle/>
          <a:p>
            <a:pPr marL="0" lvl="0" indent="0">
              <a:buNone/>
            </a:pPr>
            <a:r>
              <a:rPr lang="en-US" sz="2200" dirty="0">
                <a:latin typeface="Arial" panose="020B0604020202020204" pitchFamily="34" charset="0"/>
                <a:cs typeface="Arial" panose="020B0604020202020204" pitchFamily="34" charset="0"/>
              </a:rPr>
              <a:t>(c) When making the monthly quantity-based determinations required by this part, the generator must include all hazardous waste that it generates, </a:t>
            </a:r>
            <a:r>
              <a:rPr lang="en-US" sz="2200" b="1" dirty="0">
                <a:latin typeface="Arial" panose="020B0604020202020204" pitchFamily="34" charset="0"/>
                <a:cs typeface="Arial" panose="020B0604020202020204" pitchFamily="34" charset="0"/>
              </a:rPr>
              <a:t>except</a:t>
            </a:r>
            <a:r>
              <a:rPr lang="en-US" sz="2200" dirty="0">
                <a:latin typeface="Arial" panose="020B0604020202020204" pitchFamily="34" charset="0"/>
                <a:cs typeface="Arial" panose="020B0604020202020204" pitchFamily="34" charset="0"/>
              </a:rPr>
              <a:t> hazardous waste that:</a:t>
            </a:r>
          </a:p>
          <a:p>
            <a:pPr marL="0" indent="0">
              <a:buNone/>
            </a:pPr>
            <a:r>
              <a:rPr lang="en-US" sz="2200" dirty="0">
                <a:latin typeface="Arial" panose="020B0604020202020204" pitchFamily="34" charset="0"/>
                <a:cs typeface="Arial" panose="020B0604020202020204" pitchFamily="34" charset="0"/>
              </a:rPr>
              <a:t>(1) Is exempt from regulation under 40 CFR 261.4(c) through (f), 261.6(a)(3), 261.7(a)(1), or 261.8;</a:t>
            </a:r>
          </a:p>
          <a:p>
            <a:pPr marL="0" indent="0">
              <a:buNone/>
            </a:pPr>
            <a:r>
              <a:rPr lang="en-US" sz="2200" dirty="0">
                <a:latin typeface="Arial" panose="020B0604020202020204" pitchFamily="34" charset="0"/>
                <a:cs typeface="Arial" panose="020B0604020202020204" pitchFamily="34" charset="0"/>
              </a:rPr>
              <a:t>(2) Is managed immediately upon generation only in on-site elementary neutralization units, wastewater treatment units, or totally enclosed treatment facilities as defined in 40 CFR 260.10;</a:t>
            </a:r>
          </a:p>
          <a:p>
            <a:pPr marL="0" indent="0">
              <a:buNone/>
            </a:pPr>
            <a:r>
              <a:rPr lang="en-US" sz="2200" dirty="0">
                <a:latin typeface="Arial" panose="020B0604020202020204" pitchFamily="34" charset="0"/>
                <a:cs typeface="Arial" panose="020B0604020202020204" pitchFamily="34" charset="0"/>
              </a:rPr>
              <a:t>(3) Is recycled, without prior storage or accumulation, only in an on-site process subject to regulation under 40 CFR 261.6(c)(2);</a:t>
            </a:r>
          </a:p>
          <a:p>
            <a:pPr marL="0" indent="0">
              <a:buNone/>
            </a:pPr>
            <a:r>
              <a:rPr lang="en-US" sz="2200" dirty="0">
                <a:latin typeface="Arial" panose="020B0604020202020204" pitchFamily="34" charset="0"/>
                <a:cs typeface="Arial" panose="020B0604020202020204" pitchFamily="34" charset="0"/>
              </a:rPr>
              <a:t>(4) Is used oil managed under the requirements of 40 CFR 261.6(a)(4) and 40 CFR part 279;</a:t>
            </a:r>
          </a:p>
        </p:txBody>
      </p:sp>
    </p:spTree>
    <p:extLst>
      <p:ext uri="{BB962C8B-B14F-4D97-AF65-F5344CB8AC3E}">
        <p14:creationId xmlns:p14="http://schemas.microsoft.com/office/powerpoint/2010/main" val="329115943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0"/>
            <a:ext cx="7176407" cy="1045029"/>
          </a:xfrm>
        </p:spPr>
        <p:txBody>
          <a:bodyPr>
            <a:normAutofit fontScale="90000"/>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262.261(d-f)]</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426720" y="1045028"/>
            <a:ext cx="8463280" cy="5321481"/>
          </a:xfrm>
        </p:spPr>
        <p:txBody>
          <a:bodyPr>
            <a:noAutofit/>
          </a:bodyPr>
          <a:lstStyle/>
          <a:p>
            <a:pPr marL="0" indent="0">
              <a:buNone/>
            </a:pPr>
            <a:r>
              <a:rPr lang="en-US" sz="1800" dirty="0">
                <a:latin typeface="Arial" panose="020B0604020202020204" pitchFamily="34" charset="0"/>
                <a:cs typeface="Arial" panose="020B0604020202020204" pitchFamily="34" charset="0"/>
              </a:rPr>
              <a:t>(d) The plan must list </a:t>
            </a:r>
            <a:r>
              <a:rPr lang="en-US" sz="1800" b="1" dirty="0">
                <a:latin typeface="Arial" panose="020B0604020202020204" pitchFamily="34" charset="0"/>
                <a:cs typeface="Arial" panose="020B0604020202020204" pitchFamily="34" charset="0"/>
              </a:rPr>
              <a:t>names and emergency telephone numbers </a:t>
            </a:r>
            <a:r>
              <a:rPr lang="en-US" sz="1800" dirty="0">
                <a:latin typeface="Arial" panose="020B0604020202020204" pitchFamily="34" charset="0"/>
                <a:cs typeface="Arial" panose="020B0604020202020204" pitchFamily="34" charset="0"/>
              </a:rPr>
              <a:t>of all persons qualified to act as emergency coordinator (see §262.264), and this list must be kept up to date. Where more than one person is listed, one must be named as primary emergency coordinator and others must be listed in the order in which they will assume responsibility as alternates. In situations where the generator facility has an emergency coordinator continuously on duty because it operates 24 hours per day, every day of the year, the plan may list the staffed position (e.g., operations manager, shift coordinator, shift operations supervisor) as well as an emergency telephone number that can be guaranteed to be answered at all times. 	</a:t>
            </a:r>
          </a:p>
          <a:p>
            <a:pPr marL="0" indent="0">
              <a:buNone/>
            </a:pPr>
            <a:r>
              <a:rPr lang="en-US" sz="1800" dirty="0">
                <a:latin typeface="Arial" panose="020B0604020202020204" pitchFamily="34" charset="0"/>
                <a:cs typeface="Arial" panose="020B0604020202020204" pitchFamily="34" charset="0"/>
              </a:rPr>
              <a:t>(e) The plan must include a list of all emergency equipment at the facility (such as fire extinguishing systems, spill control equipment, communications and alarm systems (internal and external), and decontamination equipment), where this equipment is required. This list must be kept up to date. In addition, the plan must include the location and a physical description of each item on the list, and a brief outline of its capabilities. </a:t>
            </a:r>
          </a:p>
          <a:p>
            <a:pPr marL="0" indent="0">
              <a:buNone/>
            </a:pPr>
            <a:r>
              <a:rPr lang="en-US" sz="1800" dirty="0">
                <a:latin typeface="Arial" panose="020B0604020202020204" pitchFamily="34" charset="0"/>
                <a:cs typeface="Arial" panose="020B0604020202020204" pitchFamily="34" charset="0"/>
              </a:rPr>
              <a:t>(f) The plan must include an evacuation plan for generator personnel where there is a possibility that evacuation could be necessary. This plan must describe signal(s) to be used to begin evacuation, evacuation routes, and alternate evacuation routes (in cases where the primary routes could be blocked by releases of hazardous waste or fires). </a:t>
            </a:r>
          </a:p>
        </p:txBody>
      </p:sp>
    </p:spTree>
    <p:extLst>
      <p:ext uri="{BB962C8B-B14F-4D97-AF65-F5344CB8AC3E}">
        <p14:creationId xmlns:p14="http://schemas.microsoft.com/office/powerpoint/2010/main" val="194986660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0"/>
            <a:ext cx="7176407" cy="1045029"/>
          </a:xfrm>
        </p:spPr>
        <p:txBody>
          <a:bodyPr>
            <a:normAutofit fontScale="90000"/>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262.262(a)]</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628650" y="1045029"/>
            <a:ext cx="7886700" cy="5131934"/>
          </a:xfrm>
        </p:spPr>
        <p:txBody>
          <a:bodyPr>
            <a:noAutofit/>
          </a:bodyPr>
          <a:lstStyle/>
          <a:p>
            <a:pPr marL="0" indent="0">
              <a:buNone/>
            </a:pPr>
            <a:r>
              <a:rPr lang="en-US" sz="2400" dirty="0">
                <a:latin typeface="Arial" panose="020B0604020202020204" pitchFamily="34" charset="0"/>
                <a:cs typeface="Arial" panose="020B0604020202020204" pitchFamily="34" charset="0"/>
              </a:rPr>
              <a:t>40 CFR 262.262(a) Copies of contingency plan. </a:t>
            </a:r>
          </a:p>
          <a:p>
            <a:pPr marL="0" indent="0">
              <a:buNone/>
            </a:pPr>
            <a:r>
              <a:rPr lang="en-US" sz="2400" dirty="0">
                <a:latin typeface="Arial" panose="020B0604020202020204" pitchFamily="34" charset="0"/>
                <a:cs typeface="Arial" panose="020B0604020202020204" pitchFamily="34" charset="0"/>
              </a:rPr>
              <a:t>A copy of the contingency plan and all revisions to the plan </a:t>
            </a:r>
            <a:r>
              <a:rPr lang="en-US" sz="2400" b="1" dirty="0">
                <a:latin typeface="Arial" panose="020B0604020202020204" pitchFamily="34" charset="0"/>
                <a:cs typeface="Arial" panose="020B0604020202020204" pitchFamily="34" charset="0"/>
              </a:rPr>
              <a:t>must be maintained </a:t>
            </a:r>
            <a:r>
              <a:rPr lang="en-US" sz="2400" dirty="0">
                <a:latin typeface="Arial" panose="020B0604020202020204" pitchFamily="34" charset="0"/>
                <a:cs typeface="Arial" panose="020B0604020202020204" pitchFamily="34" charset="0"/>
              </a:rPr>
              <a:t>at the large quantity generator </a:t>
            </a:r>
            <a:r>
              <a:rPr lang="en-US" sz="2400" b="1" dirty="0">
                <a:latin typeface="Arial" panose="020B0604020202020204" pitchFamily="34" charset="0"/>
                <a:cs typeface="Arial" panose="020B0604020202020204" pitchFamily="34" charset="0"/>
              </a:rPr>
              <a:t>and - </a:t>
            </a:r>
            <a:r>
              <a:rPr lang="en-US" sz="2400" dirty="0">
                <a:latin typeface="Arial" panose="020B0604020202020204" pitchFamily="34" charset="0"/>
                <a:cs typeface="Arial" panose="020B0604020202020204" pitchFamily="34" charset="0"/>
              </a:rPr>
              <a:t> 	 </a:t>
            </a:r>
          </a:p>
          <a:p>
            <a:pPr marL="0" indent="0">
              <a:buNone/>
            </a:pPr>
            <a:r>
              <a:rPr lang="en-US" sz="2400" dirty="0">
                <a:latin typeface="Arial" panose="020B0604020202020204" pitchFamily="34" charset="0"/>
                <a:cs typeface="Arial" panose="020B0604020202020204" pitchFamily="34" charset="0"/>
              </a:rPr>
              <a:t>(a) The large quantity generator must submit a copy of the contingency plan and all revisions to all local emergency responders (i.e., police departments, fire departments, hospitals and State and local emergency response teams that may be called upon to provide emergency services). This document may also be submitted to the Local Emergency Planning Committee, as appropriate. </a:t>
            </a:r>
          </a:p>
        </p:txBody>
      </p:sp>
    </p:spTree>
    <p:extLst>
      <p:ext uri="{BB962C8B-B14F-4D97-AF65-F5344CB8AC3E}">
        <p14:creationId xmlns:p14="http://schemas.microsoft.com/office/powerpoint/2010/main" val="18753344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0"/>
            <a:ext cx="7176407" cy="1045029"/>
          </a:xfrm>
        </p:spPr>
        <p:txBody>
          <a:bodyPr>
            <a:normAutofit fontScale="90000"/>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262.262(b)(1-5)]</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628650" y="1045030"/>
            <a:ext cx="7886700" cy="5508170"/>
          </a:xfrm>
        </p:spPr>
        <p:txBody>
          <a:bodyPr>
            <a:noAutofit/>
          </a:bodyPr>
          <a:lstStyle/>
          <a:p>
            <a:pPr marL="0" indent="0">
              <a:buNone/>
            </a:pPr>
            <a:r>
              <a:rPr lang="en-US" sz="1800" dirty="0">
                <a:latin typeface="Arial" panose="020B0604020202020204" pitchFamily="34" charset="0"/>
                <a:cs typeface="Arial" panose="020B0604020202020204" pitchFamily="34" charset="0"/>
              </a:rPr>
              <a:t>(b) A large quantity generator that first becomes subject to these provisions after </a:t>
            </a:r>
            <a:r>
              <a:rPr lang="en-US" sz="1800" b="1" dirty="0">
                <a:latin typeface="Arial" panose="020B0604020202020204" pitchFamily="34" charset="0"/>
                <a:cs typeface="Arial" panose="020B0604020202020204" pitchFamily="34" charset="0"/>
              </a:rPr>
              <a:t>May 30, 2017 </a:t>
            </a:r>
            <a:r>
              <a:rPr lang="en-US" sz="1800" dirty="0">
                <a:latin typeface="Arial" panose="020B0604020202020204" pitchFamily="34" charset="0"/>
                <a:cs typeface="Arial" panose="020B0604020202020204" pitchFamily="34" charset="0"/>
              </a:rPr>
              <a:t>or a large quantity generator that is otherwise </a:t>
            </a:r>
            <a:r>
              <a:rPr lang="en-US" sz="1800" b="1" dirty="0">
                <a:latin typeface="Arial" panose="020B0604020202020204" pitchFamily="34" charset="0"/>
                <a:cs typeface="Arial" panose="020B0604020202020204" pitchFamily="34" charset="0"/>
              </a:rPr>
              <a:t>amending</a:t>
            </a:r>
            <a:r>
              <a:rPr lang="en-US" sz="1800" dirty="0">
                <a:latin typeface="Arial" panose="020B0604020202020204" pitchFamily="34" charset="0"/>
                <a:cs typeface="Arial" panose="020B0604020202020204" pitchFamily="34" charset="0"/>
              </a:rPr>
              <a:t> its contingency plan must at that time </a:t>
            </a:r>
            <a:r>
              <a:rPr lang="en-US" sz="1800" b="1" dirty="0">
                <a:latin typeface="Arial" panose="020B0604020202020204" pitchFamily="34" charset="0"/>
                <a:cs typeface="Arial" panose="020B0604020202020204" pitchFamily="34" charset="0"/>
              </a:rPr>
              <a:t>submit a quick reference guide</a:t>
            </a:r>
            <a:r>
              <a:rPr lang="en-US" sz="1800" dirty="0">
                <a:latin typeface="Arial" panose="020B0604020202020204" pitchFamily="34" charset="0"/>
                <a:cs typeface="Arial" panose="020B0604020202020204" pitchFamily="34" charset="0"/>
              </a:rPr>
              <a:t> of the contingency plan to the local emergency responders identified at paragraph (a) of this section or, as appropriate, the Local Emergency Planning Committee. The quick reference guide </a:t>
            </a:r>
            <a:r>
              <a:rPr lang="en-US" sz="1800" b="1" dirty="0">
                <a:latin typeface="Arial" panose="020B0604020202020204" pitchFamily="34" charset="0"/>
                <a:cs typeface="Arial" panose="020B0604020202020204" pitchFamily="34" charset="0"/>
              </a:rPr>
              <a:t>must include </a:t>
            </a:r>
            <a:r>
              <a:rPr lang="en-US" sz="1800" dirty="0">
                <a:latin typeface="Arial" panose="020B0604020202020204" pitchFamily="34" charset="0"/>
                <a:cs typeface="Arial" panose="020B0604020202020204" pitchFamily="34" charset="0"/>
              </a:rPr>
              <a:t>the following elements: 							  (1) The types/names of hazardous wastes in layman’s terms and the associated hazard associated with each hazardous waste present at any one time (e.g., toxic paint wastes, spent ignitable solvent, corrosive acid); (2) The estimated maximum amount of each hazardous waste that may be present at any one time; 						  (3) The identification of any hazardous wastes where exposure would require unique or special treatment by medical or hospital staff; 	  (4) A map of the facility showing where hazardous wastes are generated, accumulated and treated and routes for accessing these wastes; 	  (5) A street map of the facility in relation to surrounding businesses, schools and residential areas to understand how best to get to the facility and also evacuate citizens and workers; </a:t>
            </a:r>
          </a:p>
        </p:txBody>
      </p:sp>
    </p:spTree>
    <p:extLst>
      <p:ext uri="{BB962C8B-B14F-4D97-AF65-F5344CB8AC3E}">
        <p14:creationId xmlns:p14="http://schemas.microsoft.com/office/powerpoint/2010/main" val="13826433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0"/>
            <a:ext cx="7176407" cy="1045029"/>
          </a:xfrm>
        </p:spPr>
        <p:txBody>
          <a:bodyPr>
            <a:normAutofit fontScale="90000"/>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262.262(b)(6-8)]</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628650" y="1045029"/>
            <a:ext cx="7886700" cy="5246914"/>
          </a:xfrm>
        </p:spPr>
        <p:txBody>
          <a:bodyPr>
            <a:noAutofit/>
          </a:bodyPr>
          <a:lstStyle/>
          <a:p>
            <a:pPr marL="0" indent="0">
              <a:buNone/>
            </a:pPr>
            <a:r>
              <a:rPr lang="en-US" sz="2400" dirty="0">
                <a:latin typeface="Arial" panose="020B0604020202020204" pitchFamily="34" charset="0"/>
                <a:cs typeface="Arial" panose="020B0604020202020204" pitchFamily="34" charset="0"/>
              </a:rPr>
              <a:t>(b) cont.</a:t>
            </a:r>
          </a:p>
          <a:p>
            <a:pPr marL="0" indent="0">
              <a:buNone/>
            </a:pPr>
            <a:r>
              <a:rPr lang="en-US" sz="2400" dirty="0">
                <a:latin typeface="Arial" panose="020B0604020202020204" pitchFamily="34" charset="0"/>
                <a:cs typeface="Arial" panose="020B0604020202020204" pitchFamily="34" charset="0"/>
              </a:rPr>
              <a:t>(6) The locations of water supply (e.g., fire hydrant and its flow rate); 						             (7) The identification of on-site notification systems (e.g., a fire alarm that rings off site, smoke alarms); and 	 (8) The name of the emergency coordinator(s) and 7/24-hour emergency telephone number(s) or, in the case of a facility where an emergency coordinator is continuously on duty, the emergency telephone number for the emergency coordinator. 				</a:t>
            </a:r>
          </a:p>
          <a:p>
            <a:pPr marL="0" indent="0">
              <a:buNone/>
            </a:pPr>
            <a:r>
              <a:rPr lang="en-US" sz="2400"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5385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0"/>
            <a:ext cx="7176407" cy="1045029"/>
          </a:xfrm>
        </p:spPr>
        <p:txBody>
          <a:bodyPr>
            <a:normAutofit fontScale="90000"/>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262.262(c)]</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628650" y="1045029"/>
            <a:ext cx="7886700" cy="5246914"/>
          </a:xfrm>
        </p:spPr>
        <p:txBody>
          <a:bodyPr>
            <a:noAutofit/>
          </a:bodyPr>
          <a:lstStyle/>
          <a:p>
            <a:pPr marL="0" indent="0">
              <a:buNone/>
            </a:pPr>
            <a:r>
              <a:rPr lang="en-US" sz="2400" dirty="0">
                <a:latin typeface="Arial" panose="020B0604020202020204" pitchFamily="34" charset="0"/>
                <a:cs typeface="Arial" panose="020B0604020202020204" pitchFamily="34" charset="0"/>
              </a:rPr>
              <a:t>(c) Generators must update, if necessary, their quick reference guides, whenever the contingency plan is amended and submit these documents to the local emergency responders identified at paragraph (a) of this section or, as appropriate, the Local Emergency Planning Committee.</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84341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0"/>
            <a:ext cx="7176407" cy="1045029"/>
          </a:xfrm>
        </p:spPr>
        <p:txBody>
          <a:bodyPr>
            <a:normAutofit fontScale="90000"/>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262.263(a-e)]</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628650" y="1045030"/>
            <a:ext cx="7886700" cy="5246914"/>
          </a:xfrm>
        </p:spPr>
        <p:txBody>
          <a:bodyPr>
            <a:noAutofit/>
          </a:bodyPr>
          <a:lstStyle/>
          <a:p>
            <a:pPr marL="0" indent="0">
              <a:buNone/>
            </a:pPr>
            <a:r>
              <a:rPr lang="en-US" sz="2400" dirty="0">
                <a:latin typeface="Arial" panose="020B0604020202020204" pitchFamily="34" charset="0"/>
                <a:cs typeface="Arial" panose="020B0604020202020204" pitchFamily="34" charset="0"/>
              </a:rPr>
              <a:t>40 CFR 262.263 Amendment of contingency plan.</a:t>
            </a:r>
          </a:p>
          <a:p>
            <a:pPr marL="0" indent="0">
              <a:buNone/>
            </a:pPr>
            <a:r>
              <a:rPr lang="en-US" sz="2400" dirty="0">
                <a:latin typeface="Arial" panose="020B0604020202020204" pitchFamily="34" charset="0"/>
                <a:cs typeface="Arial" panose="020B0604020202020204" pitchFamily="34" charset="0"/>
              </a:rPr>
              <a:t>The contingency plan must be reviewed, and immediately amended, if necessary, whenever: 	 (a) Applicable regulations are revised; 			 (b) The plan fails in an emergency;  		    	 (c) The generator facility changes— in its design, construction, operation, maintenance, or other circumstances— in a way that materially increases the potential for fires, explosions, or releases of hazardous waste or hazardous waste constituents, or changes the response necessary in an emergency; 			 (d) The list of emergency coordinators changes; or 	 (e) The list of emergency equipment changes.</a:t>
            </a:r>
          </a:p>
          <a:p>
            <a:pPr marL="0" indent="0">
              <a:buNone/>
            </a:pPr>
            <a:r>
              <a:rPr lang="en-US" sz="2400"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99201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62A00-72D9-4F74-80B1-F64D1D0864B4}"/>
              </a:ext>
            </a:extLst>
          </p:cNvPr>
          <p:cNvSpPr>
            <a:spLocks noGrp="1"/>
          </p:cNvSpPr>
          <p:nvPr>
            <p:ph type="title"/>
          </p:nvPr>
        </p:nvSpPr>
        <p:spPr>
          <a:xfrm>
            <a:off x="1338942" y="0"/>
            <a:ext cx="7176407" cy="1045029"/>
          </a:xfrm>
        </p:spPr>
        <p:txBody>
          <a:bodyPr>
            <a:normAutofit fontScale="90000"/>
          </a:bodyPr>
          <a:lstStyle/>
          <a:p>
            <a:r>
              <a:rPr lang="en-US" sz="2400" dirty="0">
                <a:solidFill>
                  <a:prstClr val="white"/>
                </a:solidFill>
              </a:rPr>
              <a:t>Subpart M—Preparedness, Prevention, and Emergency Procedures for LQGs</a:t>
            </a:r>
            <a:br>
              <a:rPr lang="en-US" sz="2400" dirty="0">
                <a:solidFill>
                  <a:prstClr val="white"/>
                </a:solidFill>
              </a:rPr>
            </a:br>
            <a:r>
              <a:rPr lang="en-US" sz="2400" dirty="0">
                <a:solidFill>
                  <a:prstClr val="white"/>
                </a:solidFill>
              </a:rPr>
              <a:t>[40 CFR 262.264]</a:t>
            </a:r>
            <a:endParaRPr lang="en-US" dirty="0"/>
          </a:p>
        </p:txBody>
      </p:sp>
      <p:sp>
        <p:nvSpPr>
          <p:cNvPr id="3" name="Content Placeholder 2">
            <a:extLst>
              <a:ext uri="{FF2B5EF4-FFF2-40B4-BE49-F238E27FC236}">
                <a16:creationId xmlns:a16="http://schemas.microsoft.com/office/drawing/2014/main" id="{399D5F19-0A59-4EA7-ADD2-DA5BD12DE22C}"/>
              </a:ext>
            </a:extLst>
          </p:cNvPr>
          <p:cNvSpPr>
            <a:spLocks noGrp="1"/>
          </p:cNvSpPr>
          <p:nvPr>
            <p:ph idx="1"/>
          </p:nvPr>
        </p:nvSpPr>
        <p:spPr>
          <a:xfrm>
            <a:off x="628650" y="1110342"/>
            <a:ext cx="7886700" cy="5181601"/>
          </a:xfrm>
        </p:spPr>
        <p:txBody>
          <a:bodyPr>
            <a:noAutofit/>
          </a:bodyPr>
          <a:lstStyle/>
          <a:p>
            <a:pPr marL="0" indent="0">
              <a:buNone/>
            </a:pPr>
            <a:r>
              <a:rPr lang="en-US" sz="2200" dirty="0">
                <a:latin typeface="Arial" panose="020B0604020202020204" pitchFamily="34" charset="0"/>
                <a:cs typeface="Arial" panose="020B0604020202020204" pitchFamily="34" charset="0"/>
              </a:rPr>
              <a:t>40 CFR 262.264 Emergency coordinator.</a:t>
            </a:r>
          </a:p>
          <a:p>
            <a:pPr marL="0" indent="0">
              <a:buNone/>
            </a:pPr>
            <a:r>
              <a:rPr lang="en-US" sz="2200" dirty="0">
                <a:latin typeface="Arial" panose="020B0604020202020204" pitchFamily="34" charset="0"/>
                <a:cs typeface="Arial" panose="020B0604020202020204" pitchFamily="34" charset="0"/>
              </a:rPr>
              <a:t>At all times, there must be at least one employee either on the generator’s premises or on call (i.e., available to respond to an emergency by reaching the facility within a short period of time) with the responsibility for coordinating all emergency response measures </a:t>
            </a:r>
            <a:r>
              <a:rPr lang="en-US" sz="2200" b="1" dirty="0">
                <a:latin typeface="Arial" panose="020B0604020202020204" pitchFamily="34" charset="0"/>
                <a:cs typeface="Arial" panose="020B0604020202020204" pitchFamily="34" charset="0"/>
              </a:rPr>
              <a:t>and implementing the necessary emergency procedures outlined in §262.265. Although responsibilities may vary depending on factors such as type and variety of hazardous waste(s) handled by the facility, as well as type and complexity of the facility, </a:t>
            </a:r>
            <a:r>
              <a:rPr lang="en-US" sz="2200" dirty="0">
                <a:latin typeface="Arial" panose="020B0604020202020204" pitchFamily="34" charset="0"/>
                <a:cs typeface="Arial" panose="020B0604020202020204" pitchFamily="34" charset="0"/>
              </a:rPr>
              <a:t>this emergency coordinator must be thoroughly familiar with all aspects of the generator’s contingency plan, all operations and activities at the facility, the location and characteristics of hazardous waste handled, the location of all records within the facility, and the facility’s layout. In addition, this person must have the authority to commit the resources needed to carry out the contingency plan. </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92810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6" y="-161365"/>
            <a:ext cx="8122151" cy="1325563"/>
          </a:xfrm>
        </p:spPr>
        <p:txBody>
          <a:bodyPr>
            <a:normAutofit/>
          </a:bodyPr>
          <a:lstStyle/>
          <a:p>
            <a:r>
              <a:rPr lang="en-US" sz="2400" dirty="0"/>
              <a:t>Subpart M—Preparedness, Prevention, and Emergency Procedures for LQGs</a:t>
            </a:r>
            <a:br>
              <a:rPr lang="en-US" sz="2400" dirty="0"/>
            </a:br>
            <a:r>
              <a:rPr lang="en-US" sz="2400" dirty="0"/>
              <a:t>[40 CFR 262.265(a-b)]</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10056" y="1164198"/>
            <a:ext cx="8523888" cy="5165119"/>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262.265 Emergency Procedures.</a:t>
            </a:r>
          </a:p>
          <a:p>
            <a:pPr marL="0" indent="0">
              <a:buNone/>
            </a:pPr>
            <a:r>
              <a:rPr lang="en-US" sz="2400" dirty="0">
                <a:latin typeface="Arial" panose="020B0604020202020204" pitchFamily="34" charset="0"/>
                <a:cs typeface="Arial" panose="020B0604020202020204" pitchFamily="34" charset="0"/>
              </a:rPr>
              <a:t>(a) Whenever there is an imminent or actual emergency situation, the emergency coordinator (or his designee when the emergency coordinator is on call) must immediately:      (1) Activate internal facility alarms or communication systems, where applicable, to notify all facility personnel; and             (2) Notify appropriate state or local agencies with designated response roles if their help is needed.                                   (b) Whenever there is a release, fire, or explosion, the emergency coordinator must immediately identify the character, exact source, amount, and areal extent of any released materials. The emergency coordinator may do this by observation or review of the facility records or manifests and, if necessary, by chemical analysis.</a:t>
            </a:r>
          </a:p>
        </p:txBody>
      </p:sp>
    </p:spTree>
    <p:extLst>
      <p:ext uri="{BB962C8B-B14F-4D97-AF65-F5344CB8AC3E}">
        <p14:creationId xmlns:p14="http://schemas.microsoft.com/office/powerpoint/2010/main" val="74653950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6" y="-161365"/>
            <a:ext cx="8122151" cy="1325563"/>
          </a:xfrm>
        </p:spPr>
        <p:txBody>
          <a:bodyPr>
            <a:normAutofit/>
          </a:bodyPr>
          <a:lstStyle/>
          <a:p>
            <a:r>
              <a:rPr lang="en-US" sz="2400" dirty="0"/>
              <a:t>Subpart M—Preparedness, Prevention, and Emergency Procedures for LQGs</a:t>
            </a:r>
            <a:br>
              <a:rPr lang="en-US" sz="2400" dirty="0"/>
            </a:br>
            <a:r>
              <a:rPr lang="en-US" sz="2400" dirty="0"/>
              <a:t>[40 CFR 262.265(c-d)(1)]</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10056" y="1164198"/>
            <a:ext cx="8523888" cy="5165119"/>
          </a:xfrm>
        </p:spPr>
        <p:txBody>
          <a:bodyPr>
            <a:normAutofit fontScale="92500" lnSpcReduction="10000"/>
          </a:bodyPr>
          <a:lstStyle/>
          <a:p>
            <a:pPr marL="0" indent="0">
              <a:buNone/>
            </a:pPr>
            <a:r>
              <a:rPr lang="en-US" sz="2400" dirty="0">
                <a:latin typeface="Arial" panose="020B0604020202020204" pitchFamily="34" charset="0"/>
                <a:cs typeface="Arial" panose="020B0604020202020204" pitchFamily="34" charset="0"/>
              </a:rPr>
              <a:t>(c) Concurrently, the emergency coordinator must assess possible hazards to human health or the environment that may result from the release, fire, or explosion. This assessment must consider both direct and indirect effects of the release, fire, or explosion (e.g., the effects of any toxic, irritating, or asphyxiating gases that are generated, or the effects of any hazardous surface water run-offs from water or chemical agents used to control fire and heat-induced explosions). 						         (d) If the emergency coordinator determines that the facility has had a release, fire, or explosion which could threaten human health, or the environment, outside the facility, the emergency coordinator must report the findings as follows: 		         (1) If the assessment indicates that evacuation of local areas may be advisable, the emergency coordinator must immediately notify appropriate local authorities. The emergency coordinator must be available to help appropriate officials decide whether local areas should be evacuated; and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107468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487-6F7F-40FF-9D41-2C6B1CF4FAB0}"/>
              </a:ext>
            </a:extLst>
          </p:cNvPr>
          <p:cNvSpPr>
            <a:spLocks noGrp="1"/>
          </p:cNvSpPr>
          <p:nvPr>
            <p:ph type="title"/>
          </p:nvPr>
        </p:nvSpPr>
        <p:spPr>
          <a:xfrm>
            <a:off x="906236" y="0"/>
            <a:ext cx="7609114" cy="1081825"/>
          </a:xfrm>
        </p:spPr>
        <p:txBody>
          <a:bodyPr>
            <a:normAutofit/>
          </a:bodyPr>
          <a:lstStyle/>
          <a:p>
            <a:r>
              <a:rPr lang="en-US" sz="2400" dirty="0"/>
              <a:t>Subpart M—Preparedness, Prevention, and Emergency Procedures for LQGs</a:t>
            </a:r>
            <a:br>
              <a:rPr lang="en-US" sz="2400" dirty="0"/>
            </a:br>
            <a:r>
              <a:rPr lang="en-US" sz="2400" dirty="0"/>
              <a:t>[40 CFR 262.265(d)(2)]</a:t>
            </a:r>
          </a:p>
        </p:txBody>
      </p:sp>
      <p:sp>
        <p:nvSpPr>
          <p:cNvPr id="3" name="Content Placeholder 2">
            <a:extLst>
              <a:ext uri="{FF2B5EF4-FFF2-40B4-BE49-F238E27FC236}">
                <a16:creationId xmlns:a16="http://schemas.microsoft.com/office/drawing/2014/main" id="{61B58376-3940-4DE6-896A-201C162A453A}"/>
              </a:ext>
            </a:extLst>
          </p:cNvPr>
          <p:cNvSpPr>
            <a:spLocks noGrp="1"/>
          </p:cNvSpPr>
          <p:nvPr>
            <p:ph idx="1"/>
          </p:nvPr>
        </p:nvSpPr>
        <p:spPr>
          <a:xfrm>
            <a:off x="628650" y="1081825"/>
            <a:ext cx="7886700" cy="5095138"/>
          </a:xfrm>
        </p:spPr>
        <p:txBody>
          <a:bodyPr>
            <a:normAutofit/>
          </a:bodyPr>
          <a:lstStyle/>
          <a:p>
            <a:pPr marL="0" indent="0">
              <a:buNone/>
            </a:pPr>
            <a:r>
              <a:rPr lang="en-US" sz="2400" dirty="0">
                <a:latin typeface="Arial" panose="020B0604020202020204" pitchFamily="34" charset="0"/>
                <a:cs typeface="Arial" panose="020B0604020202020204" pitchFamily="34" charset="0"/>
              </a:rPr>
              <a:t>(2) The emergency coordinator must immediately notify either the government official designated as the on scene coordinator for that geographical area, or the National Response Center (using their 24-hour toll free number 800/424–8802). The report must include: 	  	(i) Name and telephone number of reporter; 		(ii) Name and address of the generator; 		           	(iii) Time and type of incident (e.g., release, fire);         	(iv) Name and quantity of material(s) involved, to 	the extent known; 						(v) The extent of injuries, if any; and      		(vi) The possible hazards to human health, or the 	environment, outside the facility. </a:t>
            </a:r>
          </a:p>
        </p:txBody>
      </p:sp>
    </p:spTree>
    <p:extLst>
      <p:ext uri="{BB962C8B-B14F-4D97-AF65-F5344CB8AC3E}">
        <p14:creationId xmlns:p14="http://schemas.microsoft.com/office/powerpoint/2010/main" val="2518914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6BA2-AD6B-47FF-B521-6C65F237EF1F}"/>
              </a:ext>
            </a:extLst>
          </p:cNvPr>
          <p:cNvSpPr>
            <a:spLocks noGrp="1"/>
          </p:cNvSpPr>
          <p:nvPr>
            <p:ph type="title"/>
          </p:nvPr>
        </p:nvSpPr>
        <p:spPr/>
        <p:txBody>
          <a:bodyPr/>
          <a:lstStyle/>
          <a:p>
            <a:r>
              <a:rPr lang="en-US" dirty="0"/>
              <a:t>Acronyms </a:t>
            </a:r>
          </a:p>
        </p:txBody>
      </p:sp>
      <p:sp>
        <p:nvSpPr>
          <p:cNvPr id="3" name="Content Placeholder 2">
            <a:extLst>
              <a:ext uri="{FF2B5EF4-FFF2-40B4-BE49-F238E27FC236}">
                <a16:creationId xmlns:a16="http://schemas.microsoft.com/office/drawing/2014/main" id="{147FF7B1-72AB-49C2-A52C-52B1DE486326}"/>
              </a:ext>
            </a:extLst>
          </p:cNvPr>
          <p:cNvSpPr>
            <a:spLocks noGrp="1"/>
          </p:cNvSpPr>
          <p:nvPr>
            <p:ph idx="1"/>
          </p:nvPr>
        </p:nvSpPr>
        <p:spPr>
          <a:xfrm>
            <a:off x="628650" y="1325563"/>
            <a:ext cx="7886700" cy="4851400"/>
          </a:xfrm>
        </p:spPr>
        <p:txBody>
          <a:bodyPr>
            <a:normAutofit/>
          </a:bodyPr>
          <a:lstStyle/>
          <a:p>
            <a:pPr marL="0" indent="0">
              <a:buNone/>
            </a:pPr>
            <a:r>
              <a:rPr lang="en-US" sz="2400" dirty="0">
                <a:latin typeface="Arial" panose="020B0604020202020204" pitchFamily="34" charset="0"/>
                <a:cs typeface="Arial" panose="020B0604020202020204" pitchFamily="34" charset="0"/>
              </a:rPr>
              <a:t>Acronyms used throughout this slideshow presentation:</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HW/hw- Hazardous Waste</a:t>
            </a:r>
          </a:p>
          <a:p>
            <a:pPr marL="0" indent="0">
              <a:buNone/>
            </a:pPr>
            <a:r>
              <a:rPr lang="en-US" sz="2400" dirty="0">
                <a:latin typeface="Arial" panose="020B0604020202020204" pitchFamily="34" charset="0"/>
                <a:cs typeface="Arial" panose="020B0604020202020204" pitchFamily="34" charset="0"/>
              </a:rPr>
              <a:t>LDR- Land Disposal Restrictions</a:t>
            </a:r>
          </a:p>
          <a:p>
            <a:pPr marL="0" indent="0">
              <a:buNone/>
            </a:pPr>
            <a:r>
              <a:rPr lang="en-US" sz="2400" dirty="0">
                <a:latin typeface="Arial" panose="020B0604020202020204" pitchFamily="34" charset="0"/>
                <a:cs typeface="Arial" panose="020B0604020202020204" pitchFamily="34" charset="0"/>
              </a:rPr>
              <a:t>LQG/LQGs- Large Quantity Generator(s)  </a:t>
            </a:r>
          </a:p>
        </p:txBody>
      </p:sp>
    </p:spTree>
    <p:extLst>
      <p:ext uri="{BB962C8B-B14F-4D97-AF65-F5344CB8AC3E}">
        <p14:creationId xmlns:p14="http://schemas.microsoft.com/office/powerpoint/2010/main" val="1311234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a:xfrm>
            <a:off x="889611" y="-133004"/>
            <a:ext cx="7609114" cy="1325563"/>
          </a:xfrm>
        </p:spPr>
        <p:txBody>
          <a:bodyPr>
            <a:normAutofit/>
          </a:bodyPr>
          <a:lstStyle/>
          <a:p>
            <a:r>
              <a:rPr lang="en-US" sz="2400" dirty="0"/>
              <a:t>Generator Category Determination</a:t>
            </a:r>
            <a:br>
              <a:rPr lang="en-US" sz="2400" dirty="0"/>
            </a:br>
            <a:r>
              <a:rPr lang="en-US" sz="2400" dirty="0"/>
              <a:t>Wastes NOT Counted</a:t>
            </a:r>
            <a:br>
              <a:rPr lang="en-US" sz="2400" dirty="0"/>
            </a:br>
            <a:r>
              <a:rPr lang="en-US" sz="2400" dirty="0"/>
              <a:t>[40 CFR 262.13(c)(5-8)] </a:t>
            </a:r>
          </a:p>
        </p:txBody>
      </p:sp>
      <p:sp>
        <p:nvSpPr>
          <p:cNvPr id="3" name="Content Placeholder 2">
            <a:extLst>
              <a:ext uri="{FF2B5EF4-FFF2-40B4-BE49-F238E27FC236}">
                <a16:creationId xmlns:a16="http://schemas.microsoft.com/office/drawing/2014/main" id="{F9EDE653-38F3-4726-9661-050CCA57BD7F}"/>
              </a:ext>
            </a:extLst>
          </p:cNvPr>
          <p:cNvSpPr>
            <a:spLocks noGrp="1"/>
          </p:cNvSpPr>
          <p:nvPr>
            <p:ph idx="1"/>
          </p:nvPr>
        </p:nvSpPr>
        <p:spPr>
          <a:xfrm>
            <a:off x="273269" y="1192559"/>
            <a:ext cx="8492359" cy="5103137"/>
          </a:xfrm>
        </p:spPr>
        <p:txBody>
          <a:bodyPr>
            <a:noAutofit/>
          </a:bodyPr>
          <a:lstStyle/>
          <a:p>
            <a:pPr marL="0" indent="0">
              <a:buNone/>
            </a:pPr>
            <a:r>
              <a:rPr lang="en-US" sz="2400" dirty="0">
                <a:latin typeface="Arial" panose="020B0604020202020204" pitchFamily="34" charset="0"/>
                <a:cs typeface="Arial" panose="020B0604020202020204" pitchFamily="34" charset="0"/>
              </a:rPr>
              <a:t>(5) Is spent lead-acid batteries managed under the requirements of 40 CFR part 266 subpart G;</a:t>
            </a:r>
          </a:p>
          <a:p>
            <a:pPr marL="0" indent="0">
              <a:buNone/>
            </a:pPr>
            <a:r>
              <a:rPr lang="en-US" sz="2400" dirty="0">
                <a:latin typeface="Arial" panose="020B0604020202020204" pitchFamily="34" charset="0"/>
                <a:cs typeface="Arial" panose="020B0604020202020204" pitchFamily="34" charset="0"/>
              </a:rPr>
              <a:t>(6) Is universal waste managed under 40 CFR 261.9 and 40 CFR part 273;</a:t>
            </a:r>
          </a:p>
          <a:p>
            <a:pPr marL="0" indent="0">
              <a:buNone/>
            </a:pPr>
            <a:r>
              <a:rPr lang="en-US" sz="2400" dirty="0">
                <a:latin typeface="Arial" panose="020B0604020202020204" pitchFamily="34" charset="0"/>
                <a:cs typeface="Arial" panose="020B0604020202020204" pitchFamily="34" charset="0"/>
              </a:rPr>
              <a:t>(7) Is a hazardous waste that is an unused commercial chemical product (…) that is generated solely as a result of a laboratory clean-out conducted at an eligible academic entity pursuant to §262.213. For purposes of this provision, the term eligible academic entity shall have the meaning as defined in §262.200; or</a:t>
            </a:r>
          </a:p>
          <a:p>
            <a:pPr marL="0" indent="0">
              <a:buNone/>
            </a:pPr>
            <a:r>
              <a:rPr lang="en-US" sz="2400" dirty="0">
                <a:latin typeface="Arial" panose="020B0604020202020204" pitchFamily="34" charset="0"/>
                <a:cs typeface="Arial" panose="020B0604020202020204" pitchFamily="34" charset="0"/>
              </a:rPr>
              <a:t>(8) Is managed as part of an episodic event in compliance with the conditions of subpart L of this part.</a:t>
            </a:r>
          </a:p>
        </p:txBody>
      </p:sp>
    </p:spTree>
    <p:extLst>
      <p:ext uri="{BB962C8B-B14F-4D97-AF65-F5344CB8AC3E}">
        <p14:creationId xmlns:p14="http://schemas.microsoft.com/office/powerpoint/2010/main" val="13282106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487-6F7F-40FF-9D41-2C6B1CF4FAB0}"/>
              </a:ext>
            </a:extLst>
          </p:cNvPr>
          <p:cNvSpPr>
            <a:spLocks noGrp="1"/>
          </p:cNvSpPr>
          <p:nvPr>
            <p:ph type="title"/>
          </p:nvPr>
        </p:nvSpPr>
        <p:spPr>
          <a:xfrm>
            <a:off x="906236" y="0"/>
            <a:ext cx="7609114" cy="1081825"/>
          </a:xfrm>
        </p:spPr>
        <p:txBody>
          <a:bodyPr>
            <a:normAutofit/>
          </a:bodyPr>
          <a:lstStyle/>
          <a:p>
            <a:r>
              <a:rPr lang="en-US" sz="2400" dirty="0"/>
              <a:t>Subpart M—Preparedness, Prevention, and Emergency Procedures for LQGs</a:t>
            </a:r>
            <a:br>
              <a:rPr lang="en-US" sz="2400" dirty="0"/>
            </a:br>
            <a:r>
              <a:rPr lang="en-US" sz="2400" dirty="0"/>
              <a:t>[40 CFR 262.265(e-g)]</a:t>
            </a:r>
          </a:p>
        </p:txBody>
      </p:sp>
      <p:sp>
        <p:nvSpPr>
          <p:cNvPr id="3" name="Content Placeholder 2">
            <a:extLst>
              <a:ext uri="{FF2B5EF4-FFF2-40B4-BE49-F238E27FC236}">
                <a16:creationId xmlns:a16="http://schemas.microsoft.com/office/drawing/2014/main" id="{61B58376-3940-4DE6-896A-201C162A453A}"/>
              </a:ext>
            </a:extLst>
          </p:cNvPr>
          <p:cNvSpPr>
            <a:spLocks noGrp="1"/>
          </p:cNvSpPr>
          <p:nvPr>
            <p:ph idx="1"/>
          </p:nvPr>
        </p:nvSpPr>
        <p:spPr>
          <a:xfrm>
            <a:off x="628650" y="1081826"/>
            <a:ext cx="7886700" cy="5384288"/>
          </a:xfrm>
        </p:spPr>
        <p:txBody>
          <a:bodyPr>
            <a:noAutofit/>
          </a:bodyPr>
          <a:lstStyle/>
          <a:p>
            <a:pPr marL="0" indent="0">
              <a:buNone/>
            </a:pPr>
            <a:r>
              <a:rPr lang="en-US" sz="1800" dirty="0">
                <a:latin typeface="Arial" panose="020B0604020202020204" pitchFamily="34" charset="0"/>
                <a:cs typeface="Arial" panose="020B0604020202020204" pitchFamily="34" charset="0"/>
              </a:rPr>
              <a:t>(e) During an emergency, the emergency coordinator must take all reasonable measures necessary to ensure that fires, explosions, and releases do not occur, recur, or spread to other hazardous waste at the generator’s facility. These measures must include, where applicable, stopping processes and operations, collecting and containing released hazardous waste, and removing or isolating containers.</a:t>
            </a:r>
          </a:p>
          <a:p>
            <a:pPr marL="0" indent="0">
              <a:buNone/>
            </a:pPr>
            <a:r>
              <a:rPr lang="en-US" sz="1800" dirty="0">
                <a:latin typeface="Arial" panose="020B0604020202020204" pitchFamily="34" charset="0"/>
                <a:cs typeface="Arial" panose="020B0604020202020204" pitchFamily="34" charset="0"/>
              </a:rPr>
              <a:t>(f) If the generator stops operations in response to a fire, explosion or release, the emergency coordinator must monitor for leaks, pressure buildup, gas generation, or ruptures in valves, pipes, or other equipment, wherever this is appropriate. 					  </a:t>
            </a:r>
          </a:p>
          <a:p>
            <a:pPr marL="0" indent="0">
              <a:buNone/>
            </a:pPr>
            <a:r>
              <a:rPr lang="en-US" sz="1800" dirty="0">
                <a:latin typeface="Arial" panose="020B0604020202020204" pitchFamily="34" charset="0"/>
                <a:cs typeface="Arial" panose="020B0604020202020204" pitchFamily="34" charset="0"/>
              </a:rPr>
              <a:t>(g) Immediately after an emergency, the emergency coordinator must provide for treating, storing, or disposing of recovered waste, contaminated soil or surface water, or any other material that results from a release, fire, or explosion at the facility. Unless the generator can demonstrate, in accordance with §261.3(c) or (d) of this chapter, that the recovered material is not a hazardous waste, then it is a newly generated hazardous waste that must be managed in accordance with all the applicable requirements and conditions for exemption in parts 262, 263, and 265 of this chapter.</a:t>
            </a:r>
          </a:p>
        </p:txBody>
      </p:sp>
    </p:spTree>
    <p:extLst>
      <p:ext uri="{BB962C8B-B14F-4D97-AF65-F5344CB8AC3E}">
        <p14:creationId xmlns:p14="http://schemas.microsoft.com/office/powerpoint/2010/main" val="183970215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487-6F7F-40FF-9D41-2C6B1CF4FAB0}"/>
              </a:ext>
            </a:extLst>
          </p:cNvPr>
          <p:cNvSpPr>
            <a:spLocks noGrp="1"/>
          </p:cNvSpPr>
          <p:nvPr>
            <p:ph type="title"/>
          </p:nvPr>
        </p:nvSpPr>
        <p:spPr>
          <a:xfrm>
            <a:off x="906236" y="0"/>
            <a:ext cx="7609114" cy="1081825"/>
          </a:xfrm>
        </p:spPr>
        <p:txBody>
          <a:bodyPr>
            <a:normAutofit/>
          </a:bodyPr>
          <a:lstStyle/>
          <a:p>
            <a:r>
              <a:rPr lang="en-US" sz="2400" dirty="0"/>
              <a:t>Subpart M—Preparedness, Prevention, and Emergency Procedures for LQGs</a:t>
            </a:r>
            <a:br>
              <a:rPr lang="en-US" sz="2400" dirty="0"/>
            </a:br>
            <a:r>
              <a:rPr lang="en-US" sz="2400" dirty="0"/>
              <a:t>[40 CFR 262.265(h)]</a:t>
            </a:r>
          </a:p>
        </p:txBody>
      </p:sp>
      <p:sp>
        <p:nvSpPr>
          <p:cNvPr id="3" name="Content Placeholder 2">
            <a:extLst>
              <a:ext uri="{FF2B5EF4-FFF2-40B4-BE49-F238E27FC236}">
                <a16:creationId xmlns:a16="http://schemas.microsoft.com/office/drawing/2014/main" id="{61B58376-3940-4DE6-896A-201C162A453A}"/>
              </a:ext>
            </a:extLst>
          </p:cNvPr>
          <p:cNvSpPr>
            <a:spLocks noGrp="1"/>
          </p:cNvSpPr>
          <p:nvPr>
            <p:ph idx="1"/>
          </p:nvPr>
        </p:nvSpPr>
        <p:spPr>
          <a:xfrm>
            <a:off x="628650" y="1081825"/>
            <a:ext cx="7886700" cy="5095137"/>
          </a:xfrm>
        </p:spPr>
        <p:txBody>
          <a:bodyPr>
            <a:normAutofit/>
          </a:bodyPr>
          <a:lstStyle/>
          <a:p>
            <a:pPr marL="0" indent="0">
              <a:buNone/>
            </a:pPr>
            <a:r>
              <a:rPr lang="en-US" sz="2400" dirty="0">
                <a:latin typeface="Arial" panose="020B0604020202020204" pitchFamily="34" charset="0"/>
                <a:cs typeface="Arial" panose="020B0604020202020204" pitchFamily="34" charset="0"/>
              </a:rPr>
              <a:t>(h) The emergency coordinator must ensure that, in the affected area(s) of the facility: 			            </a:t>
            </a:r>
          </a:p>
          <a:p>
            <a:pPr marL="457200" indent="-457200">
              <a:buAutoNum type="arabicParenBoth"/>
            </a:pPr>
            <a:r>
              <a:rPr lang="en-US" sz="2400" dirty="0">
                <a:latin typeface="Arial" panose="020B0604020202020204" pitchFamily="34" charset="0"/>
                <a:cs typeface="Arial" panose="020B0604020202020204" pitchFamily="34" charset="0"/>
              </a:rPr>
              <a:t>No hazardous waste that may be incompatible with the released material is treated, stored, or disposed of until cleanup procedures are completed; and 	   	  </a:t>
            </a:r>
          </a:p>
          <a:p>
            <a:pPr marL="457200" indent="-457200">
              <a:buAutoNum type="arabicParenBoth"/>
            </a:pPr>
            <a:r>
              <a:rPr lang="en-US" sz="2400" dirty="0">
                <a:latin typeface="Arial" panose="020B0604020202020204" pitchFamily="34" charset="0"/>
                <a:cs typeface="Arial" panose="020B0604020202020204" pitchFamily="34" charset="0"/>
              </a:rPr>
              <a:t>(2) All emergency equipment listed in the contingency plan is cleaned and fit for its intended use before operations are resumed. </a:t>
            </a:r>
          </a:p>
        </p:txBody>
      </p:sp>
    </p:spTree>
    <p:extLst>
      <p:ext uri="{BB962C8B-B14F-4D97-AF65-F5344CB8AC3E}">
        <p14:creationId xmlns:p14="http://schemas.microsoft.com/office/powerpoint/2010/main" val="64049457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6" y="-161365"/>
            <a:ext cx="8122151" cy="1325563"/>
          </a:xfrm>
        </p:spPr>
        <p:txBody>
          <a:bodyPr>
            <a:normAutofit/>
          </a:bodyPr>
          <a:lstStyle/>
          <a:p>
            <a:r>
              <a:rPr lang="en-US" sz="2400" dirty="0"/>
              <a:t>Subpart M—Preparedness, Prevention, and Emergency Procedures for LQGs</a:t>
            </a:r>
            <a:br>
              <a:rPr lang="en-US" sz="2400" dirty="0"/>
            </a:br>
            <a:r>
              <a:rPr lang="en-US" sz="2400" dirty="0"/>
              <a:t>[40 CFR 262.265(</a:t>
            </a:r>
            <a:r>
              <a:rPr lang="en-US" sz="2400" dirty="0" err="1"/>
              <a:t>i</a:t>
            </a:r>
            <a:r>
              <a:rPr lang="en-US" sz="2400" dirty="0"/>
              <a:t>)]</a:t>
            </a:r>
          </a:p>
        </p:txBody>
      </p:sp>
      <p:sp>
        <p:nvSpPr>
          <p:cNvPr id="5" name="Content Placeholder 4">
            <a:extLst>
              <a:ext uri="{FF2B5EF4-FFF2-40B4-BE49-F238E27FC236}">
                <a16:creationId xmlns:a16="http://schemas.microsoft.com/office/drawing/2014/main" id="{B7527091-A521-4ECA-B1C3-5AC2763085C7}"/>
              </a:ext>
            </a:extLst>
          </p:cNvPr>
          <p:cNvSpPr>
            <a:spLocks noGrp="1"/>
          </p:cNvSpPr>
          <p:nvPr>
            <p:ph idx="1"/>
          </p:nvPr>
        </p:nvSpPr>
        <p:spPr>
          <a:xfrm>
            <a:off x="628650" y="1164198"/>
            <a:ext cx="7886700" cy="5382906"/>
          </a:xfrm>
        </p:spPr>
        <p:txBody>
          <a:bodyPr/>
          <a:lstStyle/>
          <a:p>
            <a:pPr marL="0" lvl="0" indent="0">
              <a:buNone/>
            </a:pPr>
            <a:r>
              <a:rPr lang="en-US" sz="2000" dirty="0">
                <a:solidFill>
                  <a:prstClr val="black"/>
                </a:solidFill>
                <a:latin typeface="Arial" panose="020B0604020202020204" pitchFamily="34" charset="0"/>
                <a:cs typeface="Arial" panose="020B0604020202020204" pitchFamily="34" charset="0"/>
              </a:rPr>
              <a:t>(</a:t>
            </a:r>
            <a:r>
              <a:rPr lang="en-US" sz="2000" dirty="0" err="1">
                <a:solidFill>
                  <a:prstClr val="black"/>
                </a:solidFill>
                <a:latin typeface="Arial" panose="020B0604020202020204" pitchFamily="34" charset="0"/>
                <a:cs typeface="Arial" panose="020B0604020202020204" pitchFamily="34" charset="0"/>
              </a:rPr>
              <a:t>i</a:t>
            </a:r>
            <a:r>
              <a:rPr lang="en-US" sz="2000" dirty="0">
                <a:solidFill>
                  <a:prstClr val="black"/>
                </a:solidFill>
                <a:latin typeface="Arial" panose="020B0604020202020204" pitchFamily="34" charset="0"/>
                <a:cs typeface="Arial" panose="020B0604020202020204" pitchFamily="34" charset="0"/>
              </a:rPr>
              <a:t>) The generator must note in the operating record the time, date, and details of any incident that requires implementing the contingency plan. Within 15 days after the incident, the generator must submit a written report on the incident to the Regional Administrator. The report must include: 				   	(1) Name, address, and telephone number of the generator; 	(2) Date, time, and type of incident (e.g., fire, explosion); 		(3) Name and quantity of material(s) involved; 			(4) The extent of injuries, if any; 					(5) An assessment of actual or potential hazards to human 	health or the environment, where this is applicable; and 		(6) Estimated quantity and disposition of recovered material 	that resulted from the incident. </a:t>
            </a:r>
          </a:p>
          <a:p>
            <a:pPr marL="0" indent="0">
              <a:buNone/>
            </a:pPr>
            <a:endParaRPr lang="en-US" dirty="0"/>
          </a:p>
        </p:txBody>
      </p:sp>
    </p:spTree>
    <p:extLst>
      <p:ext uri="{BB962C8B-B14F-4D97-AF65-F5344CB8AC3E}">
        <p14:creationId xmlns:p14="http://schemas.microsoft.com/office/powerpoint/2010/main" val="34542373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[40 CFR 262.17(a)]</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39460"/>
          </a:xfrm>
        </p:spPr>
        <p:txBody>
          <a:bodyPr>
            <a:normAutofit/>
          </a:bodyPr>
          <a:lstStyle/>
          <a:p>
            <a:pPr marL="400050" indent="-400050">
              <a:buNone/>
            </a:pPr>
            <a:r>
              <a:rPr lang="en-US" sz="2400" dirty="0">
                <a:latin typeface="Arial" panose="020B0604020202020204" pitchFamily="34" charset="0"/>
                <a:cs typeface="Arial" panose="020B0604020202020204" pitchFamily="34" charset="0"/>
              </a:rPr>
              <a:t>Back to Conditions for Exemption for LQGs</a:t>
            </a:r>
          </a:p>
        </p:txBody>
      </p:sp>
    </p:spTree>
    <p:extLst>
      <p:ext uri="{BB962C8B-B14F-4D97-AF65-F5344CB8AC3E}">
        <p14:creationId xmlns:p14="http://schemas.microsoft.com/office/powerpoint/2010/main" val="174888870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262.17(a)(7)(</a:t>
            </a:r>
            <a:r>
              <a:rPr lang="en-US" sz="2400" dirty="0" err="1"/>
              <a:t>i</a:t>
            </a:r>
            <a:r>
              <a:rPr lang="en-US" sz="2400" dirty="0"/>
              <a:t>)(A)]</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39460"/>
          </a:xfrm>
        </p:spPr>
        <p:txBody>
          <a:bodyPr>
            <a:normAutofit/>
          </a:bodyPr>
          <a:lstStyle/>
          <a:p>
            <a:pPr marL="400050" indent="-400050">
              <a:buNone/>
            </a:pPr>
            <a:r>
              <a:rPr lang="en-US" sz="2400" dirty="0">
                <a:latin typeface="Arial" panose="020B0604020202020204" pitchFamily="34" charset="0"/>
                <a:cs typeface="Arial" panose="020B0604020202020204" pitchFamily="34" charset="0"/>
              </a:rPr>
              <a:t>(a)(7) </a:t>
            </a:r>
            <a:r>
              <a:rPr lang="en-US" sz="2400" i="1" dirty="0">
                <a:latin typeface="Arial" panose="020B0604020202020204" pitchFamily="34" charset="0"/>
                <a:cs typeface="Arial" panose="020B0604020202020204" pitchFamily="34" charset="0"/>
              </a:rPr>
              <a:t>Personnel training</a:t>
            </a:r>
            <a:r>
              <a:rPr lang="en-US" sz="2400" dirty="0">
                <a:latin typeface="Arial" panose="020B0604020202020204" pitchFamily="34" charset="0"/>
                <a:cs typeface="Arial" panose="020B0604020202020204" pitchFamily="34" charset="0"/>
              </a:rPr>
              <a:t>. </a:t>
            </a:r>
          </a:p>
          <a:p>
            <a:pPr marL="400050" indent="-400050">
              <a:buNone/>
            </a:pP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p>
          <a:p>
            <a:pPr marL="400050" indent="-400050">
              <a:buNone/>
            </a:pPr>
            <a:r>
              <a:rPr lang="en-US" sz="2400" dirty="0">
                <a:latin typeface="Arial" panose="020B0604020202020204" pitchFamily="34" charset="0"/>
                <a:cs typeface="Arial" panose="020B0604020202020204" pitchFamily="34" charset="0"/>
              </a:rPr>
              <a:t>(A) Facility personnel must successfully complete a program </a:t>
            </a:r>
            <a:r>
              <a:rPr lang="en-US" sz="2400" b="1" dirty="0">
                <a:latin typeface="Arial" panose="020B0604020202020204" pitchFamily="34" charset="0"/>
                <a:cs typeface="Arial" panose="020B0604020202020204" pitchFamily="34" charset="0"/>
              </a:rPr>
              <a:t>of classroom instruction, online training (e.g., computer-based or electronic), or on-the-job training </a:t>
            </a:r>
            <a:r>
              <a:rPr lang="en-US" sz="2400" dirty="0">
                <a:latin typeface="Arial" panose="020B0604020202020204" pitchFamily="34" charset="0"/>
                <a:cs typeface="Arial" panose="020B0604020202020204" pitchFamily="34" charset="0"/>
              </a:rPr>
              <a:t>that teaches them to perform their duties in a way that ensures compliance with this part. The large quantity generator must ensure that this program includes all the elements described in the document required under paragraph (a)(7)(iv) of this section.</a:t>
            </a:r>
          </a:p>
        </p:txBody>
      </p:sp>
    </p:spTree>
    <p:extLst>
      <p:ext uri="{BB962C8B-B14F-4D97-AF65-F5344CB8AC3E}">
        <p14:creationId xmlns:p14="http://schemas.microsoft.com/office/powerpoint/2010/main" val="56277354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ainers stored neatly on shelves in a facility. ">
            <a:extLst>
              <a:ext uri="{FF2B5EF4-FFF2-40B4-BE49-F238E27FC236}">
                <a16:creationId xmlns:a16="http://schemas.microsoft.com/office/drawing/2014/main" id="{B5B46BEE-0927-4006-9132-51B5260EE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891" y="1295400"/>
            <a:ext cx="3788709" cy="5051612"/>
          </a:xfrm>
          <a:prstGeom prst="rect">
            <a:avLst/>
          </a:prstGeom>
        </p:spPr>
      </p:pic>
      <p:pic>
        <p:nvPicPr>
          <p:cNvPr id="8" name="Picture 7" descr="Large sign explaining how to properly manage a hazardous waste drum displayed above a 55 gallon hazardous waste drum with a funnel. ">
            <a:extLst>
              <a:ext uri="{FF2B5EF4-FFF2-40B4-BE49-F238E27FC236}">
                <a16:creationId xmlns:a16="http://schemas.microsoft.com/office/drawing/2014/main" id="{8D7AED8C-D1AB-42E7-8864-742CED8DB8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39430" y="2062331"/>
            <a:ext cx="5051613" cy="3517748"/>
          </a:xfrm>
          <a:prstGeom prst="rect">
            <a:avLst/>
          </a:prstGeo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6" y="-161365"/>
            <a:ext cx="8122151" cy="1325563"/>
          </a:xfrm>
        </p:spPr>
        <p:txBody>
          <a:bodyPr>
            <a:normAutofit/>
          </a:bodyPr>
          <a:lstStyle/>
          <a:p>
            <a:r>
              <a:rPr lang="en-US" sz="2400" dirty="0"/>
              <a:t>Conditions for Exemption for LQGs</a:t>
            </a:r>
            <a:br>
              <a:rPr lang="en-US" sz="2400" dirty="0"/>
            </a:br>
            <a:r>
              <a:rPr lang="en-US" sz="2400" dirty="0"/>
              <a:t>Emergency Procedures – Personnel Training</a:t>
            </a:r>
            <a:br>
              <a:rPr lang="en-US" sz="2400" dirty="0"/>
            </a:br>
            <a:r>
              <a:rPr lang="en-US" sz="2400" dirty="0"/>
              <a:t>[40 CFR 262.17(a)(7)(i)(A)] </a:t>
            </a:r>
          </a:p>
        </p:txBody>
      </p:sp>
      <p:sp>
        <p:nvSpPr>
          <p:cNvPr id="3" name="TextBox 2">
            <a:extLst>
              <a:ext uri="{FF2B5EF4-FFF2-40B4-BE49-F238E27FC236}">
                <a16:creationId xmlns:a16="http://schemas.microsoft.com/office/drawing/2014/main" id="{684C83BD-25F7-4477-B667-95F791E2863C}"/>
              </a:ext>
            </a:extLst>
          </p:cNvPr>
          <p:cNvSpPr txBox="1"/>
          <p:nvPr/>
        </p:nvSpPr>
        <p:spPr>
          <a:xfrm>
            <a:off x="214604" y="3679371"/>
            <a:ext cx="69175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a:t>
            </a:r>
          </a:p>
        </p:txBody>
      </p:sp>
    </p:spTree>
    <p:extLst>
      <p:ext uri="{BB962C8B-B14F-4D97-AF65-F5344CB8AC3E}">
        <p14:creationId xmlns:p14="http://schemas.microsoft.com/office/powerpoint/2010/main" val="32914547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6" y="-161365"/>
            <a:ext cx="8122151" cy="1325563"/>
          </a:xfrm>
        </p:spPr>
        <p:txBody>
          <a:bodyPr>
            <a:normAutofit/>
          </a:bodyPr>
          <a:lstStyle/>
          <a:p>
            <a:r>
              <a:rPr lang="en-US" sz="2400" dirty="0"/>
              <a:t>Conditions for Exemption for LQGs</a:t>
            </a:r>
            <a:br>
              <a:rPr lang="en-US" sz="2400" dirty="0"/>
            </a:br>
            <a:r>
              <a:rPr lang="en-US" sz="2400" dirty="0"/>
              <a:t>Emergency Procedures – Personnel Training</a:t>
            </a:r>
            <a:br>
              <a:rPr lang="en-US" sz="2400" dirty="0"/>
            </a:br>
            <a:r>
              <a:rPr lang="en-US" sz="2400" dirty="0"/>
              <a:t>[40 CFR 262.17(a)(7)(</a:t>
            </a:r>
            <a:r>
              <a:rPr lang="en-US" sz="2400" dirty="0" err="1"/>
              <a:t>i</a:t>
            </a:r>
            <a:r>
              <a:rPr lang="en-US" sz="2400" dirty="0"/>
              <a:t>)(A)] </a:t>
            </a:r>
          </a:p>
        </p:txBody>
      </p:sp>
      <p:graphicFrame>
        <p:nvGraphicFramePr>
          <p:cNvPr id="4" name="Content Placeholder 3" descr="drum with paint spattered on the outside"/>
          <p:cNvGraphicFramePr>
            <a:graphicFrameLocks noGrp="1" noChangeAspect="1"/>
          </p:cNvGraphicFramePr>
          <p:nvPr>
            <p:ph idx="1"/>
            <p:extLst/>
          </p:nvPr>
        </p:nvGraphicFramePr>
        <p:xfrm>
          <a:off x="1346501" y="1490663"/>
          <a:ext cx="6450998" cy="4838700"/>
        </p:xfrm>
        <a:graphic>
          <a:graphicData uri="http://schemas.openxmlformats.org/presentationml/2006/ole">
            <mc:AlternateContent xmlns:mc="http://schemas.openxmlformats.org/markup-compatibility/2006">
              <mc:Choice xmlns:v="urn:schemas-microsoft-com:vml" Requires="v">
                <p:oleObj spid="_x0000_s12335" name="Photo Editor Photo" r:id="rId4" imgW="17023320" imgH="12767490" progId="">
                  <p:embed/>
                </p:oleObj>
              </mc:Choice>
              <mc:Fallback>
                <p:oleObj name="Photo Editor Photo" r:id="rId4" imgW="17023320" imgH="12767490" progId="">
                  <p:embed/>
                  <p:pic>
                    <p:nvPicPr>
                      <p:cNvPr id="4" name="Content Placeholder 3" descr="drum with paint spattered on the out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501" y="1490663"/>
                        <a:ext cx="6450998" cy="4838700"/>
                      </a:xfrm>
                      <a:prstGeom prst="rect">
                        <a:avLst/>
                      </a:prstGeom>
                      <a:noFill/>
                      <a:ln w="12700">
                        <a:solidFill>
                          <a:srgbClr val="000000"/>
                        </a:solidFill>
                        <a:miter lim="800000"/>
                        <a:headEnd/>
                        <a:tailEnd/>
                      </a:ln>
                      <a:extLst/>
                    </p:spPr>
                  </p:pic>
                </p:oleObj>
              </mc:Fallback>
            </mc:AlternateContent>
          </a:graphicData>
        </a:graphic>
      </p:graphicFrame>
      <p:sp>
        <p:nvSpPr>
          <p:cNvPr id="3" name="TextBox 2">
            <a:extLst>
              <a:ext uri="{FF2B5EF4-FFF2-40B4-BE49-F238E27FC236}">
                <a16:creationId xmlns:a16="http://schemas.microsoft.com/office/drawing/2014/main" id="{6FF0AFE0-6B3D-4372-969C-EC891EBC3D24}"/>
              </a:ext>
            </a:extLst>
          </p:cNvPr>
          <p:cNvSpPr txBox="1"/>
          <p:nvPr/>
        </p:nvSpPr>
        <p:spPr>
          <a:xfrm>
            <a:off x="233266" y="3690257"/>
            <a:ext cx="90973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Tree>
    <p:extLst>
      <p:ext uri="{BB962C8B-B14F-4D97-AF65-F5344CB8AC3E}">
        <p14:creationId xmlns:p14="http://schemas.microsoft.com/office/powerpoint/2010/main" val="378734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262.17(a)(7)(</a:t>
            </a:r>
            <a:r>
              <a:rPr lang="en-US" sz="2400" dirty="0" err="1"/>
              <a:t>i</a:t>
            </a:r>
            <a:r>
              <a:rPr lang="en-US" sz="2400" dirty="0"/>
              <a:t>)(B)]</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39460"/>
          </a:xfrm>
        </p:spPr>
        <p:txBody>
          <a:bodyPr>
            <a:normAutofit/>
          </a:bodyPr>
          <a:lstStyle/>
          <a:p>
            <a:pPr marL="400050" indent="-400050">
              <a:buNone/>
            </a:pPr>
            <a:r>
              <a:rPr lang="en-US" sz="2400" dirty="0">
                <a:latin typeface="Arial" panose="020B0604020202020204" pitchFamily="34" charset="0"/>
                <a:cs typeface="Arial" panose="020B0604020202020204" pitchFamily="34" charset="0"/>
              </a:rPr>
              <a:t>(a)(7)(</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p>
          <a:p>
            <a:pPr marL="400050" indent="-400050">
              <a:buNone/>
            </a:pPr>
            <a:r>
              <a:rPr lang="en-US" sz="2400" dirty="0">
                <a:latin typeface="Arial" panose="020B0604020202020204" pitchFamily="34" charset="0"/>
                <a:cs typeface="Arial" panose="020B0604020202020204" pitchFamily="34" charset="0"/>
              </a:rPr>
              <a:t>(B) This program must be directed by a person trained in hazardous waste management procedures, and must include instruction which teaches facility personnel hazardous waste management procedures (including contingency plan implementation) relevant to the positions in which they are employed.</a:t>
            </a:r>
          </a:p>
        </p:txBody>
      </p:sp>
    </p:spTree>
    <p:extLst>
      <p:ext uri="{BB962C8B-B14F-4D97-AF65-F5344CB8AC3E}">
        <p14:creationId xmlns:p14="http://schemas.microsoft.com/office/powerpoint/2010/main" val="272771464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262.17(a)(7)(</a:t>
            </a:r>
            <a:r>
              <a:rPr lang="en-US" sz="2400" dirty="0" err="1"/>
              <a:t>i</a:t>
            </a:r>
            <a:r>
              <a:rPr lang="en-US" sz="2400" dirty="0"/>
              <a:t>)(C)]</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39460"/>
          </a:xfrm>
        </p:spPr>
        <p:txBody>
          <a:bodyPr>
            <a:normAutofit lnSpcReduction="10000"/>
          </a:bodyPr>
          <a:lstStyle/>
          <a:p>
            <a:pPr marL="400050" indent="-400050">
              <a:buNone/>
            </a:pPr>
            <a:r>
              <a:rPr lang="en-US" sz="2400" dirty="0">
                <a:latin typeface="Arial" panose="020B0604020202020204" pitchFamily="34" charset="0"/>
                <a:cs typeface="Arial" panose="020B0604020202020204" pitchFamily="34" charset="0"/>
              </a:rPr>
              <a:t>(a)(7)(</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p>
          <a:p>
            <a:pPr marL="400050" indent="-400050">
              <a:buNone/>
            </a:pPr>
            <a:r>
              <a:rPr lang="en-US" sz="2400" dirty="0">
                <a:latin typeface="Arial" panose="020B0604020202020204" pitchFamily="34" charset="0"/>
                <a:cs typeface="Arial" panose="020B0604020202020204" pitchFamily="34" charset="0"/>
              </a:rPr>
              <a:t>(C) At a minimum, the training program must be designed to ensure that facility personnel are able to respond effectively to emergencies by familiarizing them with emergency procedures, emergency equipment, and emergency systems, including where applicable: 		(1) Procedures for using, inspecting, repairing, and 	replacing facility emergency and monitoring 	equipment; 							(2) Key parameters for automatic waste feed cut-off 	systems; 								(3) Communications or alarm systems; 			(4) Response to fires or explosions; 			(5) Response to ground-water contamination incidents; 	and 								(6) Shutdown of operations. </a:t>
            </a:r>
          </a:p>
        </p:txBody>
      </p:sp>
    </p:spTree>
    <p:extLst>
      <p:ext uri="{BB962C8B-B14F-4D97-AF65-F5344CB8AC3E}">
        <p14:creationId xmlns:p14="http://schemas.microsoft.com/office/powerpoint/2010/main" val="197734182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70376" y="-161365"/>
            <a:ext cx="8122151" cy="1325563"/>
          </a:xfrm>
        </p:spPr>
        <p:txBody>
          <a:bodyPr>
            <a:normAutofit/>
          </a:bodyPr>
          <a:lstStyle/>
          <a:p>
            <a:r>
              <a:rPr lang="en-US" sz="2400" dirty="0"/>
              <a:t>Conditions for Exemption for LQGs</a:t>
            </a:r>
            <a:br>
              <a:rPr lang="en-US" sz="2400" dirty="0"/>
            </a:br>
            <a:r>
              <a:rPr lang="en-US" sz="2400" dirty="0"/>
              <a:t>Emergency Procedures – Personnel Training </a:t>
            </a:r>
            <a:br>
              <a:rPr lang="en-US" sz="2400" dirty="0"/>
            </a:br>
            <a:r>
              <a:rPr lang="en-US" sz="2400" dirty="0"/>
              <a:t>[40 CFR 262.17(a)(7)(</a:t>
            </a:r>
            <a:r>
              <a:rPr lang="en-US" sz="2400" dirty="0" err="1"/>
              <a:t>i</a:t>
            </a:r>
            <a:r>
              <a:rPr lang="en-US" sz="2400" dirty="0"/>
              <a:t>)(A)] </a:t>
            </a:r>
          </a:p>
        </p:txBody>
      </p:sp>
      <p:pic>
        <p:nvPicPr>
          <p:cNvPr id="4" name="Content Placeholder 7" descr="55 gallon drums leaking waste onto the concrete surface below."/>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54480" y="1646873"/>
            <a:ext cx="6035040" cy="4526280"/>
          </a:xfrm>
          <a:ln w="12700">
            <a:solidFill>
              <a:schemeClr val="tx1"/>
            </a:solidFill>
            <a:miter lim="800000"/>
            <a:headEnd/>
            <a:tailEnd/>
          </a:ln>
        </p:spPr>
      </p:pic>
      <p:sp>
        <p:nvSpPr>
          <p:cNvPr id="3" name="TextBox 2">
            <a:extLst>
              <a:ext uri="{FF2B5EF4-FFF2-40B4-BE49-F238E27FC236}">
                <a16:creationId xmlns:a16="http://schemas.microsoft.com/office/drawing/2014/main" id="{46FFF550-590D-452B-81DE-1E9BF2D7E2A6}"/>
              </a:ext>
            </a:extLst>
          </p:cNvPr>
          <p:cNvSpPr txBox="1"/>
          <p:nvPr/>
        </p:nvSpPr>
        <p:spPr>
          <a:xfrm>
            <a:off x="418168" y="3679180"/>
            <a:ext cx="90441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Don’t</a:t>
            </a:r>
          </a:p>
        </p:txBody>
      </p:sp>
    </p:spTree>
    <p:extLst>
      <p:ext uri="{BB962C8B-B14F-4D97-AF65-F5344CB8AC3E}">
        <p14:creationId xmlns:p14="http://schemas.microsoft.com/office/powerpoint/2010/main" val="3076514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a:xfrm>
            <a:off x="906236" y="-133004"/>
            <a:ext cx="7609114" cy="1325563"/>
          </a:xfrm>
        </p:spPr>
        <p:txBody>
          <a:bodyPr>
            <a:normAutofit/>
          </a:bodyPr>
          <a:lstStyle/>
          <a:p>
            <a:r>
              <a:rPr lang="en-US" sz="2400" dirty="0"/>
              <a:t>Generator Category Determination</a:t>
            </a:r>
            <a:br>
              <a:rPr lang="en-US" sz="2400" dirty="0"/>
            </a:br>
            <a:r>
              <a:rPr lang="en-US" sz="2400" dirty="0"/>
              <a:t>Wastes NOT Counted</a:t>
            </a:r>
            <a:br>
              <a:rPr lang="en-US" sz="2400" dirty="0"/>
            </a:br>
            <a:r>
              <a:rPr lang="en-US" sz="2400" dirty="0"/>
              <a:t>[40 CFR 262.13(d)(1-3)]</a:t>
            </a:r>
          </a:p>
        </p:txBody>
      </p:sp>
      <p:sp>
        <p:nvSpPr>
          <p:cNvPr id="3" name="Content Placeholder 2">
            <a:extLst>
              <a:ext uri="{FF2B5EF4-FFF2-40B4-BE49-F238E27FC236}">
                <a16:creationId xmlns:a16="http://schemas.microsoft.com/office/drawing/2014/main" id="{F9EDE653-38F3-4726-9661-050CCA57BD7F}"/>
              </a:ext>
            </a:extLst>
          </p:cNvPr>
          <p:cNvSpPr>
            <a:spLocks noGrp="1"/>
          </p:cNvSpPr>
          <p:nvPr>
            <p:ph idx="1"/>
          </p:nvPr>
        </p:nvSpPr>
        <p:spPr>
          <a:xfrm>
            <a:off x="273269" y="1192559"/>
            <a:ext cx="8492359" cy="5103137"/>
          </a:xfrm>
        </p:spPr>
        <p:txBody>
          <a:bodyPr>
            <a:noAutofit/>
          </a:bodyPr>
          <a:lstStyle/>
          <a:p>
            <a:pPr marL="0" lvl="0" indent="0">
              <a:buNone/>
            </a:pPr>
            <a:r>
              <a:rPr lang="en-US" sz="2400" dirty="0">
                <a:latin typeface="Arial" panose="020B0604020202020204" pitchFamily="34" charset="0"/>
                <a:cs typeface="Arial" panose="020B0604020202020204" pitchFamily="34" charset="0"/>
              </a:rPr>
              <a:t>…In determining the quantity of hazardous waste generated in a </a:t>
            </a:r>
            <a:r>
              <a:rPr lang="en-US" sz="2400" u="sng" dirty="0">
                <a:latin typeface="Arial" panose="020B0604020202020204" pitchFamily="34" charset="0"/>
                <a:cs typeface="Arial" panose="020B0604020202020204" pitchFamily="34" charset="0"/>
              </a:rPr>
              <a:t>calendar month</a:t>
            </a:r>
            <a:r>
              <a:rPr lang="en-US" sz="2400" dirty="0">
                <a:latin typeface="Arial" panose="020B0604020202020204" pitchFamily="34" charset="0"/>
                <a:cs typeface="Arial" panose="020B0604020202020204" pitchFamily="34" charset="0"/>
              </a:rPr>
              <a:t>, a generator </a:t>
            </a:r>
            <a:r>
              <a:rPr lang="en-US" sz="2400" b="1" dirty="0">
                <a:latin typeface="Arial" panose="020B0604020202020204" pitchFamily="34" charset="0"/>
                <a:cs typeface="Arial" panose="020B0604020202020204" pitchFamily="34" charset="0"/>
              </a:rPr>
              <a:t>need not include</a:t>
            </a:r>
            <a:r>
              <a:rPr lang="en-US" sz="2400" dirty="0">
                <a:latin typeface="Arial" panose="020B0604020202020204" pitchFamily="34" charset="0"/>
                <a:cs typeface="Arial" panose="020B0604020202020204" pitchFamily="34" charset="0"/>
              </a:rPr>
              <a:t>:</a:t>
            </a:r>
          </a:p>
          <a:p>
            <a:pPr marL="0" indent="0">
              <a:buNone/>
            </a:pPr>
            <a:r>
              <a:rPr lang="en-US" sz="2400" dirty="0">
                <a:latin typeface="Arial" panose="020B0604020202020204" pitchFamily="34" charset="0"/>
                <a:cs typeface="Arial" panose="020B0604020202020204" pitchFamily="34" charset="0"/>
              </a:rPr>
              <a:t> </a:t>
            </a:r>
          </a:p>
          <a:p>
            <a:pPr marL="457200" lvl="0" indent="-457200">
              <a:buAutoNum type="arabicParenBoth"/>
            </a:pPr>
            <a:r>
              <a:rPr lang="en-US" sz="2400" dirty="0">
                <a:latin typeface="Arial" panose="020B0604020202020204" pitchFamily="34" charset="0"/>
                <a:cs typeface="Arial" panose="020B0604020202020204" pitchFamily="34" charset="0"/>
              </a:rPr>
              <a:t>Hazardous waste removed from on-site accumulation, so long as it was previously counted once;</a:t>
            </a:r>
          </a:p>
          <a:p>
            <a:pPr marL="0" lvl="0" indent="0">
              <a:buNone/>
            </a:pPr>
            <a:r>
              <a:rPr lang="en-US" sz="2400" dirty="0">
                <a:latin typeface="Arial" panose="020B0604020202020204" pitchFamily="34" charset="0"/>
                <a:cs typeface="Arial" panose="020B0604020202020204" pitchFamily="34" charset="0"/>
              </a:rPr>
              <a:t>(2) Hazardous waste generated by on-site treatment (including reclamation) of the generator's hazardous waste, so long as the hazardous waste that is treated was previously counted once; and</a:t>
            </a:r>
          </a:p>
          <a:p>
            <a:pPr marL="0" lvl="0" indent="0">
              <a:buNone/>
            </a:pPr>
            <a:r>
              <a:rPr lang="en-US" sz="2400" dirty="0">
                <a:latin typeface="Arial" panose="020B0604020202020204" pitchFamily="34" charset="0"/>
                <a:cs typeface="Arial" panose="020B0604020202020204" pitchFamily="34" charset="0"/>
              </a:rPr>
              <a:t>(3) Hazardous waste spent materials that are generated, reclaimed, and subsequently reused on-site, so long as such spent materials have been previously counted once.</a:t>
            </a:r>
          </a:p>
        </p:txBody>
      </p:sp>
    </p:spTree>
    <p:extLst>
      <p:ext uri="{BB962C8B-B14F-4D97-AF65-F5344CB8AC3E}">
        <p14:creationId xmlns:p14="http://schemas.microsoft.com/office/powerpoint/2010/main" val="40078725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262.17(a)(7)(</a:t>
            </a:r>
            <a:r>
              <a:rPr lang="en-US" sz="2400" dirty="0" err="1"/>
              <a:t>i</a:t>
            </a:r>
            <a:r>
              <a:rPr lang="en-US" sz="2400" dirty="0"/>
              <a:t>)(D)]</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39460"/>
          </a:xfrm>
        </p:spPr>
        <p:txBody>
          <a:bodyPr>
            <a:noAutofit/>
          </a:bodyPr>
          <a:lstStyle/>
          <a:p>
            <a:pPr marL="400050" indent="-400050">
              <a:buNone/>
            </a:pPr>
            <a:r>
              <a:rPr lang="en-US" sz="2000" dirty="0">
                <a:latin typeface="Arial" panose="020B0604020202020204" pitchFamily="34" charset="0"/>
                <a:cs typeface="Arial" panose="020B0604020202020204" pitchFamily="34" charset="0"/>
              </a:rPr>
              <a:t>(a)(7)(</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a:t>
            </a:r>
          </a:p>
          <a:p>
            <a:pPr marL="400050" indent="-400050">
              <a:buNone/>
            </a:pPr>
            <a:r>
              <a:rPr lang="en-US" sz="2000" dirty="0">
                <a:latin typeface="Arial" panose="020B0604020202020204" pitchFamily="34" charset="0"/>
                <a:cs typeface="Arial" panose="020B0604020202020204" pitchFamily="34" charset="0"/>
              </a:rPr>
              <a:t>(D) For facility employees that receive emergency response training pursuant to Occupational Safety and Health Administration regulations 29 CFR 1910.120(p)(8) and 1910.120(q), the large quantity generator is not required to provide separate emergency response training pursuant to this section, provided that the overall facility training meets all the conditions of exemption in this section.          </a:t>
            </a:r>
          </a:p>
        </p:txBody>
      </p:sp>
    </p:spTree>
    <p:extLst>
      <p:ext uri="{BB962C8B-B14F-4D97-AF65-F5344CB8AC3E}">
        <p14:creationId xmlns:p14="http://schemas.microsoft.com/office/powerpoint/2010/main" val="408257998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262.17(a)(7)(ii)]</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39460"/>
          </a:xfrm>
        </p:spPr>
        <p:txBody>
          <a:bodyPr>
            <a:noAutofit/>
          </a:bodyPr>
          <a:lstStyle/>
          <a:p>
            <a:pPr marL="400050" indent="-400050">
              <a:buNone/>
            </a:pPr>
            <a:r>
              <a:rPr lang="en-US" sz="2400" dirty="0">
                <a:latin typeface="Arial" panose="020B0604020202020204" pitchFamily="34" charset="0"/>
                <a:cs typeface="Arial" panose="020B0604020202020204" pitchFamily="34" charset="0"/>
              </a:rPr>
              <a:t>(a)(7)</a:t>
            </a:r>
          </a:p>
          <a:p>
            <a:pPr marL="400050" indent="-400050">
              <a:buNone/>
            </a:pPr>
            <a:r>
              <a:rPr lang="en-US" sz="2400" dirty="0">
                <a:latin typeface="Arial" panose="020B0604020202020204" pitchFamily="34" charset="0"/>
                <a:cs typeface="Arial" panose="020B0604020202020204" pitchFamily="34" charset="0"/>
              </a:rPr>
              <a:t>(ii) Facility personnel must successfully complete the program required in paragraph (a)(7)(</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of this section within six months after the date of their employment or assignment to the facility, or to a new position at the facility, whichever is later. Employees must not work in unsupervised positions until they have completed the training standards of paragraph (a)(7)(</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of this section.</a:t>
            </a:r>
          </a:p>
        </p:txBody>
      </p:sp>
    </p:spTree>
    <p:extLst>
      <p:ext uri="{BB962C8B-B14F-4D97-AF65-F5344CB8AC3E}">
        <p14:creationId xmlns:p14="http://schemas.microsoft.com/office/powerpoint/2010/main" val="94610031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262.17(a)(7)(iii)]</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4939460"/>
          </a:xfrm>
        </p:spPr>
        <p:txBody>
          <a:bodyPr>
            <a:noAutofit/>
          </a:bodyPr>
          <a:lstStyle/>
          <a:p>
            <a:pPr marL="400050" indent="-400050">
              <a:buNone/>
            </a:pPr>
            <a:r>
              <a:rPr lang="en-US" sz="2400" dirty="0">
                <a:latin typeface="Arial" panose="020B0604020202020204" pitchFamily="34" charset="0"/>
                <a:cs typeface="Arial" panose="020B0604020202020204" pitchFamily="34" charset="0"/>
              </a:rPr>
              <a:t>(a)(7)</a:t>
            </a:r>
          </a:p>
          <a:p>
            <a:pPr marL="400050" indent="-400050">
              <a:buNone/>
            </a:pPr>
            <a:r>
              <a:rPr lang="en-US" sz="2400" dirty="0">
                <a:latin typeface="Arial" panose="020B0604020202020204" pitchFamily="34" charset="0"/>
                <a:cs typeface="Arial" panose="020B0604020202020204" pitchFamily="34" charset="0"/>
              </a:rPr>
              <a:t>(iii) Facility personnel must take part in an annual review of the initial training required in paragraph (a)(7)(</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of this section.</a:t>
            </a:r>
          </a:p>
        </p:txBody>
      </p:sp>
    </p:spTree>
    <p:extLst>
      <p:ext uri="{BB962C8B-B14F-4D97-AF65-F5344CB8AC3E}">
        <p14:creationId xmlns:p14="http://schemas.microsoft.com/office/powerpoint/2010/main" val="138656228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262.17(a)(7)(iv)]</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4"/>
            <a:ext cx="8523888" cy="5085166"/>
          </a:xfrm>
        </p:spPr>
        <p:txBody>
          <a:bodyPr>
            <a:noAutofit/>
          </a:bodyPr>
          <a:lstStyle/>
          <a:p>
            <a:pPr marL="400050" indent="-400050">
              <a:buNone/>
            </a:pPr>
            <a:r>
              <a:rPr lang="en-US" sz="2000" dirty="0">
                <a:latin typeface="Arial" panose="020B0604020202020204" pitchFamily="34" charset="0"/>
                <a:cs typeface="Arial" panose="020B0604020202020204" pitchFamily="34" charset="0"/>
              </a:rPr>
              <a:t>(a)(7)</a:t>
            </a:r>
          </a:p>
          <a:p>
            <a:pPr marL="400050" indent="-400050">
              <a:buNone/>
            </a:pPr>
            <a:r>
              <a:rPr lang="en-US" sz="2000" dirty="0">
                <a:latin typeface="Arial" panose="020B0604020202020204" pitchFamily="34" charset="0"/>
                <a:cs typeface="Arial" panose="020B0604020202020204" pitchFamily="34" charset="0"/>
              </a:rPr>
              <a:t>(iv) The large quantity generator must maintain the following documents and records at the facility: 			         		          (A) The job title for each position at the facility related to hazardous waste management, and the name of the employee filling each job;        (B) A written job description for each position listed under paragraph (a)(7)(iv)(A) of this section. This description may be consistent in its degree of specificity with descriptions for other similar positions in the same company location or bargaining unit, but must include the requisite skill, education, or other qualifications, and duties of facility personnel assigned to each position; 			          (C) A written description of the type and amount of both introductory and continuing training that will be given to each person filling a position listed under paragraph (a)(7)(iv)(A) of this section; 	          (D) Records that document that the training or job experience, required under paragraphs (a)(7)(</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(ii), and (iii) of this section, has been given to, and completed by, facility personnel. </a:t>
            </a:r>
          </a:p>
        </p:txBody>
      </p:sp>
    </p:spTree>
    <p:extLst>
      <p:ext uri="{BB962C8B-B14F-4D97-AF65-F5344CB8AC3E}">
        <p14:creationId xmlns:p14="http://schemas.microsoft.com/office/powerpoint/2010/main" val="82039242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Emergency Procedures</a:t>
            </a:r>
            <a:br>
              <a:rPr lang="en-US" sz="2400" dirty="0"/>
            </a:br>
            <a:r>
              <a:rPr lang="en-US" sz="2400" dirty="0"/>
              <a:t>[40 CFR 262.17(a)(7)(v)]</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4"/>
            <a:ext cx="8523888" cy="5085166"/>
          </a:xfrm>
        </p:spPr>
        <p:txBody>
          <a:bodyPr>
            <a:noAutofit/>
          </a:bodyPr>
          <a:lstStyle/>
          <a:p>
            <a:pPr marL="400050" indent="-400050">
              <a:buNone/>
            </a:pPr>
            <a:r>
              <a:rPr lang="en-US" sz="2400" dirty="0">
                <a:latin typeface="Arial" panose="020B0604020202020204" pitchFamily="34" charset="0"/>
                <a:cs typeface="Arial" panose="020B0604020202020204" pitchFamily="34" charset="0"/>
              </a:rPr>
              <a:t>(a)(7)</a:t>
            </a:r>
          </a:p>
          <a:p>
            <a:pPr marL="400050" indent="-400050">
              <a:buNone/>
            </a:pPr>
            <a:r>
              <a:rPr lang="en-US" sz="2400" dirty="0">
                <a:latin typeface="Arial" panose="020B0604020202020204" pitchFamily="34" charset="0"/>
                <a:cs typeface="Arial" panose="020B0604020202020204" pitchFamily="34" charset="0"/>
              </a:rPr>
              <a:t>(v) Training records on current personnel must be kept until closure of the facility. Training records on former employees must be kept for at least three years from the date the employee last worked at the facility. Personnel training records may accompany personnel transferred within the same company. </a:t>
            </a:r>
          </a:p>
        </p:txBody>
      </p:sp>
    </p:spTree>
    <p:extLst>
      <p:ext uri="{BB962C8B-B14F-4D97-AF65-F5344CB8AC3E}">
        <p14:creationId xmlns:p14="http://schemas.microsoft.com/office/powerpoint/2010/main" val="19568911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Closure</a:t>
            </a:r>
            <a:br>
              <a:rPr lang="en-US" sz="2400" dirty="0"/>
            </a:br>
            <a:r>
              <a:rPr lang="en-US" sz="2400" dirty="0"/>
              <a:t>[40 CFR 262.17(a)(8)(</a:t>
            </a:r>
            <a:r>
              <a:rPr lang="en-US" sz="2400" dirty="0" err="1"/>
              <a:t>i</a:t>
            </a:r>
            <a:r>
              <a:rPr lang="en-US" sz="2400" dirty="0"/>
              <a:t>)]</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4"/>
            <a:ext cx="8523888" cy="5085166"/>
          </a:xfrm>
        </p:spPr>
        <p:txBody>
          <a:bodyPr>
            <a:noAutofit/>
          </a:bodyPr>
          <a:lstStyle/>
          <a:p>
            <a:pPr marL="400050" indent="-400050">
              <a:buNone/>
            </a:pPr>
            <a:r>
              <a:rPr lang="en-US" sz="2200" dirty="0">
                <a:latin typeface="Arial" panose="020B0604020202020204" pitchFamily="34" charset="0"/>
                <a:cs typeface="Arial" panose="020B0604020202020204" pitchFamily="34" charset="0"/>
              </a:rPr>
              <a:t>(a)(8) </a:t>
            </a:r>
            <a:r>
              <a:rPr lang="en-US" sz="2200" i="1" dirty="0">
                <a:latin typeface="Arial" panose="020B0604020202020204" pitchFamily="34" charset="0"/>
                <a:cs typeface="Arial" panose="020B0604020202020204" pitchFamily="34" charset="0"/>
              </a:rPr>
              <a:t>Closure</a:t>
            </a:r>
            <a:r>
              <a:rPr lang="en-US" sz="2200" dirty="0">
                <a:latin typeface="Arial" panose="020B0604020202020204" pitchFamily="34" charset="0"/>
                <a:cs typeface="Arial" panose="020B0604020202020204" pitchFamily="34" charset="0"/>
              </a:rPr>
              <a:t>. A large quantity generator accumulating hazardous wastes in </a:t>
            </a:r>
            <a:r>
              <a:rPr lang="en-US" sz="2200" b="1" dirty="0">
                <a:latin typeface="Arial" panose="020B0604020202020204" pitchFamily="34" charset="0"/>
                <a:cs typeface="Arial" panose="020B0604020202020204" pitchFamily="34" charset="0"/>
              </a:rPr>
              <a:t>containers</a:t>
            </a:r>
            <a:r>
              <a:rPr lang="en-US" sz="2200" dirty="0">
                <a:latin typeface="Arial" panose="020B0604020202020204" pitchFamily="34" charset="0"/>
                <a:cs typeface="Arial" panose="020B0604020202020204" pitchFamily="34" charset="0"/>
              </a:rPr>
              <a:t>, tanks, drip pads, and containment buildings, </a:t>
            </a:r>
            <a:r>
              <a:rPr lang="en-US" sz="2200" b="1" dirty="0">
                <a:latin typeface="Arial" panose="020B0604020202020204" pitchFamily="34" charset="0"/>
                <a:cs typeface="Arial" panose="020B0604020202020204" pitchFamily="34" charset="0"/>
              </a:rPr>
              <a:t>prior to closing a unit at the facility, or prior to closing the facility, </a:t>
            </a:r>
            <a:r>
              <a:rPr lang="en-US" sz="2200" dirty="0">
                <a:latin typeface="Arial" panose="020B0604020202020204" pitchFamily="34" charset="0"/>
                <a:cs typeface="Arial" panose="020B0604020202020204" pitchFamily="34" charset="0"/>
              </a:rPr>
              <a:t>must meet the following conditions: 		          </a:t>
            </a:r>
          </a:p>
          <a:p>
            <a:pPr marL="400050" indent="-400050">
              <a:buNone/>
            </a:pPr>
            <a:r>
              <a:rPr lang="en-US" sz="2200" dirty="0">
                <a:latin typeface="Arial" panose="020B0604020202020204" pitchFamily="34" charset="0"/>
                <a:cs typeface="Arial" panose="020B0604020202020204" pitchFamily="34" charset="0"/>
              </a:rPr>
              <a:t>(</a:t>
            </a:r>
            <a:r>
              <a:rPr lang="en-US" sz="2200" dirty="0" err="1">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a:t>
            </a:r>
            <a:r>
              <a:rPr lang="en-US" sz="2200" i="1" dirty="0">
                <a:latin typeface="Arial" panose="020B0604020202020204" pitchFamily="34" charset="0"/>
                <a:cs typeface="Arial" panose="020B0604020202020204" pitchFamily="34" charset="0"/>
              </a:rPr>
              <a:t>Notification for closure of a waste accumulation unit</a:t>
            </a:r>
            <a:r>
              <a:rPr lang="en-US" sz="2200" dirty="0">
                <a:latin typeface="Arial" panose="020B0604020202020204" pitchFamily="34" charset="0"/>
                <a:cs typeface="Arial" panose="020B0604020202020204" pitchFamily="34" charset="0"/>
              </a:rPr>
              <a:t>. A large quantity generator </a:t>
            </a:r>
            <a:r>
              <a:rPr lang="en-US" sz="2200" b="1" dirty="0">
                <a:latin typeface="Arial" panose="020B0604020202020204" pitchFamily="34" charset="0"/>
                <a:cs typeface="Arial" panose="020B0604020202020204" pitchFamily="34" charset="0"/>
              </a:rPr>
              <a:t>must perform one of the following </a:t>
            </a:r>
            <a:r>
              <a:rPr lang="en-US" sz="2200" dirty="0">
                <a:latin typeface="Arial" panose="020B0604020202020204" pitchFamily="34" charset="0"/>
                <a:cs typeface="Arial" panose="020B0604020202020204" pitchFamily="34" charset="0"/>
              </a:rPr>
              <a:t>when closing a waste accumulation unit: 			         (A) Place a notice in the operating record within 30 days after closure identifying the location of the unit within the facility; or (B) Meet the closure performance standards of paragraph (a)(8)(iii) of this section for </a:t>
            </a:r>
            <a:r>
              <a:rPr lang="en-US" sz="2200" b="1" dirty="0">
                <a:latin typeface="Arial" panose="020B0604020202020204" pitchFamily="34" charset="0"/>
                <a:cs typeface="Arial" panose="020B0604020202020204" pitchFamily="34" charset="0"/>
              </a:rPr>
              <a:t>container</a:t>
            </a:r>
            <a:r>
              <a:rPr lang="en-US" sz="2200" dirty="0">
                <a:latin typeface="Arial" panose="020B0604020202020204" pitchFamily="34" charset="0"/>
                <a:cs typeface="Arial" panose="020B0604020202020204" pitchFamily="34" charset="0"/>
              </a:rPr>
              <a:t>, tank, and containment building waste accumulation units or paragraph (a)(8)(iv) of this section for drip pads and notify EPA following the procedures in paragraph (a)(8)(ii)(B) of this section for the waste accumulation unit. If the waste accumulation unit is subsequently reopened, the generator may remove the notice from the operating record. </a:t>
            </a:r>
          </a:p>
        </p:txBody>
      </p:sp>
    </p:spTree>
    <p:extLst>
      <p:ext uri="{BB962C8B-B14F-4D97-AF65-F5344CB8AC3E}">
        <p14:creationId xmlns:p14="http://schemas.microsoft.com/office/powerpoint/2010/main" val="317960547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Closure</a:t>
            </a:r>
            <a:br>
              <a:rPr lang="en-US" sz="2400" dirty="0"/>
            </a:br>
            <a:r>
              <a:rPr lang="en-US" sz="2400" dirty="0"/>
              <a:t>[40 CFR 262.17(a)(8)(ii)(A-B)]</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5364567"/>
          </a:xfrm>
        </p:spPr>
        <p:txBody>
          <a:bodyPr>
            <a:noAutofit/>
          </a:bodyPr>
          <a:lstStyle/>
          <a:p>
            <a:pPr marL="400050" indent="-400050">
              <a:buNone/>
            </a:pPr>
            <a:r>
              <a:rPr lang="en-US" sz="2200" dirty="0">
                <a:latin typeface="Arial" panose="020B0604020202020204" pitchFamily="34" charset="0"/>
                <a:cs typeface="Arial" panose="020B0604020202020204" pitchFamily="34" charset="0"/>
              </a:rPr>
              <a:t>(a)(8)(ii) </a:t>
            </a:r>
            <a:r>
              <a:rPr lang="en-US" sz="2200" i="1" dirty="0">
                <a:latin typeface="Arial" panose="020B0604020202020204" pitchFamily="34" charset="0"/>
                <a:cs typeface="Arial" panose="020B0604020202020204" pitchFamily="34" charset="0"/>
              </a:rPr>
              <a:t>Notification for closure of the facility</a:t>
            </a:r>
            <a:r>
              <a:rPr lang="en-US" sz="2200" dirty="0">
                <a:latin typeface="Arial" panose="020B0604020202020204" pitchFamily="34" charset="0"/>
                <a:cs typeface="Arial" panose="020B0604020202020204" pitchFamily="34" charset="0"/>
              </a:rPr>
              <a:t>. </a:t>
            </a:r>
          </a:p>
          <a:p>
            <a:pPr marL="457200" indent="-457200">
              <a:buAutoNum type="alphaUcParenBoth"/>
            </a:pPr>
            <a:r>
              <a:rPr lang="en-US" sz="2200" dirty="0">
                <a:latin typeface="Arial" panose="020B0604020202020204" pitchFamily="34" charset="0"/>
                <a:cs typeface="Arial" panose="020B0604020202020204" pitchFamily="34" charset="0"/>
              </a:rPr>
              <a:t>Notify EPA using form 8700–12 no later than 30 days prior to closing the facility.       </a:t>
            </a:r>
          </a:p>
          <a:p>
            <a:pPr marL="457200" indent="-457200">
              <a:buAutoNum type="alphaUcParenBoth"/>
            </a:pPr>
            <a:r>
              <a:rPr lang="en-US" sz="2200" dirty="0">
                <a:latin typeface="Arial" panose="020B0604020202020204" pitchFamily="34" charset="0"/>
                <a:cs typeface="Arial" panose="020B0604020202020204" pitchFamily="34" charset="0"/>
              </a:rPr>
              <a:t>Notify EPA using form 8700–12 within 90 days after closing the facility that it has complied with the closure performance standards of paragraph (a)(8)(iii) or (iv) of this section. If the facility cannot meet the closure performance standards of paragraph (a)(8)(iii) or (iv) of this section, notify EPA using form 8700–12 that it will </a:t>
            </a:r>
            <a:r>
              <a:rPr lang="en-US" sz="2200" b="1" dirty="0">
                <a:latin typeface="Arial" panose="020B0604020202020204" pitchFamily="34" charset="0"/>
                <a:cs typeface="Arial" panose="020B0604020202020204" pitchFamily="34" charset="0"/>
              </a:rPr>
              <a:t>close as a landfill </a:t>
            </a:r>
            <a:r>
              <a:rPr lang="en-US" sz="2200" dirty="0">
                <a:latin typeface="Arial" panose="020B0604020202020204" pitchFamily="34" charset="0"/>
                <a:cs typeface="Arial" panose="020B0604020202020204" pitchFamily="34" charset="0"/>
              </a:rPr>
              <a:t>under §265.310 of this chapter in the case of a container, tank or containment building unit(s), or for a facility with drip pads, notify using form 8700–12 that it will close under the standards of §265.445(b). 	</a:t>
            </a:r>
          </a:p>
        </p:txBody>
      </p:sp>
    </p:spTree>
    <p:extLst>
      <p:ext uri="{BB962C8B-B14F-4D97-AF65-F5344CB8AC3E}">
        <p14:creationId xmlns:p14="http://schemas.microsoft.com/office/powerpoint/2010/main" val="29005335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Closure</a:t>
            </a:r>
            <a:br>
              <a:rPr lang="en-US" sz="2400" dirty="0"/>
            </a:br>
            <a:r>
              <a:rPr lang="en-US" sz="2400" dirty="0"/>
              <a:t>[40 CFR 262.17(a)(8)(ii)(C)]</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5364567"/>
          </a:xfrm>
        </p:spPr>
        <p:txBody>
          <a:bodyPr>
            <a:noAutofit/>
          </a:bodyPr>
          <a:lstStyle/>
          <a:p>
            <a:pPr marL="400050" indent="-400050">
              <a:buNone/>
            </a:pPr>
            <a:r>
              <a:rPr lang="en-US" sz="2200" dirty="0">
                <a:latin typeface="Arial" panose="020B0604020202020204" pitchFamily="34" charset="0"/>
                <a:cs typeface="Arial" panose="020B0604020202020204" pitchFamily="34" charset="0"/>
              </a:rPr>
              <a:t>(8)(a)(ii) cont.</a:t>
            </a:r>
          </a:p>
          <a:p>
            <a:pPr marL="400050" indent="-400050">
              <a:buNone/>
            </a:pPr>
            <a:r>
              <a:rPr lang="en-US" sz="2200" dirty="0">
                <a:latin typeface="Arial" panose="020B0604020202020204" pitchFamily="34" charset="0"/>
                <a:cs typeface="Arial" panose="020B0604020202020204" pitchFamily="34" charset="0"/>
              </a:rPr>
              <a:t>(C) A large quantity generator may request additional time to clean close, but it must notify EPA using form 8700–12 within 75 days after the date provided in paragraph (a)(8)(ii)(A) of this section to request an extension and provide an explanation as to why the additional time is required. </a:t>
            </a:r>
          </a:p>
        </p:txBody>
      </p:sp>
    </p:spTree>
    <p:extLst>
      <p:ext uri="{BB962C8B-B14F-4D97-AF65-F5344CB8AC3E}">
        <p14:creationId xmlns:p14="http://schemas.microsoft.com/office/powerpoint/2010/main" val="368566960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Closure</a:t>
            </a:r>
            <a:br>
              <a:rPr lang="en-US" sz="2400" dirty="0"/>
            </a:br>
            <a:r>
              <a:rPr lang="en-US" sz="2400" dirty="0"/>
              <a:t>[40 CFR 262.17(a)(8)(iii)(1-2)]</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5364567"/>
          </a:xfrm>
        </p:spPr>
        <p:txBody>
          <a:bodyPr>
            <a:noAutofit/>
          </a:bodyPr>
          <a:lstStyle/>
          <a:p>
            <a:pPr marL="400050" indent="-400050">
              <a:buNone/>
            </a:pPr>
            <a:r>
              <a:rPr lang="en-US" sz="2000" i="1" dirty="0">
                <a:latin typeface="Arial" panose="020B0604020202020204" pitchFamily="34" charset="0"/>
                <a:cs typeface="Arial" panose="020B0604020202020204" pitchFamily="34" charset="0"/>
              </a:rPr>
              <a:t>(a)(8)(iii) Closure performance standards for </a:t>
            </a:r>
            <a:r>
              <a:rPr lang="en-US" sz="2000" b="1" i="1" dirty="0">
                <a:latin typeface="Arial" panose="020B0604020202020204" pitchFamily="34" charset="0"/>
                <a:cs typeface="Arial" panose="020B0604020202020204" pitchFamily="34" charset="0"/>
              </a:rPr>
              <a:t>container</a:t>
            </a:r>
            <a:r>
              <a:rPr lang="en-US" sz="2000" i="1" dirty="0">
                <a:latin typeface="Arial" panose="020B0604020202020204" pitchFamily="34" charset="0"/>
                <a:cs typeface="Arial" panose="020B0604020202020204" pitchFamily="34" charset="0"/>
              </a:rPr>
              <a:t>, tank systems, and containment building waste accumulation units</a:t>
            </a:r>
            <a:r>
              <a:rPr lang="en-US" sz="2000" dirty="0">
                <a:latin typeface="Arial" panose="020B0604020202020204" pitchFamily="34" charset="0"/>
                <a:cs typeface="Arial" panose="020B0604020202020204" pitchFamily="34" charset="0"/>
              </a:rPr>
              <a:t>. </a:t>
            </a:r>
          </a:p>
          <a:p>
            <a:pPr marL="400050" indent="-400050">
              <a:buNone/>
            </a:pPr>
            <a:r>
              <a:rPr lang="en-US" sz="2000" dirty="0">
                <a:latin typeface="Arial" panose="020B0604020202020204" pitchFamily="34" charset="0"/>
                <a:cs typeface="Arial" panose="020B0604020202020204" pitchFamily="34" charset="0"/>
              </a:rPr>
              <a:t>(A) At closure, the generator must close the waste accumulation unit or facility in a manner that: 						                </a:t>
            </a:r>
          </a:p>
          <a:p>
            <a:pPr marL="457200" indent="-457200">
              <a:buAutoNum type="arabicParenBoth"/>
            </a:pPr>
            <a:r>
              <a:rPr lang="en-US" sz="2000" dirty="0">
                <a:latin typeface="Arial" panose="020B0604020202020204" pitchFamily="34" charset="0"/>
                <a:cs typeface="Arial" panose="020B0604020202020204" pitchFamily="34" charset="0"/>
              </a:rPr>
              <a:t>Minimizes the need for further maintenance by controlling, minimizing, or eliminating, to the extent necessary to protect human health and the environment, the post-closure escape of hazardous waste, hazardous constituents, leachate, contaminated run-off, or hazardous waste decomposition products to the ground or surface waters or to the atmosphere,            </a:t>
            </a:r>
          </a:p>
          <a:p>
            <a:pPr marL="457200" indent="-457200">
              <a:buAutoNum type="arabicParenBoth"/>
            </a:pPr>
            <a:r>
              <a:rPr lang="en-US" sz="2000" dirty="0">
                <a:latin typeface="Arial" panose="020B0604020202020204" pitchFamily="34" charset="0"/>
                <a:cs typeface="Arial" panose="020B0604020202020204" pitchFamily="34" charset="0"/>
              </a:rPr>
              <a:t>Removes or decontaminates all contaminated equipment, structures and soil and any remaining hazardous waste residues from waste accumulation units including containment system components (pads, liners, etc.), contaminated soils and subsoils, bases, and structures and equipment contaminated with waste, unless §261.3(d) of this chapter applies. </a:t>
            </a:r>
          </a:p>
        </p:txBody>
      </p:sp>
    </p:spTree>
    <p:extLst>
      <p:ext uri="{BB962C8B-B14F-4D97-AF65-F5344CB8AC3E}">
        <p14:creationId xmlns:p14="http://schemas.microsoft.com/office/powerpoint/2010/main" val="35418073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Closure</a:t>
            </a:r>
            <a:br>
              <a:rPr lang="en-US" sz="2400" dirty="0"/>
            </a:br>
            <a:r>
              <a:rPr lang="en-US" sz="2400" dirty="0"/>
              <a:t>[40 CFR 262.17(a)(8)(iii)(3-4)]</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75933"/>
            <a:ext cx="8523888" cy="5364567"/>
          </a:xfrm>
        </p:spPr>
        <p:txBody>
          <a:bodyPr>
            <a:noAutofit/>
          </a:bodyPr>
          <a:lstStyle/>
          <a:p>
            <a:pPr marL="400050" indent="-400050">
              <a:buNone/>
            </a:pPr>
            <a:r>
              <a:rPr lang="en-US" sz="1800" dirty="0">
                <a:latin typeface="Arial" panose="020B0604020202020204" pitchFamily="34" charset="0"/>
                <a:cs typeface="Arial" panose="020B0604020202020204" pitchFamily="34" charset="0"/>
              </a:rPr>
              <a:t>(a)(8)(iii) cont. </a:t>
            </a:r>
          </a:p>
          <a:p>
            <a:pPr marL="400050" indent="-400050">
              <a:buNone/>
            </a:pPr>
            <a:r>
              <a:rPr lang="en-US" sz="1800" dirty="0">
                <a:latin typeface="Arial" panose="020B0604020202020204" pitchFamily="34" charset="0"/>
                <a:cs typeface="Arial" panose="020B0604020202020204" pitchFamily="34" charset="0"/>
              </a:rPr>
              <a:t>(3) Any hazardous waste generated in the process of closing either the generator’s facility or unit(s) accumulating hazardous waste must be managed in accordance with all applicable standards of parts 262, 263, 265 and 268 of this chapter, including removing any hazardous waste contained in these units within 90 days of generating it and managing these wastes in a RCRA Subtitle C hazardous waste permitted treatment, storage and disposal facility or interim status facility. 	</a:t>
            </a:r>
          </a:p>
          <a:p>
            <a:pPr marL="400050" indent="-400050">
              <a:buNone/>
            </a:pPr>
            <a:r>
              <a:rPr lang="en-US" sz="1800" dirty="0">
                <a:latin typeface="Arial" panose="020B0604020202020204" pitchFamily="34" charset="0"/>
                <a:cs typeface="Arial" panose="020B0604020202020204" pitchFamily="34" charset="0"/>
              </a:rPr>
              <a:t>(4) If the generator demonstrates that any contaminated soils and wastes </a:t>
            </a:r>
            <a:r>
              <a:rPr lang="en-US" sz="1800" b="1" dirty="0">
                <a:latin typeface="Arial" panose="020B0604020202020204" pitchFamily="34" charset="0"/>
                <a:cs typeface="Arial" panose="020B0604020202020204" pitchFamily="34" charset="0"/>
              </a:rPr>
              <a:t>cannot be practicably removed or decontaminated </a:t>
            </a:r>
            <a:r>
              <a:rPr lang="en-US" sz="1800" dirty="0">
                <a:latin typeface="Arial" panose="020B0604020202020204" pitchFamily="34" charset="0"/>
                <a:cs typeface="Arial" panose="020B0604020202020204" pitchFamily="34" charset="0"/>
              </a:rPr>
              <a:t>as required in paragraph (a)(8)(ii)(A)(2) of this section, then the waste accumulation unit is considered to be a landfill and the generator </a:t>
            </a:r>
            <a:r>
              <a:rPr lang="en-US" sz="1800" b="1" dirty="0">
                <a:latin typeface="Arial" panose="020B0604020202020204" pitchFamily="34" charset="0"/>
                <a:cs typeface="Arial" panose="020B0604020202020204" pitchFamily="34" charset="0"/>
              </a:rPr>
              <a:t>must close the waste accumulation unit </a:t>
            </a:r>
            <a:r>
              <a:rPr lang="en-US" sz="1800" dirty="0">
                <a:latin typeface="Arial" panose="020B0604020202020204" pitchFamily="34" charset="0"/>
                <a:cs typeface="Arial" panose="020B0604020202020204" pitchFamily="34" charset="0"/>
              </a:rPr>
              <a:t>and perform post-closure care </a:t>
            </a:r>
            <a:r>
              <a:rPr lang="en-US" sz="1800" b="1" dirty="0">
                <a:latin typeface="Arial" panose="020B0604020202020204" pitchFamily="34" charset="0"/>
                <a:cs typeface="Arial" panose="020B0604020202020204" pitchFamily="34" charset="0"/>
              </a:rPr>
              <a:t>in accordance with the closure and post-closure care requirements that apply to landfills </a:t>
            </a:r>
            <a:r>
              <a:rPr lang="en-US" sz="1800" dirty="0">
                <a:latin typeface="Arial" panose="020B0604020202020204" pitchFamily="34" charset="0"/>
                <a:cs typeface="Arial" panose="020B0604020202020204" pitchFamily="34" charset="0"/>
              </a:rPr>
              <a:t>(§265.310 of this chapter). In addition, for the purposes of closure, post-closure, and financial responsibility, such a waste accumulation unit is then considered to be a landfill, and the generator must meet all of the requirements for landfills specified in subparts G and H of part 265 of this chapter. </a:t>
            </a:r>
          </a:p>
        </p:txBody>
      </p:sp>
    </p:spTree>
    <p:extLst>
      <p:ext uri="{BB962C8B-B14F-4D97-AF65-F5344CB8AC3E}">
        <p14:creationId xmlns:p14="http://schemas.microsoft.com/office/powerpoint/2010/main" val="3241442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a:xfrm>
            <a:off x="906236" y="-133004"/>
            <a:ext cx="7609114" cy="1325563"/>
          </a:xfrm>
        </p:spPr>
        <p:txBody>
          <a:bodyPr>
            <a:normAutofit/>
          </a:bodyPr>
          <a:lstStyle/>
          <a:p>
            <a:r>
              <a:rPr lang="en-US" sz="2400" dirty="0"/>
              <a:t>Generator Category Determination</a:t>
            </a:r>
            <a:br>
              <a:rPr lang="en-US" sz="2400" dirty="0"/>
            </a:br>
            <a:r>
              <a:rPr lang="en-US" sz="2400" dirty="0"/>
              <a:t>[40 CFR 262.13(e)]</a:t>
            </a:r>
          </a:p>
        </p:txBody>
      </p:sp>
      <p:sp>
        <p:nvSpPr>
          <p:cNvPr id="3" name="Content Placeholder 2">
            <a:extLst>
              <a:ext uri="{FF2B5EF4-FFF2-40B4-BE49-F238E27FC236}">
                <a16:creationId xmlns:a16="http://schemas.microsoft.com/office/drawing/2014/main" id="{F9EDE653-38F3-4726-9661-050CCA57BD7F}"/>
              </a:ext>
            </a:extLst>
          </p:cNvPr>
          <p:cNvSpPr>
            <a:spLocks noGrp="1"/>
          </p:cNvSpPr>
          <p:nvPr>
            <p:ph idx="1"/>
          </p:nvPr>
        </p:nvSpPr>
        <p:spPr>
          <a:xfrm>
            <a:off x="273269" y="1192559"/>
            <a:ext cx="8492359" cy="5103137"/>
          </a:xfrm>
        </p:spPr>
        <p:txBody>
          <a:bodyPr>
            <a:noAutofit/>
          </a:bodyPr>
          <a:lstStyle/>
          <a:p>
            <a:pPr marL="0" indent="0">
              <a:buNone/>
            </a:pPr>
            <a:r>
              <a:rPr lang="en-US" sz="2400" dirty="0">
                <a:latin typeface="Arial" panose="020B0604020202020204" pitchFamily="34" charset="0"/>
                <a:cs typeface="Arial" panose="020B0604020202020204" pitchFamily="34" charset="0"/>
              </a:rPr>
              <a:t>(e) Based on the generator category as determined under this section, the generator must meet the applicable independent requirements listed in §262.10. </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A generator’s category also determines which of the provisions of §§262.14, 262.15, 262.16 or 262.17 must be met to obtain an exemption from the storage facility permit, interim status, and operating requirements when accumulating hazardous waste.</a:t>
            </a:r>
          </a:p>
        </p:txBody>
      </p:sp>
    </p:spTree>
    <p:extLst>
      <p:ext uri="{BB962C8B-B14F-4D97-AF65-F5344CB8AC3E}">
        <p14:creationId xmlns:p14="http://schemas.microsoft.com/office/powerpoint/2010/main" val="83319810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759090" y="-149630"/>
            <a:ext cx="8122151" cy="1325563"/>
          </a:xfrm>
        </p:spPr>
        <p:txBody>
          <a:bodyPr>
            <a:normAutofit/>
          </a:bodyPr>
          <a:lstStyle/>
          <a:p>
            <a:r>
              <a:rPr lang="en-US" sz="2400" dirty="0"/>
              <a:t>Conditions for Exemption for LQGs</a:t>
            </a:r>
            <a:br>
              <a:rPr lang="en-US" sz="2400" dirty="0"/>
            </a:br>
            <a:r>
              <a:rPr lang="en-US" sz="2400" dirty="0"/>
              <a:t>LQG Closure</a:t>
            </a:r>
            <a:br>
              <a:rPr lang="en-US" sz="2400" dirty="0"/>
            </a:br>
            <a:r>
              <a:rPr lang="en-US" sz="2400" dirty="0"/>
              <a:t>[40 CFR 262.17(a)(8)(iv-v)]</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419877" y="1175933"/>
            <a:ext cx="8461363" cy="5364567"/>
          </a:xfrm>
        </p:spPr>
        <p:txBody>
          <a:bodyPr>
            <a:noAutofit/>
          </a:bodyPr>
          <a:lstStyle/>
          <a:p>
            <a:pPr marL="400050" indent="-400050">
              <a:buNone/>
            </a:pPr>
            <a:r>
              <a:rPr lang="en-US" sz="2400" dirty="0">
                <a:latin typeface="Arial" panose="020B0604020202020204" pitchFamily="34" charset="0"/>
                <a:cs typeface="Arial" panose="020B0604020202020204" pitchFamily="34" charset="0"/>
              </a:rPr>
              <a:t>(a)(8)</a:t>
            </a:r>
          </a:p>
          <a:p>
            <a:pPr marL="400050" indent="-400050">
              <a:buNone/>
            </a:pPr>
            <a:r>
              <a:rPr lang="en-US" sz="2400" dirty="0">
                <a:latin typeface="Arial" panose="020B0604020202020204" pitchFamily="34" charset="0"/>
                <a:cs typeface="Arial" panose="020B0604020202020204" pitchFamily="34" charset="0"/>
              </a:rPr>
              <a:t>(iv) Closure performance standards for drip pad waste accumulation units. At closure, the generator must comply with the closure requirements of paragraphs (a)(8)(ii) and (a)(8)(iii)(A)(1) and (3) of this section, and §265.445(a) and (b) of this chapter. </a:t>
            </a:r>
          </a:p>
          <a:p>
            <a:pPr marL="400050" indent="-400050">
              <a:buNone/>
            </a:pPr>
            <a:endParaRPr lang="en-US" sz="2400" dirty="0">
              <a:latin typeface="Arial" panose="020B0604020202020204" pitchFamily="34" charset="0"/>
              <a:cs typeface="Arial" panose="020B0604020202020204" pitchFamily="34" charset="0"/>
            </a:endParaRPr>
          </a:p>
          <a:p>
            <a:pPr marL="400050" indent="-400050">
              <a:buNone/>
            </a:pPr>
            <a:r>
              <a:rPr lang="en-US" sz="2400" dirty="0">
                <a:latin typeface="Arial" panose="020B0604020202020204" pitchFamily="34" charset="0"/>
                <a:cs typeface="Arial" panose="020B0604020202020204" pitchFamily="34" charset="0"/>
              </a:rPr>
              <a:t>(v) </a:t>
            </a:r>
            <a:r>
              <a:rPr lang="en-US" sz="2400" b="1" dirty="0">
                <a:latin typeface="Arial" panose="020B0604020202020204" pitchFamily="34" charset="0"/>
                <a:cs typeface="Arial" panose="020B0604020202020204" pitchFamily="34" charset="0"/>
              </a:rPr>
              <a:t>The closure requirements of paragraph (a)(8) of this section do not apply to satellite accumulation areas. </a:t>
            </a:r>
          </a:p>
        </p:txBody>
      </p:sp>
    </p:spTree>
    <p:extLst>
      <p:ext uri="{BB962C8B-B14F-4D97-AF65-F5344CB8AC3E}">
        <p14:creationId xmlns:p14="http://schemas.microsoft.com/office/powerpoint/2010/main" val="21249127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8306" y="-161364"/>
            <a:ext cx="8122151" cy="1325563"/>
          </a:xfrm>
        </p:spPr>
        <p:txBody>
          <a:bodyPr>
            <a:normAutofit/>
          </a:bodyPr>
          <a:lstStyle/>
          <a:p>
            <a:r>
              <a:rPr lang="en-US" sz="2400" dirty="0"/>
              <a:t>Conditions for Exemption for LQGs</a:t>
            </a:r>
            <a:br>
              <a:rPr lang="en-US" sz="2400" dirty="0"/>
            </a:br>
            <a:r>
              <a:rPr lang="en-US" sz="2400" dirty="0"/>
              <a:t>LQG Land Disposal Restrictions</a:t>
            </a:r>
            <a:br>
              <a:rPr lang="en-US" sz="2400" dirty="0"/>
            </a:br>
            <a:r>
              <a:rPr lang="en-US" sz="2400" dirty="0"/>
              <a:t>[40 CFR 262.17(a)(9)]</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64199"/>
            <a:ext cx="8523888" cy="5131498"/>
          </a:xfrm>
        </p:spPr>
        <p:txBody>
          <a:bodyPr>
            <a:normAutofit/>
          </a:bodyPr>
          <a:lstStyle/>
          <a:p>
            <a:pPr marL="0" indent="0">
              <a:buNone/>
            </a:pPr>
            <a:r>
              <a:rPr lang="en-US" sz="2400" dirty="0">
                <a:latin typeface="Arial" panose="020B0604020202020204" pitchFamily="34" charset="0"/>
                <a:cs typeface="Arial" panose="020B0604020202020204" pitchFamily="34" charset="0"/>
              </a:rPr>
              <a:t>(9) LQG must comply with Land Disposal Restrictions (LDRs) under 40 CFR Part 268.</a:t>
            </a:r>
          </a:p>
          <a:p>
            <a:pPr marL="400050" indent="-40005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LDRs are covered in greater detail in a separate PowerPoint.  The following slides are a quick summary.</a:t>
            </a:r>
          </a:p>
          <a:p>
            <a:pPr marL="971550" lvl="1" indent="-514350">
              <a:buAutoNum type="romanLcParenBoth"/>
            </a:pPr>
            <a:endParaRPr lang="en-US" sz="1000" dirty="0">
              <a:latin typeface="Arial" panose="020B0604020202020204" pitchFamily="34" charset="0"/>
              <a:cs typeface="Arial" panose="020B0604020202020204" pitchFamily="34" charset="0"/>
            </a:endParaRPr>
          </a:p>
          <a:p>
            <a:pPr marL="971550" lvl="1" indent="-514350">
              <a:buAutoNum type="romanLcParenBoth"/>
            </a:pPr>
            <a:endParaRPr lang="en-US" sz="1000" dirty="0">
              <a:latin typeface="Arial" panose="020B0604020202020204" pitchFamily="34" charset="0"/>
              <a:cs typeface="Arial" panose="020B0604020202020204" pitchFamily="34" charset="0"/>
            </a:endParaRPr>
          </a:p>
          <a:p>
            <a:pPr marL="457200" lvl="1" indent="0">
              <a:buNone/>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6999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508538" y="1143000"/>
            <a:ext cx="8229600" cy="4754563"/>
          </a:xfrm>
          <a:prstGeom prst="rect">
            <a:avLst/>
          </a:prstGeom>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u="sng" dirty="0">
                <a:latin typeface="Arial" panose="020B0604020202020204" pitchFamily="34" charset="0"/>
                <a:cs typeface="Arial" panose="020B0604020202020204" pitchFamily="34" charset="0"/>
              </a:rPr>
              <a:t>All</a:t>
            </a:r>
            <a:r>
              <a:rPr lang="en-US" sz="2400" dirty="0">
                <a:latin typeface="Arial" panose="020B0604020202020204" pitchFamily="34" charset="0"/>
                <a:cs typeface="Arial" panose="020B0604020202020204" pitchFamily="34" charset="0"/>
              </a:rPr>
              <a:t> applicable waste codes </a:t>
            </a:r>
          </a:p>
          <a:p>
            <a:pPr marL="0" indent="0">
              <a:buNone/>
            </a:pPr>
            <a:r>
              <a:rPr lang="en-US" sz="2400" dirty="0">
                <a:latin typeface="Arial" panose="020B0604020202020204" pitchFamily="34" charset="0"/>
                <a:cs typeface="Arial" panose="020B0604020202020204" pitchFamily="34" charset="0"/>
              </a:rPr>
              <a:t>Treatability group </a:t>
            </a:r>
          </a:p>
          <a:p>
            <a:pPr marL="0" indent="0">
              <a:buNone/>
            </a:pPr>
            <a:r>
              <a:rPr lang="en-US" sz="2400" dirty="0">
                <a:latin typeface="Arial" panose="020B0604020202020204" pitchFamily="34" charset="0"/>
                <a:cs typeface="Arial" panose="020B0604020202020204" pitchFamily="34" charset="0"/>
              </a:rPr>
              <a:t>Constituents subject to regulation, if not all regulated constituents</a:t>
            </a:r>
          </a:p>
          <a:p>
            <a:pPr marL="0" indent="0">
              <a:buNone/>
            </a:pPr>
            <a:r>
              <a:rPr lang="en-US" sz="2400" dirty="0">
                <a:latin typeface="Arial" panose="020B0604020202020204" pitchFamily="34" charset="0"/>
                <a:cs typeface="Arial" panose="020B0604020202020204" pitchFamily="34" charset="0"/>
              </a:rPr>
              <a:t>Manifest document number of shipment</a:t>
            </a:r>
          </a:p>
          <a:p>
            <a:pPr marL="0" indent="0">
              <a:buNone/>
            </a:pPr>
            <a:r>
              <a:rPr lang="en-US" sz="2400" dirty="0">
                <a:latin typeface="Arial" panose="020B0604020202020204" pitchFamily="34" charset="0"/>
                <a:cs typeface="Arial" panose="020B0604020202020204" pitchFamily="34" charset="0"/>
              </a:rPr>
              <a:t>Waste analysis data where available</a:t>
            </a:r>
          </a:p>
          <a:p>
            <a:pPr marL="0" indent="0">
              <a:buNone/>
            </a:pPr>
            <a:r>
              <a:rPr lang="en-US" sz="2400" dirty="0">
                <a:latin typeface="Arial" panose="020B0604020202020204" pitchFamily="34" charset="0"/>
                <a:cs typeface="Arial" panose="020B0604020202020204" pitchFamily="34" charset="0"/>
              </a:rPr>
              <a:t>One time notice</a:t>
            </a:r>
            <a:endParaRPr lang="en-US" sz="2400" dirty="0"/>
          </a:p>
        </p:txBody>
      </p:sp>
      <p:sp>
        <p:nvSpPr>
          <p:cNvPr id="7" name="Rectangle 2"/>
          <p:cNvSpPr>
            <a:spLocks noGrp="1" noChangeArrowheads="1"/>
          </p:cNvSpPr>
          <p:nvPr>
            <p:ph type="title"/>
          </p:nvPr>
        </p:nvSpPr>
        <p:spPr>
          <a:xfrm>
            <a:off x="838200" y="0"/>
            <a:ext cx="7848600" cy="1143000"/>
          </a:xfrm>
        </p:spPr>
        <p:txBody>
          <a:bodyPr lIns="90488" tIns="44450" rIns="90488" bIns="44450"/>
          <a:lstStyle/>
          <a:p>
            <a:pPr eaLnBrk="1" hangingPunct="1">
              <a:defRPr/>
            </a:pPr>
            <a:r>
              <a:rPr lang="en-US" dirty="0"/>
              <a:t>LDR Notice Contents</a:t>
            </a:r>
          </a:p>
        </p:txBody>
      </p:sp>
    </p:spTree>
    <p:extLst>
      <p:ext uri="{BB962C8B-B14F-4D97-AF65-F5344CB8AC3E}">
        <p14:creationId xmlns:p14="http://schemas.microsoft.com/office/powerpoint/2010/main" val="22103275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214393" y="1138335"/>
            <a:ext cx="8915400" cy="5404484"/>
          </a:xfrm>
          <a:prstGeom prst="rect">
            <a:avLst/>
          </a:prstGeom>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LDR waste analysis</a:t>
            </a:r>
          </a:p>
          <a:p>
            <a:pPr marL="0" indent="0">
              <a:buNone/>
            </a:pPr>
            <a:r>
              <a:rPr lang="en-US" sz="2400" dirty="0">
                <a:latin typeface="Arial" panose="020B0604020202020204" pitchFamily="34" charset="0"/>
                <a:cs typeface="Arial" panose="020B0604020202020204" pitchFamily="34" charset="0"/>
              </a:rPr>
              <a:t>LDR notification</a:t>
            </a:r>
          </a:p>
          <a:p>
            <a:pPr marL="0" indent="0">
              <a:buNone/>
            </a:pPr>
            <a:r>
              <a:rPr lang="en-US" sz="2400" dirty="0">
                <a:latin typeface="Arial" panose="020B0604020202020204" pitchFamily="34" charset="0"/>
                <a:cs typeface="Arial" panose="020B0604020202020204" pitchFamily="34" charset="0"/>
              </a:rPr>
              <a:t>LDR certification</a:t>
            </a:r>
          </a:p>
          <a:p>
            <a:pPr marL="0" indent="0">
              <a:buNone/>
            </a:pPr>
            <a:r>
              <a:rPr lang="en-US" sz="2400" dirty="0">
                <a:latin typeface="Arial" panose="020B0604020202020204" pitchFamily="34" charset="0"/>
                <a:cs typeface="Arial" panose="020B0604020202020204" pitchFamily="34" charset="0"/>
              </a:rPr>
              <a:t>LDR waste analysis plan</a:t>
            </a:r>
          </a:p>
          <a:p>
            <a:pPr marL="0" indent="0">
              <a:buNone/>
            </a:pPr>
            <a:r>
              <a:rPr lang="en-US" sz="2400" dirty="0">
                <a:latin typeface="Arial" panose="020B0604020202020204" pitchFamily="34" charset="0"/>
                <a:cs typeface="Arial" panose="020B0604020202020204" pitchFamily="34" charset="0"/>
              </a:rPr>
              <a:t>Retain documentation for three years </a:t>
            </a:r>
          </a:p>
        </p:txBody>
      </p:sp>
      <p:pic>
        <p:nvPicPr>
          <p:cNvPr id="5" name="Picture 4" descr="Land disposal restriction and certification form."/>
          <p:cNvPicPr>
            <a:picLocks noChangeAspect="1"/>
          </p:cNvPicPr>
          <p:nvPr/>
        </p:nvPicPr>
        <p:blipFill>
          <a:blip r:embed="rId2"/>
          <a:stretch>
            <a:fillRect/>
          </a:stretch>
        </p:blipFill>
        <p:spPr>
          <a:xfrm>
            <a:off x="1524000" y="4083226"/>
            <a:ext cx="6305550" cy="2259512"/>
          </a:xfrm>
          <a:prstGeom prst="rect">
            <a:avLst/>
          </a:prstGeom>
        </p:spPr>
      </p:pic>
      <p:pic>
        <p:nvPicPr>
          <p:cNvPr id="9" name="Picture 8" descr="Land disposal restriction and certification form"/>
          <p:cNvPicPr>
            <a:picLocks noChangeAspect="1"/>
          </p:cNvPicPr>
          <p:nvPr/>
        </p:nvPicPr>
        <p:blipFill>
          <a:blip r:embed="rId3"/>
          <a:stretch>
            <a:fillRect/>
          </a:stretch>
        </p:blipFill>
        <p:spPr>
          <a:xfrm>
            <a:off x="2686049" y="3592212"/>
            <a:ext cx="4239695" cy="491014"/>
          </a:xfrm>
          <a:prstGeom prst="rect">
            <a:avLst/>
          </a:prstGeom>
        </p:spPr>
      </p:pic>
      <p:sp>
        <p:nvSpPr>
          <p:cNvPr id="7" name="Rectangle 2"/>
          <p:cNvSpPr>
            <a:spLocks noGrp="1" noChangeArrowheads="1"/>
          </p:cNvSpPr>
          <p:nvPr>
            <p:ph type="title"/>
          </p:nvPr>
        </p:nvSpPr>
        <p:spPr>
          <a:xfrm>
            <a:off x="1281193" y="-193638"/>
            <a:ext cx="7848600" cy="990600"/>
          </a:xfrm>
        </p:spPr>
        <p:txBody>
          <a:bodyPr lIns="90488" tIns="44450" rIns="90488" bIns="44450">
            <a:normAutofit fontScale="90000"/>
          </a:bodyPr>
          <a:lstStyle/>
          <a:p>
            <a:pPr>
              <a:defRPr/>
            </a:pPr>
            <a:br>
              <a:rPr lang="en-US" dirty="0"/>
            </a:br>
            <a:r>
              <a:rPr lang="en-US" dirty="0"/>
              <a:t>Land Disposal Restrictions </a:t>
            </a:r>
            <a:br>
              <a:rPr lang="en-US" dirty="0"/>
            </a:br>
            <a:r>
              <a:rPr lang="en-US" sz="2700" dirty="0"/>
              <a:t>[40 CFR Part 268] </a:t>
            </a:r>
          </a:p>
        </p:txBody>
      </p:sp>
    </p:spTree>
    <p:extLst>
      <p:ext uri="{BB962C8B-B14F-4D97-AF65-F5344CB8AC3E}">
        <p14:creationId xmlns:p14="http://schemas.microsoft.com/office/powerpoint/2010/main" val="1058266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8306" y="-161364"/>
            <a:ext cx="8122151" cy="1325563"/>
          </a:xfrm>
        </p:spPr>
        <p:txBody>
          <a:bodyPr>
            <a:normAutofit/>
          </a:bodyPr>
          <a:lstStyle/>
          <a:p>
            <a:r>
              <a:rPr lang="en-US" sz="2400" dirty="0"/>
              <a:t>Conditions for Exemption for LQGs</a:t>
            </a:r>
            <a:br>
              <a:rPr lang="en-US" sz="2400" dirty="0"/>
            </a:br>
            <a:r>
              <a:rPr lang="en-US" sz="2400" dirty="0"/>
              <a:t>LQG LDRs</a:t>
            </a:r>
            <a:br>
              <a:rPr lang="en-US" sz="2400" dirty="0"/>
            </a:br>
            <a:r>
              <a:rPr lang="en-US" sz="2400" dirty="0"/>
              <a:t>[40 CFR 262.17(b)]</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64199"/>
            <a:ext cx="8523888" cy="5131498"/>
          </a:xfrm>
        </p:spPr>
        <p:txBody>
          <a:bodyPr>
            <a:normAutofit/>
          </a:bodyPr>
          <a:lstStyle/>
          <a:p>
            <a:pPr marL="457200" lvl="1" indent="0">
              <a:buNone/>
            </a:pPr>
            <a:r>
              <a:rPr lang="en-US" dirty="0">
                <a:latin typeface="Arial" panose="020B0604020202020204" pitchFamily="34" charset="0"/>
                <a:cs typeface="Arial" panose="020B0604020202020204" pitchFamily="34" charset="0"/>
              </a:rPr>
              <a:t>(b) Accumulation time limit extension. A large quantity generator who accumulates hazardous waste for more than 90 days is subject to the requirements of 40 CFR parts 124, 264 through 268, and part 270 of this chapter, and the notification requirements of section 3010 of RCRA, unless it has been granted an extension to the 90-day period. Such extension may be granted by EPA if hazardous wastes must remain on site for longer than 90 days due to unforeseen, temporary, and uncontrollable circumstances. An extension of up to 30 days may be granted at the discretion of the Regional Administrator on a case-by-case basis.</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dirty="0"/>
              <a:t>(c), (d) and (e) are for F006 waste issues.  </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9213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8306" y="-161364"/>
            <a:ext cx="8122151" cy="1325563"/>
          </a:xfrm>
        </p:spPr>
        <p:txBody>
          <a:bodyPr>
            <a:normAutofit/>
          </a:bodyPr>
          <a:lstStyle/>
          <a:p>
            <a:r>
              <a:rPr lang="en-US" sz="2400" dirty="0"/>
              <a:t>Conditions for Exemption for LQGs</a:t>
            </a:r>
            <a:br>
              <a:rPr lang="en-US" sz="2400" dirty="0"/>
            </a:br>
            <a:r>
              <a:rPr lang="en-US" sz="2400" dirty="0"/>
              <a:t>LQG LDRs</a:t>
            </a:r>
            <a:br>
              <a:rPr lang="en-US" sz="2400" dirty="0"/>
            </a:br>
            <a:r>
              <a:rPr lang="en-US" sz="2400" dirty="0"/>
              <a:t>[40 CFR 262.17(f)]</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64199"/>
            <a:ext cx="8523888" cy="5131498"/>
          </a:xfrm>
        </p:spPr>
        <p:txBody>
          <a:bodyPr>
            <a:normAutofit/>
          </a:bodyPr>
          <a:lstStyle/>
          <a:p>
            <a:pPr marL="457200" lvl="1" indent="0">
              <a:buNone/>
            </a:pPr>
            <a:r>
              <a:rPr lang="en-US" dirty="0">
                <a:latin typeface="Arial" panose="020B0604020202020204" pitchFamily="34" charset="0"/>
                <a:cs typeface="Arial" panose="020B0604020202020204" pitchFamily="34" charset="0"/>
              </a:rPr>
              <a:t>(f) Consolidation of hazardous waste received from very small quantity generators. Large quantity generators may accumulate on site hazardous waste </a:t>
            </a:r>
            <a:r>
              <a:rPr lang="en-US" b="1" dirty="0">
                <a:latin typeface="Arial" panose="020B0604020202020204" pitchFamily="34" charset="0"/>
                <a:cs typeface="Arial" panose="020B0604020202020204" pitchFamily="34" charset="0"/>
              </a:rPr>
              <a:t>received from very small quantity generators under control of the same person </a:t>
            </a:r>
            <a:r>
              <a:rPr lang="en-US" dirty="0">
                <a:latin typeface="Arial" panose="020B0604020202020204" pitchFamily="34" charset="0"/>
                <a:cs typeface="Arial" panose="020B0604020202020204" pitchFamily="34" charset="0"/>
              </a:rPr>
              <a:t>(as defined in §260.10 of this chapter), </a:t>
            </a:r>
            <a:r>
              <a:rPr lang="en-US" b="1" dirty="0">
                <a:latin typeface="Arial" panose="020B0604020202020204" pitchFamily="34" charset="0"/>
                <a:cs typeface="Arial" panose="020B0604020202020204" pitchFamily="34" charset="0"/>
              </a:rPr>
              <a:t>without a storage permit or interim status </a:t>
            </a:r>
            <a:r>
              <a:rPr lang="en-US" dirty="0">
                <a:latin typeface="Arial" panose="020B0604020202020204" pitchFamily="34" charset="0"/>
                <a:cs typeface="Arial" panose="020B0604020202020204" pitchFamily="34" charset="0"/>
              </a:rPr>
              <a:t>and without complying with the requirements of parts 124, 264 through 268, and 270 of this chapter, and the notification requirements of section 3010 of RCRA, provided that they comply with the following conditions. ‘‘Control,’’ for the purposes of this section, means the power to direct the policies of the generator, whether by the ownership of stock, voting rights, or otherwise, except that contractors who operate generator facilities on behalf of a different person shall not be deemed to ‘‘control’’ such generators.</a:t>
            </a:r>
          </a:p>
        </p:txBody>
      </p:sp>
    </p:spTree>
    <p:extLst>
      <p:ext uri="{BB962C8B-B14F-4D97-AF65-F5344CB8AC3E}">
        <p14:creationId xmlns:p14="http://schemas.microsoft.com/office/powerpoint/2010/main" val="30783997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8306" y="-161364"/>
            <a:ext cx="8122151" cy="1325563"/>
          </a:xfrm>
        </p:spPr>
        <p:txBody>
          <a:bodyPr>
            <a:normAutofit/>
          </a:bodyPr>
          <a:lstStyle/>
          <a:p>
            <a:r>
              <a:rPr lang="en-US" sz="2400" dirty="0"/>
              <a:t>Conditions for Exemption for LQGs</a:t>
            </a:r>
            <a:br>
              <a:rPr lang="en-US" sz="2400" dirty="0"/>
            </a:br>
            <a:r>
              <a:rPr lang="en-US" sz="2400" dirty="0"/>
              <a:t>LQG LDRs</a:t>
            </a:r>
            <a:br>
              <a:rPr lang="en-US" sz="2400" dirty="0"/>
            </a:br>
            <a:r>
              <a:rPr lang="en-US" sz="2400" dirty="0"/>
              <a:t>[40 CFR 262.17(f)(1)]</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64199"/>
            <a:ext cx="8523888" cy="5131498"/>
          </a:xfrm>
        </p:spPr>
        <p:txBody>
          <a:bodyPr>
            <a:normAutofit/>
          </a:bodyPr>
          <a:lstStyle/>
          <a:p>
            <a:pPr marL="457200" lvl="1" indent="0">
              <a:buNone/>
            </a:pPr>
            <a:r>
              <a:rPr lang="en-US" dirty="0">
                <a:latin typeface="Arial" panose="020B0604020202020204" pitchFamily="34" charset="0"/>
                <a:cs typeface="Arial" panose="020B0604020202020204" pitchFamily="34" charset="0"/>
              </a:rPr>
              <a:t>(f)(1)The large quantity generator notifies EPA at least thirty (30) days prior to receiving the first shipment from a very small quantity generator(s) using EPA Form 8700–12; </a:t>
            </a:r>
            <a:r>
              <a:rPr lang="en-US" b="1"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a:t>
            </a:r>
          </a:p>
          <a:p>
            <a:pPr marL="457200" lvl="1" indent="0">
              <a:buNone/>
            </a:pPr>
            <a:endParaRPr lang="en-US" dirty="0">
              <a:latin typeface="Arial" panose="020B0604020202020204" pitchFamily="34" charset="0"/>
              <a:cs typeface="Arial" panose="020B0604020202020204" pitchFamily="34" charset="0"/>
            </a:endParaRPr>
          </a:p>
          <a:p>
            <a:pPr marL="971550" lvl="1" indent="-514350">
              <a:buAutoNum type="romanLcParenBoth"/>
            </a:pPr>
            <a:r>
              <a:rPr lang="en-US" dirty="0">
                <a:latin typeface="Arial" panose="020B0604020202020204" pitchFamily="34" charset="0"/>
                <a:cs typeface="Arial" panose="020B0604020202020204" pitchFamily="34" charset="0"/>
              </a:rPr>
              <a:t>Identifies on the form the name(s) and site address(</a:t>
            </a:r>
            <a:r>
              <a:rPr lang="en-US" dirty="0" err="1">
                <a:latin typeface="Arial" panose="020B0604020202020204" pitchFamily="34" charset="0"/>
                <a:cs typeface="Arial" panose="020B0604020202020204" pitchFamily="34" charset="0"/>
              </a:rPr>
              <a:t>es</a:t>
            </a:r>
            <a:r>
              <a:rPr lang="en-US" dirty="0">
                <a:latin typeface="Arial" panose="020B0604020202020204" pitchFamily="34" charset="0"/>
                <a:cs typeface="Arial" panose="020B0604020202020204" pitchFamily="34" charset="0"/>
              </a:rPr>
              <a:t>) for the very small quantity generator(s) as well as the name and business telephone number for a contact person for the very small quantity generator(s); </a:t>
            </a:r>
            <a:r>
              <a:rPr lang="en-US" b="1" dirty="0">
                <a:latin typeface="Arial" panose="020B0604020202020204" pitchFamily="34" charset="0"/>
                <a:cs typeface="Arial" panose="020B0604020202020204" pitchFamily="34" charset="0"/>
              </a:rPr>
              <a:t>and</a:t>
            </a:r>
          </a:p>
          <a:p>
            <a:pPr marL="914400" lvl="1" indent="-457200">
              <a:buNone/>
            </a:pPr>
            <a:endParaRPr lang="en-US" dirty="0">
              <a:latin typeface="Arial" panose="020B0604020202020204" pitchFamily="34" charset="0"/>
              <a:cs typeface="Arial" panose="020B0604020202020204" pitchFamily="34" charset="0"/>
            </a:endParaRPr>
          </a:p>
          <a:p>
            <a:pPr marL="914400" lvl="1" indent="-457200">
              <a:buNone/>
            </a:pPr>
            <a:r>
              <a:rPr lang="en-US" dirty="0">
                <a:latin typeface="Arial" panose="020B0604020202020204" pitchFamily="34" charset="0"/>
                <a:cs typeface="Arial" panose="020B0604020202020204" pitchFamily="34" charset="0"/>
              </a:rPr>
              <a:t>(ii) Submits an updated Site ID form (EPA Form 8700–12) within 30 days after a change in the name or site address for the very small quantity generator.</a:t>
            </a:r>
          </a:p>
        </p:txBody>
      </p:sp>
    </p:spTree>
    <p:extLst>
      <p:ext uri="{BB962C8B-B14F-4D97-AF65-F5344CB8AC3E}">
        <p14:creationId xmlns:p14="http://schemas.microsoft.com/office/powerpoint/2010/main" val="170888807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8306" y="-161364"/>
            <a:ext cx="8122151" cy="1325563"/>
          </a:xfrm>
        </p:spPr>
        <p:txBody>
          <a:bodyPr>
            <a:normAutofit/>
          </a:bodyPr>
          <a:lstStyle/>
          <a:p>
            <a:r>
              <a:rPr lang="en-US" sz="2400" dirty="0"/>
              <a:t>Conditions for Exemption for LQGs</a:t>
            </a:r>
            <a:br>
              <a:rPr lang="en-US" sz="2400" dirty="0"/>
            </a:br>
            <a:r>
              <a:rPr lang="en-US" sz="2400" dirty="0"/>
              <a:t>LQG LDRs</a:t>
            </a:r>
            <a:br>
              <a:rPr lang="en-US" sz="2400" dirty="0"/>
            </a:br>
            <a:r>
              <a:rPr lang="en-US" sz="2400" dirty="0"/>
              <a:t>[40 CFR 262.17(f)(2)]</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64199"/>
            <a:ext cx="8523888" cy="5131498"/>
          </a:xfrm>
        </p:spPr>
        <p:txBody>
          <a:bodyPr>
            <a:normAutofit/>
          </a:bodyPr>
          <a:lstStyle/>
          <a:p>
            <a:pPr marL="457200" lvl="1" indent="0">
              <a:buNone/>
            </a:pPr>
            <a:r>
              <a:rPr lang="en-US" dirty="0">
                <a:latin typeface="Arial" panose="020B0604020202020204" pitchFamily="34" charset="0"/>
                <a:cs typeface="Arial" panose="020B0604020202020204" pitchFamily="34" charset="0"/>
              </a:rPr>
              <a:t>(f)(2) The large quantity generator maintains records of shipments for three years from the date the hazardous waste was received from the very small quantity generator. These records must identify the name, site address, and contact information for the very small quantity generator and include a description of the hazardous waste received, including the quantity and the date the waste was received. </a:t>
            </a:r>
          </a:p>
        </p:txBody>
      </p:sp>
    </p:spTree>
    <p:extLst>
      <p:ext uri="{BB962C8B-B14F-4D97-AF65-F5344CB8AC3E}">
        <p14:creationId xmlns:p14="http://schemas.microsoft.com/office/powerpoint/2010/main" val="6569364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8306" y="-161364"/>
            <a:ext cx="8122151" cy="1325563"/>
          </a:xfrm>
        </p:spPr>
        <p:txBody>
          <a:bodyPr>
            <a:normAutofit/>
          </a:bodyPr>
          <a:lstStyle/>
          <a:p>
            <a:r>
              <a:rPr lang="en-US" sz="2400" dirty="0"/>
              <a:t>Conditions for Exemption for LQGs</a:t>
            </a:r>
            <a:br>
              <a:rPr lang="en-US" sz="2400" dirty="0"/>
            </a:br>
            <a:r>
              <a:rPr lang="en-US" sz="2400" dirty="0"/>
              <a:t>LQG LDRs</a:t>
            </a:r>
            <a:br>
              <a:rPr lang="en-US" sz="2400" dirty="0"/>
            </a:br>
            <a:r>
              <a:rPr lang="en-US" sz="2400" dirty="0"/>
              <a:t>[40 CFR 262.17(f)(3)]</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64199"/>
            <a:ext cx="8523888" cy="5131498"/>
          </a:xfrm>
        </p:spPr>
        <p:txBody>
          <a:bodyPr>
            <a:normAutofit lnSpcReduction="10000"/>
          </a:bodyPr>
          <a:lstStyle/>
          <a:p>
            <a:pPr marL="457200" lvl="1" indent="0">
              <a:buNone/>
            </a:pPr>
            <a:r>
              <a:rPr lang="en-US" dirty="0">
                <a:latin typeface="Arial" panose="020B0604020202020204" pitchFamily="34" charset="0"/>
                <a:cs typeface="Arial" panose="020B0604020202020204" pitchFamily="34" charset="0"/>
              </a:rPr>
              <a:t>(f)(3) The large quantity generator complies with the independent requirements identified in §262.10(a)(1)(iii) and the conditions for exemption in this section for all hazardous waste received from a very small quantity generator. For purposes of the labeling and marking regulations in paragraph (a)(5) of this section, the large quantity generator must label the container or unit with the date accumulation started (i.e., the date the hazardous waste was received from the very small quantity generator). If the large quantity generator is consolidating incoming hazardous waste from a very small quantity generator with either its own hazardous waste or with hazardous waste from other very small quantity generators, the large quantity generator must label each container or unit with the earliest date any hazardous waste in the container was accumulated on site.  </a:t>
            </a:r>
          </a:p>
        </p:txBody>
      </p:sp>
    </p:spTree>
    <p:extLst>
      <p:ext uri="{BB962C8B-B14F-4D97-AF65-F5344CB8AC3E}">
        <p14:creationId xmlns:p14="http://schemas.microsoft.com/office/powerpoint/2010/main" val="259648996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888306" y="-161364"/>
            <a:ext cx="8122151" cy="1325563"/>
          </a:xfrm>
        </p:spPr>
        <p:txBody>
          <a:bodyPr>
            <a:normAutofit/>
          </a:bodyPr>
          <a:lstStyle/>
          <a:p>
            <a:r>
              <a:rPr lang="en-US" sz="2400" dirty="0"/>
              <a:t>Conditions for Exemption for LQGs</a:t>
            </a:r>
            <a:br>
              <a:rPr lang="en-US" sz="2400" dirty="0"/>
            </a:br>
            <a:r>
              <a:rPr lang="en-US" sz="2400" dirty="0"/>
              <a:t>LQG LDRs</a:t>
            </a:r>
            <a:br>
              <a:rPr lang="en-US" sz="2400" dirty="0"/>
            </a:br>
            <a:r>
              <a:rPr lang="en-US" sz="2400" dirty="0"/>
              <a:t>[40 CFR 262.17(g)(1-2)]</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164199"/>
            <a:ext cx="8523888" cy="5131498"/>
          </a:xfrm>
        </p:spPr>
        <p:txBody>
          <a:bodyPr>
            <a:normAutofit/>
          </a:bodyPr>
          <a:lstStyle/>
          <a:p>
            <a:pPr marL="457200" lvl="1" indent="0">
              <a:buNone/>
            </a:pPr>
            <a:r>
              <a:rPr lang="en-US" dirty="0">
                <a:latin typeface="Arial" panose="020B0604020202020204" pitchFamily="34" charset="0"/>
                <a:cs typeface="Arial" panose="020B0604020202020204" pitchFamily="34" charset="0"/>
              </a:rPr>
              <a:t>(g) Rejected load. A large quantity generator who sends a shipment of hazardous waste to a designated facility with the understanding that the designated facility can accept and manage the waste and later receives that shipment back as a rejected load or residue in accordance with the manifest discrepancy provisions of §264.72 or §265.72 of this chapter may accumulate the returned waste on site in accordance with paragraphs (a) and (b) of this section. Upon receipt of the returned shipment, the generator must: 							        (1) Sign Item 18c of the manifest, if the transporter returned the shipment using the original manifest; or      (2) Sign Item 20 of the manifest, if the transporter returned the shipment using a new manifest. </a:t>
            </a:r>
          </a:p>
        </p:txBody>
      </p:sp>
    </p:spTree>
    <p:extLst>
      <p:ext uri="{BB962C8B-B14F-4D97-AF65-F5344CB8AC3E}">
        <p14:creationId xmlns:p14="http://schemas.microsoft.com/office/powerpoint/2010/main" val="1186507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2279-27A1-4DBE-8889-FC5A104594ED}"/>
              </a:ext>
            </a:extLst>
          </p:cNvPr>
          <p:cNvSpPr>
            <a:spLocks noGrp="1"/>
          </p:cNvSpPr>
          <p:nvPr>
            <p:ph type="title"/>
          </p:nvPr>
        </p:nvSpPr>
        <p:spPr>
          <a:xfrm>
            <a:off x="906236" y="-133004"/>
            <a:ext cx="7609114" cy="1325563"/>
          </a:xfrm>
        </p:spPr>
        <p:txBody>
          <a:bodyPr>
            <a:normAutofit/>
          </a:bodyPr>
          <a:lstStyle/>
          <a:p>
            <a:r>
              <a:rPr lang="en-US" sz="2400" dirty="0"/>
              <a:t>Generator Category Determination</a:t>
            </a:r>
            <a:br>
              <a:rPr lang="en-US" sz="2400" dirty="0"/>
            </a:br>
            <a:r>
              <a:rPr lang="en-US" sz="2400" dirty="0"/>
              <a:t>Wastes</a:t>
            </a:r>
            <a:br>
              <a:rPr lang="en-US" sz="2400" dirty="0"/>
            </a:br>
            <a:r>
              <a:rPr lang="en-US" sz="2400" dirty="0"/>
              <a:t>[40 CFR 262.13(f)(2)]</a:t>
            </a:r>
          </a:p>
        </p:txBody>
      </p:sp>
      <p:sp>
        <p:nvSpPr>
          <p:cNvPr id="3" name="Content Placeholder 2">
            <a:extLst>
              <a:ext uri="{FF2B5EF4-FFF2-40B4-BE49-F238E27FC236}">
                <a16:creationId xmlns:a16="http://schemas.microsoft.com/office/drawing/2014/main" id="{F9EDE653-38F3-4726-9661-050CCA57BD7F}"/>
              </a:ext>
            </a:extLst>
          </p:cNvPr>
          <p:cNvSpPr>
            <a:spLocks noGrp="1"/>
          </p:cNvSpPr>
          <p:nvPr>
            <p:ph idx="1"/>
          </p:nvPr>
        </p:nvSpPr>
        <p:spPr>
          <a:xfrm>
            <a:off x="273269" y="1192559"/>
            <a:ext cx="8492359" cy="5103137"/>
          </a:xfrm>
        </p:spPr>
        <p:txBody>
          <a:bodyPr>
            <a:noAutofit/>
          </a:bodyPr>
          <a:lstStyle/>
          <a:p>
            <a:pPr marL="0" indent="0">
              <a:buNone/>
            </a:pPr>
            <a:r>
              <a:rPr lang="en-US" sz="1800" dirty="0">
                <a:latin typeface="Arial" panose="020B0604020202020204" pitchFamily="34" charset="0"/>
                <a:cs typeface="Arial" panose="020B0604020202020204" pitchFamily="34" charset="0"/>
              </a:rPr>
              <a:t>(f)(2) </a:t>
            </a:r>
            <a:r>
              <a:rPr lang="en-US" sz="1800" i="1" dirty="0">
                <a:latin typeface="Arial" panose="020B0604020202020204" pitchFamily="34" charset="0"/>
                <a:cs typeface="Arial" panose="020B0604020202020204" pitchFamily="34" charset="0"/>
              </a:rPr>
              <a:t>Small quantity generator and large quantity generator wastes</a:t>
            </a:r>
            <a:r>
              <a:rPr lang="en-US" sz="1800" dirty="0">
                <a:latin typeface="Arial" panose="020B0604020202020204" pitchFamily="34" charset="0"/>
                <a:cs typeface="Arial" panose="020B0604020202020204" pitchFamily="34" charset="0"/>
              </a:rPr>
              <a:t> </a:t>
            </a:r>
          </a:p>
          <a:p>
            <a:pPr marL="0" indent="0">
              <a:buNone/>
            </a:pP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Hazardous wastes generated by a small quantity generator or large quantity generator may be mixed with solid waste. These mixtures are subject to the following: the mixture rule in §§261.3(a)(2)(iv), (b)(2) and (3), and (g)(2)(</a:t>
            </a:r>
            <a:r>
              <a:rPr lang="en-US" sz="1800" dirty="0" err="1">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the prohibition of dilution rule at §268.3(a); the land disposal restriction requirements of §268.40 if a characteristic hazardous waste is mixed with a solid waste so that it no longer exhibits the hazardous characteristic; and the hazardous waste determination requirement at §262.11. </a:t>
            </a:r>
          </a:p>
          <a:p>
            <a:pPr marL="0" indent="0">
              <a:buNone/>
            </a:pPr>
            <a:r>
              <a:rPr lang="en-US" sz="1800" dirty="0">
                <a:latin typeface="Arial" panose="020B0604020202020204" pitchFamily="34" charset="0"/>
                <a:cs typeface="Arial" panose="020B0604020202020204" pitchFamily="34" charset="0"/>
              </a:rPr>
              <a:t>(ii) If the resulting mixture is found to be a hazardous waste, this resultant mixture is a newly-generated hazardous waste. A small quantity generator must count both the resultant mixture amount plus the other hazardous waste generated in the calendar month to determine whether the total quantity exceeds the small quantity generator calendar monthly quantity limits identified in the definition of generator categories found in §260.10 of this chapter. If so, to remain exempt from the permitting, interim status, and operating standards, the small quantity generator must meet the conditions for exemption applicable to a large quantity generator. The small quantity generator must also comply with the applicable independent requirements for a large quantity generator.</a:t>
            </a:r>
          </a:p>
        </p:txBody>
      </p:sp>
    </p:spTree>
    <p:extLst>
      <p:ext uri="{BB962C8B-B14F-4D97-AF65-F5344CB8AC3E}">
        <p14:creationId xmlns:p14="http://schemas.microsoft.com/office/powerpoint/2010/main" val="18877059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80A6-5067-4915-9DF0-5266DBE84D77}"/>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CD7EDFC4-CB97-4E3E-B135-FA6BDD274EF9}"/>
              </a:ext>
            </a:extLst>
          </p:cNvPr>
          <p:cNvSpPr>
            <a:spLocks noGrp="1"/>
          </p:cNvSpPr>
          <p:nvPr>
            <p:ph idx="1"/>
          </p:nvPr>
        </p:nvSpPr>
        <p:spPr/>
        <p:txBody>
          <a:bodyPr>
            <a:normAutofit/>
          </a:bodyPr>
          <a:lstStyle/>
          <a:p>
            <a:pPr marL="0" indent="0" algn="ctr">
              <a:buNone/>
            </a:pPr>
            <a:r>
              <a:rPr lang="en-US" altLang="en-US" sz="2400" dirty="0">
                <a:latin typeface="Arial" panose="020B0604020202020204" pitchFamily="34" charset="0"/>
                <a:cs typeface="Arial" panose="020B0604020202020204" pitchFamily="34" charset="0"/>
              </a:rPr>
              <a:t>Hazardous Waste Program</a:t>
            </a:r>
          </a:p>
          <a:p>
            <a:pPr marL="0" indent="0" algn="ctr">
              <a:buNone/>
            </a:pPr>
            <a:endParaRPr lang="en-US" altLang="en-US" sz="2400" dirty="0">
              <a:latin typeface="Arial" panose="020B0604020202020204" pitchFamily="34" charset="0"/>
              <a:cs typeface="Arial" panose="020B0604020202020204" pitchFamily="34" charset="0"/>
            </a:endParaRPr>
          </a:p>
          <a:p>
            <a:pPr marL="0" indent="0" algn="ctr">
              <a:lnSpc>
                <a:spcPct val="110000"/>
              </a:lnSpc>
              <a:spcBef>
                <a:spcPct val="0"/>
              </a:spcBef>
              <a:buNone/>
            </a:pPr>
            <a:r>
              <a:rPr lang="en-US" altLang="en-US" sz="2400" dirty="0">
                <a:latin typeface="Arial" panose="020B0604020202020204" pitchFamily="34" charset="0"/>
                <a:cs typeface="Arial" panose="020B0604020202020204" pitchFamily="34" charset="0"/>
              </a:rPr>
              <a:t>8800 Baymeadows Way West</a:t>
            </a:r>
          </a:p>
          <a:p>
            <a:pPr marL="0" indent="0" algn="ctr">
              <a:lnSpc>
                <a:spcPct val="110000"/>
              </a:lnSpc>
              <a:spcBef>
                <a:spcPct val="0"/>
              </a:spcBef>
              <a:buNone/>
            </a:pPr>
            <a:r>
              <a:rPr lang="en-US" altLang="en-US" sz="2400" dirty="0">
                <a:latin typeface="Arial" panose="020B0604020202020204" pitchFamily="34" charset="0"/>
                <a:cs typeface="Arial" panose="020B0604020202020204" pitchFamily="34" charset="0"/>
              </a:rPr>
              <a:t>Suite 100</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Jacksonville, Florida 32256</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(904) 256-1700</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(904) 256-1588 fax</a:t>
            </a:r>
            <a:endParaRPr lang="en-US" sz="2400" dirty="0"/>
          </a:p>
        </p:txBody>
      </p:sp>
    </p:spTree>
    <p:extLst>
      <p:ext uri="{BB962C8B-B14F-4D97-AF65-F5344CB8AC3E}">
        <p14:creationId xmlns:p14="http://schemas.microsoft.com/office/powerpoint/2010/main" val="2346774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3C4D-EF2D-4869-93EC-44CCC70E413C}"/>
              </a:ext>
            </a:extLst>
          </p:cNvPr>
          <p:cNvSpPr>
            <a:spLocks noGrp="1"/>
          </p:cNvSpPr>
          <p:nvPr>
            <p:ph type="title"/>
          </p:nvPr>
        </p:nvSpPr>
        <p:spPr>
          <a:xfrm>
            <a:off x="906236" y="-103517"/>
            <a:ext cx="7609114" cy="1325563"/>
          </a:xfrm>
        </p:spPr>
        <p:txBody>
          <a:bodyPr/>
          <a:lstStyle/>
          <a:p>
            <a:r>
              <a:rPr lang="en-US" dirty="0"/>
              <a:t>Independent Requirements</a:t>
            </a:r>
            <a:br>
              <a:rPr lang="en-US" dirty="0"/>
            </a:br>
            <a:r>
              <a:rPr lang="en-US" sz="2000" dirty="0"/>
              <a:t>[40 CFR 262.10(a)(1)(iii)]  </a:t>
            </a:r>
          </a:p>
        </p:txBody>
      </p:sp>
      <p:sp>
        <p:nvSpPr>
          <p:cNvPr id="3" name="Content Placeholder 2">
            <a:extLst>
              <a:ext uri="{FF2B5EF4-FFF2-40B4-BE49-F238E27FC236}">
                <a16:creationId xmlns:a16="http://schemas.microsoft.com/office/drawing/2014/main" id="{E5FAA00F-1B1B-4B4C-B52A-205E01050577}"/>
              </a:ext>
            </a:extLst>
          </p:cNvPr>
          <p:cNvSpPr>
            <a:spLocks noGrp="1"/>
          </p:cNvSpPr>
          <p:nvPr>
            <p:ph idx="1"/>
          </p:nvPr>
        </p:nvSpPr>
        <p:spPr>
          <a:xfrm>
            <a:off x="388883" y="1222046"/>
            <a:ext cx="8481847" cy="4926506"/>
          </a:xfrm>
        </p:spPr>
        <p:txBody>
          <a:bodyPr>
            <a:noAutofit/>
          </a:bodyPr>
          <a:lstStyle/>
          <a:p>
            <a:pPr marL="0" indent="0">
              <a:buNone/>
            </a:pPr>
            <a:r>
              <a:rPr lang="en-US" sz="2200" dirty="0">
                <a:latin typeface="Arial" panose="020B0604020202020204" pitchFamily="34" charset="0"/>
                <a:cs typeface="Arial" panose="020B0604020202020204" pitchFamily="34" charset="0"/>
              </a:rPr>
              <a:t>Independent requirements of an LQG</a:t>
            </a:r>
          </a:p>
          <a:p>
            <a:pPr marL="0" indent="0">
              <a:buNone/>
            </a:pPr>
            <a:endParaRPr lang="en-US" sz="5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 Section 262.11 - Hazardous waste determination and recordkeeping; </a:t>
            </a:r>
          </a:p>
          <a:p>
            <a:pPr marL="0" indent="0">
              <a:buNone/>
            </a:pPr>
            <a:r>
              <a:rPr lang="en-US" sz="2000" dirty="0">
                <a:latin typeface="Arial" panose="020B0604020202020204" pitchFamily="34" charset="0"/>
                <a:cs typeface="Arial" panose="020B0604020202020204" pitchFamily="34" charset="0"/>
              </a:rPr>
              <a:t>(B) Section 262.13 - Generator category determination;</a:t>
            </a:r>
          </a:p>
          <a:p>
            <a:pPr marL="0" indent="0">
              <a:buNone/>
            </a:pPr>
            <a:r>
              <a:rPr lang="en-US" sz="2000" b="1" dirty="0">
                <a:latin typeface="Arial" panose="020B0604020202020204" pitchFamily="34" charset="0"/>
                <a:cs typeface="Arial" panose="020B0604020202020204" pitchFamily="34" charset="0"/>
              </a:rPr>
              <a:t>(C) Section 262.18 - EPA ID No.’s and re-notification for LQGs;</a:t>
            </a:r>
          </a:p>
          <a:p>
            <a:pPr marL="0" indent="0">
              <a:buNone/>
            </a:pPr>
            <a:r>
              <a:rPr lang="en-US" sz="2000" dirty="0">
                <a:latin typeface="Arial" panose="020B0604020202020204" pitchFamily="34" charset="0"/>
                <a:cs typeface="Arial" panose="020B0604020202020204" pitchFamily="34" charset="0"/>
              </a:rPr>
              <a:t>(D) Part 262 Subpart B - Manifest requirements for LQGs;</a:t>
            </a:r>
          </a:p>
          <a:p>
            <a:pPr marL="400050" indent="-400050">
              <a:buNone/>
            </a:pPr>
            <a:r>
              <a:rPr lang="en-US" sz="2000" dirty="0">
                <a:latin typeface="Arial" panose="020B0604020202020204" pitchFamily="34" charset="0"/>
                <a:cs typeface="Arial" panose="020B0604020202020204" pitchFamily="34" charset="0"/>
              </a:rPr>
              <a:t>(E) Part 262 Subpart C - Pre-transport requirements for LQGs;</a:t>
            </a:r>
          </a:p>
          <a:p>
            <a:pPr marL="0" indent="0">
              <a:buNone/>
            </a:pPr>
            <a:r>
              <a:rPr lang="en-US" sz="2000" dirty="0">
                <a:latin typeface="Arial" panose="020B0604020202020204" pitchFamily="34" charset="0"/>
                <a:cs typeface="Arial" panose="020B0604020202020204" pitchFamily="34" charset="0"/>
              </a:rPr>
              <a:t>(F) Part 262 Subpart D - Recordkeeping and reporting applicable to small and large quantity generators, except §262.44; and </a:t>
            </a:r>
          </a:p>
          <a:p>
            <a:pPr marL="0" indent="0">
              <a:buNone/>
            </a:pPr>
            <a:r>
              <a:rPr lang="en-US" sz="2000" dirty="0">
                <a:latin typeface="Arial" panose="020B0604020202020204" pitchFamily="34" charset="0"/>
                <a:cs typeface="Arial" panose="020B0604020202020204" pitchFamily="34" charset="0"/>
              </a:rPr>
              <a:t>(G) Part 262 Subpart H - Transboundary movements of hazardous waste for recovery or disposal.</a:t>
            </a:r>
          </a:p>
        </p:txBody>
      </p:sp>
    </p:spTree>
    <p:extLst>
      <p:ext uri="{BB962C8B-B14F-4D97-AF65-F5344CB8AC3E}">
        <p14:creationId xmlns:p14="http://schemas.microsoft.com/office/powerpoint/2010/main" val="4181149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906235" y="0"/>
            <a:ext cx="8122151" cy="1325563"/>
          </a:xfrm>
        </p:spPr>
        <p:txBody>
          <a:bodyPr>
            <a:normAutofit/>
          </a:bodyPr>
          <a:lstStyle/>
          <a:p>
            <a:r>
              <a:rPr lang="en-US" sz="3200" dirty="0"/>
              <a:t>EPA ID Numbers and Re-Notification</a:t>
            </a:r>
            <a:br>
              <a:rPr lang="en-US" sz="3600" dirty="0"/>
            </a:br>
            <a:r>
              <a:rPr lang="en-US" sz="1800" dirty="0"/>
              <a:t>[40 CFR 262.18(a-c)]</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325563"/>
            <a:ext cx="8523888" cy="4970134"/>
          </a:xfrm>
        </p:spPr>
        <p:txBody>
          <a:bodyPr>
            <a:normAutofit/>
          </a:bodyPr>
          <a:lstStyle/>
          <a:p>
            <a:pPr marL="0" indent="0">
              <a:buNone/>
            </a:pPr>
            <a:r>
              <a:rPr lang="en-US" sz="2400" dirty="0">
                <a:latin typeface="Arial" panose="020B0604020202020204" pitchFamily="34" charset="0"/>
                <a:cs typeface="Arial" panose="020B0604020202020204" pitchFamily="34" charset="0"/>
              </a:rPr>
              <a:t>(a) A generator must not treat, store, dispose of, transport, or offer for transportation, hazardous waste without having received an EPA identification number from the Administrator.</a:t>
            </a:r>
          </a:p>
          <a:p>
            <a:pPr marL="0" indent="0">
              <a:buNone/>
            </a:pPr>
            <a:r>
              <a:rPr lang="en-US" sz="2400" dirty="0">
                <a:latin typeface="Arial" panose="020B0604020202020204" pitchFamily="34" charset="0"/>
                <a:cs typeface="Arial" panose="020B0604020202020204" pitchFamily="34" charset="0"/>
              </a:rPr>
              <a:t>(b) A generator who has not received an EPA identification number must obtain one by applying to the Administrator using EPA Form 8700-12. Upon receiving the request the Administrator will assign an EPA identification number to the generator.</a:t>
            </a:r>
          </a:p>
          <a:p>
            <a:pPr marL="0" indent="0">
              <a:buNone/>
            </a:pPr>
            <a:r>
              <a:rPr lang="en-US" sz="2400" dirty="0">
                <a:latin typeface="Arial" panose="020B0604020202020204" pitchFamily="34" charset="0"/>
                <a:cs typeface="Arial" panose="020B0604020202020204" pitchFamily="34" charset="0"/>
              </a:rPr>
              <a:t>(c) A generator must not offer its hazardous waste to transporters or to treatment, storage, or disposal facilities that have not received an EPA identification number.</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6516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906235" y="0"/>
            <a:ext cx="8122151" cy="1325563"/>
          </a:xfrm>
        </p:spPr>
        <p:txBody>
          <a:bodyPr>
            <a:normAutofit/>
          </a:bodyPr>
          <a:lstStyle/>
          <a:p>
            <a:r>
              <a:rPr lang="en-US" sz="3200" dirty="0"/>
              <a:t>EPA ID Numbers and Re-Notification</a:t>
            </a:r>
            <a:br>
              <a:rPr lang="en-US" sz="3600" dirty="0"/>
            </a:br>
            <a:r>
              <a:rPr lang="en-US" sz="1800" dirty="0"/>
              <a:t>[40 CFR 262.18(d)]</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357353" y="1325563"/>
            <a:ext cx="8523888" cy="4970134"/>
          </a:xfrm>
        </p:spPr>
        <p:txBody>
          <a:bodyPr>
            <a:normAutofit/>
          </a:bodyPr>
          <a:lstStyle/>
          <a:p>
            <a:pPr marL="0" indent="0">
              <a:buNone/>
            </a:pPr>
            <a:r>
              <a:rPr lang="en-US" sz="2400" dirty="0">
                <a:latin typeface="Arial"/>
                <a:cs typeface="Arial"/>
              </a:rPr>
              <a:t>(d) </a:t>
            </a:r>
            <a:r>
              <a:rPr lang="en-US" sz="2400" i="1" dirty="0">
                <a:latin typeface="Arial"/>
                <a:cs typeface="Arial"/>
              </a:rPr>
              <a:t>Re-notification</a:t>
            </a:r>
          </a:p>
          <a:p>
            <a:pPr marL="457200" indent="-457200">
              <a:buAutoNum type="arabicParenBoth"/>
            </a:pPr>
            <a:r>
              <a:rPr lang="en-US" sz="2400" dirty="0">
                <a:latin typeface="Arial"/>
                <a:cs typeface="Arial"/>
              </a:rPr>
              <a:t>A SQG must re-notify DEP starting in 2021 and every 4 years thereafter using form 8700-12FL. This re-notification must be submitted by September 1</a:t>
            </a:r>
            <a:r>
              <a:rPr lang="en-US" sz="2400" baseline="30000" dirty="0">
                <a:latin typeface="Arial"/>
                <a:cs typeface="Arial"/>
              </a:rPr>
              <a:t>st</a:t>
            </a:r>
            <a:r>
              <a:rPr lang="en-US" sz="2400" dirty="0">
                <a:latin typeface="Arial"/>
                <a:cs typeface="Arial"/>
              </a:rPr>
              <a:t> of each year in which re-notifications are required.   </a:t>
            </a:r>
          </a:p>
          <a:p>
            <a:pPr marL="457200" indent="-457200">
              <a:buAutoNum type="arabicParenBoth"/>
            </a:pPr>
            <a:r>
              <a:rPr lang="en-US" sz="2400" dirty="0">
                <a:latin typeface="Arial"/>
                <a:cs typeface="Arial"/>
              </a:rPr>
              <a:t>A LQG must re-notify DEP by March 1 of each even-numbered year thereafter using form 8700-12FL. A LQG may submit this re-notification as part of its Biennial Report required under 262.41.</a:t>
            </a:r>
          </a:p>
        </p:txBody>
      </p:sp>
    </p:spTree>
    <p:extLst>
      <p:ext uri="{BB962C8B-B14F-4D97-AF65-F5344CB8AC3E}">
        <p14:creationId xmlns:p14="http://schemas.microsoft.com/office/powerpoint/2010/main" val="2429621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03F3-DB40-4EFF-AEF8-E59AF2F8EC44}"/>
              </a:ext>
            </a:extLst>
          </p:cNvPr>
          <p:cNvSpPr>
            <a:spLocks noGrp="1"/>
          </p:cNvSpPr>
          <p:nvPr>
            <p:ph type="title"/>
          </p:nvPr>
        </p:nvSpPr>
        <p:spPr/>
        <p:txBody>
          <a:bodyPr/>
          <a:lstStyle/>
          <a:p>
            <a:r>
              <a:rPr lang="en-US" sz="3200" dirty="0">
                <a:solidFill>
                  <a:prstClr val="white"/>
                </a:solidFill>
              </a:rPr>
              <a:t>EPA ID Numbers and Re-Notification</a:t>
            </a:r>
            <a:br>
              <a:rPr lang="en-US" sz="3600" dirty="0">
                <a:solidFill>
                  <a:prstClr val="white"/>
                </a:solidFill>
              </a:rPr>
            </a:br>
            <a:r>
              <a:rPr lang="en-US" sz="1800" dirty="0">
                <a:solidFill>
                  <a:prstClr val="white"/>
                </a:solidFill>
              </a:rPr>
              <a:t>[40 CFR 262.18(e)]</a:t>
            </a:r>
            <a:endParaRPr lang="en-US" dirty="0"/>
          </a:p>
        </p:txBody>
      </p:sp>
      <p:sp>
        <p:nvSpPr>
          <p:cNvPr id="3" name="Content Placeholder 2">
            <a:extLst>
              <a:ext uri="{FF2B5EF4-FFF2-40B4-BE49-F238E27FC236}">
                <a16:creationId xmlns:a16="http://schemas.microsoft.com/office/drawing/2014/main" id="{82F65E9F-DE3D-40D8-B491-C6F2D55322F5}"/>
              </a:ext>
            </a:extLst>
          </p:cNvPr>
          <p:cNvSpPr>
            <a:spLocks noGrp="1"/>
          </p:cNvSpPr>
          <p:nvPr>
            <p:ph idx="1"/>
          </p:nvPr>
        </p:nvSpPr>
        <p:spPr>
          <a:xfrm>
            <a:off x="628650" y="1325563"/>
            <a:ext cx="7886700" cy="4851400"/>
          </a:xfrm>
        </p:spPr>
        <p:txBody>
          <a:bodyPr>
            <a:normAutofit/>
          </a:bodyPr>
          <a:lstStyle/>
          <a:p>
            <a:pPr marL="0" indent="0">
              <a:buNone/>
            </a:pPr>
            <a:r>
              <a:rPr lang="en-US" sz="2400" dirty="0">
                <a:latin typeface="Arial" panose="020B0604020202020204" pitchFamily="34" charset="0"/>
                <a:cs typeface="Arial" panose="020B0604020202020204" pitchFamily="34" charset="0"/>
              </a:rPr>
              <a:t>(e) A recognized trader must not arrange for import or export of hazardous waste without having received an EPA identification number from the Administrator.</a:t>
            </a:r>
          </a:p>
        </p:txBody>
      </p:sp>
    </p:spTree>
    <p:extLst>
      <p:ext uri="{BB962C8B-B14F-4D97-AF65-F5344CB8AC3E}">
        <p14:creationId xmlns:p14="http://schemas.microsoft.com/office/powerpoint/2010/main" val="3782911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3C4D-EF2D-4869-93EC-44CCC70E413C}"/>
              </a:ext>
            </a:extLst>
          </p:cNvPr>
          <p:cNvSpPr>
            <a:spLocks noGrp="1"/>
          </p:cNvSpPr>
          <p:nvPr>
            <p:ph type="title"/>
          </p:nvPr>
        </p:nvSpPr>
        <p:spPr>
          <a:xfrm>
            <a:off x="906236" y="-103517"/>
            <a:ext cx="7609114" cy="1325563"/>
          </a:xfrm>
        </p:spPr>
        <p:txBody>
          <a:bodyPr/>
          <a:lstStyle/>
          <a:p>
            <a:r>
              <a:rPr lang="en-US" dirty="0"/>
              <a:t>Independent Requirements</a:t>
            </a:r>
            <a:br>
              <a:rPr lang="en-US" dirty="0"/>
            </a:br>
            <a:r>
              <a:rPr lang="en-US" sz="2000" dirty="0"/>
              <a:t>[40 CFR 262.10(a)(1)(iii)]     </a:t>
            </a:r>
          </a:p>
        </p:txBody>
      </p:sp>
      <p:sp>
        <p:nvSpPr>
          <p:cNvPr id="3" name="Content Placeholder 2">
            <a:extLst>
              <a:ext uri="{FF2B5EF4-FFF2-40B4-BE49-F238E27FC236}">
                <a16:creationId xmlns:a16="http://schemas.microsoft.com/office/drawing/2014/main" id="{E5FAA00F-1B1B-4B4C-B52A-205E01050577}"/>
              </a:ext>
            </a:extLst>
          </p:cNvPr>
          <p:cNvSpPr>
            <a:spLocks noGrp="1"/>
          </p:cNvSpPr>
          <p:nvPr>
            <p:ph idx="1"/>
          </p:nvPr>
        </p:nvSpPr>
        <p:spPr>
          <a:xfrm>
            <a:off x="388883" y="1222046"/>
            <a:ext cx="8481847" cy="4926506"/>
          </a:xfrm>
        </p:spPr>
        <p:txBody>
          <a:bodyPr>
            <a:noAutofit/>
          </a:bodyPr>
          <a:lstStyle/>
          <a:p>
            <a:pPr marL="0" indent="0">
              <a:buNone/>
            </a:pPr>
            <a:r>
              <a:rPr lang="en-US" sz="2200" dirty="0">
                <a:latin typeface="Arial" panose="020B0604020202020204" pitchFamily="34" charset="0"/>
                <a:cs typeface="Arial" panose="020B0604020202020204" pitchFamily="34" charset="0"/>
              </a:rPr>
              <a:t>Independent requirements of an LQG</a:t>
            </a:r>
          </a:p>
          <a:p>
            <a:pPr marL="0" indent="0">
              <a:buNone/>
            </a:pPr>
            <a:endParaRPr lang="en-US" sz="5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 Section 262.11 - Hazardous waste determination and recordkeeping; </a:t>
            </a:r>
          </a:p>
          <a:p>
            <a:pPr marL="0" indent="0">
              <a:buNone/>
            </a:pPr>
            <a:r>
              <a:rPr lang="en-US" sz="2000" dirty="0">
                <a:latin typeface="Arial" panose="020B0604020202020204" pitchFamily="34" charset="0"/>
                <a:cs typeface="Arial" panose="020B0604020202020204" pitchFamily="34" charset="0"/>
              </a:rPr>
              <a:t>(B) Section 262.13 - Generator category determination;</a:t>
            </a:r>
          </a:p>
          <a:p>
            <a:pPr marL="0" indent="0">
              <a:buNone/>
            </a:pPr>
            <a:r>
              <a:rPr lang="en-US" sz="2000" dirty="0">
                <a:latin typeface="Arial" panose="020B0604020202020204" pitchFamily="34" charset="0"/>
                <a:cs typeface="Arial" panose="020B0604020202020204" pitchFamily="34" charset="0"/>
              </a:rPr>
              <a:t>(C) Section 262.18 - EPA ID No.’s and re-notification for LQGs;</a:t>
            </a:r>
          </a:p>
          <a:p>
            <a:pPr marL="0" indent="0">
              <a:buNone/>
            </a:pPr>
            <a:r>
              <a:rPr lang="en-US" sz="2000" b="1" dirty="0">
                <a:latin typeface="Arial" panose="020B0604020202020204" pitchFamily="34" charset="0"/>
                <a:cs typeface="Arial" panose="020B0604020202020204" pitchFamily="34" charset="0"/>
              </a:rPr>
              <a:t>(D) Part 262 Subpart B - Manifest requirements for LQGs;</a:t>
            </a:r>
          </a:p>
          <a:p>
            <a:pPr marL="400050" indent="-400050">
              <a:buNone/>
            </a:pPr>
            <a:r>
              <a:rPr lang="en-US" sz="2000" dirty="0">
                <a:latin typeface="Arial" panose="020B0604020202020204" pitchFamily="34" charset="0"/>
                <a:cs typeface="Arial" panose="020B0604020202020204" pitchFamily="34" charset="0"/>
              </a:rPr>
              <a:t>(E) Part 262 Subpart C - Pre-transport requirements for LQGs;</a:t>
            </a:r>
          </a:p>
          <a:p>
            <a:pPr marL="0" indent="0">
              <a:buNone/>
            </a:pPr>
            <a:r>
              <a:rPr lang="en-US" sz="2000" dirty="0">
                <a:latin typeface="Arial" panose="020B0604020202020204" pitchFamily="34" charset="0"/>
                <a:cs typeface="Arial" panose="020B0604020202020204" pitchFamily="34" charset="0"/>
              </a:rPr>
              <a:t>(F) Part 262 Subpart D - Recordkeeping and reporting applicable to small and large quantity generators, except §262.44; and </a:t>
            </a:r>
          </a:p>
          <a:p>
            <a:pPr marL="0" indent="0">
              <a:buNone/>
            </a:pPr>
            <a:r>
              <a:rPr lang="en-US" sz="2000" dirty="0">
                <a:latin typeface="Arial" panose="020B0604020202020204" pitchFamily="34" charset="0"/>
                <a:cs typeface="Arial" panose="020B0604020202020204" pitchFamily="34" charset="0"/>
              </a:rPr>
              <a:t>(G) Part 262 Subpart H - Transboundary movements of hazardous waste for recovery or disposal.</a:t>
            </a:r>
          </a:p>
        </p:txBody>
      </p:sp>
    </p:spTree>
    <p:extLst>
      <p:ext uri="{BB962C8B-B14F-4D97-AF65-F5344CB8AC3E}">
        <p14:creationId xmlns:p14="http://schemas.microsoft.com/office/powerpoint/2010/main" val="2370743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262.20(a)]</a:t>
            </a:r>
          </a:p>
        </p:txBody>
      </p:sp>
      <p:sp>
        <p:nvSpPr>
          <p:cNvPr id="7" name="Content Placeholder 2"/>
          <p:cNvSpPr>
            <a:spLocks noGrp="1"/>
          </p:cNvSpPr>
          <p:nvPr>
            <p:ph idx="1"/>
          </p:nvPr>
        </p:nvSpPr>
        <p:spPr>
          <a:xfrm>
            <a:off x="76200" y="1143000"/>
            <a:ext cx="9067800" cy="5334000"/>
          </a:xfrm>
        </p:spPr>
        <p:txBody>
          <a:bodyPr>
            <a:normAutofit lnSpcReduction="10000"/>
          </a:bodyPr>
          <a:lstStyle/>
          <a:p>
            <a:pPr marL="0" indent="0">
              <a:buNone/>
            </a:pPr>
            <a:r>
              <a:rPr lang="en-US" sz="2400" dirty="0">
                <a:latin typeface="Arial" panose="020B0604020202020204" pitchFamily="34" charset="0"/>
                <a:cs typeface="Arial" panose="020B0604020202020204" pitchFamily="34" charset="0"/>
              </a:rPr>
              <a:t>40 CFR 262.20 General requirements.</a:t>
            </a:r>
          </a:p>
          <a:p>
            <a:pPr marL="0" indent="0">
              <a:buNone/>
            </a:pPr>
            <a:r>
              <a:rPr lang="en-US" sz="2400" dirty="0">
                <a:latin typeface="Arial" panose="020B0604020202020204" pitchFamily="34" charset="0"/>
                <a:cs typeface="Arial" panose="020B0604020202020204" pitchFamily="34" charset="0"/>
              </a:rPr>
              <a:t>(a)(1) A generator who transports, or offers for transport a hazardous waste for offsite treatment, storage, or disposal, or a treatment, storage, and disposal facility who offers for transport a rejected hazardous waste load, must prepare a Manifest (OMB Control number 2050-0039) on EPA Form 8700-22, and, if necessary, EPA Form 8700-22A, according to the instructions included in the appendix to this part.</a:t>
            </a:r>
          </a:p>
          <a:p>
            <a:pPr marL="0" indent="0">
              <a:buNone/>
            </a:pPr>
            <a:r>
              <a:rPr lang="en-US" sz="2400" dirty="0">
                <a:latin typeface="Arial" panose="020B0604020202020204" pitchFamily="34" charset="0"/>
                <a:cs typeface="Arial" panose="020B0604020202020204" pitchFamily="34" charset="0"/>
              </a:rPr>
              <a:t>(2) The revised manifest form and procedures in 40 CFR 260.10, 261.7, 262.20, 262.21, 262.27, 262.32, 262.34, 262.54, 262.60, and the appendix to part 262, shall not apply until September 5, 2006. The manifest form and procedures in 40 CFR 260.10, 261.7, 262.20, 262.21, 262.32, 262.34, 262.54, 262.60, and the appendix to part 262, contained in the 40 CFR, parts 260 to 265, edition revised as of July 1, 2004, shall be applicable until September 5, 2006.</a:t>
            </a:r>
          </a:p>
        </p:txBody>
      </p:sp>
    </p:spTree>
    <p:extLst>
      <p:ext uri="{BB962C8B-B14F-4D97-AF65-F5344CB8AC3E}">
        <p14:creationId xmlns:p14="http://schemas.microsoft.com/office/powerpoint/2010/main" val="4276672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13A-6704-4157-A097-1B60AEC40796}"/>
              </a:ext>
            </a:extLst>
          </p:cNvPr>
          <p:cNvSpPr>
            <a:spLocks noGrp="1"/>
          </p:cNvSpPr>
          <p:nvPr>
            <p:ph type="title"/>
          </p:nvPr>
        </p:nvSpPr>
        <p:spPr/>
        <p:txBody>
          <a:bodyPr/>
          <a:lstStyle/>
          <a:p>
            <a:r>
              <a:rPr lang="en-US" dirty="0"/>
              <a:t>Generator Requirements</a:t>
            </a:r>
          </a:p>
        </p:txBody>
      </p:sp>
      <p:sp>
        <p:nvSpPr>
          <p:cNvPr id="3" name="Content Placeholder 2">
            <a:extLst>
              <a:ext uri="{FF2B5EF4-FFF2-40B4-BE49-F238E27FC236}">
                <a16:creationId xmlns:a16="http://schemas.microsoft.com/office/drawing/2014/main" id="{6593ECBE-84F7-451A-952C-339DB51E90AD}"/>
              </a:ext>
            </a:extLst>
          </p:cNvPr>
          <p:cNvSpPr>
            <a:spLocks noGrp="1"/>
          </p:cNvSpPr>
          <p:nvPr>
            <p:ph idx="1"/>
          </p:nvPr>
        </p:nvSpPr>
        <p:spPr>
          <a:xfrm>
            <a:off x="628650" y="1325563"/>
            <a:ext cx="7886700" cy="4851400"/>
          </a:xfrm>
        </p:spPr>
        <p:txBody>
          <a:bodyPr>
            <a:normAutofit/>
          </a:bodyPr>
          <a:lstStyle/>
          <a:p>
            <a:pPr marL="0" indent="0">
              <a:buNone/>
            </a:pPr>
            <a:r>
              <a:rPr lang="en-US" sz="2400" b="1" dirty="0">
                <a:latin typeface="Arial" panose="020B0604020202020204" pitchFamily="34" charset="0"/>
                <a:cs typeface="Arial" panose="020B0604020202020204" pitchFamily="34" charset="0"/>
              </a:rPr>
              <a:t>40 CFR 262.1</a:t>
            </a:r>
          </a:p>
          <a:p>
            <a:pPr marL="0" indent="0">
              <a:buNone/>
            </a:pPr>
            <a:r>
              <a:rPr lang="en-US" sz="2400" b="1" dirty="0">
                <a:latin typeface="Arial" panose="020B0604020202020204" pitchFamily="34" charset="0"/>
                <a:cs typeface="Arial" panose="020B0604020202020204" pitchFamily="34" charset="0"/>
              </a:rPr>
              <a:t>Independent requirement </a:t>
            </a:r>
            <a:r>
              <a:rPr lang="en-US" sz="2400" dirty="0">
                <a:latin typeface="Arial" panose="020B0604020202020204" pitchFamily="34" charset="0"/>
                <a:cs typeface="Arial" panose="020B0604020202020204" pitchFamily="34" charset="0"/>
              </a:rPr>
              <a:t>means a requirement of Part 262 that states an event, action, or standard that must occur or be met; and that applies without relation to, or irrespective of, the purpose of obtaining a conditional exemption from storage facility permit, interim status, and operating requirements under §§262.14, 262.15, 262.16, 262.17, or Subpart K or Subpart L of this Part.</a:t>
            </a:r>
          </a:p>
          <a:p>
            <a:endParaRPr lang="en-US" dirty="0"/>
          </a:p>
        </p:txBody>
      </p:sp>
    </p:spTree>
    <p:extLst>
      <p:ext uri="{BB962C8B-B14F-4D97-AF65-F5344CB8AC3E}">
        <p14:creationId xmlns:p14="http://schemas.microsoft.com/office/powerpoint/2010/main" val="4094507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262.20(a)(3)]</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(3) </a:t>
            </a:r>
            <a:r>
              <a:rPr lang="en-US" sz="2400" i="1" dirty="0">
                <a:latin typeface="Arial" panose="020B0604020202020204" pitchFamily="34" charset="0"/>
                <a:cs typeface="Arial" panose="020B0604020202020204" pitchFamily="34" charset="0"/>
              </a:rPr>
              <a:t>Electronic manifest.</a:t>
            </a:r>
            <a:r>
              <a:rPr lang="en-US" sz="2400" dirty="0">
                <a:latin typeface="Arial" panose="020B0604020202020204" pitchFamily="34" charset="0"/>
                <a:cs typeface="Arial" panose="020B0604020202020204" pitchFamily="34" charset="0"/>
              </a:rPr>
              <a:t> In lieu of using the manifest form specified in paragraph (a)(1) of this section, a person required to prepare a manifest under paragraph (a)(1) of this section may prepare and use an electronic manifest, provided that the person:</a:t>
            </a:r>
          </a:p>
          <a:p>
            <a:pPr marL="0" indent="0">
              <a:buNone/>
            </a:pPr>
            <a:r>
              <a:rPr lang="en-US" sz="2400" dirty="0">
                <a:latin typeface="Arial" panose="020B0604020202020204" pitchFamily="34" charset="0"/>
                <a:cs typeface="Arial" panose="020B0604020202020204" pitchFamily="34" charset="0"/>
              </a:rPr>
              <a:t>(i) Complies with the requirements in §262.24 for use of electronic manifests, and</a:t>
            </a:r>
          </a:p>
          <a:p>
            <a:pPr marL="0" indent="0">
              <a:buNone/>
            </a:pPr>
            <a:r>
              <a:rPr lang="en-US" sz="2400" dirty="0">
                <a:latin typeface="Arial" panose="020B0604020202020204" pitchFamily="34" charset="0"/>
                <a:cs typeface="Arial" panose="020B0604020202020204" pitchFamily="34" charset="0"/>
              </a:rPr>
              <a:t>(ii) Complies with the requirements of 40 CFR 3.10 for the reporting of electronic documents to EPA.</a:t>
            </a:r>
          </a:p>
          <a:p>
            <a:pPr marL="0" indent="0">
              <a:buNone/>
            </a:pPr>
            <a:endParaRPr lang="en-US" dirty="0"/>
          </a:p>
        </p:txBody>
      </p:sp>
    </p:spTree>
    <p:extLst>
      <p:ext uri="{BB962C8B-B14F-4D97-AF65-F5344CB8AC3E}">
        <p14:creationId xmlns:p14="http://schemas.microsoft.com/office/powerpoint/2010/main" val="1410726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262.20(b-d)]</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(b) A generator must designate on the manifest one facility which is permitted to handle the waste described on the manifest. </a:t>
            </a:r>
          </a:p>
          <a:p>
            <a:pPr marL="0" indent="0">
              <a:buNone/>
            </a:pPr>
            <a:r>
              <a:rPr lang="en-US" sz="2400" dirty="0">
                <a:latin typeface="Arial" panose="020B0604020202020204" pitchFamily="34" charset="0"/>
                <a:cs typeface="Arial" panose="020B0604020202020204" pitchFamily="34" charset="0"/>
              </a:rPr>
              <a:t>(c) A generator may also designate on the manifest one alternate facility which is permitted to handle his waste in the event an emergency prevents delivery of the waste to the primary designated facility. </a:t>
            </a:r>
          </a:p>
          <a:p>
            <a:pPr marL="0" indent="0">
              <a:buNone/>
            </a:pPr>
            <a:r>
              <a:rPr lang="en-US" sz="2400" dirty="0">
                <a:latin typeface="Arial" panose="020B0604020202020204" pitchFamily="34" charset="0"/>
                <a:cs typeface="Arial" panose="020B0604020202020204" pitchFamily="34" charset="0"/>
              </a:rPr>
              <a:t>(d) If the transporter is unable to deliver the hazardous waste to the designated facility or the alternate facility, the generator must either designate another facility or instruct the transporter to return the waste.</a:t>
            </a:r>
          </a:p>
          <a:p>
            <a:pPr marL="0" indent="0">
              <a:buNone/>
            </a:pPr>
            <a:endParaRPr lang="en-US" dirty="0"/>
          </a:p>
        </p:txBody>
      </p:sp>
    </p:spTree>
    <p:extLst>
      <p:ext uri="{BB962C8B-B14F-4D97-AF65-F5344CB8AC3E}">
        <p14:creationId xmlns:p14="http://schemas.microsoft.com/office/powerpoint/2010/main" val="3869052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262.20(f)]</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(f) The requirements of this subpart and §262.32(b) do not apply to the transport of hazardous wastes on a public or private right-of-way within or along the border of contiguous property under the control of the same person, even if such contiguous property is divided by a public or private right-of-way. Notwithstanding 40 CFR 263.10(a), the generator or transporter must comply with the requirements for transporters set forth in 40 CFR 263.30 and 263.31 in the event of a discharge of hazardous waste on a public or private right-of-way.</a:t>
            </a:r>
          </a:p>
        </p:txBody>
      </p:sp>
    </p:spTree>
    <p:extLst>
      <p:ext uri="{BB962C8B-B14F-4D97-AF65-F5344CB8AC3E}">
        <p14:creationId xmlns:p14="http://schemas.microsoft.com/office/powerpoint/2010/main" val="1350627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262.22]</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262.22 - Number of copies. </a:t>
            </a:r>
          </a:p>
          <a:p>
            <a:pPr marL="0" indent="0">
              <a:buNone/>
            </a:pPr>
            <a:r>
              <a:rPr lang="en-US" sz="2400" dirty="0">
                <a:latin typeface="Arial" panose="020B0604020202020204" pitchFamily="34" charset="0"/>
                <a:cs typeface="Arial" panose="020B0604020202020204" pitchFamily="34" charset="0"/>
              </a:rPr>
              <a:t>The manifest consists of at least the number of copies which will provide the generator, each transporter, and the owner or operator of the designated facility with one copy each for their records and another copy to be returned to the generator. </a:t>
            </a:r>
          </a:p>
        </p:txBody>
      </p:sp>
    </p:spTree>
    <p:extLst>
      <p:ext uri="{BB962C8B-B14F-4D97-AF65-F5344CB8AC3E}">
        <p14:creationId xmlns:p14="http://schemas.microsoft.com/office/powerpoint/2010/main" val="228379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262.23(a-c)]</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200" dirty="0">
                <a:latin typeface="Arial" panose="020B0604020202020204" pitchFamily="34" charset="0"/>
                <a:cs typeface="Arial" panose="020B0604020202020204" pitchFamily="34" charset="0"/>
              </a:rPr>
              <a:t>40 CFR 262.23 – Use of the manifest. </a:t>
            </a:r>
          </a:p>
          <a:p>
            <a:pPr marL="457200" indent="-457200">
              <a:buAutoNum type="alphaLcParenBoth"/>
            </a:pPr>
            <a:r>
              <a:rPr lang="en-US" sz="2200" dirty="0">
                <a:latin typeface="Arial" panose="020B0604020202020204" pitchFamily="34" charset="0"/>
                <a:cs typeface="Arial" panose="020B0604020202020204" pitchFamily="34" charset="0"/>
              </a:rPr>
              <a:t>The generator must: </a:t>
            </a:r>
          </a:p>
          <a:p>
            <a:pPr marL="457200" indent="-457200">
              <a:buAutoNum type="arabicParenBoth"/>
            </a:pPr>
            <a:r>
              <a:rPr lang="en-US" sz="2200" dirty="0">
                <a:latin typeface="Arial" panose="020B0604020202020204" pitchFamily="34" charset="0"/>
                <a:cs typeface="Arial" panose="020B0604020202020204" pitchFamily="34" charset="0"/>
              </a:rPr>
              <a:t>Sign the manifest certification by hand; and </a:t>
            </a:r>
          </a:p>
          <a:p>
            <a:pPr marL="0" indent="0">
              <a:buNone/>
            </a:pPr>
            <a:r>
              <a:rPr lang="en-US" sz="2200" dirty="0">
                <a:latin typeface="Arial" panose="020B0604020202020204" pitchFamily="34" charset="0"/>
                <a:cs typeface="Arial" panose="020B0604020202020204" pitchFamily="34" charset="0"/>
              </a:rPr>
              <a:t>(2) Obtain the handwritten signature of the initial transporter and date of acceptance on the manifest; and </a:t>
            </a:r>
          </a:p>
          <a:p>
            <a:pPr marL="0" indent="0">
              <a:buNone/>
            </a:pPr>
            <a:r>
              <a:rPr lang="en-US" sz="2200" dirty="0">
                <a:latin typeface="Arial" panose="020B0604020202020204" pitchFamily="34" charset="0"/>
                <a:cs typeface="Arial" panose="020B0604020202020204" pitchFamily="34" charset="0"/>
              </a:rPr>
              <a:t>(3) Retain one copy, in accordance with §262.40(a). </a:t>
            </a:r>
          </a:p>
          <a:p>
            <a:pPr marL="0" indent="0">
              <a:buNone/>
            </a:pPr>
            <a:r>
              <a:rPr lang="en-US" sz="2200" dirty="0">
                <a:latin typeface="Arial" panose="020B0604020202020204" pitchFamily="34" charset="0"/>
                <a:cs typeface="Arial" panose="020B0604020202020204" pitchFamily="34" charset="0"/>
              </a:rPr>
              <a:t>(b) The generator must give the transporter the remaining copies of the manifest. </a:t>
            </a:r>
          </a:p>
          <a:p>
            <a:pPr marL="0" indent="0">
              <a:buNone/>
            </a:pPr>
            <a:r>
              <a:rPr lang="en-US" sz="2200" dirty="0">
                <a:latin typeface="Arial" panose="020B0604020202020204" pitchFamily="34" charset="0"/>
                <a:cs typeface="Arial" panose="020B0604020202020204" pitchFamily="34" charset="0"/>
              </a:rPr>
              <a:t>(c) For shipments of hazardous waste within the United States solely by water (bulk shipments only), the generator must send three copies of the manifest dated and signed in accordance with this section to the owner or operator of the designated facility or the last water (bulk shipment) transporter to handle the waste in the United States if exported by water. Copies of the manifest are not required for each transporter. </a:t>
            </a:r>
          </a:p>
        </p:txBody>
      </p:sp>
    </p:spTree>
    <p:extLst>
      <p:ext uri="{BB962C8B-B14F-4D97-AF65-F5344CB8AC3E}">
        <p14:creationId xmlns:p14="http://schemas.microsoft.com/office/powerpoint/2010/main" val="131670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262.23(d)]</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(d) For rail shipments of hazardous waste within the United States which originate at the site of generation, the generator must send at least three copies of the manifest dated and signed in accordance with this section to: </a:t>
            </a:r>
          </a:p>
          <a:p>
            <a:pPr marL="0" indent="0">
              <a:buNone/>
            </a:pPr>
            <a:r>
              <a:rPr lang="en-US" sz="2400" dirty="0">
                <a:latin typeface="Arial" panose="020B0604020202020204" pitchFamily="34" charset="0"/>
                <a:cs typeface="Arial" panose="020B0604020202020204" pitchFamily="34" charset="0"/>
              </a:rPr>
              <a:t>(1) The next non-rail transporter, if any; or 		               (2) The designated facility if transported solely by rail; or            (3) The last rail transporter to handle the waste in the United States if exported by rail. </a:t>
            </a:r>
          </a:p>
        </p:txBody>
      </p:sp>
    </p:spTree>
    <p:extLst>
      <p:ext uri="{BB962C8B-B14F-4D97-AF65-F5344CB8AC3E}">
        <p14:creationId xmlns:p14="http://schemas.microsoft.com/office/powerpoint/2010/main" val="268813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262.23(e)]</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(e) For shipments of hazardous waste to a designated facility in an authorized State which has not yet obtained authorization to regulate that particular waste as hazardous, the generator must assure that the designated facility agrees to sign and return the manifest to the generator, and that any out-of-state transporter signs and forwards the manifest to the designated facility. </a:t>
            </a:r>
          </a:p>
        </p:txBody>
      </p:sp>
    </p:spTree>
    <p:extLst>
      <p:ext uri="{BB962C8B-B14F-4D97-AF65-F5344CB8AC3E}">
        <p14:creationId xmlns:p14="http://schemas.microsoft.com/office/powerpoint/2010/main" val="2142684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262.23(f)(1)]</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(f) For rejected shipments of hazardous waste or container residues contained in non-empty containers that are returned to the generator by the designated facility (following the procedures of 40 CFR 264.72(f) or 265.72(f)), the generator must: 	    </a:t>
            </a:r>
          </a:p>
          <a:p>
            <a:pPr marL="0" indent="0">
              <a:buNone/>
            </a:pPr>
            <a:r>
              <a:rPr lang="en-US" sz="2400" dirty="0">
                <a:latin typeface="Arial" panose="020B0604020202020204" pitchFamily="34" charset="0"/>
                <a:cs typeface="Arial" panose="020B0604020202020204" pitchFamily="34" charset="0"/>
              </a:rPr>
              <a:t>(1) Sign either: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Item 20 of the new manifest if a new manifest is used for the returned shipment; or 						    (ii) Item 18c of the original manifest if the original manifest is used for the returned shipment; </a:t>
            </a:r>
          </a:p>
        </p:txBody>
      </p:sp>
    </p:spTree>
    <p:extLst>
      <p:ext uri="{BB962C8B-B14F-4D97-AF65-F5344CB8AC3E}">
        <p14:creationId xmlns:p14="http://schemas.microsoft.com/office/powerpoint/2010/main" val="3651793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262.23(f)(2-4)]</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(f) cont.</a:t>
            </a:r>
          </a:p>
          <a:p>
            <a:pPr marL="0" indent="0">
              <a:buNone/>
            </a:pPr>
            <a:r>
              <a:rPr lang="en-US" sz="2400" dirty="0">
                <a:latin typeface="Arial" panose="020B0604020202020204" pitchFamily="34" charset="0"/>
                <a:cs typeface="Arial" panose="020B0604020202020204" pitchFamily="34" charset="0"/>
              </a:rPr>
              <a:t>(2) Provide the transporter a copy of the manifest; 		    (3) Within 30 days of delivery of the rejected shipment or container residues contained in non-empty containers, send a copy of the manifest to the designated facility that returned the shipment to the generator; and    					    (4) Retain at the generator’s site a copy of each manifest for at least three years from the date of delivery. </a:t>
            </a:r>
          </a:p>
        </p:txBody>
      </p:sp>
    </p:spTree>
    <p:extLst>
      <p:ext uri="{BB962C8B-B14F-4D97-AF65-F5344CB8AC3E}">
        <p14:creationId xmlns:p14="http://schemas.microsoft.com/office/powerpoint/2010/main" val="3024852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262.24(a)]</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262.24 – Use of the electronic manifest. </a:t>
            </a:r>
          </a:p>
          <a:p>
            <a:pPr marL="0" indent="0">
              <a:buNone/>
            </a:pPr>
            <a:r>
              <a:rPr lang="en-US" sz="2400" dirty="0">
                <a:latin typeface="Arial" panose="020B0604020202020204" pitchFamily="34" charset="0"/>
                <a:cs typeface="Arial" panose="020B0604020202020204" pitchFamily="34" charset="0"/>
              </a:rPr>
              <a:t>(a) </a:t>
            </a:r>
            <a:r>
              <a:rPr lang="en-US" sz="2400" i="1" dirty="0">
                <a:latin typeface="Arial" panose="020B0604020202020204" pitchFamily="34" charset="0"/>
                <a:cs typeface="Arial" panose="020B0604020202020204" pitchFamily="34" charset="0"/>
              </a:rPr>
              <a:t>Legal equivalence to paper manifests</a:t>
            </a:r>
            <a:r>
              <a:rPr lang="en-US" sz="2400" dirty="0">
                <a:latin typeface="Arial" panose="020B0604020202020204" pitchFamily="34" charset="0"/>
                <a:cs typeface="Arial" panose="020B0604020202020204" pitchFamily="34" charset="0"/>
              </a:rPr>
              <a:t>. Electronic manifests that are obtained, completed, and transmitted in accordance with §262.20(a)(3), and used in accordance with this section in lieu of EPA Forms 8700–22 and 8700–22A are the legal equivalent of paper manifest forms bearing handwritten signatures, and satisfy for all purposes any requirement in these regulations to obtain, complete, sign, provide, use, or retain a manifest.</a:t>
            </a:r>
          </a:p>
        </p:txBody>
      </p:sp>
    </p:spTree>
    <p:extLst>
      <p:ext uri="{BB962C8B-B14F-4D97-AF65-F5344CB8AC3E}">
        <p14:creationId xmlns:p14="http://schemas.microsoft.com/office/powerpoint/2010/main" val="217591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13A-6704-4157-A097-1B60AEC40796}"/>
              </a:ext>
            </a:extLst>
          </p:cNvPr>
          <p:cNvSpPr>
            <a:spLocks noGrp="1"/>
          </p:cNvSpPr>
          <p:nvPr>
            <p:ph type="title"/>
          </p:nvPr>
        </p:nvSpPr>
        <p:spPr>
          <a:xfrm>
            <a:off x="906236" y="-102870"/>
            <a:ext cx="7609114" cy="1325563"/>
          </a:xfrm>
        </p:spPr>
        <p:txBody>
          <a:bodyPr/>
          <a:lstStyle/>
          <a:p>
            <a:r>
              <a:rPr lang="en-US" dirty="0"/>
              <a:t>Independent Requirements - Violations</a:t>
            </a:r>
          </a:p>
        </p:txBody>
      </p:sp>
      <p:sp>
        <p:nvSpPr>
          <p:cNvPr id="3" name="Content Placeholder 2">
            <a:extLst>
              <a:ext uri="{FF2B5EF4-FFF2-40B4-BE49-F238E27FC236}">
                <a16:creationId xmlns:a16="http://schemas.microsoft.com/office/drawing/2014/main" id="{6593ECBE-84F7-451A-952C-339DB51E90AD}"/>
              </a:ext>
            </a:extLst>
          </p:cNvPr>
          <p:cNvSpPr>
            <a:spLocks noGrp="1"/>
          </p:cNvSpPr>
          <p:nvPr>
            <p:ph idx="1"/>
          </p:nvPr>
        </p:nvSpPr>
        <p:spPr>
          <a:xfrm>
            <a:off x="628650" y="1325563"/>
            <a:ext cx="7886700" cy="4851400"/>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262.10(g)(1) </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A generator’s violation of an independent requirement is </a:t>
            </a:r>
            <a:r>
              <a:rPr lang="en-US" sz="2400" b="1" dirty="0">
                <a:latin typeface="Arial" panose="020B0604020202020204" pitchFamily="34" charset="0"/>
                <a:cs typeface="Arial" panose="020B0604020202020204" pitchFamily="34" charset="0"/>
              </a:rPr>
              <a:t>subject to penalty and injunctive relief under section 3008 of RCRA.</a:t>
            </a:r>
          </a:p>
          <a:p>
            <a:pPr marL="0" indent="0">
              <a:buNone/>
            </a:pPr>
            <a:endParaRPr lang="en-US" dirty="0"/>
          </a:p>
        </p:txBody>
      </p:sp>
    </p:spTree>
    <p:extLst>
      <p:ext uri="{BB962C8B-B14F-4D97-AF65-F5344CB8AC3E}">
        <p14:creationId xmlns:p14="http://schemas.microsoft.com/office/powerpoint/2010/main" val="3288467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262.24(a)]</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000" dirty="0">
                <a:latin typeface="Arial" panose="020B0604020202020204" pitchFamily="34" charset="0"/>
                <a:cs typeface="Arial" panose="020B0604020202020204" pitchFamily="34" charset="0"/>
              </a:rPr>
              <a:t>(a)(1) Any requirement in these regulations to sign a manifest or manifest certification by hand, or to obtain a handwritten signature, is satisfied by signing with or obtaining a valid and enforceable electronic signature within the meaning of 262.25. 					                	      (2) Any requirement in these regulations to give, provide, send, forward, or return to another person a copy of the manifest is satisfied when an electronic manifest is transmitted to the other person by submission to the system.        (3) Any requirement in these regulations for a generator to keep or retain a copy of each manifest is satisfied by retention of a signed electronic manifest in the generator’s account on the national e-Manifest system, provided that such copies are readily available for viewing and production if requested by any EPA or authorized state inspector.  					                   (4) No generator may be held liable for the inability to produce an electronic manifest for inspection under this section if the generator can demonstrate that the inability to produce the electronic manifest is due exclusively to a technical difficulty with the electronic manifest system for which the generator bears no responsibility.</a:t>
            </a:r>
          </a:p>
        </p:txBody>
      </p:sp>
    </p:spTree>
    <p:extLst>
      <p:ext uri="{BB962C8B-B14F-4D97-AF65-F5344CB8AC3E}">
        <p14:creationId xmlns:p14="http://schemas.microsoft.com/office/powerpoint/2010/main" val="550917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262.24(b-d)]</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200" dirty="0">
                <a:latin typeface="Arial" panose="020B0604020202020204" pitchFamily="34" charset="0"/>
                <a:cs typeface="Arial" panose="020B0604020202020204" pitchFamily="34" charset="0"/>
              </a:rPr>
              <a:t>(b) A generator may participate in the electronic manifest system either by accessing the electronic manifest system from its own electronic equipment, or by accessing the electronic manifest system from portable equipment brought to the generator’s site by the transporter who accepts the hazardous waste shipment from the generator for off-site transportation. 							     (c) </a:t>
            </a:r>
            <a:r>
              <a:rPr lang="en-US" sz="2200" i="1" dirty="0">
                <a:latin typeface="Arial" panose="020B0604020202020204" pitchFamily="34" charset="0"/>
                <a:cs typeface="Arial" panose="020B0604020202020204" pitchFamily="34" charset="0"/>
              </a:rPr>
              <a:t>Restriction on use of electronic manifests</a:t>
            </a:r>
            <a:r>
              <a:rPr lang="en-US" sz="2200" dirty="0">
                <a:latin typeface="Arial" panose="020B0604020202020204" pitchFamily="34" charset="0"/>
                <a:cs typeface="Arial" panose="020B0604020202020204" pitchFamily="34" charset="0"/>
              </a:rPr>
              <a:t>. A generator may prepare an electronic manifest for the tracking of hazardous waste shipments involving any RCRA hazardous waste only if it is known at the time the manifest is originated that all waste handlers named on the manifest participate in the electronic manifest system. 			     (d) </a:t>
            </a:r>
            <a:r>
              <a:rPr lang="en-US" sz="2200" i="1" dirty="0">
                <a:latin typeface="Arial" panose="020B0604020202020204" pitchFamily="34" charset="0"/>
                <a:cs typeface="Arial" panose="020B0604020202020204" pitchFamily="34" charset="0"/>
              </a:rPr>
              <a:t>Requirement for one printed copy</a:t>
            </a:r>
            <a:r>
              <a:rPr lang="en-US" sz="2200" dirty="0">
                <a:latin typeface="Arial" panose="020B0604020202020204" pitchFamily="34" charset="0"/>
                <a:cs typeface="Arial" panose="020B0604020202020204" pitchFamily="34" charset="0"/>
              </a:rPr>
              <a:t>. To the extent the Hazardous Materials regulation on shipping papers for carriage by public highway requires shippers of hazardous materials to supply a paper document for compliance with 49 CFR 177.817, a generator originating an electronic manifest must also provide the initial transporter with one printed copy of the electronic manifest. </a:t>
            </a:r>
          </a:p>
        </p:txBody>
      </p:sp>
    </p:spTree>
    <p:extLst>
      <p:ext uri="{BB962C8B-B14F-4D97-AF65-F5344CB8AC3E}">
        <p14:creationId xmlns:p14="http://schemas.microsoft.com/office/powerpoint/2010/main" val="298923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262.24(e-f)]</a:t>
            </a:r>
          </a:p>
        </p:txBody>
      </p:sp>
      <p:sp>
        <p:nvSpPr>
          <p:cNvPr id="7" name="Content Placeholder 2"/>
          <p:cNvSpPr>
            <a:spLocks noGrp="1"/>
          </p:cNvSpPr>
          <p:nvPr>
            <p:ph idx="1"/>
          </p:nvPr>
        </p:nvSpPr>
        <p:spPr>
          <a:xfrm>
            <a:off x="176893" y="1066800"/>
            <a:ext cx="8814707" cy="5344159"/>
          </a:xfrm>
        </p:spPr>
        <p:txBody>
          <a:bodyPr>
            <a:noAutofit/>
          </a:bodyPr>
          <a:lstStyle/>
          <a:p>
            <a:pPr marL="0" indent="0">
              <a:buNone/>
            </a:pPr>
            <a:r>
              <a:rPr lang="en-US" sz="2000" dirty="0">
                <a:latin typeface="Arial" panose="020B0604020202020204" pitchFamily="34" charset="0"/>
                <a:cs typeface="Arial" panose="020B0604020202020204" pitchFamily="34" charset="0"/>
              </a:rPr>
              <a:t>(e) </a:t>
            </a:r>
            <a:r>
              <a:rPr lang="en-US" sz="2000" i="1" dirty="0">
                <a:latin typeface="Arial" panose="020B0604020202020204" pitchFamily="34" charset="0"/>
                <a:cs typeface="Arial" panose="020B0604020202020204" pitchFamily="34" charset="0"/>
              </a:rPr>
              <a:t>Special procedures when electronic manifest is unavailable</a:t>
            </a:r>
            <a:r>
              <a:rPr lang="en-US" sz="2000" dirty="0">
                <a:latin typeface="Arial" panose="020B0604020202020204" pitchFamily="34" charset="0"/>
                <a:cs typeface="Arial" panose="020B0604020202020204" pitchFamily="34" charset="0"/>
              </a:rPr>
              <a:t>. If a generator has prepared an electronic manifest for a hazardous waste shipment, but the electronic manifest system becomes unavailable for any reason prior to the time that the initial transporter has signed electronically to acknowledge the receipt of the hazardous waste from the generator, then the generator must obtain and complete a paper manifest and if necessary, a continuation sheet (EPA Forms 8700–22 and 8700–22A) in accordance with the manifest instructions in the appendix to this part, and use these paper forms from this point forward in accordance with the requirements of §262.23. 	</a:t>
            </a:r>
          </a:p>
          <a:p>
            <a:pPr marL="0" indent="0">
              <a:buNone/>
            </a:pPr>
            <a:r>
              <a:rPr lang="en-US" sz="2000" dirty="0">
                <a:latin typeface="Arial" panose="020B0604020202020204" pitchFamily="34" charset="0"/>
                <a:cs typeface="Arial" panose="020B0604020202020204" pitchFamily="34" charset="0"/>
              </a:rPr>
              <a:t>(f) </a:t>
            </a:r>
            <a:r>
              <a:rPr lang="en-US" sz="2000" i="1" dirty="0">
                <a:latin typeface="Arial" panose="020B0604020202020204" pitchFamily="34" charset="0"/>
                <a:cs typeface="Arial" panose="020B0604020202020204" pitchFamily="34" charset="0"/>
              </a:rPr>
              <a:t>Special procedures for electronic signature methods undergoing tests</a:t>
            </a:r>
            <a:r>
              <a:rPr lang="en-US" sz="2000" dirty="0">
                <a:latin typeface="Arial" panose="020B0604020202020204" pitchFamily="34" charset="0"/>
                <a:cs typeface="Arial" panose="020B0604020202020204" pitchFamily="34" charset="0"/>
              </a:rPr>
              <a:t>. If a generator has prepared an electronic manifest for a hazardous waste shipment, and signs this manifest electronically using an electronic signature method which is undergoing pilot or demonstration tests aimed at demonstrating the practicality or legal dependability of the signature method, then the generator shall also sign with an ink signature the generator/offeror certification on the printed copy of the manifest provided under paragraph (d) of this section. 	</a:t>
            </a:r>
            <a:r>
              <a:rPr lang="en-US"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9940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262.24(g)]</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(g) </a:t>
            </a:r>
            <a:r>
              <a:rPr lang="en-US" sz="2400" i="1" dirty="0">
                <a:latin typeface="Arial" panose="020B0604020202020204" pitchFamily="34" charset="0"/>
                <a:cs typeface="Arial" panose="020B0604020202020204" pitchFamily="34" charset="0"/>
              </a:rPr>
              <a:t>Imposition of user fee</a:t>
            </a:r>
            <a:r>
              <a:rPr lang="en-US" sz="2400" dirty="0">
                <a:latin typeface="Arial" panose="020B0604020202020204" pitchFamily="34" charset="0"/>
                <a:cs typeface="Arial" panose="020B0604020202020204" pitchFamily="34" charset="0"/>
              </a:rPr>
              <a:t>. A generator who is a user of the electronic manifest may be assessed a user fee by EPA for the origination of each electronic manifest. EPA shall maintain and update from time-to-time the current schedule of electronic manifest user fees, which shall be determined based on current and projected system costs and level of use of the electronic manifest system. The current schedule of electronic manifest user fees shall be published as an appendix to this part. </a:t>
            </a:r>
          </a:p>
        </p:txBody>
      </p:sp>
    </p:spTree>
    <p:extLst>
      <p:ext uri="{BB962C8B-B14F-4D97-AF65-F5344CB8AC3E}">
        <p14:creationId xmlns:p14="http://schemas.microsoft.com/office/powerpoint/2010/main" val="2855912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262.25(a-b)]</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40 CFR 262.25 Electronic manifest signatures. </a:t>
            </a:r>
          </a:p>
          <a:p>
            <a:pPr marL="0" indent="0">
              <a:buNone/>
            </a:pPr>
            <a:r>
              <a:rPr lang="en-US" sz="2400" dirty="0">
                <a:latin typeface="Arial" panose="020B0604020202020204" pitchFamily="34" charset="0"/>
                <a:cs typeface="Arial" panose="020B0604020202020204" pitchFamily="34" charset="0"/>
              </a:rPr>
              <a:t>Electronic signature methods for the e-Manifest system shall:   </a:t>
            </a:r>
          </a:p>
          <a:p>
            <a:pPr marL="0" indent="0">
              <a:buNone/>
            </a:pPr>
            <a:r>
              <a:rPr lang="en-US" sz="2400" dirty="0">
                <a:latin typeface="Arial" panose="020B0604020202020204" pitchFamily="34" charset="0"/>
                <a:cs typeface="Arial" panose="020B0604020202020204" pitchFamily="34" charset="0"/>
              </a:rPr>
              <a:t> (a) Be a legally valid and enforceable signature under applicable EPA and other Federal requirements pertaining to electronic signatures; and 	</a:t>
            </a:r>
          </a:p>
          <a:p>
            <a:pPr marL="0" indent="0">
              <a:buNone/>
            </a:pPr>
            <a:r>
              <a:rPr lang="en-US" sz="2400" dirty="0">
                <a:latin typeface="Arial" panose="020B0604020202020204" pitchFamily="34" charset="0"/>
                <a:cs typeface="Arial" panose="020B0604020202020204" pitchFamily="34" charset="0"/>
              </a:rPr>
              <a:t> (b) Be a method that is designed and implemented in a manner that EPA considers to be as cost-effective and practical as possible for the users of the manifest.</a:t>
            </a:r>
          </a:p>
        </p:txBody>
      </p:sp>
    </p:spTree>
    <p:extLst>
      <p:ext uri="{BB962C8B-B14F-4D97-AF65-F5344CB8AC3E}">
        <p14:creationId xmlns:p14="http://schemas.microsoft.com/office/powerpoint/2010/main" val="695031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[40 CFR 262.27(a)]</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40 CFR 262.27 Waste minimization certification.</a:t>
            </a:r>
          </a:p>
          <a:p>
            <a:pPr marL="0" indent="0">
              <a:buNone/>
            </a:pPr>
            <a:r>
              <a:rPr lang="en-US" sz="2400" dirty="0">
                <a:latin typeface="Arial" panose="020B0604020202020204" pitchFamily="34" charset="0"/>
                <a:cs typeface="Arial" panose="020B0604020202020204" pitchFamily="34" charset="0"/>
              </a:rPr>
              <a:t>A generator who initiates a shipment of hazardous waste must certify to one of the following statements in Item 15 of the uniform hazardous waste manifest: </a:t>
            </a:r>
          </a:p>
          <a:p>
            <a:pPr marL="457200" indent="-457200">
              <a:buAutoNum type="alphaLcParenBoth"/>
            </a:pPr>
            <a:r>
              <a:rPr lang="en-US" sz="2400" dirty="0">
                <a:latin typeface="Arial" panose="020B0604020202020204" pitchFamily="34" charset="0"/>
                <a:cs typeface="Arial" panose="020B0604020202020204" pitchFamily="34" charset="0"/>
              </a:rPr>
              <a:t>‘‘I am a large quantity generator. I have a program in place to reduce the volume and toxicity of waste generated to the degree I have determined to be economically practicable and I have selected the practicable method of treatment, storage, or disposal currently available to me which minimizes the present and future threat to human health and the environment;’’ or </a:t>
            </a:r>
          </a:p>
          <a:p>
            <a:pPr marL="457200" indent="-457200">
              <a:buAutoNum type="alphaLcParenBoth"/>
            </a:pPr>
            <a:r>
              <a:rPr lang="en-US" sz="2400" dirty="0">
                <a:latin typeface="Arial" panose="020B0604020202020204" pitchFamily="34" charset="0"/>
                <a:cs typeface="Arial" panose="020B0604020202020204" pitchFamily="34" charset="0"/>
              </a:rPr>
              <a:t>(Is for SQGs)</a:t>
            </a:r>
          </a:p>
        </p:txBody>
      </p:sp>
    </p:spTree>
    <p:extLst>
      <p:ext uri="{BB962C8B-B14F-4D97-AF65-F5344CB8AC3E}">
        <p14:creationId xmlns:p14="http://schemas.microsoft.com/office/powerpoint/2010/main" val="953329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a manifest. "/>
          <p:cNvPicPr>
            <a:picLocks noChangeAspect="1"/>
          </p:cNvPicPr>
          <p:nvPr/>
        </p:nvPicPr>
        <p:blipFill>
          <a:blip r:embed="rId3"/>
          <a:stretch>
            <a:fillRect/>
          </a:stretch>
        </p:blipFill>
        <p:spPr>
          <a:xfrm>
            <a:off x="2525447" y="960765"/>
            <a:ext cx="4370691" cy="5645776"/>
          </a:xfrm>
          <a:prstGeom prst="rect">
            <a:avLst/>
          </a:prstGeom>
        </p:spPr>
      </p:pic>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p>
        </p:txBody>
      </p:sp>
    </p:spTree>
    <p:extLst>
      <p:ext uri="{BB962C8B-B14F-4D97-AF65-F5344CB8AC3E}">
        <p14:creationId xmlns:p14="http://schemas.microsoft.com/office/powerpoint/2010/main" val="2917080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1. Generator’s U.S. EPA Identification Number </a:t>
            </a:r>
          </a:p>
          <a:p>
            <a:pPr marL="0" indent="0">
              <a:buNone/>
            </a:pPr>
            <a:r>
              <a:rPr lang="en-US" sz="2400" dirty="0">
                <a:latin typeface="Arial" panose="020B0604020202020204" pitchFamily="34" charset="0"/>
                <a:cs typeface="Arial" panose="020B0604020202020204" pitchFamily="34" charset="0"/>
              </a:rPr>
              <a:t>Enter the generator’s U.S. EPA twelve digit identification number, or the State generator identification number if the generator site does not have an EPA identification number. </a:t>
            </a:r>
          </a:p>
          <a:p>
            <a:pPr marL="0" indent="0">
              <a:buNone/>
            </a:pPr>
            <a:r>
              <a:rPr lang="en-US" sz="2400" i="1" dirty="0">
                <a:latin typeface="Arial" panose="020B0604020202020204" pitchFamily="34" charset="0"/>
                <a:cs typeface="Arial" panose="020B0604020202020204" pitchFamily="34" charset="0"/>
              </a:rPr>
              <a:t>Item 2. Page 1 of __ </a:t>
            </a:r>
          </a:p>
          <a:p>
            <a:pPr marL="0" indent="0">
              <a:buNone/>
            </a:pPr>
            <a:r>
              <a:rPr lang="en-US" sz="2400" dirty="0">
                <a:latin typeface="Arial" panose="020B0604020202020204" pitchFamily="34" charset="0"/>
                <a:cs typeface="Arial" panose="020B0604020202020204" pitchFamily="34" charset="0"/>
              </a:rPr>
              <a:t>Enter the total number of pages used to complete this Manifest (i.e., the first page (EPA Form 8700–22) plus the number of Continuation Sheets (EPA Form 8700–22A), if any).</a:t>
            </a:r>
          </a:p>
        </p:txBody>
      </p:sp>
    </p:spTree>
    <p:extLst>
      <p:ext uri="{BB962C8B-B14F-4D97-AF65-F5344CB8AC3E}">
        <p14:creationId xmlns:p14="http://schemas.microsoft.com/office/powerpoint/2010/main" val="1595172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fontScale="92500"/>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3. </a:t>
            </a:r>
            <a:r>
              <a:rPr lang="en-US" sz="2400" b="1" i="1" dirty="0">
                <a:latin typeface="Arial" panose="020B0604020202020204" pitchFamily="34" charset="0"/>
                <a:cs typeface="Arial" panose="020B0604020202020204" pitchFamily="34" charset="0"/>
              </a:rPr>
              <a:t>Emergency Response Phone Number </a:t>
            </a:r>
          </a:p>
          <a:p>
            <a:pPr marL="0" indent="0">
              <a:buNone/>
            </a:pPr>
            <a:r>
              <a:rPr lang="en-US" sz="2400" dirty="0">
                <a:latin typeface="Arial" panose="020B0604020202020204" pitchFamily="34" charset="0"/>
                <a:cs typeface="Arial" panose="020B0604020202020204" pitchFamily="34" charset="0"/>
              </a:rPr>
              <a:t>Enter a phone number for which emergency response information can be obtained in the event of an incident during transportation. The emergency response phone number must: 		     		      1. Be the number of the generator or the number of an agency or organization who is capable of and accepts responsibility for providing detailed information about the shipment; 	              		      2. </a:t>
            </a:r>
            <a:r>
              <a:rPr lang="en-US" sz="2400" b="1" dirty="0">
                <a:latin typeface="Arial" panose="020B0604020202020204" pitchFamily="34" charset="0"/>
                <a:cs typeface="Arial" panose="020B0604020202020204" pitchFamily="34" charset="0"/>
              </a:rPr>
              <a:t>Reach a phone that is monitored 24 hours a day </a:t>
            </a:r>
            <a:r>
              <a:rPr lang="en-US" sz="2400" dirty="0">
                <a:latin typeface="Arial" panose="020B0604020202020204" pitchFamily="34" charset="0"/>
                <a:cs typeface="Arial" panose="020B0604020202020204" pitchFamily="34" charset="0"/>
              </a:rPr>
              <a:t>at all times the waste is in transportation (including transportation related storage); and 3. Reach someone </a:t>
            </a:r>
            <a:r>
              <a:rPr lang="en-US" sz="2400" b="1" dirty="0">
                <a:latin typeface="Arial" panose="020B0604020202020204" pitchFamily="34" charset="0"/>
                <a:cs typeface="Arial" panose="020B0604020202020204" pitchFamily="34" charset="0"/>
              </a:rPr>
              <a:t>who is either knowledgeable </a:t>
            </a:r>
            <a:r>
              <a:rPr lang="en-US" sz="2400" dirty="0">
                <a:latin typeface="Arial" panose="020B0604020202020204" pitchFamily="34" charset="0"/>
                <a:cs typeface="Arial" panose="020B0604020202020204" pitchFamily="34" charset="0"/>
              </a:rPr>
              <a:t>of the hazardous waste being shipped and has comprehensive emergency response and spill cleanup/incident mitigation information for the material being shipped </a:t>
            </a:r>
            <a:r>
              <a:rPr lang="en-US" sz="2400" b="1" dirty="0">
                <a:latin typeface="Arial" panose="020B0604020202020204" pitchFamily="34" charset="0"/>
                <a:cs typeface="Arial" panose="020B0604020202020204" pitchFamily="34" charset="0"/>
              </a:rPr>
              <a:t>or has immediate access to a person </a:t>
            </a:r>
            <a:r>
              <a:rPr lang="en-US" sz="2400" dirty="0">
                <a:latin typeface="Arial" panose="020B0604020202020204" pitchFamily="34" charset="0"/>
                <a:cs typeface="Arial" panose="020B0604020202020204" pitchFamily="34" charset="0"/>
              </a:rPr>
              <a:t>who has that knowledge and information about the shipment. </a:t>
            </a:r>
          </a:p>
        </p:txBody>
      </p:sp>
    </p:spTree>
    <p:extLst>
      <p:ext uri="{BB962C8B-B14F-4D97-AF65-F5344CB8AC3E}">
        <p14:creationId xmlns:p14="http://schemas.microsoft.com/office/powerpoint/2010/main" val="2204109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fontScale="92500"/>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4. Manifest Tracking Number </a:t>
            </a:r>
          </a:p>
          <a:p>
            <a:pPr marL="0" indent="0">
              <a:buNone/>
            </a:pPr>
            <a:r>
              <a:rPr lang="en-US" sz="2400" dirty="0">
                <a:latin typeface="Arial" panose="020B0604020202020204" pitchFamily="34" charset="0"/>
                <a:cs typeface="Arial" panose="020B0604020202020204" pitchFamily="34" charset="0"/>
              </a:rPr>
              <a:t>This unique tracking number must be preprinted on the manifest by the forms printer. </a:t>
            </a:r>
          </a:p>
          <a:p>
            <a:pPr marL="0" indent="0">
              <a:buNone/>
            </a:pPr>
            <a:r>
              <a:rPr lang="en-US" sz="2400" i="1" dirty="0">
                <a:latin typeface="Arial" panose="020B0604020202020204" pitchFamily="34" charset="0"/>
                <a:cs typeface="Arial" panose="020B0604020202020204" pitchFamily="34" charset="0"/>
              </a:rPr>
              <a:t>Item 5. Generator’s Mailing Address, Phone Number and Site Address </a:t>
            </a:r>
          </a:p>
          <a:p>
            <a:pPr marL="0" indent="0">
              <a:buNone/>
            </a:pPr>
            <a:r>
              <a:rPr lang="en-US" sz="2400" dirty="0">
                <a:latin typeface="Arial" panose="020B0604020202020204" pitchFamily="34" charset="0"/>
                <a:cs typeface="Arial" panose="020B0604020202020204" pitchFamily="34" charset="0"/>
              </a:rPr>
              <a:t>Enter the name of the generator, the mailing address to which the completed manifest signed by the designated facility should be mailed, and the generator’s telephone number. Note, the telephone number (including area code) should be the normal business number for the generator, or the number where the generator or his authorized agent may be reached to provide instructions in the event the designated and/or alternate (if any) facility rejects some or all of the shipment. Also enter the physical site address from which the shipment originates only if this address is different than the mailing address. </a:t>
            </a:r>
          </a:p>
        </p:txBody>
      </p:sp>
    </p:spTree>
    <p:extLst>
      <p:ext uri="{BB962C8B-B14F-4D97-AF65-F5344CB8AC3E}">
        <p14:creationId xmlns:p14="http://schemas.microsoft.com/office/powerpoint/2010/main" val="3429459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3C4D-EF2D-4869-93EC-44CCC70E413C}"/>
              </a:ext>
            </a:extLst>
          </p:cNvPr>
          <p:cNvSpPr>
            <a:spLocks noGrp="1"/>
          </p:cNvSpPr>
          <p:nvPr>
            <p:ph type="title"/>
          </p:nvPr>
        </p:nvSpPr>
        <p:spPr>
          <a:xfrm>
            <a:off x="906236" y="-103517"/>
            <a:ext cx="7609114" cy="1325563"/>
          </a:xfrm>
        </p:spPr>
        <p:txBody>
          <a:bodyPr/>
          <a:lstStyle/>
          <a:p>
            <a:r>
              <a:rPr lang="en-US" dirty="0"/>
              <a:t>Independent Requirements</a:t>
            </a:r>
            <a:br>
              <a:rPr lang="en-US" dirty="0"/>
            </a:br>
            <a:r>
              <a:rPr lang="en-US" sz="2000" dirty="0"/>
              <a:t>[40 CFR 262.10(a)(1)(iii)]</a:t>
            </a:r>
          </a:p>
        </p:txBody>
      </p:sp>
      <p:sp>
        <p:nvSpPr>
          <p:cNvPr id="3" name="Content Placeholder 2">
            <a:extLst>
              <a:ext uri="{FF2B5EF4-FFF2-40B4-BE49-F238E27FC236}">
                <a16:creationId xmlns:a16="http://schemas.microsoft.com/office/drawing/2014/main" id="{E5FAA00F-1B1B-4B4C-B52A-205E01050577}"/>
              </a:ext>
            </a:extLst>
          </p:cNvPr>
          <p:cNvSpPr>
            <a:spLocks noGrp="1"/>
          </p:cNvSpPr>
          <p:nvPr>
            <p:ph idx="1"/>
          </p:nvPr>
        </p:nvSpPr>
        <p:spPr>
          <a:xfrm>
            <a:off x="388883" y="1222046"/>
            <a:ext cx="8481847" cy="5331154"/>
          </a:xfrm>
        </p:spPr>
        <p:txBody>
          <a:bodyPr>
            <a:noAutofit/>
          </a:bodyPr>
          <a:lstStyle/>
          <a:p>
            <a:pPr marL="0" indent="0">
              <a:buNone/>
            </a:pPr>
            <a:r>
              <a:rPr lang="en-US" sz="2000" dirty="0">
                <a:latin typeface="Arial" panose="020B0604020202020204" pitchFamily="34" charset="0"/>
                <a:cs typeface="Arial" panose="020B0604020202020204" pitchFamily="34" charset="0"/>
              </a:rPr>
              <a:t>Independent requirements of an LQG</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(A) Section 262.11 - Hazardous waste determination and recordkeeping; </a:t>
            </a:r>
          </a:p>
          <a:p>
            <a:pPr marL="0" indent="0">
              <a:buNone/>
            </a:pPr>
            <a:r>
              <a:rPr lang="en-US" sz="2000" dirty="0">
                <a:latin typeface="Arial" panose="020B0604020202020204" pitchFamily="34" charset="0"/>
                <a:cs typeface="Arial" panose="020B0604020202020204" pitchFamily="34" charset="0"/>
              </a:rPr>
              <a:t>(B) Section 262.13 - Generator category determination;</a:t>
            </a:r>
          </a:p>
          <a:p>
            <a:pPr marL="0" indent="0">
              <a:buNone/>
            </a:pPr>
            <a:r>
              <a:rPr lang="en-US" sz="2000" dirty="0">
                <a:latin typeface="Arial" panose="020B0604020202020204" pitchFamily="34" charset="0"/>
                <a:cs typeface="Arial" panose="020B0604020202020204" pitchFamily="34" charset="0"/>
              </a:rPr>
              <a:t>(C) Section 262.18 - EPA ID No.’s and re-notification for LQGs;</a:t>
            </a:r>
          </a:p>
          <a:p>
            <a:pPr marL="0" indent="0">
              <a:buNone/>
            </a:pPr>
            <a:r>
              <a:rPr lang="en-US" sz="2000" dirty="0">
                <a:latin typeface="Arial" panose="020B0604020202020204" pitchFamily="34" charset="0"/>
                <a:cs typeface="Arial" panose="020B0604020202020204" pitchFamily="34" charset="0"/>
              </a:rPr>
              <a:t>(D) Part 262 Subpart B - Manifest requirements for LQGs;</a:t>
            </a:r>
          </a:p>
          <a:p>
            <a:pPr marL="400050" indent="-400050">
              <a:buNone/>
            </a:pPr>
            <a:r>
              <a:rPr lang="en-US" sz="2000" dirty="0">
                <a:latin typeface="Arial" panose="020B0604020202020204" pitchFamily="34" charset="0"/>
                <a:cs typeface="Arial" panose="020B0604020202020204" pitchFamily="34" charset="0"/>
              </a:rPr>
              <a:t>(E) Part 262 Subpart C - Pre-transport requirements for to LQGs;</a:t>
            </a:r>
          </a:p>
          <a:p>
            <a:pPr marL="0" indent="0">
              <a:buNone/>
            </a:pPr>
            <a:r>
              <a:rPr lang="en-US" sz="2000" dirty="0">
                <a:latin typeface="Arial" panose="020B0604020202020204" pitchFamily="34" charset="0"/>
                <a:cs typeface="Arial" panose="020B0604020202020204" pitchFamily="34" charset="0"/>
              </a:rPr>
              <a:t>(F) Part 262 Subpart D - Recordkeeping and reporting applicable to small and large quantity generators, except §262.44; and  </a:t>
            </a:r>
          </a:p>
          <a:p>
            <a:pPr marL="400050" indent="-400050">
              <a:buNone/>
            </a:pPr>
            <a:r>
              <a:rPr lang="en-US" sz="2000" dirty="0">
                <a:latin typeface="Arial" panose="020B0604020202020204" pitchFamily="34" charset="0"/>
                <a:cs typeface="Arial" panose="020B0604020202020204" pitchFamily="34" charset="0"/>
              </a:rPr>
              <a:t>(G) Part 262 Subpart H - Transboundary movements of hazardous waste for recovery or disposal.</a:t>
            </a:r>
          </a:p>
        </p:txBody>
      </p:sp>
    </p:spTree>
    <p:extLst>
      <p:ext uri="{BB962C8B-B14F-4D97-AF65-F5344CB8AC3E}">
        <p14:creationId xmlns:p14="http://schemas.microsoft.com/office/powerpoint/2010/main" val="35179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6. Transporter 1 Company Name, and U.S. EPA ID Number </a:t>
            </a:r>
          </a:p>
          <a:p>
            <a:pPr marL="0" indent="0">
              <a:buNone/>
            </a:pPr>
            <a:r>
              <a:rPr lang="en-US" sz="2400" dirty="0">
                <a:latin typeface="Arial" panose="020B0604020202020204" pitchFamily="34" charset="0"/>
                <a:cs typeface="Arial" panose="020B0604020202020204" pitchFamily="34" charset="0"/>
              </a:rPr>
              <a:t>Enter the company name and U.S. EPA ID number of the first transporter who will transport the waste. Vehicle or driver information may not be entered here. </a:t>
            </a:r>
          </a:p>
          <a:p>
            <a:pPr marL="0" indent="0">
              <a:buNone/>
            </a:pPr>
            <a:r>
              <a:rPr lang="en-US" sz="2400" i="1" dirty="0">
                <a:latin typeface="Arial" panose="020B0604020202020204" pitchFamily="34" charset="0"/>
                <a:cs typeface="Arial" panose="020B0604020202020204" pitchFamily="34" charset="0"/>
              </a:rPr>
              <a:t>Item 7. Transporter 2 Company Name and U.S. EPA ID Number </a:t>
            </a:r>
          </a:p>
          <a:p>
            <a:pPr marL="0" indent="0">
              <a:buNone/>
            </a:pPr>
            <a:r>
              <a:rPr lang="en-US" sz="2400" dirty="0">
                <a:latin typeface="Arial" panose="020B0604020202020204" pitchFamily="34" charset="0"/>
                <a:cs typeface="Arial" panose="020B0604020202020204" pitchFamily="34" charset="0"/>
              </a:rPr>
              <a:t>If applicable, enter the company name and U.S. EPA ID number of the second transporter who will transport the waste. Vehicle or driver information may not be entered here. If more than two transporters are needed, use a Continuation Sheet(s) (EPA Form 8700– 22A). </a:t>
            </a:r>
          </a:p>
        </p:txBody>
      </p:sp>
    </p:spTree>
    <p:extLst>
      <p:ext uri="{BB962C8B-B14F-4D97-AF65-F5344CB8AC3E}">
        <p14:creationId xmlns:p14="http://schemas.microsoft.com/office/powerpoint/2010/main" val="7498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8. Designated Facility Name, Site Address, and U.S. EPA ID Number </a:t>
            </a:r>
          </a:p>
          <a:p>
            <a:pPr marL="0" indent="0">
              <a:buNone/>
            </a:pPr>
            <a:r>
              <a:rPr lang="en-US" sz="2400" dirty="0">
                <a:latin typeface="Arial" panose="020B0604020202020204" pitchFamily="34" charset="0"/>
                <a:cs typeface="Arial" panose="020B0604020202020204" pitchFamily="34" charset="0"/>
              </a:rPr>
              <a:t>Enter the company name and site address of the facility designated to receive the waste listed on this manifest. Also enter the facility’s phone number and the U.S. EPA twelve digit identification number of the facility. </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711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fontScale="92500"/>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9. U.S. DOT Description (Including Proper Shipping Name, Hazard Class or Division, Identification Number, and Packing Group) </a:t>
            </a:r>
          </a:p>
          <a:p>
            <a:pPr marL="0" indent="0">
              <a:buNone/>
            </a:pPr>
            <a:r>
              <a:rPr lang="en-US" sz="2400" i="1" dirty="0">
                <a:latin typeface="Arial" panose="020B0604020202020204" pitchFamily="34" charset="0"/>
                <a:cs typeface="Arial" panose="020B0604020202020204" pitchFamily="34" charset="0"/>
              </a:rPr>
              <a:t>Item 9a. </a:t>
            </a:r>
            <a:r>
              <a:rPr lang="en-US" sz="2400" dirty="0">
                <a:latin typeface="Arial" panose="020B0604020202020204" pitchFamily="34" charset="0"/>
                <a:cs typeface="Arial" panose="020B0604020202020204" pitchFamily="34" charset="0"/>
              </a:rPr>
              <a:t>If the wastes identified in Item 9b consist of both hazardous and nonhazardous materials, then identify the hazardous materials by entering an ‘‘X’’ in this Item next to the corresponding hazardous material identified in Item 9b. 					                   If applicable, enter the name of the person accepting the waste on behalf of the second transporter. That person must acknowledge acceptance of the waste described on the manifest by signing and entering the date of receipt. 						  </a:t>
            </a:r>
            <a:r>
              <a:rPr lang="en-US" sz="2400" i="1" dirty="0">
                <a:latin typeface="Arial" panose="020B0604020202020204" pitchFamily="34" charset="0"/>
                <a:cs typeface="Arial" panose="020B0604020202020204" pitchFamily="34" charset="0"/>
              </a:rPr>
              <a:t>Item 9b. </a:t>
            </a:r>
            <a:r>
              <a:rPr lang="en-US" sz="2400" dirty="0">
                <a:latin typeface="Arial" panose="020B0604020202020204" pitchFamily="34" charset="0"/>
                <a:cs typeface="Arial" panose="020B0604020202020204" pitchFamily="34" charset="0"/>
              </a:rPr>
              <a:t>Enter the U.S. DOT Proper Shipping Name, Hazard Class or Division, Identification Number (UN/NA) and Packing Group for each waste as identified in 49 CFR 172. Include technical name(s) and reportable quantity references, if applicable.</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60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fontScale="62500" lnSpcReduction="20000"/>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10. Containers (Number and Type) </a:t>
            </a:r>
          </a:p>
          <a:p>
            <a:pPr marL="0" indent="0">
              <a:buNone/>
            </a:pPr>
            <a:r>
              <a:rPr lang="en-US" sz="2400" dirty="0">
                <a:latin typeface="Arial" panose="020B0604020202020204" pitchFamily="34" charset="0"/>
                <a:cs typeface="Arial" panose="020B0604020202020204" pitchFamily="34" charset="0"/>
              </a:rPr>
              <a:t>Enter the number of containers for each waste and the appropriate abbreviation from Table I (below) for the type of container. </a:t>
            </a:r>
          </a:p>
          <a:p>
            <a:pPr marL="0" indent="0" algn="ctr">
              <a:buNone/>
            </a:pPr>
            <a:r>
              <a:rPr lang="en-US" sz="2400" dirty="0">
                <a:latin typeface="Arial" panose="020B0604020202020204" pitchFamily="34" charset="0"/>
                <a:cs typeface="Arial" panose="020B0604020202020204" pitchFamily="34" charset="0"/>
              </a:rPr>
              <a:t>TABLE I—TYPES OF CONTAINERS</a:t>
            </a:r>
          </a:p>
          <a:p>
            <a:pPr marL="0" indent="0">
              <a:buNone/>
            </a:pPr>
            <a:r>
              <a:rPr lang="en-US" sz="2400" dirty="0">
                <a:latin typeface="Arial" panose="020B0604020202020204" pitchFamily="34" charset="0"/>
                <a:cs typeface="Arial" panose="020B0604020202020204" pitchFamily="34" charset="0"/>
              </a:rPr>
              <a:t>BA = Burlap, cloth, paper, or plastic bags.</a:t>
            </a:r>
          </a:p>
          <a:p>
            <a:pPr marL="0" indent="0">
              <a:buNone/>
            </a:pPr>
            <a:r>
              <a:rPr lang="en-US" sz="2400" dirty="0">
                <a:latin typeface="Arial" panose="020B0604020202020204" pitchFamily="34" charset="0"/>
                <a:cs typeface="Arial" panose="020B0604020202020204" pitchFamily="34" charset="0"/>
              </a:rPr>
              <a:t>CF = Fiber or plastic boxes, cartons, cases.</a:t>
            </a:r>
          </a:p>
          <a:p>
            <a:pPr marL="0" indent="0">
              <a:buNone/>
            </a:pPr>
            <a:r>
              <a:rPr lang="en-US" sz="2400" dirty="0">
                <a:latin typeface="Arial" panose="020B0604020202020204" pitchFamily="34" charset="0"/>
                <a:cs typeface="Arial" panose="020B0604020202020204" pitchFamily="34" charset="0"/>
              </a:rPr>
              <a:t>CM = Metal boxes, cartons, cases (including roll-offs).</a:t>
            </a:r>
          </a:p>
          <a:p>
            <a:pPr marL="0" indent="0">
              <a:buNone/>
            </a:pPr>
            <a:r>
              <a:rPr lang="en-US" sz="2400" dirty="0">
                <a:latin typeface="Arial" panose="020B0604020202020204" pitchFamily="34" charset="0"/>
                <a:cs typeface="Arial" panose="020B0604020202020204" pitchFamily="34" charset="0"/>
              </a:rPr>
              <a:t>CW = Wooden boxes, cartons, cases.</a:t>
            </a:r>
          </a:p>
          <a:p>
            <a:pPr marL="0" indent="0">
              <a:buNone/>
            </a:pPr>
            <a:r>
              <a:rPr lang="en-US" sz="2400" dirty="0">
                <a:latin typeface="Arial" panose="020B0604020202020204" pitchFamily="34" charset="0"/>
                <a:cs typeface="Arial" panose="020B0604020202020204" pitchFamily="34" charset="0"/>
              </a:rPr>
              <a:t>CY = Cylinders.</a:t>
            </a:r>
          </a:p>
          <a:p>
            <a:pPr marL="0" indent="0">
              <a:buNone/>
            </a:pPr>
            <a:r>
              <a:rPr lang="en-US" sz="2400" dirty="0">
                <a:latin typeface="Arial" panose="020B0604020202020204" pitchFamily="34" charset="0"/>
                <a:cs typeface="Arial" panose="020B0604020202020204" pitchFamily="34" charset="0"/>
              </a:rPr>
              <a:t>DF = Fiberboard or plastic drums, barrels, kegs.</a:t>
            </a:r>
          </a:p>
          <a:p>
            <a:pPr marL="0" indent="0">
              <a:buNone/>
            </a:pPr>
            <a:r>
              <a:rPr lang="en-US" sz="2400" dirty="0">
                <a:latin typeface="Arial" panose="020B0604020202020204" pitchFamily="34" charset="0"/>
                <a:cs typeface="Arial" panose="020B0604020202020204" pitchFamily="34" charset="0"/>
              </a:rPr>
              <a:t>DM = Metal drums, barrels, kegs.</a:t>
            </a:r>
          </a:p>
          <a:p>
            <a:pPr marL="0" indent="0">
              <a:buNone/>
            </a:pPr>
            <a:r>
              <a:rPr lang="en-US" sz="2400" dirty="0">
                <a:latin typeface="Arial" panose="020B0604020202020204" pitchFamily="34" charset="0"/>
                <a:cs typeface="Arial" panose="020B0604020202020204" pitchFamily="34" charset="0"/>
              </a:rPr>
              <a:t>DT = Dump truck.</a:t>
            </a:r>
          </a:p>
          <a:p>
            <a:pPr marL="0" indent="0">
              <a:buNone/>
            </a:pPr>
            <a:r>
              <a:rPr lang="en-US" sz="2400" dirty="0">
                <a:latin typeface="Arial" panose="020B0604020202020204" pitchFamily="34" charset="0"/>
                <a:cs typeface="Arial" panose="020B0604020202020204" pitchFamily="34" charset="0"/>
              </a:rPr>
              <a:t>DW = Wooden drums, barrels, kegs.</a:t>
            </a:r>
          </a:p>
          <a:p>
            <a:pPr marL="0" indent="0">
              <a:buNone/>
            </a:pPr>
            <a:r>
              <a:rPr lang="en-US" sz="2400" dirty="0">
                <a:latin typeface="Arial" panose="020B0604020202020204" pitchFamily="34" charset="0"/>
                <a:cs typeface="Arial" panose="020B0604020202020204" pitchFamily="34" charset="0"/>
              </a:rPr>
              <a:t>HG = Hopper or gondola cars.</a:t>
            </a:r>
          </a:p>
          <a:p>
            <a:pPr marL="0" indent="0">
              <a:buNone/>
            </a:pPr>
            <a:r>
              <a:rPr lang="en-US" sz="2400" dirty="0">
                <a:latin typeface="Arial" panose="020B0604020202020204" pitchFamily="34" charset="0"/>
                <a:cs typeface="Arial" panose="020B0604020202020204" pitchFamily="34" charset="0"/>
              </a:rPr>
              <a:t>TC = Tank cars.</a:t>
            </a:r>
          </a:p>
          <a:p>
            <a:pPr marL="0" indent="0">
              <a:buNone/>
            </a:pPr>
            <a:r>
              <a:rPr lang="en-US" sz="2400" dirty="0">
                <a:latin typeface="Arial" panose="020B0604020202020204" pitchFamily="34" charset="0"/>
                <a:cs typeface="Arial" panose="020B0604020202020204" pitchFamily="34" charset="0"/>
              </a:rPr>
              <a:t>TP = Portable tanks.</a:t>
            </a:r>
          </a:p>
          <a:p>
            <a:pPr marL="0" indent="0">
              <a:buNone/>
            </a:pPr>
            <a:r>
              <a:rPr lang="en-US" sz="2400" dirty="0">
                <a:latin typeface="Arial" panose="020B0604020202020204" pitchFamily="34" charset="0"/>
                <a:cs typeface="Arial" panose="020B0604020202020204" pitchFamily="34" charset="0"/>
              </a:rPr>
              <a:t>TT = Cargo tanks (tank trucks). </a:t>
            </a:r>
          </a:p>
        </p:txBody>
      </p:sp>
    </p:spTree>
    <p:extLst>
      <p:ext uri="{BB962C8B-B14F-4D97-AF65-F5344CB8AC3E}">
        <p14:creationId xmlns:p14="http://schemas.microsoft.com/office/powerpoint/2010/main" val="2910560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11. Total Quantity</a:t>
            </a:r>
          </a:p>
          <a:p>
            <a:pPr marL="0" indent="0">
              <a:buNone/>
            </a:pPr>
            <a:r>
              <a:rPr lang="en-US" sz="2400" dirty="0">
                <a:latin typeface="Arial" panose="020B0604020202020204" pitchFamily="34" charset="0"/>
                <a:cs typeface="Arial" panose="020B0604020202020204" pitchFamily="34" charset="0"/>
              </a:rPr>
              <a:t>Enter, in designated boxes, the total quantity of waste. Round partial units to the nearest whole unit, and do not enter decimals or fractions. To the extent practical, report quantities using appropriate units of measure that will allow you to report quantities with precision. Waste quantities entered should be based on actual measurements or reasonably accurate estimates of actual quantities shipped. Container capacities are not acceptable as estimates. </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314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fontScale="70000" lnSpcReduction="20000"/>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12. Units of Measure (Weight/Volume)</a:t>
            </a:r>
          </a:p>
          <a:p>
            <a:pPr marL="0" indent="0">
              <a:buNone/>
            </a:pPr>
            <a:r>
              <a:rPr lang="en-US" sz="2400" dirty="0">
                <a:latin typeface="Arial" panose="020B0604020202020204" pitchFamily="34" charset="0"/>
                <a:cs typeface="Arial" panose="020B0604020202020204" pitchFamily="34" charset="0"/>
              </a:rPr>
              <a:t>Enter, in designated boxes, the appropriate abbreviation from Table II (below) for the unit of measure. </a:t>
            </a:r>
          </a:p>
          <a:p>
            <a:pPr marL="0" indent="0" algn="ctr">
              <a:buNone/>
            </a:pPr>
            <a:r>
              <a:rPr lang="en-US" sz="2400" i="1" dirty="0">
                <a:latin typeface="Arial" panose="020B0604020202020204" pitchFamily="34" charset="0"/>
                <a:cs typeface="Arial" panose="020B0604020202020204" pitchFamily="34" charset="0"/>
              </a:rPr>
              <a:t>TABLE II—UNITS OF MEASURE</a:t>
            </a:r>
          </a:p>
          <a:p>
            <a:pPr marL="0" indent="0">
              <a:buNone/>
            </a:pPr>
            <a:r>
              <a:rPr lang="en-US" sz="2400" i="1" dirty="0">
                <a:latin typeface="Arial" panose="020B0604020202020204" pitchFamily="34" charset="0"/>
                <a:cs typeface="Arial" panose="020B0604020202020204" pitchFamily="34" charset="0"/>
              </a:rPr>
              <a:t>G = Gallons (liquids only).</a:t>
            </a:r>
          </a:p>
          <a:p>
            <a:pPr marL="0" indent="0">
              <a:buNone/>
            </a:pPr>
            <a:r>
              <a:rPr lang="en-US" sz="2400" i="1" dirty="0">
                <a:latin typeface="Arial" panose="020B0604020202020204" pitchFamily="34" charset="0"/>
                <a:cs typeface="Arial" panose="020B0604020202020204" pitchFamily="34" charset="0"/>
              </a:rPr>
              <a:t>K = Kilograms.</a:t>
            </a:r>
          </a:p>
          <a:p>
            <a:pPr marL="0" indent="0">
              <a:buNone/>
            </a:pPr>
            <a:r>
              <a:rPr lang="en-US" sz="2400" i="1" dirty="0">
                <a:latin typeface="Arial" panose="020B0604020202020204" pitchFamily="34" charset="0"/>
                <a:cs typeface="Arial" panose="020B0604020202020204" pitchFamily="34" charset="0"/>
              </a:rPr>
              <a:t>L = Liters (liquids only).</a:t>
            </a:r>
          </a:p>
          <a:p>
            <a:pPr marL="0" indent="0">
              <a:buNone/>
            </a:pPr>
            <a:r>
              <a:rPr lang="en-US" sz="2400" i="1" dirty="0">
                <a:latin typeface="Arial" panose="020B0604020202020204" pitchFamily="34" charset="0"/>
                <a:cs typeface="Arial" panose="020B0604020202020204" pitchFamily="34" charset="0"/>
              </a:rPr>
              <a:t>M = Metric Tons (1000 kilograms).</a:t>
            </a:r>
          </a:p>
          <a:p>
            <a:pPr marL="0" indent="0">
              <a:buNone/>
            </a:pPr>
            <a:r>
              <a:rPr lang="en-US" sz="2400" i="1" dirty="0">
                <a:latin typeface="Arial" panose="020B0604020202020204" pitchFamily="34" charset="0"/>
                <a:cs typeface="Arial" panose="020B0604020202020204" pitchFamily="34" charset="0"/>
              </a:rPr>
              <a:t>N = Cubic Meters.</a:t>
            </a:r>
          </a:p>
          <a:p>
            <a:pPr marL="0" indent="0">
              <a:buNone/>
            </a:pPr>
            <a:r>
              <a:rPr lang="en-US" sz="2400" i="1" dirty="0">
                <a:latin typeface="Arial" panose="020B0604020202020204" pitchFamily="34" charset="0"/>
                <a:cs typeface="Arial" panose="020B0604020202020204" pitchFamily="34" charset="0"/>
              </a:rPr>
              <a:t>P = Pounds.</a:t>
            </a:r>
          </a:p>
          <a:p>
            <a:pPr marL="0" indent="0">
              <a:buNone/>
            </a:pPr>
            <a:r>
              <a:rPr lang="en-US" sz="2400" i="1" dirty="0">
                <a:latin typeface="Arial" panose="020B0604020202020204" pitchFamily="34" charset="0"/>
                <a:cs typeface="Arial" panose="020B0604020202020204" pitchFamily="34" charset="0"/>
              </a:rPr>
              <a:t>T = Tons (2000 pounds).</a:t>
            </a:r>
          </a:p>
          <a:p>
            <a:pPr marL="0" indent="0">
              <a:buNone/>
            </a:pPr>
            <a:r>
              <a:rPr lang="en-US" sz="2400" i="1" dirty="0">
                <a:latin typeface="Arial" panose="020B0604020202020204" pitchFamily="34" charset="0"/>
                <a:cs typeface="Arial" panose="020B0604020202020204" pitchFamily="34" charset="0"/>
              </a:rPr>
              <a:t>Y = Cubic Yards.</a:t>
            </a:r>
          </a:p>
          <a:p>
            <a:pPr marL="0" indent="0">
              <a:buNone/>
            </a:pPr>
            <a:r>
              <a:rPr lang="en-US" sz="2400" i="1" dirty="0">
                <a:latin typeface="Arial" panose="020B0604020202020204" pitchFamily="34" charset="0"/>
                <a:cs typeface="Arial" panose="020B0604020202020204" pitchFamily="34" charset="0"/>
              </a:rPr>
              <a:t>Note: Tons, Metric Tons, Cubic Meters, and Cubic Yards</a:t>
            </a:r>
          </a:p>
          <a:p>
            <a:pPr marL="0" indent="0">
              <a:buNone/>
            </a:pPr>
            <a:r>
              <a:rPr lang="en-US" sz="2400" i="1" dirty="0">
                <a:latin typeface="Arial" panose="020B0604020202020204" pitchFamily="34" charset="0"/>
                <a:cs typeface="Arial" panose="020B0604020202020204" pitchFamily="34" charset="0"/>
              </a:rPr>
              <a:t>should only be reported in connection with very large bulk</a:t>
            </a:r>
          </a:p>
          <a:p>
            <a:pPr marL="0" indent="0">
              <a:buNone/>
            </a:pPr>
            <a:r>
              <a:rPr lang="en-US" sz="2400" i="1" dirty="0">
                <a:latin typeface="Arial" panose="020B0604020202020204" pitchFamily="34" charset="0"/>
                <a:cs typeface="Arial" panose="020B0604020202020204" pitchFamily="34" charset="0"/>
              </a:rPr>
              <a:t>shipments, such as rail cars, tank trucks, or barges. </a:t>
            </a:r>
          </a:p>
        </p:txBody>
      </p:sp>
    </p:spTree>
    <p:extLst>
      <p:ext uri="{BB962C8B-B14F-4D97-AF65-F5344CB8AC3E}">
        <p14:creationId xmlns:p14="http://schemas.microsoft.com/office/powerpoint/2010/main" val="2699001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rm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13. </a:t>
            </a:r>
            <a:r>
              <a:rPr lang="en-US" sz="2400" b="1" i="1" dirty="0">
                <a:latin typeface="Arial" panose="020B0604020202020204" pitchFamily="34" charset="0"/>
                <a:cs typeface="Arial" panose="020B0604020202020204" pitchFamily="34" charset="0"/>
              </a:rPr>
              <a:t>Waste Codes</a:t>
            </a:r>
          </a:p>
          <a:p>
            <a:pPr marL="0" indent="0">
              <a:buNone/>
            </a:pPr>
            <a:r>
              <a:rPr lang="en-US" sz="2400" dirty="0">
                <a:latin typeface="Arial" panose="020B0604020202020204" pitchFamily="34" charset="0"/>
                <a:cs typeface="Arial" panose="020B0604020202020204" pitchFamily="34" charset="0"/>
              </a:rPr>
              <a:t>Enter up to six federal and state waste codes to describe each waste stream identified in Item 9b. State waste codes that are not redundant with federal codes must be entered here, in addition to the federal waste codes which are most representative of the properties of the waste. </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472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0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000" dirty="0">
                <a:latin typeface="Arial" panose="020B0604020202020204" pitchFamily="34" charset="0"/>
                <a:cs typeface="Arial" panose="020B0604020202020204" pitchFamily="34" charset="0"/>
              </a:rPr>
              <a:t>Instructions for generators</a:t>
            </a:r>
          </a:p>
          <a:p>
            <a:pPr marL="0" indent="0">
              <a:buNone/>
            </a:pPr>
            <a:r>
              <a:rPr lang="en-US" sz="2000" i="1" dirty="0">
                <a:latin typeface="Arial" panose="020B0604020202020204" pitchFamily="34" charset="0"/>
                <a:cs typeface="Arial" panose="020B0604020202020204" pitchFamily="34" charset="0"/>
              </a:rPr>
              <a:t>Item 14. Special Handling Instructions and Additional Information.</a:t>
            </a:r>
          </a:p>
          <a:p>
            <a:pPr marL="0" indent="0">
              <a:buNone/>
            </a:pPr>
            <a:r>
              <a:rPr lang="en-US" sz="2000" dirty="0">
                <a:latin typeface="Arial" panose="020B0604020202020204" pitchFamily="34" charset="0"/>
                <a:cs typeface="Arial" panose="020B0604020202020204" pitchFamily="34" charset="0"/>
              </a:rPr>
              <a:t>1. Generators may enter any special handling or shipment-specific information necessary for the proper management or tracking of the materials under the generator’s or other handler’s business processes, such as waste profile numbers, container codes, bar codes, or response guide numbers. Generators also may use this space to enter additional descriptive information about their shipped materials, such as chemical names, constituent percentages, physical state, or specific gravity of wastes identified with volume units in Item 12. 2. This space may be used to record limited types of federally required information for which there is no specific space provided on the manifest, including any alternate facility designations; the manifest tracking number of the original manifest for rejected wastes and residues that are re-shipped under a second manifest; and the specification of PCB waste descriptions and PCB out of-service dates required under 40 CFR 761.207. Generators, however, cannot be required to enter information in this space to meet state regulatory requirements. </a:t>
            </a:r>
            <a:r>
              <a:rPr lang="en-US" sz="2000"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37301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18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1800" dirty="0">
                <a:latin typeface="Arial" panose="020B0604020202020204" pitchFamily="34" charset="0"/>
                <a:cs typeface="Arial" panose="020B0604020202020204" pitchFamily="34" charset="0"/>
              </a:rPr>
              <a:t>Instructions for generators</a:t>
            </a:r>
          </a:p>
          <a:p>
            <a:pPr marL="0" indent="0">
              <a:buNone/>
            </a:pPr>
            <a:r>
              <a:rPr lang="en-US" sz="1800" i="1" dirty="0">
                <a:latin typeface="Arial" panose="020B0604020202020204" pitchFamily="34" charset="0"/>
                <a:cs typeface="Arial" panose="020B0604020202020204" pitchFamily="34" charset="0"/>
              </a:rPr>
              <a:t>Item 15. Generator’s/Offeror’s Certifications</a:t>
            </a:r>
          </a:p>
          <a:p>
            <a:pPr marL="0" indent="0">
              <a:buNone/>
            </a:pPr>
            <a:r>
              <a:rPr lang="en-US" sz="1800" dirty="0"/>
              <a:t>1. The generator must read, sign, and date the waste minimization certification statement. In signing the waste minimization certification statement, those generators who have not been exempted by statute or regulation from the duty to make a waste minimization certification under section 3002(b) of RCRA are also certifying that they have complied with the waste minimization requirements. The Generator’s Certification also contains the required attestation that the shipment has been properly prepared and is in proper condition for transportation (the shipper’s certification). The content of the shipper’s certification statement is as follows: ‘‘I hereby declare that the contents of this consignment are fully and accurately described above by the proper shipping name, and are classified, packaged, marked, and labeled/placarded, and are in all respects in proper condition for transport by highway according to applicable international and national governmental regulations. If export shipment and I am the Primary Exporter, I certify that the contents of this consignment conform to the terms of the attached EPA Acknowledgment of Consent.’’ When a party other than the generator prepares the shipment for transportation, this party may also sign the shipper’s certification statement as the offeror of the shipment.</a:t>
            </a:r>
            <a:endParaRPr lang="en-US" sz="1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050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a:pPr>
            <a:r>
              <a:rPr lang="en-US" sz="2400" dirty="0">
                <a:latin typeface="Arial" panose="020B0604020202020204" pitchFamily="34" charset="0"/>
                <a:cs typeface="Arial" panose="020B0604020202020204" pitchFamily="34" charset="0"/>
              </a:rPr>
              <a:t>Instructions for generators</a:t>
            </a:r>
          </a:p>
          <a:p>
            <a:pPr marL="0" indent="0">
              <a:buNone/>
            </a:pPr>
            <a:r>
              <a:rPr lang="en-US" sz="2400" i="1" dirty="0">
                <a:latin typeface="Arial" panose="020B0604020202020204" pitchFamily="34" charset="0"/>
                <a:cs typeface="Arial" panose="020B0604020202020204" pitchFamily="34" charset="0"/>
              </a:rPr>
              <a:t>Item 15. Generator’s/Offeror’s Certifications </a:t>
            </a:r>
            <a:r>
              <a:rPr lang="en-US" sz="2400" dirty="0">
                <a:latin typeface="Arial" panose="020B0604020202020204" pitchFamily="34" charset="0"/>
                <a:cs typeface="Arial" panose="020B0604020202020204" pitchFamily="34" charset="0"/>
              </a:rPr>
              <a:t>(Continued)</a:t>
            </a:r>
          </a:p>
          <a:p>
            <a:pPr marL="0" indent="0">
              <a:buNone/>
            </a:pPr>
            <a:r>
              <a:rPr lang="en-US" sz="2400" dirty="0">
                <a:solidFill>
                  <a:prstClr val="black"/>
                </a:solidFill>
                <a:latin typeface="Arial" panose="020B0604020202020204" pitchFamily="34" charset="0"/>
                <a:cs typeface="Arial" panose="020B0604020202020204" pitchFamily="34" charset="0"/>
              </a:rPr>
              <a:t>2. Generator or Offeror personnel may preprint the words, ‘‘On behalf of’’ in the signature block or may hand write this statement in the signature block prior to signing the generator/offeror certification, to indicate that the individual signs as the employee or agent of the named principal.</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8590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CEA5-637C-459C-BA07-B59F0F3B25DE}"/>
              </a:ext>
            </a:extLst>
          </p:cNvPr>
          <p:cNvSpPr>
            <a:spLocks noGrp="1"/>
          </p:cNvSpPr>
          <p:nvPr>
            <p:ph type="title"/>
          </p:nvPr>
        </p:nvSpPr>
        <p:spPr>
          <a:xfrm>
            <a:off x="906236" y="-103517"/>
            <a:ext cx="7609114" cy="1325563"/>
          </a:xfrm>
        </p:spPr>
        <p:txBody>
          <a:bodyPr/>
          <a:lstStyle/>
          <a:p>
            <a:r>
              <a:rPr lang="en-US" dirty="0"/>
              <a:t>Waste Determination</a:t>
            </a:r>
            <a:br>
              <a:rPr lang="en-US" dirty="0"/>
            </a:br>
            <a:r>
              <a:rPr lang="en-US" sz="2000" dirty="0"/>
              <a:t>[40 CFR 262.11]</a:t>
            </a:r>
            <a:endParaRPr lang="en-US" dirty="0"/>
          </a:p>
        </p:txBody>
      </p:sp>
      <p:sp>
        <p:nvSpPr>
          <p:cNvPr id="3" name="Content Placeholder 2">
            <a:extLst>
              <a:ext uri="{FF2B5EF4-FFF2-40B4-BE49-F238E27FC236}">
                <a16:creationId xmlns:a16="http://schemas.microsoft.com/office/drawing/2014/main" id="{4250C51F-B456-4CE0-A84D-C93CC1052CB4}"/>
              </a:ext>
            </a:extLst>
          </p:cNvPr>
          <p:cNvSpPr>
            <a:spLocks noGrp="1"/>
          </p:cNvSpPr>
          <p:nvPr>
            <p:ph idx="1"/>
          </p:nvPr>
        </p:nvSpPr>
        <p:spPr>
          <a:xfrm>
            <a:off x="628650" y="1222046"/>
            <a:ext cx="7886700" cy="4812215"/>
          </a:xfrm>
        </p:spPr>
        <p:txBody>
          <a:bodyPr>
            <a:normAutofit/>
          </a:bodyPr>
          <a:lstStyle/>
          <a:p>
            <a:pPr marL="0" indent="0">
              <a:buNone/>
            </a:pPr>
            <a:r>
              <a:rPr lang="en-US" sz="2400" dirty="0">
                <a:latin typeface="Arial" panose="020B0604020202020204" pitchFamily="34" charset="0"/>
                <a:cs typeface="Arial" panose="020B0604020202020204" pitchFamily="34" charset="0"/>
              </a:rPr>
              <a:t>A person who generates a solid waste, as defined in 40 CFR 261.2, must make an </a:t>
            </a:r>
            <a:r>
              <a:rPr lang="en-US" sz="2400" b="1" u="sng" dirty="0">
                <a:latin typeface="Arial" panose="020B0604020202020204" pitchFamily="34" charset="0"/>
                <a:cs typeface="Arial" panose="020B0604020202020204" pitchFamily="34" charset="0"/>
              </a:rPr>
              <a:t>accurate determination </a:t>
            </a:r>
            <a:r>
              <a:rPr lang="en-US" sz="2400" dirty="0">
                <a:latin typeface="Arial" panose="020B0604020202020204" pitchFamily="34" charset="0"/>
                <a:cs typeface="Arial" panose="020B0604020202020204" pitchFamily="34" charset="0"/>
              </a:rPr>
              <a:t>as to whether that waste is a hazardous waste in order to ensure wastes are properly managed according to applicable RCRA regulations.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Hazardous Waste Determinations are covered in more detail in a separate PowerPoint presentation.</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75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startAt="2"/>
            </a:pPr>
            <a:r>
              <a:rPr lang="en-US" sz="2400" dirty="0">
                <a:latin typeface="Arial" panose="020B0604020202020204" pitchFamily="34" charset="0"/>
                <a:cs typeface="Arial" panose="020B0604020202020204" pitchFamily="34" charset="0"/>
              </a:rPr>
              <a:t>Instructions for international shipment block</a:t>
            </a:r>
          </a:p>
          <a:p>
            <a:pPr marL="0" indent="0">
              <a:buNone/>
            </a:pPr>
            <a:r>
              <a:rPr lang="en-US" sz="2400" i="1" dirty="0">
                <a:latin typeface="Arial" panose="020B0604020202020204" pitchFamily="34" charset="0"/>
                <a:cs typeface="Arial" panose="020B0604020202020204" pitchFamily="34" charset="0"/>
              </a:rPr>
              <a:t>Item 16. International Shipments </a:t>
            </a:r>
          </a:p>
          <a:p>
            <a:pPr marL="0" indent="0">
              <a:buNone/>
            </a:pPr>
            <a:r>
              <a:rPr lang="en-US" sz="2400" dirty="0">
                <a:latin typeface="Arial" panose="020B0604020202020204" pitchFamily="34" charset="0"/>
                <a:cs typeface="Arial" panose="020B0604020202020204" pitchFamily="34" charset="0"/>
              </a:rPr>
              <a:t>For export shipments, the primary exporter must check the export box, and enter the point of exit (city and state) from the United States. For import shipments, the importer must check the import box and enter the point of entry (city and state) into the United States. For exports, the transporter must sign and date the manifest to indicate the day the shipment left the United States.</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387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0" indent="0">
              <a:buNone/>
            </a:pPr>
            <a:r>
              <a:rPr lang="en-US" sz="2400" dirty="0">
                <a:latin typeface="Arial" panose="020B0604020202020204" pitchFamily="34" charset="0"/>
                <a:cs typeface="Arial" panose="020B0604020202020204" pitchFamily="34" charset="0"/>
              </a:rPr>
              <a:t>III.  Instructions for transporters</a:t>
            </a:r>
          </a:p>
          <a:p>
            <a:pPr marL="0" indent="0">
              <a:buNone/>
            </a:pPr>
            <a:r>
              <a:rPr lang="en-US" sz="2400" i="1" dirty="0">
                <a:latin typeface="Arial" panose="020B0604020202020204" pitchFamily="34" charset="0"/>
                <a:cs typeface="Arial" panose="020B0604020202020204" pitchFamily="34" charset="0"/>
              </a:rPr>
              <a:t>Item 17. Transporters’ Acknowledgments of Receipt</a:t>
            </a:r>
          </a:p>
          <a:p>
            <a:pPr marL="0" indent="0">
              <a:buNone/>
            </a:pPr>
            <a:r>
              <a:rPr lang="en-US" sz="2400" dirty="0">
                <a:latin typeface="Arial" panose="020B0604020202020204" pitchFamily="34" charset="0"/>
                <a:cs typeface="Arial" panose="020B0604020202020204" pitchFamily="34" charset="0"/>
              </a:rPr>
              <a:t>Enter the name of the person accepting the waste on behalf of the first transporter. That person must acknowledge acceptance of the waste described on the manifest by signing and entering the date of receipt. Only one signature per transportation company is required. Signatures are not required to track the movement of wastes in and out of transfer facilities, unless there is a change of custody between transporters.</a:t>
            </a:r>
            <a:r>
              <a:rPr lang="en-US" sz="2400" dirty="0"/>
              <a:t> 			        </a:t>
            </a:r>
            <a:r>
              <a:rPr lang="en-US" sz="2400" dirty="0">
                <a:latin typeface="Arial" panose="020B0604020202020204" pitchFamily="34" charset="0"/>
                <a:cs typeface="Arial" panose="020B0604020202020204" pitchFamily="34" charset="0"/>
              </a:rPr>
              <a:t>If applicable, enter the name of the person accepting the waste on behalf of the second transporter. That person must acknowledge acceptance of the waste described on the manifest by signing and entering the date of receipt.</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884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200" dirty="0">
                <a:latin typeface="Arial" panose="020B0604020202020204" pitchFamily="34" charset="0"/>
                <a:cs typeface="Arial" panose="020B0604020202020204" pitchFamily="34" charset="0"/>
              </a:rPr>
              <a:t>U.S. EPA Form 8700-22 Instructions</a:t>
            </a:r>
          </a:p>
          <a:p>
            <a:pPr marL="514350" indent="-514350">
              <a:buAutoNum type="romanUcPeriod" startAt="4"/>
            </a:pPr>
            <a:r>
              <a:rPr lang="en-US" sz="2200" dirty="0">
                <a:latin typeface="Arial" panose="020B0604020202020204" pitchFamily="34" charset="0"/>
                <a:cs typeface="Arial" panose="020B0604020202020204" pitchFamily="34" charset="0"/>
              </a:rPr>
              <a:t>Instructions for owners and operators of treatment, storage, and disposal facilities</a:t>
            </a:r>
          </a:p>
          <a:p>
            <a:pPr marL="0" indent="0">
              <a:buNone/>
            </a:pPr>
            <a:r>
              <a:rPr lang="en-US" sz="2200" i="1" dirty="0">
                <a:latin typeface="Arial" panose="020B0604020202020204" pitchFamily="34" charset="0"/>
                <a:cs typeface="Arial" panose="020B0604020202020204" pitchFamily="34" charset="0"/>
              </a:rPr>
              <a:t>Item 18. Discrepancy</a:t>
            </a:r>
          </a:p>
          <a:p>
            <a:pPr marL="0" indent="0">
              <a:buNone/>
            </a:pPr>
            <a:r>
              <a:rPr lang="en-US" sz="2200" dirty="0">
                <a:latin typeface="Arial" panose="020B0604020202020204" pitchFamily="34" charset="0"/>
                <a:cs typeface="Arial" panose="020B0604020202020204" pitchFamily="34" charset="0"/>
              </a:rPr>
              <a:t>Item 18a. Discrepancy Indication Space</a:t>
            </a:r>
          </a:p>
          <a:p>
            <a:pPr marL="0" indent="0">
              <a:buNone/>
            </a:pPr>
            <a:r>
              <a:rPr lang="en-US" sz="2200" dirty="0">
                <a:latin typeface="Arial" panose="020B0604020202020204" pitchFamily="34" charset="0"/>
                <a:cs typeface="Arial" panose="020B0604020202020204" pitchFamily="34" charset="0"/>
              </a:rPr>
              <a:t>1. The authorized representative of the designated (or alternate) facility’s owner or operator must note in this space any discrepancies between the waste described on the Manifest and the waste actually received at the facility. Manifest discrepancies are: significant differences (as defined by §§264.72(b) and 265.72(b)) between the quantity or type of hazardous waste designated on the manifest or shipping paper, and the quantity and type of hazardous waste a facility actually receives, rejected wastes, which may be a full or partial shipment of hazardous waste that the TSDF cannot accept, or container residues, which are residues that exceed the quantity limits for ‘‘empty’’ containers set forth in 40 CFR 261.7(b).</a:t>
            </a:r>
            <a:endParaRPr lang="en-US" sz="2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911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200" dirty="0">
                <a:latin typeface="Arial" panose="020B0604020202020204" pitchFamily="34" charset="0"/>
                <a:cs typeface="Arial" panose="020B0604020202020204" pitchFamily="34" charset="0"/>
              </a:rPr>
              <a:t>U.S. EPA Form 8700-22 Instructions</a:t>
            </a:r>
          </a:p>
          <a:p>
            <a:pPr marL="514350" indent="-514350">
              <a:buAutoNum type="romanUcPeriod" startAt="4"/>
            </a:pPr>
            <a:r>
              <a:rPr lang="en-US" sz="2200" dirty="0">
                <a:latin typeface="Arial" panose="020B0604020202020204" pitchFamily="34" charset="0"/>
                <a:cs typeface="Arial" panose="020B0604020202020204" pitchFamily="34" charset="0"/>
              </a:rPr>
              <a:t>Instructions for owners and operators of treatment, storage, and disposal facilities</a:t>
            </a:r>
          </a:p>
          <a:p>
            <a:pPr marL="0" indent="0">
              <a:buNone/>
            </a:pPr>
            <a:r>
              <a:rPr lang="en-US" sz="2200" i="1" dirty="0">
                <a:latin typeface="Arial" panose="020B0604020202020204" pitchFamily="34" charset="0"/>
                <a:cs typeface="Arial" panose="020B0604020202020204" pitchFamily="34" charset="0"/>
              </a:rPr>
              <a:t>Item 18. Discrepancy </a:t>
            </a:r>
            <a:r>
              <a:rPr lang="en-US" sz="2200" dirty="0">
                <a:latin typeface="Arial" panose="020B0604020202020204" pitchFamily="34" charset="0"/>
                <a:cs typeface="Arial" panose="020B0604020202020204" pitchFamily="34" charset="0"/>
              </a:rPr>
              <a:t>(Continued) </a:t>
            </a:r>
            <a:endParaRPr lang="en-US" sz="2200" i="1"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Item 18a. Discrepancy Indication Space</a:t>
            </a:r>
          </a:p>
          <a:p>
            <a:pPr marL="0" indent="0">
              <a:buNone/>
            </a:pPr>
            <a:r>
              <a:rPr lang="en-US" sz="2200" dirty="0">
                <a:latin typeface="Arial" panose="020B0604020202020204" pitchFamily="34" charset="0"/>
                <a:cs typeface="Arial" panose="020B0604020202020204" pitchFamily="34" charset="0"/>
              </a:rPr>
              <a:t>2. For rejected loads and residues (40 CFR 264.72(d), (e), and (f), or 40 CFR 265.72(d), (e), or (f)), check the appropriate box if the shipment is a rejected load (i.e., rejected by the designated and/or alternate facility and is sent to an alternate facility or returned to the generator) or a regulated residue that cannot be removed from a container. Enter the reason for the rejection or the inability to remove the residue and a description of the waste. Also, reference the manifest tracking number for any additional manifests being used to track the rejected waste or residue shipment on the original manifest. Indicate the original manifest tracking number in Item 14, the Special Handling Block and Additional Information Block of the additional manifests.</a:t>
            </a:r>
          </a:p>
        </p:txBody>
      </p:sp>
    </p:spTree>
    <p:extLst>
      <p:ext uri="{BB962C8B-B14F-4D97-AF65-F5344CB8AC3E}">
        <p14:creationId xmlns:p14="http://schemas.microsoft.com/office/powerpoint/2010/main" val="2132877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startAt="4"/>
            </a:pPr>
            <a:r>
              <a:rPr lang="en-US" sz="2400" dirty="0">
                <a:latin typeface="Arial" panose="020B0604020202020204" pitchFamily="34" charset="0"/>
                <a:cs typeface="Arial" panose="020B0604020202020204" pitchFamily="34" charset="0"/>
              </a:rPr>
              <a:t>Instructions for owners and operators of treatment, storage, and disposal facilities</a:t>
            </a:r>
          </a:p>
          <a:p>
            <a:pPr marL="0" indent="0">
              <a:buNone/>
            </a:pPr>
            <a:r>
              <a:rPr lang="en-US" sz="2400" i="1" dirty="0">
                <a:latin typeface="Arial" panose="020B0604020202020204" pitchFamily="34" charset="0"/>
                <a:cs typeface="Arial" panose="020B0604020202020204" pitchFamily="34" charset="0"/>
              </a:rPr>
              <a:t>Item 18. Discrepancy </a:t>
            </a:r>
            <a:r>
              <a:rPr lang="en-US" sz="2400" dirty="0">
                <a:latin typeface="Arial" panose="020B0604020202020204" pitchFamily="34" charset="0"/>
                <a:cs typeface="Arial" panose="020B0604020202020204" pitchFamily="34" charset="0"/>
              </a:rPr>
              <a:t>(Continued) </a:t>
            </a:r>
            <a:endParaRPr lang="en-US" sz="2400" i="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Item 18a. Discrepancy Indication Space</a:t>
            </a:r>
          </a:p>
          <a:p>
            <a:pPr marL="0" indent="0">
              <a:buNone/>
            </a:pPr>
            <a:r>
              <a:rPr lang="en-US" sz="2400" dirty="0">
                <a:latin typeface="Arial" panose="020B0604020202020204" pitchFamily="34" charset="0"/>
                <a:cs typeface="Arial" panose="020B0604020202020204" pitchFamily="34" charset="0"/>
              </a:rPr>
              <a:t>3. Owners or operators of facilities located in unauthorized States (i.e., states in which the U.S. EPA administers the hazardous waste management program) who cannot resolve significant differences in quantity or type within 15 days of receiving the waste must submit to their Regional Administrator a letter with a copy of the Manifest at issue describing the discrepancy and attempts to reconcile it (40 CFR 264.72(c) and 265.72(c)).</a:t>
            </a:r>
          </a:p>
        </p:txBody>
      </p:sp>
    </p:spTree>
    <p:extLst>
      <p:ext uri="{BB962C8B-B14F-4D97-AF65-F5344CB8AC3E}">
        <p14:creationId xmlns:p14="http://schemas.microsoft.com/office/powerpoint/2010/main" val="3452436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startAt="4"/>
            </a:pPr>
            <a:r>
              <a:rPr lang="en-US" sz="2400" dirty="0">
                <a:latin typeface="Arial" panose="020B0604020202020204" pitchFamily="34" charset="0"/>
                <a:cs typeface="Arial" panose="020B0604020202020204" pitchFamily="34" charset="0"/>
              </a:rPr>
              <a:t>Instructions for owners and operators of treatment, storage, and disposal facilities</a:t>
            </a:r>
          </a:p>
          <a:p>
            <a:pPr marL="0" indent="0">
              <a:buNone/>
            </a:pPr>
            <a:r>
              <a:rPr lang="en-US" sz="2400" i="1" dirty="0">
                <a:latin typeface="Arial" panose="020B0604020202020204" pitchFamily="34" charset="0"/>
                <a:cs typeface="Arial" panose="020B0604020202020204" pitchFamily="34" charset="0"/>
              </a:rPr>
              <a:t>Item 18. Discrepancy </a:t>
            </a:r>
            <a:r>
              <a:rPr lang="en-US" sz="2400" dirty="0">
                <a:latin typeface="Arial" panose="020B0604020202020204" pitchFamily="34" charset="0"/>
                <a:cs typeface="Arial" panose="020B0604020202020204" pitchFamily="34" charset="0"/>
              </a:rPr>
              <a:t>(Continued) </a:t>
            </a:r>
            <a:endParaRPr lang="en-US" sz="2400" i="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Item 18a. Discrepancy Indication Space</a:t>
            </a:r>
          </a:p>
          <a:p>
            <a:pPr marL="0" indent="0">
              <a:buNone/>
            </a:pPr>
            <a:r>
              <a:rPr lang="en-US" sz="2400" dirty="0">
                <a:latin typeface="Arial" panose="020B0604020202020204" pitchFamily="34" charset="0"/>
                <a:cs typeface="Arial" panose="020B0604020202020204" pitchFamily="34" charset="0"/>
              </a:rPr>
              <a:t>4. Owners or operators of facilities located in authorized States (i.e., those States that have received authorization from the U.S. EPA to administer the hazardous waste management program) should contact their State agency for information on where to report discrepancies involving ‘‘significant differences’’ to state officials.</a:t>
            </a:r>
          </a:p>
        </p:txBody>
      </p:sp>
    </p:spTree>
    <p:extLst>
      <p:ext uri="{BB962C8B-B14F-4D97-AF65-F5344CB8AC3E}">
        <p14:creationId xmlns:p14="http://schemas.microsoft.com/office/powerpoint/2010/main" val="684342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startAt="4"/>
            </a:pPr>
            <a:r>
              <a:rPr lang="en-US" sz="2400" dirty="0">
                <a:latin typeface="Arial" panose="020B0604020202020204" pitchFamily="34" charset="0"/>
                <a:cs typeface="Arial" panose="020B0604020202020204" pitchFamily="34" charset="0"/>
              </a:rPr>
              <a:t>Instructions for owners and operators of treatment, storage, and disposal facilities</a:t>
            </a:r>
          </a:p>
          <a:p>
            <a:pPr marL="0" indent="0">
              <a:buNone/>
            </a:pPr>
            <a:r>
              <a:rPr lang="en-US" sz="2400" i="1" dirty="0">
                <a:latin typeface="Arial" panose="020B0604020202020204" pitchFamily="34" charset="0"/>
                <a:cs typeface="Arial" panose="020B0604020202020204" pitchFamily="34" charset="0"/>
              </a:rPr>
              <a:t>Item 18. Discrepancy </a:t>
            </a:r>
            <a:r>
              <a:rPr lang="en-US" sz="2400" dirty="0">
                <a:latin typeface="Arial" panose="020B0604020202020204" pitchFamily="34" charset="0"/>
                <a:cs typeface="Arial" panose="020B0604020202020204" pitchFamily="34" charset="0"/>
              </a:rPr>
              <a:t>(Continued) </a:t>
            </a:r>
            <a:endParaRPr lang="en-US" sz="2400" i="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Item 18b. Alternate Facility (or Generator) for Receipt of Full Load Rejections</a:t>
            </a:r>
          </a:p>
          <a:p>
            <a:pPr marL="0" indent="0">
              <a:buNone/>
            </a:pPr>
            <a:r>
              <a:rPr lang="en-US" sz="2400" dirty="0">
                <a:latin typeface="Arial" panose="020B0604020202020204" pitchFamily="34" charset="0"/>
                <a:cs typeface="Arial" panose="020B0604020202020204" pitchFamily="34" charset="0"/>
              </a:rPr>
              <a:t>Enter the name, address, phone number, and EPA Identification Number of the Alternate Facility which the rejecting TSDF has designated, after consulting with the generator, to receive a fully rejected waste shipment. In the event that a fully rejected shipment is being returned to the generator, the rejecting TSDF may enter the generator’s site information in this space. This field is not to be used to forward partially rejected loads or residue waste shipments.  </a:t>
            </a:r>
          </a:p>
        </p:txBody>
      </p:sp>
    </p:spTree>
    <p:extLst>
      <p:ext uri="{BB962C8B-B14F-4D97-AF65-F5344CB8AC3E}">
        <p14:creationId xmlns:p14="http://schemas.microsoft.com/office/powerpoint/2010/main" val="13980261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startAt="4"/>
            </a:pPr>
            <a:r>
              <a:rPr lang="en-US" sz="2400" dirty="0">
                <a:latin typeface="Arial" panose="020B0604020202020204" pitchFamily="34" charset="0"/>
                <a:cs typeface="Arial" panose="020B0604020202020204" pitchFamily="34" charset="0"/>
              </a:rPr>
              <a:t>Instructions for owners and operators of treatment, storage, and disposal facilities</a:t>
            </a:r>
          </a:p>
          <a:p>
            <a:pPr marL="0" indent="0">
              <a:buNone/>
            </a:pPr>
            <a:r>
              <a:rPr lang="en-US" sz="2400" i="1" dirty="0">
                <a:latin typeface="Arial" panose="020B0604020202020204" pitchFamily="34" charset="0"/>
                <a:cs typeface="Arial" panose="020B0604020202020204" pitchFamily="34" charset="0"/>
              </a:rPr>
              <a:t>Item 18. Discrepancy </a:t>
            </a:r>
            <a:r>
              <a:rPr lang="en-US" sz="2400" dirty="0">
                <a:latin typeface="Arial" panose="020B0604020202020204" pitchFamily="34" charset="0"/>
                <a:cs typeface="Arial" panose="020B0604020202020204" pitchFamily="34" charset="0"/>
              </a:rPr>
              <a:t>(Continued) </a:t>
            </a:r>
            <a:endParaRPr lang="en-US" sz="2400" i="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Item 18c. Alternate Facility (or Generator) Signature</a:t>
            </a:r>
          </a:p>
          <a:p>
            <a:pPr marL="0" indent="0">
              <a:buNone/>
            </a:pPr>
            <a:r>
              <a:rPr lang="en-US" sz="2400" dirty="0">
                <a:latin typeface="Arial" panose="020B0604020202020204" pitchFamily="34" charset="0"/>
                <a:cs typeface="Arial" panose="020B0604020202020204" pitchFamily="34" charset="0"/>
              </a:rPr>
              <a:t>The authorized representative of the alternate facility (or the generator in the event of a returned shipment) must sign and date this field of the form to acknowledge receipt of the fully rejected wastes or residues identified by the initial TSDF.</a:t>
            </a:r>
          </a:p>
        </p:txBody>
      </p:sp>
    </p:spTree>
    <p:extLst>
      <p:ext uri="{BB962C8B-B14F-4D97-AF65-F5344CB8AC3E}">
        <p14:creationId xmlns:p14="http://schemas.microsoft.com/office/powerpoint/2010/main" val="3376721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2400" dirty="0">
                <a:latin typeface="Arial" panose="020B0604020202020204" pitchFamily="34" charset="0"/>
                <a:cs typeface="Arial" panose="020B0604020202020204" pitchFamily="34" charset="0"/>
              </a:rPr>
              <a:t>U.S. EPA Form 8700-22 Instructions</a:t>
            </a:r>
          </a:p>
          <a:p>
            <a:pPr marL="514350" indent="-514350">
              <a:buAutoNum type="romanUcPeriod" startAt="4"/>
            </a:pPr>
            <a:r>
              <a:rPr lang="en-US" sz="2400" dirty="0">
                <a:latin typeface="Arial" panose="020B0604020202020204" pitchFamily="34" charset="0"/>
                <a:cs typeface="Arial" panose="020B0604020202020204" pitchFamily="34" charset="0"/>
              </a:rPr>
              <a:t>Instructions for owners and operators of treatment, storage, and disposal facilities</a:t>
            </a:r>
          </a:p>
          <a:p>
            <a:pPr marL="0" indent="0">
              <a:buNone/>
            </a:pPr>
            <a:r>
              <a:rPr lang="en-US" sz="2400" i="1" dirty="0">
                <a:latin typeface="Arial" panose="020B0604020202020204" pitchFamily="34" charset="0"/>
                <a:cs typeface="Arial" panose="020B0604020202020204" pitchFamily="34" charset="0"/>
              </a:rPr>
              <a:t>Item 19. Hazardous Waste Report Management Method Codes</a:t>
            </a:r>
          </a:p>
          <a:p>
            <a:pPr marL="0" indent="0">
              <a:buNone/>
            </a:pPr>
            <a:r>
              <a:rPr lang="en-US" sz="2400" dirty="0">
                <a:latin typeface="Arial" panose="020B0604020202020204" pitchFamily="34" charset="0"/>
                <a:cs typeface="Arial" panose="020B0604020202020204" pitchFamily="34" charset="0"/>
              </a:rPr>
              <a:t>Enter the most appropriate Hazardous Waste Report Management Method code for each waste listed in Item 9. The Hazardous Waste Report Management Method code is to be entered by the first treatment, storage, or disposal facility (TSDF) that receives the waste and is the code that best describes the way in which the waste is to be managed when received by the TSDF. </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167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
            <a:ext cx="7609114" cy="1066800"/>
          </a:xfrm>
        </p:spPr>
        <p:txBody>
          <a:bodyPr>
            <a:normAutofit fontScale="90000"/>
          </a:bodyPr>
          <a:lstStyle/>
          <a:p>
            <a:r>
              <a:rPr lang="en-US" dirty="0"/>
              <a:t>Manifest Requirements for LQGs</a:t>
            </a:r>
            <a:br>
              <a:rPr lang="en-US" dirty="0"/>
            </a:br>
            <a:r>
              <a:rPr lang="en-US" sz="2700" dirty="0"/>
              <a:t>[Appendix to Part 262]</a:t>
            </a:r>
          </a:p>
        </p:txBody>
      </p:sp>
      <p:sp>
        <p:nvSpPr>
          <p:cNvPr id="7" name="Content Placeholder 2"/>
          <p:cNvSpPr>
            <a:spLocks noGrp="1"/>
          </p:cNvSpPr>
          <p:nvPr>
            <p:ph idx="1"/>
          </p:nvPr>
        </p:nvSpPr>
        <p:spPr>
          <a:xfrm>
            <a:off x="76200" y="1143000"/>
            <a:ext cx="9067800" cy="5334000"/>
          </a:xfrm>
        </p:spPr>
        <p:txBody>
          <a:bodyPr>
            <a:noAutofit/>
          </a:bodyPr>
          <a:lstStyle/>
          <a:p>
            <a:pPr marL="0" indent="0">
              <a:buNone/>
            </a:pPr>
            <a:r>
              <a:rPr lang="en-US" sz="1900" dirty="0">
                <a:latin typeface="Arial" panose="020B0604020202020204" pitchFamily="34" charset="0"/>
                <a:cs typeface="Arial" panose="020B0604020202020204" pitchFamily="34" charset="0"/>
              </a:rPr>
              <a:t>U.S. EPA Form 8700-22 Instructions</a:t>
            </a:r>
          </a:p>
          <a:p>
            <a:pPr marL="514350" indent="-514350">
              <a:buAutoNum type="romanUcPeriod" startAt="4"/>
            </a:pPr>
            <a:r>
              <a:rPr lang="en-US" sz="1900" dirty="0">
                <a:latin typeface="Arial" panose="020B0604020202020204" pitchFamily="34" charset="0"/>
                <a:cs typeface="Arial" panose="020B0604020202020204" pitchFamily="34" charset="0"/>
              </a:rPr>
              <a:t>Instructions for owners and operators of treatment, storage, and disposal facilities</a:t>
            </a:r>
          </a:p>
          <a:p>
            <a:pPr marL="0" indent="0">
              <a:buNone/>
            </a:pPr>
            <a:r>
              <a:rPr lang="en-US" sz="1900" i="1" dirty="0">
                <a:latin typeface="Arial" panose="020B0604020202020204" pitchFamily="34" charset="0"/>
                <a:cs typeface="Arial" panose="020B0604020202020204" pitchFamily="34" charset="0"/>
              </a:rPr>
              <a:t>Item 20. Designated Facility Owner or Operator Certification of Receipt (Except As Noted in Item 18a)</a:t>
            </a:r>
          </a:p>
          <a:p>
            <a:pPr marL="0" indent="0">
              <a:buNone/>
            </a:pPr>
            <a:r>
              <a:rPr lang="en-US" sz="1900" dirty="0">
                <a:latin typeface="Arial" panose="020B0604020202020204" pitchFamily="34" charset="0"/>
                <a:cs typeface="Arial" panose="020B0604020202020204" pitchFamily="34" charset="0"/>
              </a:rPr>
              <a:t>Enter the name of the person receiving the waste on behalf of the owner or operator of the facility. That person must acknowledge receipt or rejection of the waste described on the Manifest by signing and entering the date of receipt or rejection where indicated. Since the Facility Certification acknowledges receipt of the waste except as noted in the Discrepancy Space in Item 18a, the certification should be signed for both waste receipt and waste rejection, with the rejection being noted and described in the space provided in Item 18a. Fully rejected wastes may be forwarded or returned using Item 18b after consultation with the generator. Enter the name of the person accepting the waste on behalf of the owner or operator of the alternate facility or the original generator. That person must acknowledge receipt or rejection of the waste described on the Manifest by signing and entering the date they received or rejected the waste in Item 18c. Partially rejected wastes and residues must be re-shipped under a new manifest, to be initiated and signed by the rejecting TSDF as offeror of the shipment.</a:t>
            </a:r>
            <a:endParaRPr lang="en-US" sz="1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462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CEA5-637C-459C-BA07-B59F0F3B25DE}"/>
              </a:ext>
            </a:extLst>
          </p:cNvPr>
          <p:cNvSpPr>
            <a:spLocks noGrp="1"/>
          </p:cNvSpPr>
          <p:nvPr>
            <p:ph type="title"/>
          </p:nvPr>
        </p:nvSpPr>
        <p:spPr>
          <a:xfrm>
            <a:off x="906236" y="-103517"/>
            <a:ext cx="7609114" cy="1325563"/>
          </a:xfrm>
        </p:spPr>
        <p:txBody>
          <a:bodyPr/>
          <a:lstStyle/>
          <a:p>
            <a:r>
              <a:rPr lang="en-US" dirty="0"/>
              <a:t>Waste Determination</a:t>
            </a:r>
            <a:br>
              <a:rPr lang="en-US" dirty="0"/>
            </a:br>
            <a:r>
              <a:rPr lang="en-US" sz="2000" dirty="0"/>
              <a:t>[40 CFR 262.11(a)]</a:t>
            </a:r>
            <a:endParaRPr lang="en-US" dirty="0"/>
          </a:p>
        </p:txBody>
      </p:sp>
      <p:sp>
        <p:nvSpPr>
          <p:cNvPr id="3" name="Content Placeholder 2">
            <a:extLst>
              <a:ext uri="{FF2B5EF4-FFF2-40B4-BE49-F238E27FC236}">
                <a16:creationId xmlns:a16="http://schemas.microsoft.com/office/drawing/2014/main" id="{4250C51F-B456-4CE0-A84D-C93CC1052CB4}"/>
              </a:ext>
            </a:extLst>
          </p:cNvPr>
          <p:cNvSpPr>
            <a:spLocks noGrp="1"/>
          </p:cNvSpPr>
          <p:nvPr>
            <p:ph idx="1"/>
          </p:nvPr>
        </p:nvSpPr>
        <p:spPr>
          <a:xfrm>
            <a:off x="628650" y="1222046"/>
            <a:ext cx="7886700" cy="4812215"/>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262.11 Hazardous waste determination and recordkeeping. </a:t>
            </a:r>
          </a:p>
          <a:p>
            <a:pPr marL="0" indent="0">
              <a:buNone/>
            </a:pPr>
            <a:r>
              <a:rPr lang="en-US" sz="2400" dirty="0">
                <a:latin typeface="Arial" panose="020B0604020202020204" pitchFamily="34" charset="0"/>
                <a:cs typeface="Arial" panose="020B0604020202020204" pitchFamily="34" charset="0"/>
              </a:rPr>
              <a:t>A hazardous waste determination is made using the following steps:</a:t>
            </a:r>
          </a:p>
          <a:p>
            <a:pPr marL="0" indent="0">
              <a:buNone/>
            </a:pPr>
            <a:r>
              <a:rPr lang="en-US" sz="2400" dirty="0">
                <a:latin typeface="Arial" panose="020B0604020202020204" pitchFamily="34" charset="0"/>
                <a:cs typeface="Arial" panose="020B0604020202020204" pitchFamily="34" charset="0"/>
              </a:rPr>
              <a:t>(a) The hazardous waste determination for each solid waste must be made at the point of waste generation, before any dilution, mixing, or other alteration of the waste occurs, and at any time in the course of its management that it has, or may have, changed its properties as a result of exposure to the environment or other factors that may change the properties of the waste such that the RCRA classification of the waste may change.</a:t>
            </a:r>
          </a:p>
          <a:p>
            <a:pPr marL="0" indent="0">
              <a:buNone/>
            </a:pP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536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BF32-A433-48AA-BD24-2CF0D5C92F3A}"/>
              </a:ext>
            </a:extLst>
          </p:cNvPr>
          <p:cNvSpPr>
            <a:spLocks noGrp="1"/>
          </p:cNvSpPr>
          <p:nvPr>
            <p:ph type="title"/>
          </p:nvPr>
        </p:nvSpPr>
        <p:spPr>
          <a:xfrm>
            <a:off x="1193800" y="0"/>
            <a:ext cx="7823200" cy="1003299"/>
          </a:xfrm>
        </p:spPr>
        <p:txBody>
          <a:bodyPr>
            <a:normAutofit fontScale="90000"/>
          </a:bodyPr>
          <a:lstStyle/>
          <a:p>
            <a:r>
              <a:rPr lang="en-US" dirty="0"/>
              <a:t>LQG Improperly Managing Waste </a:t>
            </a:r>
          </a:p>
        </p:txBody>
      </p:sp>
      <p:pic>
        <p:nvPicPr>
          <p:cNvPr id="3" name="Picture 1" descr="Open, unlabeled bag of waste in a facility. ">
            <a:extLst>
              <a:ext uri="{FF2B5EF4-FFF2-40B4-BE49-F238E27FC236}">
                <a16:creationId xmlns:a16="http://schemas.microsoft.com/office/drawing/2014/main" id="{9336C141-BDEF-4681-AF5A-F52A81466C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368800" cy="327660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Open, unlabeled conatiners left in a pile of waste. ">
            <a:extLst>
              <a:ext uri="{FF2B5EF4-FFF2-40B4-BE49-F238E27FC236}">
                <a16:creationId xmlns:a16="http://schemas.microsoft.com/office/drawing/2014/main" id="{EC5834BA-AA34-4DD2-B418-FD5C782F94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800" y="3238500"/>
            <a:ext cx="4267200" cy="320040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0BDF76-701D-4FFC-83F0-C15CBD7D540C}"/>
              </a:ext>
            </a:extLst>
          </p:cNvPr>
          <p:cNvSpPr txBox="1"/>
          <p:nvPr/>
        </p:nvSpPr>
        <p:spPr>
          <a:xfrm>
            <a:off x="2388637" y="5505061"/>
            <a:ext cx="90441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Don’t</a:t>
            </a:r>
          </a:p>
        </p:txBody>
      </p:sp>
    </p:spTree>
    <p:extLst>
      <p:ext uri="{BB962C8B-B14F-4D97-AF65-F5344CB8AC3E}">
        <p14:creationId xmlns:p14="http://schemas.microsoft.com/office/powerpoint/2010/main" val="37164158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6" descr="Dried paint brushes found in the tras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5052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Wipes and gloves found in the trash."/>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81200"/>
            <a:ext cx="4708525"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60841" y="5851299"/>
            <a:ext cx="92784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Don’t</a:t>
            </a:r>
          </a:p>
        </p:txBody>
      </p:sp>
      <p:sp>
        <p:nvSpPr>
          <p:cNvPr id="23554" name="Title 1"/>
          <p:cNvSpPr>
            <a:spLocks noGrp="1"/>
          </p:cNvSpPr>
          <p:nvPr>
            <p:ph type="title"/>
          </p:nvPr>
        </p:nvSpPr>
        <p:spPr>
          <a:xfrm>
            <a:off x="906463" y="0"/>
            <a:ext cx="7608887" cy="1066800"/>
          </a:xfrm>
        </p:spPr>
        <p:txBody>
          <a:bodyPr/>
          <a:lstStyle/>
          <a:p>
            <a:pPr eaLnBrk="1" hangingPunct="1"/>
            <a:r>
              <a:rPr lang="en-US" altLang="en-US" dirty="0"/>
              <a:t>Hazardous Waste in Trash </a:t>
            </a:r>
          </a:p>
        </p:txBody>
      </p:sp>
    </p:spTree>
    <p:extLst>
      <p:ext uri="{BB962C8B-B14F-4D97-AF65-F5344CB8AC3E}">
        <p14:creationId xmlns:p14="http://schemas.microsoft.com/office/powerpoint/2010/main" val="20159450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4E0D-3F5F-44FD-B239-6F52CDB52E8B}"/>
              </a:ext>
            </a:extLst>
          </p:cNvPr>
          <p:cNvSpPr>
            <a:spLocks noGrp="1"/>
          </p:cNvSpPr>
          <p:nvPr>
            <p:ph type="title"/>
          </p:nvPr>
        </p:nvSpPr>
        <p:spPr/>
        <p:txBody>
          <a:bodyPr/>
          <a:lstStyle/>
          <a:p>
            <a:r>
              <a:rPr lang="en-US" dirty="0"/>
              <a:t>Hazardous Waste in Trash </a:t>
            </a:r>
          </a:p>
        </p:txBody>
      </p:sp>
      <p:pic>
        <p:nvPicPr>
          <p:cNvPr id="3" name="Picture 4" descr="Trash receptacle containing hazardous waste sealant. ">
            <a:extLst>
              <a:ext uri="{FF2B5EF4-FFF2-40B4-BE49-F238E27FC236}">
                <a16:creationId xmlns:a16="http://schemas.microsoft.com/office/drawing/2014/main" id="{52CAA494-ACCE-4D2B-BEE8-0338D8D050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4708525"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rash receptacle containing hazardous waste solvent rags.">
            <a:extLst>
              <a:ext uri="{FF2B5EF4-FFF2-40B4-BE49-F238E27FC236}">
                <a16:creationId xmlns:a16="http://schemas.microsoft.com/office/drawing/2014/main" id="{56A85064-3069-4334-8875-10F2B52486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3378200"/>
            <a:ext cx="392747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476FDE5-55D3-4C27-9A63-D91A1DBFDB24}"/>
              </a:ext>
            </a:extLst>
          </p:cNvPr>
          <p:cNvSpPr txBox="1"/>
          <p:nvPr/>
        </p:nvSpPr>
        <p:spPr>
          <a:xfrm>
            <a:off x="6941976" y="2332653"/>
            <a:ext cx="90441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Don’t</a:t>
            </a:r>
          </a:p>
        </p:txBody>
      </p:sp>
    </p:spTree>
    <p:extLst>
      <p:ext uri="{BB962C8B-B14F-4D97-AF65-F5344CB8AC3E}">
        <p14:creationId xmlns:p14="http://schemas.microsoft.com/office/powerpoint/2010/main" val="739415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BE88-EB63-47EE-A0FC-290D48939211}"/>
              </a:ext>
            </a:extLst>
          </p:cNvPr>
          <p:cNvSpPr>
            <a:spLocks noGrp="1"/>
          </p:cNvSpPr>
          <p:nvPr>
            <p:ph type="title"/>
          </p:nvPr>
        </p:nvSpPr>
        <p:spPr/>
        <p:txBody>
          <a:bodyPr/>
          <a:lstStyle/>
          <a:p>
            <a:r>
              <a:rPr lang="en-US" dirty="0"/>
              <a:t>Hazardous Waste in Trash </a:t>
            </a:r>
          </a:p>
        </p:txBody>
      </p:sp>
      <p:pic>
        <p:nvPicPr>
          <p:cNvPr id="3" name="Content Placeholder 4" descr="Metal grindings and grinding discs found in the trash.&#10;">
            <a:extLst>
              <a:ext uri="{FF2B5EF4-FFF2-40B4-BE49-F238E27FC236}">
                <a16:creationId xmlns:a16="http://schemas.microsoft.com/office/drawing/2014/main" id="{04BDCA3C-BF2C-4D22-8395-8ACB4E9550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81000" y="1371600"/>
            <a:ext cx="4672013" cy="3505200"/>
          </a:xfrm>
          <a:prstGeom prst="rect">
            <a:avLst/>
          </a:prstGeom>
        </p:spPr>
      </p:pic>
      <p:pic>
        <p:nvPicPr>
          <p:cNvPr id="4" name="Picture 5" descr="Metal grindings and grinding discs found in the trash.&#10;">
            <a:extLst>
              <a:ext uri="{FF2B5EF4-FFF2-40B4-BE49-F238E27FC236}">
                <a16:creationId xmlns:a16="http://schemas.microsoft.com/office/drawing/2014/main" id="{9C34A13C-D6AF-4449-B951-E36FC43FCE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3695" y="3428999"/>
            <a:ext cx="384918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E3363AF-BABE-4E9E-8CEF-F18A563B6C6F}"/>
              </a:ext>
            </a:extLst>
          </p:cNvPr>
          <p:cNvSpPr txBox="1"/>
          <p:nvPr/>
        </p:nvSpPr>
        <p:spPr>
          <a:xfrm>
            <a:off x="2593910" y="5719665"/>
            <a:ext cx="90441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Don’t</a:t>
            </a:r>
          </a:p>
        </p:txBody>
      </p:sp>
    </p:spTree>
    <p:extLst>
      <p:ext uri="{BB962C8B-B14F-4D97-AF65-F5344CB8AC3E}">
        <p14:creationId xmlns:p14="http://schemas.microsoft.com/office/powerpoint/2010/main" val="1217455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3C4D-EF2D-4869-93EC-44CCC70E413C}"/>
              </a:ext>
            </a:extLst>
          </p:cNvPr>
          <p:cNvSpPr>
            <a:spLocks noGrp="1"/>
          </p:cNvSpPr>
          <p:nvPr>
            <p:ph type="title"/>
          </p:nvPr>
        </p:nvSpPr>
        <p:spPr>
          <a:xfrm>
            <a:off x="906236" y="-103517"/>
            <a:ext cx="7609114" cy="1325563"/>
          </a:xfrm>
        </p:spPr>
        <p:txBody>
          <a:bodyPr/>
          <a:lstStyle/>
          <a:p>
            <a:r>
              <a:rPr lang="en-US" dirty="0"/>
              <a:t>Independent Requirements</a:t>
            </a:r>
            <a:br>
              <a:rPr lang="en-US" dirty="0"/>
            </a:br>
            <a:r>
              <a:rPr lang="en-US" sz="2000" dirty="0"/>
              <a:t>[40 CFR 262.10(a)(1)(iii)]       </a:t>
            </a:r>
          </a:p>
        </p:txBody>
      </p:sp>
      <p:sp>
        <p:nvSpPr>
          <p:cNvPr id="3" name="Content Placeholder 2">
            <a:extLst>
              <a:ext uri="{FF2B5EF4-FFF2-40B4-BE49-F238E27FC236}">
                <a16:creationId xmlns:a16="http://schemas.microsoft.com/office/drawing/2014/main" id="{E5FAA00F-1B1B-4B4C-B52A-205E01050577}"/>
              </a:ext>
            </a:extLst>
          </p:cNvPr>
          <p:cNvSpPr>
            <a:spLocks noGrp="1"/>
          </p:cNvSpPr>
          <p:nvPr>
            <p:ph idx="1"/>
          </p:nvPr>
        </p:nvSpPr>
        <p:spPr>
          <a:xfrm>
            <a:off x="388883" y="1222046"/>
            <a:ext cx="8481847" cy="4926506"/>
          </a:xfrm>
        </p:spPr>
        <p:txBody>
          <a:bodyPr>
            <a:noAutofit/>
          </a:bodyPr>
          <a:lstStyle/>
          <a:p>
            <a:pPr marL="0" indent="0">
              <a:buNone/>
            </a:pPr>
            <a:r>
              <a:rPr lang="en-US" sz="2200" dirty="0">
                <a:latin typeface="Arial" panose="020B0604020202020204" pitchFamily="34" charset="0"/>
                <a:cs typeface="Arial" panose="020B0604020202020204" pitchFamily="34" charset="0"/>
              </a:rPr>
              <a:t>Independent requirements of an LQG</a:t>
            </a:r>
          </a:p>
          <a:p>
            <a:pPr marL="0" indent="0">
              <a:buNone/>
            </a:pPr>
            <a:endParaRPr lang="en-US" sz="5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 Section 262.11 - Hazardous waste determination and recordkeeping; </a:t>
            </a:r>
          </a:p>
          <a:p>
            <a:pPr marL="0" indent="0">
              <a:buNone/>
            </a:pPr>
            <a:r>
              <a:rPr lang="en-US" sz="2000" dirty="0">
                <a:latin typeface="Arial" panose="020B0604020202020204" pitchFamily="34" charset="0"/>
                <a:cs typeface="Arial" panose="020B0604020202020204" pitchFamily="34" charset="0"/>
              </a:rPr>
              <a:t>(B) Section 262.13 - Generator category determination;</a:t>
            </a:r>
          </a:p>
          <a:p>
            <a:pPr marL="0" indent="0">
              <a:buNone/>
            </a:pPr>
            <a:r>
              <a:rPr lang="en-US" sz="2000" dirty="0">
                <a:latin typeface="Arial" panose="020B0604020202020204" pitchFamily="34" charset="0"/>
                <a:cs typeface="Arial" panose="020B0604020202020204" pitchFamily="34" charset="0"/>
              </a:rPr>
              <a:t>(C) Section 262.18 - EPA ID No.’s and re-notification for LQGs;</a:t>
            </a:r>
          </a:p>
          <a:p>
            <a:pPr marL="0" indent="0">
              <a:buNone/>
            </a:pPr>
            <a:r>
              <a:rPr lang="en-US" sz="2000" dirty="0">
                <a:latin typeface="Arial" panose="020B0604020202020204" pitchFamily="34" charset="0"/>
                <a:cs typeface="Arial" panose="020B0604020202020204" pitchFamily="34" charset="0"/>
              </a:rPr>
              <a:t>(D) Part 262 Subpart B - Manifest requirements for LQGs;</a:t>
            </a:r>
          </a:p>
          <a:p>
            <a:pPr marL="400050" indent="-400050">
              <a:buNone/>
            </a:pPr>
            <a:r>
              <a:rPr lang="en-US" sz="2000" b="1" dirty="0">
                <a:latin typeface="Arial" panose="020B0604020202020204" pitchFamily="34" charset="0"/>
                <a:cs typeface="Arial" panose="020B0604020202020204" pitchFamily="34" charset="0"/>
              </a:rPr>
              <a:t>(E) Part 262 Subpart C - Pre-transport requirements for LQGs;</a:t>
            </a:r>
          </a:p>
          <a:p>
            <a:pPr marL="0" indent="0">
              <a:buNone/>
            </a:pPr>
            <a:r>
              <a:rPr lang="en-US" sz="2000" dirty="0">
                <a:latin typeface="Arial" panose="020B0604020202020204" pitchFamily="34" charset="0"/>
                <a:cs typeface="Arial" panose="020B0604020202020204" pitchFamily="34" charset="0"/>
              </a:rPr>
              <a:t>(F) Part 262 Subpart D -Recordkeeping and reporting applicable to small and large quantity generators, except §262.44; and</a:t>
            </a:r>
          </a:p>
          <a:p>
            <a:pPr marL="0" indent="0">
              <a:buNone/>
            </a:pPr>
            <a:r>
              <a:rPr lang="en-US" sz="2000" dirty="0">
                <a:latin typeface="Arial" panose="020B0604020202020204" pitchFamily="34" charset="0"/>
                <a:cs typeface="Arial" panose="020B0604020202020204" pitchFamily="34" charset="0"/>
              </a:rPr>
              <a:t>(G) Part 262 Subpart H - Transboundary movements of hazardous waste for recovery or disposal.</a:t>
            </a:r>
          </a:p>
        </p:txBody>
      </p:sp>
    </p:spTree>
    <p:extLst>
      <p:ext uri="{BB962C8B-B14F-4D97-AF65-F5344CB8AC3E}">
        <p14:creationId xmlns:p14="http://schemas.microsoft.com/office/powerpoint/2010/main" val="2545521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58262"/>
            <a:ext cx="7609114" cy="1325563"/>
          </a:xfrm>
        </p:spPr>
        <p:txBody>
          <a:bodyPr>
            <a:normAutofit/>
          </a:bodyPr>
          <a:lstStyle/>
          <a:p>
            <a:r>
              <a:rPr lang="en-US" sz="2800" dirty="0"/>
              <a:t>Pre-Transport Requirements for LQGs</a:t>
            </a:r>
            <a:br>
              <a:rPr lang="en-US" sz="2800" dirty="0"/>
            </a:br>
            <a:r>
              <a:rPr lang="en-US" sz="2400" dirty="0"/>
              <a:t>[40 CFR 262 Subpart C]</a:t>
            </a:r>
          </a:p>
        </p:txBody>
      </p:sp>
      <p:sp>
        <p:nvSpPr>
          <p:cNvPr id="3" name="Content Placeholder 2"/>
          <p:cNvSpPr>
            <a:spLocks noGrp="1"/>
          </p:cNvSpPr>
          <p:nvPr>
            <p:ph idx="1"/>
          </p:nvPr>
        </p:nvSpPr>
        <p:spPr>
          <a:xfrm>
            <a:off x="628650" y="1167301"/>
            <a:ext cx="7886700" cy="5009662"/>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262.30 – Packaging.</a:t>
            </a:r>
          </a:p>
          <a:p>
            <a:pPr marL="0" indent="0">
              <a:buNone/>
            </a:pPr>
            <a:r>
              <a:rPr lang="en-US" sz="2400" dirty="0">
                <a:latin typeface="Arial" panose="020B0604020202020204" pitchFamily="34" charset="0"/>
                <a:cs typeface="Arial" panose="020B0604020202020204" pitchFamily="34" charset="0"/>
              </a:rPr>
              <a:t>40 CFR 262.31 – Labeling.</a:t>
            </a:r>
          </a:p>
          <a:p>
            <a:pPr marL="0" indent="0">
              <a:buNone/>
            </a:pPr>
            <a:r>
              <a:rPr lang="en-US" sz="2400" dirty="0">
                <a:latin typeface="Arial" panose="020B0604020202020204" pitchFamily="34" charset="0"/>
                <a:cs typeface="Arial" panose="020B0604020202020204" pitchFamily="34" charset="0"/>
              </a:rPr>
              <a:t>40 CFR 262.32 – Marking.</a:t>
            </a:r>
          </a:p>
          <a:p>
            <a:pPr marL="0" indent="0">
              <a:buNone/>
            </a:pPr>
            <a:r>
              <a:rPr lang="en-US" sz="2400" dirty="0">
                <a:latin typeface="Arial" panose="020B0604020202020204" pitchFamily="34" charset="0"/>
                <a:cs typeface="Arial" panose="020B0604020202020204" pitchFamily="34" charset="0"/>
              </a:rPr>
              <a:t>40 CFR 262.33 – Placarding.</a:t>
            </a:r>
          </a:p>
          <a:p>
            <a:pPr marL="0" indent="0">
              <a:buNone/>
            </a:pPr>
            <a:r>
              <a:rPr lang="en-US" sz="2400" dirty="0">
                <a:latin typeface="Arial" panose="020B0604020202020204" pitchFamily="34" charset="0"/>
                <a:cs typeface="Arial" panose="020B0604020202020204" pitchFamily="34" charset="0"/>
              </a:rPr>
              <a:t>40 CFR 262.35 – Liquids in landfills prohibition.</a:t>
            </a:r>
          </a:p>
        </p:txBody>
      </p:sp>
    </p:spTree>
    <p:extLst>
      <p:ext uri="{BB962C8B-B14F-4D97-AF65-F5344CB8AC3E}">
        <p14:creationId xmlns:p14="http://schemas.microsoft.com/office/powerpoint/2010/main" val="34338621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58262"/>
            <a:ext cx="7609114" cy="1325563"/>
          </a:xfrm>
        </p:spPr>
        <p:txBody>
          <a:bodyPr>
            <a:normAutofit/>
          </a:bodyPr>
          <a:lstStyle/>
          <a:p>
            <a:r>
              <a:rPr lang="en-US" sz="2800" dirty="0"/>
              <a:t>Pre-Transport Requirements for LQGs</a:t>
            </a:r>
            <a:br>
              <a:rPr lang="en-US" sz="2800" dirty="0"/>
            </a:br>
            <a:r>
              <a:rPr lang="en-US" sz="2800" dirty="0"/>
              <a:t>Packaging</a:t>
            </a:r>
            <a:br>
              <a:rPr lang="en-US" sz="2800" dirty="0"/>
            </a:br>
            <a:r>
              <a:rPr lang="en-US" sz="2400" dirty="0"/>
              <a:t>[40 CFR 262.30]</a:t>
            </a:r>
          </a:p>
        </p:txBody>
      </p:sp>
      <p:sp>
        <p:nvSpPr>
          <p:cNvPr id="3" name="Content Placeholder 2"/>
          <p:cNvSpPr>
            <a:spLocks noGrp="1"/>
          </p:cNvSpPr>
          <p:nvPr>
            <p:ph idx="1"/>
          </p:nvPr>
        </p:nvSpPr>
        <p:spPr>
          <a:xfrm>
            <a:off x="628650" y="1167301"/>
            <a:ext cx="7886700" cy="5009662"/>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262.30 – Packaging.</a:t>
            </a:r>
          </a:p>
          <a:p>
            <a:pPr marL="0" indent="0">
              <a:buNone/>
            </a:pPr>
            <a:r>
              <a:rPr lang="en-US" sz="2400" dirty="0">
                <a:latin typeface="Arial" panose="020B0604020202020204" pitchFamily="34" charset="0"/>
                <a:cs typeface="Arial" panose="020B0604020202020204" pitchFamily="34" charset="0"/>
              </a:rPr>
              <a:t>Before transporting hazardous waste or offering hazardous waste for transportation off-site, a generator must package the waste in accordance with the applicable Department of Transportation regulations on packaging under 49 CFR parts 173, 178, and 179.</a:t>
            </a:r>
          </a:p>
        </p:txBody>
      </p:sp>
    </p:spTree>
    <p:extLst>
      <p:ext uri="{BB962C8B-B14F-4D97-AF65-F5344CB8AC3E}">
        <p14:creationId xmlns:p14="http://schemas.microsoft.com/office/powerpoint/2010/main" val="2392833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58262"/>
            <a:ext cx="7609114" cy="1325563"/>
          </a:xfrm>
        </p:spPr>
        <p:txBody>
          <a:bodyPr>
            <a:normAutofit/>
          </a:bodyPr>
          <a:lstStyle/>
          <a:p>
            <a:r>
              <a:rPr lang="en-US" sz="2800" dirty="0"/>
              <a:t>Pre-Transport Requirements for LQGs</a:t>
            </a:r>
            <a:br>
              <a:rPr lang="en-US" sz="2800" dirty="0"/>
            </a:br>
            <a:r>
              <a:rPr lang="en-US" sz="2800" dirty="0"/>
              <a:t>Labeling</a:t>
            </a:r>
            <a:br>
              <a:rPr lang="en-US" sz="2800" dirty="0"/>
            </a:br>
            <a:r>
              <a:rPr lang="en-US" sz="2400" dirty="0"/>
              <a:t>[40 CFR 262.31]</a:t>
            </a:r>
          </a:p>
        </p:txBody>
      </p:sp>
      <p:sp>
        <p:nvSpPr>
          <p:cNvPr id="3" name="Content Placeholder 2"/>
          <p:cNvSpPr>
            <a:spLocks noGrp="1"/>
          </p:cNvSpPr>
          <p:nvPr>
            <p:ph idx="1"/>
          </p:nvPr>
        </p:nvSpPr>
        <p:spPr>
          <a:xfrm>
            <a:off x="628650" y="1167301"/>
            <a:ext cx="7886700" cy="5009662"/>
          </a:xfrm>
        </p:spPr>
        <p:txBody>
          <a:bodyPr/>
          <a:lstStyle/>
          <a:p>
            <a:pPr marL="0" indent="0">
              <a:buNone/>
            </a:pPr>
            <a:r>
              <a:rPr lang="en-US" sz="2400" dirty="0">
                <a:latin typeface="Arial" panose="020B0604020202020204" pitchFamily="34" charset="0"/>
                <a:cs typeface="Arial" panose="020B0604020202020204" pitchFamily="34" charset="0"/>
              </a:rPr>
              <a:t>40 CFR 262.31 – Labeling. </a:t>
            </a:r>
          </a:p>
          <a:p>
            <a:pPr marL="0" indent="0">
              <a:buNone/>
            </a:pPr>
            <a:r>
              <a:rPr lang="en-US" sz="2400" dirty="0">
                <a:latin typeface="Arial" panose="020B0604020202020204" pitchFamily="34" charset="0"/>
                <a:cs typeface="Arial" panose="020B0604020202020204" pitchFamily="34" charset="0"/>
              </a:rPr>
              <a:t>Before transporting or offering hazardous waste for transportation off-site, a generator must label each package in accordance with the applicable Department of Transportation regulations on hazardous materials under 49 CFR part 172.</a:t>
            </a:r>
          </a:p>
          <a:p>
            <a:endParaRPr lang="en-US" dirty="0"/>
          </a:p>
        </p:txBody>
      </p:sp>
    </p:spTree>
    <p:extLst>
      <p:ext uri="{BB962C8B-B14F-4D97-AF65-F5344CB8AC3E}">
        <p14:creationId xmlns:p14="http://schemas.microsoft.com/office/powerpoint/2010/main" val="912157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58262"/>
            <a:ext cx="7609114" cy="1325563"/>
          </a:xfrm>
        </p:spPr>
        <p:txBody>
          <a:bodyPr>
            <a:normAutofit/>
          </a:bodyPr>
          <a:lstStyle/>
          <a:p>
            <a:r>
              <a:rPr lang="en-US" sz="2800" dirty="0"/>
              <a:t>Pre-Transport Requirements for LQGs</a:t>
            </a:r>
            <a:br>
              <a:rPr lang="en-US" sz="2800" dirty="0"/>
            </a:br>
            <a:r>
              <a:rPr lang="en-US" sz="2800" dirty="0"/>
              <a:t>Marking</a:t>
            </a:r>
            <a:br>
              <a:rPr lang="en-US" sz="2800" dirty="0"/>
            </a:br>
            <a:r>
              <a:rPr lang="en-US" sz="2400" dirty="0"/>
              <a:t>[40 CFR 262.32(a-b)]</a:t>
            </a:r>
          </a:p>
        </p:txBody>
      </p:sp>
      <p:sp>
        <p:nvSpPr>
          <p:cNvPr id="3" name="Content Placeholder 2"/>
          <p:cNvSpPr>
            <a:spLocks noGrp="1"/>
          </p:cNvSpPr>
          <p:nvPr>
            <p:ph idx="1"/>
          </p:nvPr>
        </p:nvSpPr>
        <p:spPr>
          <a:xfrm>
            <a:off x="628650" y="1167301"/>
            <a:ext cx="7886700" cy="5143852"/>
          </a:xfrm>
        </p:spPr>
        <p:txBody>
          <a:bodyPr>
            <a:normAutofit fontScale="70000" lnSpcReduction="20000"/>
          </a:bodyPr>
          <a:lstStyle/>
          <a:p>
            <a:pPr marL="0" indent="0">
              <a:buNone/>
            </a:pPr>
            <a:r>
              <a:rPr lang="en-US" dirty="0">
                <a:latin typeface="Arial" panose="020B0604020202020204" pitchFamily="34" charset="0"/>
                <a:cs typeface="Arial" panose="020B0604020202020204" pitchFamily="34" charset="0"/>
              </a:rPr>
              <a:t>40 CFR 262.32 – Marking. </a:t>
            </a:r>
          </a:p>
          <a:p>
            <a:pPr marL="0" indent="0">
              <a:buNone/>
            </a:pPr>
            <a:r>
              <a:rPr lang="en-US" dirty="0">
                <a:latin typeface="Arial" panose="020B0604020202020204" pitchFamily="34" charset="0"/>
                <a:cs typeface="Arial" panose="020B0604020202020204" pitchFamily="34" charset="0"/>
              </a:rPr>
              <a:t>(a) Before transporting or offering hazardous waste for transportation off-site, a generator must mark each package of hazardous waste in accordance with the applicable Department of Transportation regulations on hazardous materials under 49 CFR part 172; </a:t>
            </a:r>
          </a:p>
          <a:p>
            <a:pPr marL="0" indent="0">
              <a:buNone/>
            </a:pPr>
            <a:r>
              <a:rPr lang="en-US" dirty="0">
                <a:latin typeface="Arial" panose="020B0604020202020204" pitchFamily="34" charset="0"/>
                <a:cs typeface="Arial" panose="020B0604020202020204" pitchFamily="34" charset="0"/>
              </a:rPr>
              <a:t>(b) Before transporting hazardous waste or offering hazardous waste for transportation off site, a generator must mark each container of 119 gallons or less used in such transportation with the following words and information in accordance with the requirements of 49 CFR 172.304:</a:t>
            </a:r>
          </a:p>
          <a:p>
            <a:pPr marL="0" indent="0">
              <a:buNone/>
            </a:pPr>
            <a:r>
              <a:rPr lang="en-US" dirty="0">
                <a:latin typeface="Arial" panose="020B0604020202020204" pitchFamily="34" charset="0"/>
                <a:cs typeface="Arial" panose="020B0604020202020204" pitchFamily="34" charset="0"/>
              </a:rPr>
              <a:t>(1) HAZARDOUS WASTE—Federal Law Prohibits Improper Disposal. If found, contact the nearest police or public safety authority or the U.S. Environmental Protection Agency.</a:t>
            </a:r>
          </a:p>
          <a:p>
            <a:pPr marL="0" indent="0">
              <a:buNone/>
            </a:pPr>
            <a:r>
              <a:rPr lang="en-US" dirty="0">
                <a:latin typeface="Arial" panose="020B0604020202020204" pitchFamily="34" charset="0"/>
                <a:cs typeface="Arial" panose="020B0604020202020204" pitchFamily="34" charset="0"/>
              </a:rPr>
              <a:t>(2) Generator's Name and Address ____.</a:t>
            </a:r>
          </a:p>
          <a:p>
            <a:pPr marL="0" indent="0">
              <a:buNone/>
            </a:pPr>
            <a:r>
              <a:rPr lang="en-US" dirty="0">
                <a:latin typeface="Arial" panose="020B0604020202020204" pitchFamily="34" charset="0"/>
                <a:cs typeface="Arial" panose="020B0604020202020204" pitchFamily="34" charset="0"/>
              </a:rPr>
              <a:t>(3) Generator's EPA Identification Number ____.</a:t>
            </a:r>
          </a:p>
          <a:p>
            <a:pPr marL="0" indent="0">
              <a:buNone/>
            </a:pPr>
            <a:r>
              <a:rPr lang="en-US" dirty="0">
                <a:latin typeface="Arial" panose="020B0604020202020204" pitchFamily="34" charset="0"/>
                <a:cs typeface="Arial" panose="020B0604020202020204" pitchFamily="34" charset="0"/>
              </a:rPr>
              <a:t>(4) Manifest Tracking Number ____.</a:t>
            </a:r>
          </a:p>
          <a:p>
            <a:pPr marL="0" indent="0">
              <a:buNone/>
            </a:pPr>
            <a:r>
              <a:rPr lang="en-US" dirty="0">
                <a:latin typeface="Arial" panose="020B0604020202020204" pitchFamily="34" charset="0"/>
                <a:cs typeface="Arial" panose="020B0604020202020204" pitchFamily="34" charset="0"/>
              </a:rPr>
              <a:t>(5) EPA Hazardous Waste Number(s) ____.</a:t>
            </a:r>
          </a:p>
        </p:txBody>
      </p:sp>
    </p:spTree>
    <p:extLst>
      <p:ext uri="{BB962C8B-B14F-4D97-AF65-F5344CB8AC3E}">
        <p14:creationId xmlns:p14="http://schemas.microsoft.com/office/powerpoint/2010/main" val="38252268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58262"/>
            <a:ext cx="7609114" cy="1325563"/>
          </a:xfrm>
        </p:spPr>
        <p:txBody>
          <a:bodyPr>
            <a:normAutofit/>
          </a:bodyPr>
          <a:lstStyle/>
          <a:p>
            <a:r>
              <a:rPr lang="en-US" sz="2800" dirty="0"/>
              <a:t>Pre-Transport Requirements for LQGs</a:t>
            </a:r>
            <a:br>
              <a:rPr lang="en-US" sz="2800" dirty="0"/>
            </a:br>
            <a:r>
              <a:rPr lang="en-US" sz="2800" dirty="0"/>
              <a:t>Marking</a:t>
            </a:r>
            <a:br>
              <a:rPr lang="en-US" sz="2800" dirty="0"/>
            </a:br>
            <a:r>
              <a:rPr lang="en-US" sz="2400" dirty="0"/>
              <a:t>[40 CFR 262.32(c-d)]</a:t>
            </a:r>
          </a:p>
        </p:txBody>
      </p:sp>
      <p:sp>
        <p:nvSpPr>
          <p:cNvPr id="3" name="Content Placeholder 2"/>
          <p:cNvSpPr>
            <a:spLocks noGrp="1"/>
          </p:cNvSpPr>
          <p:nvPr>
            <p:ph idx="1"/>
          </p:nvPr>
        </p:nvSpPr>
        <p:spPr>
          <a:xfrm>
            <a:off x="628650" y="1167301"/>
            <a:ext cx="7886700" cy="5009662"/>
          </a:xfrm>
        </p:spPr>
        <p:txBody>
          <a:bodyPr>
            <a:normAutofit/>
          </a:bodyPr>
          <a:lstStyle/>
          <a:p>
            <a:pPr marL="0" indent="0">
              <a:buNone/>
            </a:pPr>
            <a:r>
              <a:rPr lang="en-US" sz="2400" dirty="0">
                <a:latin typeface="Arial" panose="020B0604020202020204" pitchFamily="34" charset="0"/>
                <a:cs typeface="Arial" panose="020B0604020202020204" pitchFamily="34" charset="0"/>
              </a:rPr>
              <a:t>(c) A generator may use a nationally recognized electronic system, such as bar coding, to identify the EPA Hazardous Waste Number(s), as required by paragraph (b)(5) or paragraph (d).</a:t>
            </a:r>
          </a:p>
          <a:p>
            <a:pPr marL="0" indent="0">
              <a:buNone/>
            </a:pPr>
            <a:r>
              <a:rPr lang="en-US" sz="2400" dirty="0">
                <a:latin typeface="Arial" panose="020B0604020202020204" pitchFamily="34" charset="0"/>
                <a:cs typeface="Arial" panose="020B0604020202020204" pitchFamily="34" charset="0"/>
              </a:rPr>
              <a:t>(d) Lab packs that will be incinerated in compliance with §268.42(c) are not required to be marked with EPA Hazardous Waste Number(s), except D004, D005, D006, D007, D008, D010, and D011, where applicable.</a:t>
            </a:r>
          </a:p>
          <a:p>
            <a:endParaRPr lang="en-US" dirty="0"/>
          </a:p>
        </p:txBody>
      </p:sp>
    </p:spTree>
    <p:extLst>
      <p:ext uri="{BB962C8B-B14F-4D97-AF65-F5344CB8AC3E}">
        <p14:creationId xmlns:p14="http://schemas.microsoft.com/office/powerpoint/2010/main" val="4180395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CEA5-637C-459C-BA07-B59F0F3B25DE}"/>
              </a:ext>
            </a:extLst>
          </p:cNvPr>
          <p:cNvSpPr>
            <a:spLocks noGrp="1"/>
          </p:cNvSpPr>
          <p:nvPr>
            <p:ph type="title"/>
          </p:nvPr>
        </p:nvSpPr>
        <p:spPr>
          <a:xfrm>
            <a:off x="906236" y="-103517"/>
            <a:ext cx="7609114" cy="1325563"/>
          </a:xfrm>
        </p:spPr>
        <p:txBody>
          <a:bodyPr/>
          <a:lstStyle/>
          <a:p>
            <a:r>
              <a:rPr lang="en-US" dirty="0"/>
              <a:t>Waste Determination</a:t>
            </a:r>
            <a:br>
              <a:rPr lang="en-US" dirty="0"/>
            </a:br>
            <a:r>
              <a:rPr lang="en-US" sz="2000" dirty="0"/>
              <a:t>[40 CFR 262.11(b-c)]</a:t>
            </a:r>
            <a:endParaRPr lang="en-US" dirty="0"/>
          </a:p>
        </p:txBody>
      </p:sp>
      <p:sp>
        <p:nvSpPr>
          <p:cNvPr id="3" name="Content Placeholder 2">
            <a:extLst>
              <a:ext uri="{FF2B5EF4-FFF2-40B4-BE49-F238E27FC236}">
                <a16:creationId xmlns:a16="http://schemas.microsoft.com/office/drawing/2014/main" id="{4250C51F-B456-4CE0-A84D-C93CC1052CB4}"/>
              </a:ext>
            </a:extLst>
          </p:cNvPr>
          <p:cNvSpPr>
            <a:spLocks noGrp="1"/>
          </p:cNvSpPr>
          <p:nvPr>
            <p:ph idx="1"/>
          </p:nvPr>
        </p:nvSpPr>
        <p:spPr>
          <a:xfrm>
            <a:off x="628650" y="1222046"/>
            <a:ext cx="7886700" cy="4812215"/>
          </a:xfrm>
        </p:spPr>
        <p:txBody>
          <a:bodyPr>
            <a:normAutofit fontScale="92500" lnSpcReduction="10000"/>
          </a:bodyPr>
          <a:lstStyle/>
          <a:p>
            <a:pPr marL="0" indent="0">
              <a:buNone/>
            </a:pPr>
            <a:r>
              <a:rPr lang="en-US" sz="2600" dirty="0">
                <a:latin typeface="Arial" panose="020B0604020202020204" pitchFamily="34" charset="0"/>
                <a:cs typeface="Arial" panose="020B0604020202020204" pitchFamily="34" charset="0"/>
              </a:rPr>
              <a:t>(b) A person must determine whether the solid waste is excluded from regulation under 40 CFR 261.4.</a:t>
            </a:r>
          </a:p>
          <a:p>
            <a:pPr marL="0" indent="0">
              <a:buNone/>
            </a:pPr>
            <a:r>
              <a:rPr lang="en-US" sz="2600" dirty="0">
                <a:latin typeface="Arial" panose="020B0604020202020204" pitchFamily="34" charset="0"/>
                <a:cs typeface="Arial" panose="020B0604020202020204" pitchFamily="34" charset="0"/>
              </a:rPr>
              <a:t>(c) If the waste is not excluded under 40 CFR 261.4, the person must then use knowledge of the waste to determine whether the waste meets any of the listing descriptions under subpart D of 40 CFR part 261. Acceptable knowledge that may be used in making an accurate determination as to whether the waste is listed may include waste origin, composition, the process producing the waste, feedstock, and other reliable and relevant information. If the waste is listed, the person may file a delisting petition under 40 CFR 260.20 and 260.22 to demonstrate to the Administrator that the waste from this particular site or operation is not a hazardous waste.</a:t>
            </a:r>
          </a:p>
          <a:p>
            <a:pPr marL="0"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2572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58262"/>
            <a:ext cx="7609114" cy="1325563"/>
          </a:xfrm>
        </p:spPr>
        <p:txBody>
          <a:bodyPr>
            <a:normAutofit/>
          </a:bodyPr>
          <a:lstStyle/>
          <a:p>
            <a:r>
              <a:rPr lang="en-US" sz="2800" dirty="0"/>
              <a:t>Pre-Transport Requirements for LQGs</a:t>
            </a:r>
            <a:br>
              <a:rPr lang="en-US" sz="2800" dirty="0"/>
            </a:br>
            <a:r>
              <a:rPr lang="en-US" sz="2800" dirty="0"/>
              <a:t>Placarding</a:t>
            </a:r>
            <a:br>
              <a:rPr lang="en-US" sz="2800" dirty="0"/>
            </a:br>
            <a:r>
              <a:rPr lang="en-US" sz="2400" dirty="0"/>
              <a:t>[40 CFR 262.33]</a:t>
            </a:r>
          </a:p>
        </p:txBody>
      </p:sp>
      <p:sp>
        <p:nvSpPr>
          <p:cNvPr id="3" name="Content Placeholder 2"/>
          <p:cNvSpPr>
            <a:spLocks noGrp="1"/>
          </p:cNvSpPr>
          <p:nvPr>
            <p:ph idx="1"/>
          </p:nvPr>
        </p:nvSpPr>
        <p:spPr>
          <a:xfrm>
            <a:off x="628650" y="1167301"/>
            <a:ext cx="7886700" cy="5009662"/>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262.33 – Placarding.</a:t>
            </a:r>
          </a:p>
          <a:p>
            <a:pPr marL="0" indent="0">
              <a:buNone/>
            </a:pPr>
            <a:r>
              <a:rPr lang="en-US" sz="2400" dirty="0">
                <a:latin typeface="Arial" panose="020B0604020202020204" pitchFamily="34" charset="0"/>
                <a:cs typeface="Arial" panose="020B0604020202020204" pitchFamily="34" charset="0"/>
              </a:rPr>
              <a:t>Before transporting hazardous waste or offering hazardous waste for transportation off-site, a generator must placard or offer the initial transporter the appropriate placards according to Department of Transportation regulations for hazardous materials under 49 CFR part 172, subpart F.</a:t>
            </a:r>
          </a:p>
        </p:txBody>
      </p:sp>
    </p:spTree>
    <p:extLst>
      <p:ext uri="{BB962C8B-B14F-4D97-AF65-F5344CB8AC3E}">
        <p14:creationId xmlns:p14="http://schemas.microsoft.com/office/powerpoint/2010/main" val="18192590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58262"/>
            <a:ext cx="7609114" cy="1325563"/>
          </a:xfrm>
        </p:spPr>
        <p:txBody>
          <a:bodyPr>
            <a:normAutofit/>
          </a:bodyPr>
          <a:lstStyle/>
          <a:p>
            <a:r>
              <a:rPr lang="en-US" sz="2800" dirty="0"/>
              <a:t>Pre-Transport Requirements for LQGs</a:t>
            </a:r>
            <a:br>
              <a:rPr lang="en-US" sz="2800" dirty="0"/>
            </a:br>
            <a:r>
              <a:rPr lang="en-US" sz="2800" dirty="0"/>
              <a:t>Liquids in Landfills</a:t>
            </a:r>
            <a:br>
              <a:rPr lang="en-US" sz="2800" dirty="0"/>
            </a:br>
            <a:r>
              <a:rPr lang="en-US" sz="2400" dirty="0"/>
              <a:t>[40 CFR 262.35]</a:t>
            </a:r>
          </a:p>
        </p:txBody>
      </p:sp>
      <p:sp>
        <p:nvSpPr>
          <p:cNvPr id="3" name="Content Placeholder 2"/>
          <p:cNvSpPr>
            <a:spLocks noGrp="1"/>
          </p:cNvSpPr>
          <p:nvPr>
            <p:ph idx="1"/>
          </p:nvPr>
        </p:nvSpPr>
        <p:spPr>
          <a:xfrm>
            <a:off x="628650" y="1167301"/>
            <a:ext cx="7886700" cy="5009662"/>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262.35 – Liquids in landfills prohibition.</a:t>
            </a:r>
          </a:p>
          <a:p>
            <a:pPr marL="0" indent="0">
              <a:buNone/>
            </a:pPr>
            <a:r>
              <a:rPr lang="en-US" sz="2400" dirty="0">
                <a:latin typeface="Arial" panose="020B0604020202020204" pitchFamily="34" charset="0"/>
                <a:cs typeface="Arial" panose="020B0604020202020204" pitchFamily="34" charset="0"/>
              </a:rPr>
              <a:t>The placement of bulk or non-containerized liquid hazardous waste or hazardous waste containing free liquids (whether or not sorbents have been added) in any landfill is prohibited. Prior to disposal in a hazardous waste landfill, liquids must meet additional requirements as specified in §§264.314 and 265.314.</a:t>
            </a:r>
          </a:p>
        </p:txBody>
      </p:sp>
    </p:spTree>
    <p:extLst>
      <p:ext uri="{BB962C8B-B14F-4D97-AF65-F5344CB8AC3E}">
        <p14:creationId xmlns:p14="http://schemas.microsoft.com/office/powerpoint/2010/main" val="18813076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3C4D-EF2D-4869-93EC-44CCC70E413C}"/>
              </a:ext>
            </a:extLst>
          </p:cNvPr>
          <p:cNvSpPr>
            <a:spLocks noGrp="1"/>
          </p:cNvSpPr>
          <p:nvPr>
            <p:ph type="title"/>
          </p:nvPr>
        </p:nvSpPr>
        <p:spPr>
          <a:xfrm>
            <a:off x="906236" y="-103517"/>
            <a:ext cx="7609114" cy="1325563"/>
          </a:xfrm>
        </p:spPr>
        <p:txBody>
          <a:bodyPr/>
          <a:lstStyle/>
          <a:p>
            <a:r>
              <a:rPr lang="en-US" dirty="0"/>
              <a:t>Independent Requirements</a:t>
            </a:r>
            <a:br>
              <a:rPr lang="en-US" dirty="0"/>
            </a:br>
            <a:r>
              <a:rPr lang="en-US" sz="2000" dirty="0"/>
              <a:t>[40 CFR 262.10(a)(1)(iii)]      </a:t>
            </a:r>
          </a:p>
        </p:txBody>
      </p:sp>
      <p:sp>
        <p:nvSpPr>
          <p:cNvPr id="3" name="Content Placeholder 2">
            <a:extLst>
              <a:ext uri="{FF2B5EF4-FFF2-40B4-BE49-F238E27FC236}">
                <a16:creationId xmlns:a16="http://schemas.microsoft.com/office/drawing/2014/main" id="{E5FAA00F-1B1B-4B4C-B52A-205E01050577}"/>
              </a:ext>
            </a:extLst>
          </p:cNvPr>
          <p:cNvSpPr>
            <a:spLocks noGrp="1"/>
          </p:cNvSpPr>
          <p:nvPr>
            <p:ph idx="1"/>
          </p:nvPr>
        </p:nvSpPr>
        <p:spPr>
          <a:xfrm>
            <a:off x="388883" y="1222046"/>
            <a:ext cx="8481847" cy="4926506"/>
          </a:xfrm>
        </p:spPr>
        <p:txBody>
          <a:bodyPr>
            <a:noAutofit/>
          </a:bodyPr>
          <a:lstStyle/>
          <a:p>
            <a:pPr marL="0" indent="0">
              <a:buNone/>
            </a:pPr>
            <a:r>
              <a:rPr lang="en-US" sz="2200" dirty="0">
                <a:latin typeface="Arial" panose="020B0604020202020204" pitchFamily="34" charset="0"/>
                <a:cs typeface="Arial" panose="020B0604020202020204" pitchFamily="34" charset="0"/>
              </a:rPr>
              <a:t>Independent requirements of an LQG</a:t>
            </a:r>
          </a:p>
          <a:p>
            <a:pPr marL="0" indent="0">
              <a:buNone/>
            </a:pPr>
            <a:endParaRPr lang="en-US" sz="5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 Section 262.11 - Hazardous waste determination and recordkeeping; </a:t>
            </a:r>
          </a:p>
          <a:p>
            <a:pPr marL="0" indent="0">
              <a:buNone/>
            </a:pPr>
            <a:r>
              <a:rPr lang="en-US" sz="2000" dirty="0">
                <a:latin typeface="Arial" panose="020B0604020202020204" pitchFamily="34" charset="0"/>
                <a:cs typeface="Arial" panose="020B0604020202020204" pitchFamily="34" charset="0"/>
              </a:rPr>
              <a:t>(B) Section 262.13 - Generator category determination;</a:t>
            </a:r>
          </a:p>
          <a:p>
            <a:pPr marL="0" indent="0">
              <a:buNone/>
            </a:pPr>
            <a:r>
              <a:rPr lang="en-US" sz="2000" dirty="0">
                <a:latin typeface="Arial" panose="020B0604020202020204" pitchFamily="34" charset="0"/>
                <a:cs typeface="Arial" panose="020B0604020202020204" pitchFamily="34" charset="0"/>
              </a:rPr>
              <a:t>(C) Section 262.18 - EPA ID No.’s and re-notification for LQGs;</a:t>
            </a:r>
          </a:p>
          <a:p>
            <a:pPr marL="0" indent="0">
              <a:buNone/>
            </a:pPr>
            <a:r>
              <a:rPr lang="en-US" sz="2000" dirty="0">
                <a:latin typeface="Arial" panose="020B0604020202020204" pitchFamily="34" charset="0"/>
                <a:cs typeface="Arial" panose="020B0604020202020204" pitchFamily="34" charset="0"/>
              </a:rPr>
              <a:t>(D) Part 262 Subpart B - Manifest requirements for LQGs;</a:t>
            </a:r>
          </a:p>
          <a:p>
            <a:pPr marL="400050" indent="-400050">
              <a:buNone/>
            </a:pPr>
            <a:r>
              <a:rPr lang="en-US" sz="2000" dirty="0">
                <a:latin typeface="Arial" panose="020B0604020202020204" pitchFamily="34" charset="0"/>
                <a:cs typeface="Arial" panose="020B0604020202020204" pitchFamily="34" charset="0"/>
              </a:rPr>
              <a:t>(E) Part 262 Subpart C - Pre-transport requirements for LQGs;</a:t>
            </a:r>
          </a:p>
          <a:p>
            <a:pPr marL="0" indent="0">
              <a:buNone/>
            </a:pPr>
            <a:r>
              <a:rPr lang="en-US" sz="2000" b="1" dirty="0">
                <a:latin typeface="Arial" panose="020B0604020202020204" pitchFamily="34" charset="0"/>
                <a:cs typeface="Arial" panose="020B0604020202020204" pitchFamily="34" charset="0"/>
              </a:rPr>
              <a:t>(F) Part 262 Subpart D - Recordkeeping and reporting applicable to small and large quantity generators, except §262.44; and </a:t>
            </a:r>
          </a:p>
          <a:p>
            <a:pPr marL="0" indent="0">
              <a:buNone/>
            </a:pPr>
            <a:r>
              <a:rPr lang="en-US" sz="2000" dirty="0">
                <a:latin typeface="Arial" panose="020B0604020202020204" pitchFamily="34" charset="0"/>
                <a:cs typeface="Arial" panose="020B0604020202020204" pitchFamily="34" charset="0"/>
              </a:rPr>
              <a:t>(G) Part 262 Subpart H - Transboundary movements of hazardous waste for recovery or disposal.</a:t>
            </a:r>
          </a:p>
        </p:txBody>
      </p:sp>
    </p:spTree>
    <p:extLst>
      <p:ext uri="{BB962C8B-B14F-4D97-AF65-F5344CB8AC3E}">
        <p14:creationId xmlns:p14="http://schemas.microsoft.com/office/powerpoint/2010/main" val="191962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105508"/>
            <a:ext cx="7609114" cy="1325563"/>
          </a:xfrm>
        </p:spPr>
        <p:txBody>
          <a:bodyPr>
            <a:normAutofit/>
          </a:bodyPr>
          <a:lstStyle/>
          <a:p>
            <a:r>
              <a:rPr lang="en-US" sz="3200" dirty="0"/>
              <a:t>Recordkeeping for LQGs</a:t>
            </a:r>
            <a:br>
              <a:rPr lang="en-US" sz="3200" dirty="0"/>
            </a:br>
            <a:r>
              <a:rPr lang="en-US" sz="2400" dirty="0"/>
              <a:t>[40 CFR 262.40(a-d)]</a:t>
            </a:r>
          </a:p>
        </p:txBody>
      </p:sp>
      <p:sp>
        <p:nvSpPr>
          <p:cNvPr id="3" name="Content Placeholder 2"/>
          <p:cNvSpPr>
            <a:spLocks noGrp="1"/>
          </p:cNvSpPr>
          <p:nvPr>
            <p:ph idx="1"/>
          </p:nvPr>
        </p:nvSpPr>
        <p:spPr>
          <a:xfrm>
            <a:off x="628650" y="1220055"/>
            <a:ext cx="7886700" cy="4956908"/>
          </a:xfrm>
        </p:spPr>
        <p:txBody>
          <a:bodyPr>
            <a:normAutofit fontScale="85000" lnSpcReduction="20000"/>
          </a:bodyPr>
          <a:lstStyle/>
          <a:p>
            <a:pPr marL="0" indent="0">
              <a:buNone/>
            </a:pPr>
            <a:r>
              <a:rPr lang="en-US" dirty="0">
                <a:latin typeface="Arial" panose="020B0604020202020204" pitchFamily="34" charset="0"/>
                <a:cs typeface="Arial" panose="020B0604020202020204" pitchFamily="34" charset="0"/>
              </a:rPr>
              <a:t>40 CFR 262.40 – Recordkeeping.</a:t>
            </a:r>
          </a:p>
          <a:p>
            <a:pPr marL="0" indent="0">
              <a:buNone/>
            </a:pPr>
            <a:r>
              <a:rPr lang="en-US" dirty="0">
                <a:latin typeface="Arial" panose="020B0604020202020204" pitchFamily="34" charset="0"/>
                <a:cs typeface="Arial" panose="020B0604020202020204" pitchFamily="34" charset="0"/>
              </a:rPr>
              <a:t>(a) A generator must keep a copy of each manifest signed in accordance with §262.23(a) for three years or until he receives a signed copy from the designated facility which received the waste. This signed copy must be retained as a record for at least three years from the date the waste was accepted by the initial transporter. </a:t>
            </a:r>
          </a:p>
          <a:p>
            <a:pPr marL="0" indent="0">
              <a:buNone/>
            </a:pPr>
            <a:r>
              <a:rPr lang="en-US" dirty="0">
                <a:latin typeface="Arial" panose="020B0604020202020204" pitchFamily="34" charset="0"/>
                <a:cs typeface="Arial" panose="020B0604020202020204" pitchFamily="34" charset="0"/>
              </a:rPr>
              <a:t>(b) A generator must keep a copy of each Biennial Report and Exception Report for a period of at least three years from the due date of the report.</a:t>
            </a:r>
          </a:p>
          <a:p>
            <a:pPr marL="0" indent="0">
              <a:buNone/>
            </a:pPr>
            <a:r>
              <a:rPr lang="en-US" dirty="0">
                <a:latin typeface="Arial" panose="020B0604020202020204" pitchFamily="34" charset="0"/>
                <a:cs typeface="Arial" panose="020B0604020202020204" pitchFamily="34" charset="0"/>
              </a:rPr>
              <a:t>(c) </a:t>
            </a:r>
            <a:r>
              <a:rPr lang="en-US" b="1" dirty="0">
                <a:latin typeface="Arial" panose="020B0604020202020204" pitchFamily="34" charset="0"/>
                <a:cs typeface="Arial" panose="020B0604020202020204" pitchFamily="34" charset="0"/>
              </a:rPr>
              <a:t>See §262.11(f) for recordkeeping requirements for documenting hazardous waste determinations.</a:t>
            </a:r>
          </a:p>
          <a:p>
            <a:pPr marL="0" indent="0">
              <a:buNone/>
            </a:pPr>
            <a:r>
              <a:rPr lang="en-US" dirty="0">
                <a:latin typeface="Arial" panose="020B0604020202020204" pitchFamily="34" charset="0"/>
                <a:cs typeface="Arial" panose="020B0604020202020204" pitchFamily="34" charset="0"/>
              </a:rPr>
              <a:t>(d) The periods or retention referred to in this section are extended automatically during the course of any unresolved enforcement action regarding the regulated activity or as requested by the Administrator. </a:t>
            </a:r>
          </a:p>
          <a:p>
            <a:endParaRPr lang="en-US" dirty="0"/>
          </a:p>
        </p:txBody>
      </p:sp>
    </p:spTree>
    <p:extLst>
      <p:ext uri="{BB962C8B-B14F-4D97-AF65-F5344CB8AC3E}">
        <p14:creationId xmlns:p14="http://schemas.microsoft.com/office/powerpoint/2010/main" val="12677614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0"/>
            <a:ext cx="7609114" cy="1184886"/>
          </a:xfrm>
        </p:spPr>
        <p:txBody>
          <a:bodyPr>
            <a:normAutofit/>
          </a:bodyPr>
          <a:lstStyle/>
          <a:p>
            <a:r>
              <a:rPr lang="en-US" sz="3600" dirty="0"/>
              <a:t>Biennial report for LQGs</a:t>
            </a:r>
            <a:br>
              <a:rPr lang="en-US" sz="3600" dirty="0"/>
            </a:br>
            <a:r>
              <a:rPr lang="en-US" sz="2400" dirty="0"/>
              <a:t>[40 CFR 262.41(a-c)]</a:t>
            </a:r>
          </a:p>
        </p:txBody>
      </p:sp>
      <p:sp>
        <p:nvSpPr>
          <p:cNvPr id="3" name="Content Placeholder 2"/>
          <p:cNvSpPr>
            <a:spLocks noGrp="1"/>
          </p:cNvSpPr>
          <p:nvPr>
            <p:ph idx="1"/>
          </p:nvPr>
        </p:nvSpPr>
        <p:spPr>
          <a:xfrm>
            <a:off x="628650" y="1184887"/>
            <a:ext cx="7886700" cy="5255846"/>
          </a:xfrm>
        </p:spPr>
        <p:txBody>
          <a:bodyPr>
            <a:normAutofit/>
          </a:bodyPr>
          <a:lstStyle/>
          <a:p>
            <a:pPr marL="0" indent="0">
              <a:buNone/>
            </a:pPr>
            <a:r>
              <a:rPr lang="en-US" sz="1800" dirty="0">
                <a:latin typeface="Arial" panose="020B0604020202020204" pitchFamily="34" charset="0"/>
                <a:cs typeface="Arial" panose="020B0604020202020204" pitchFamily="34" charset="0"/>
              </a:rPr>
              <a:t>40 CFR 262.41 Biennial report for LQGs</a:t>
            </a:r>
          </a:p>
          <a:p>
            <a:pPr marL="0" indent="0">
              <a:buNone/>
            </a:pPr>
            <a:r>
              <a:rPr lang="en-US" sz="1800" dirty="0">
                <a:latin typeface="Arial" panose="020B0604020202020204" pitchFamily="34" charset="0"/>
                <a:cs typeface="Arial" panose="020B0604020202020204" pitchFamily="34" charset="0"/>
              </a:rPr>
              <a:t>(a) </a:t>
            </a:r>
            <a:r>
              <a:rPr lang="en-US" sz="1800" b="1" dirty="0">
                <a:latin typeface="Arial" panose="020B0604020202020204" pitchFamily="34" charset="0"/>
                <a:cs typeface="Arial" panose="020B0604020202020204" pitchFamily="34" charset="0"/>
              </a:rPr>
              <a:t>A generator who is a large quantity generator for at least one month of an odd-numbered year (reporting year) </a:t>
            </a:r>
            <a:r>
              <a:rPr lang="en-US" sz="1800" dirty="0">
                <a:latin typeface="Arial" panose="020B0604020202020204" pitchFamily="34" charset="0"/>
                <a:cs typeface="Arial" panose="020B0604020202020204" pitchFamily="34" charset="0"/>
              </a:rPr>
              <a:t>who ships any hazardous waste off-site to a treatment, storage or disposal facility within the United States must complete and submit EPA Form 8700–13 A/B to the Regional Administrator by March 1 of the following even-numbered year and must cover generator activities during the previous year. 		</a:t>
            </a:r>
          </a:p>
          <a:p>
            <a:pPr marL="0" indent="0">
              <a:buNone/>
            </a:pPr>
            <a:r>
              <a:rPr lang="en-US" sz="1800" dirty="0">
                <a:latin typeface="Arial" panose="020B0604020202020204" pitchFamily="34" charset="0"/>
                <a:cs typeface="Arial" panose="020B0604020202020204" pitchFamily="34" charset="0"/>
              </a:rPr>
              <a:t>(b) </a:t>
            </a:r>
            <a:r>
              <a:rPr lang="en-US" sz="1800" b="1" dirty="0">
                <a:latin typeface="Arial" panose="020B0604020202020204" pitchFamily="34" charset="0"/>
                <a:cs typeface="Arial" panose="020B0604020202020204" pitchFamily="34" charset="0"/>
              </a:rPr>
              <a:t>Any generator who is a large quantity generator for at least one month of an odd-numbered year (reporting year) </a:t>
            </a:r>
            <a:r>
              <a:rPr lang="en-US" sz="1800" dirty="0">
                <a:latin typeface="Arial" panose="020B0604020202020204" pitchFamily="34" charset="0"/>
                <a:cs typeface="Arial" panose="020B0604020202020204" pitchFamily="34" charset="0"/>
              </a:rPr>
              <a:t>who treats, stores, or disposes of hazardous waste on site must complete and submit EPA Form 8700–13 A/B to the Regional Administrator by March 1 of the following even-numbered year covering those wastes in accordance with the provisions of 40 CFR parts 264, 265, 266, 267 and 270. </a:t>
            </a:r>
            <a:r>
              <a:rPr lang="en-US" sz="1800" b="1" dirty="0">
                <a:latin typeface="Arial" panose="020B0604020202020204" pitchFamily="34" charset="0"/>
                <a:cs typeface="Arial" panose="020B0604020202020204" pitchFamily="34" charset="0"/>
              </a:rPr>
              <a:t>This requirement also applies to large quantity generators that receive hazardous waste from very small quantity generators pursuant to §262.17(f). </a:t>
            </a:r>
            <a:r>
              <a:rPr lang="en-US" sz="1800" dirty="0">
                <a:latin typeface="Arial" panose="020B0604020202020204" pitchFamily="34" charset="0"/>
                <a:cs typeface="Arial" panose="020B0604020202020204" pitchFamily="34" charset="0"/>
              </a:rPr>
              <a:t>	 </a:t>
            </a:r>
          </a:p>
          <a:p>
            <a:pPr marL="0" indent="0">
              <a:buNone/>
            </a:pPr>
            <a:r>
              <a:rPr lang="en-US" sz="1800" dirty="0">
                <a:latin typeface="Arial" panose="020B0604020202020204" pitchFamily="34" charset="0"/>
                <a:cs typeface="Arial" panose="020B0604020202020204" pitchFamily="34" charset="0"/>
              </a:rPr>
              <a:t>(c) Exports of hazardous waste to foreign countries are not required to be reported on the Biennial Report form. A separate annual report requirement is set forth at §262.83(g) for hazardous waste exporters.  </a:t>
            </a:r>
          </a:p>
        </p:txBody>
      </p:sp>
    </p:spTree>
    <p:extLst>
      <p:ext uri="{BB962C8B-B14F-4D97-AF65-F5344CB8AC3E}">
        <p14:creationId xmlns:p14="http://schemas.microsoft.com/office/powerpoint/2010/main" val="4089562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0"/>
            <a:ext cx="7609114" cy="1184886"/>
          </a:xfrm>
        </p:spPr>
        <p:txBody>
          <a:bodyPr>
            <a:normAutofit/>
          </a:bodyPr>
          <a:lstStyle/>
          <a:p>
            <a:r>
              <a:rPr lang="en-US" sz="3600" dirty="0"/>
              <a:t>Exception reporting for LQGs</a:t>
            </a:r>
            <a:br>
              <a:rPr lang="en-US" sz="3600" dirty="0"/>
            </a:br>
            <a:r>
              <a:rPr lang="en-US" sz="2400" dirty="0"/>
              <a:t>[40 CFR 262.42(a)]</a:t>
            </a:r>
          </a:p>
        </p:txBody>
      </p:sp>
      <p:sp>
        <p:nvSpPr>
          <p:cNvPr id="3" name="Content Placeholder 2"/>
          <p:cNvSpPr>
            <a:spLocks noGrp="1"/>
          </p:cNvSpPr>
          <p:nvPr>
            <p:ph idx="1"/>
          </p:nvPr>
        </p:nvSpPr>
        <p:spPr>
          <a:xfrm>
            <a:off x="628650" y="1184887"/>
            <a:ext cx="7886700" cy="5255846"/>
          </a:xfrm>
        </p:spPr>
        <p:txBody>
          <a:bodyPr>
            <a:normAutofit lnSpcReduction="10000"/>
          </a:bodyPr>
          <a:lstStyle/>
          <a:p>
            <a:pPr marL="0" indent="0">
              <a:buNone/>
            </a:pPr>
            <a:r>
              <a:rPr lang="en-US" sz="1800" dirty="0">
                <a:latin typeface="Arial" panose="020B0604020202020204" pitchFamily="34" charset="0"/>
                <a:cs typeface="Arial" panose="020B0604020202020204" pitchFamily="34" charset="0"/>
              </a:rPr>
              <a:t>40 CFR 262.42 Exception reporting.</a:t>
            </a:r>
          </a:p>
          <a:p>
            <a:pPr marL="0" indent="0">
              <a:buNone/>
            </a:pPr>
            <a:r>
              <a:rPr lang="en-US" sz="1800" dirty="0">
                <a:latin typeface="Arial" panose="020B0604020202020204" pitchFamily="34" charset="0"/>
                <a:cs typeface="Arial" panose="020B0604020202020204" pitchFamily="34" charset="0"/>
              </a:rPr>
              <a:t>(a)(1) A generator of 1,000 kilograms or greater of hazardous waste in a calendar month, or greater than 1 kg of acute hazardous waste listed in §261.31 or §261.33(e) in a calendar month, who does not receive a copy of the manifest with the handwritten signature of the owner or operator of the designated facility </a:t>
            </a:r>
            <a:r>
              <a:rPr lang="en-US" sz="1800" b="1" dirty="0">
                <a:latin typeface="Arial" panose="020B0604020202020204" pitchFamily="34" charset="0"/>
                <a:cs typeface="Arial" panose="020B0604020202020204" pitchFamily="34" charset="0"/>
              </a:rPr>
              <a:t>within 35 days </a:t>
            </a:r>
            <a:r>
              <a:rPr lang="en-US" sz="1800" dirty="0">
                <a:latin typeface="Arial" panose="020B0604020202020204" pitchFamily="34" charset="0"/>
                <a:cs typeface="Arial" panose="020B0604020202020204" pitchFamily="34" charset="0"/>
              </a:rPr>
              <a:t>of the date the waste was accepted by the initial transporter must contact the transporter and/or the owner or operator of the designated facility to determine the status of the hazardous waste.  </a:t>
            </a:r>
          </a:p>
          <a:p>
            <a:pPr marL="0" indent="0">
              <a:buNone/>
            </a:pPr>
            <a:r>
              <a:rPr lang="en-US" sz="1800" dirty="0">
                <a:latin typeface="Arial" panose="020B0604020202020204" pitchFamily="34" charset="0"/>
                <a:cs typeface="Arial" panose="020B0604020202020204" pitchFamily="34" charset="0"/>
              </a:rPr>
              <a:t>(2) A generator of 1,000 kilograms or greater of hazardous waste in a calendar month, or greater than 1 kg of acute hazardous waste listed in §261.31or §261.33(e) in a calendar month, must submit an Exception Report to the EPA Regional Administrator for the Region in which the generator is located if he has not received a copy of the manifest with the handwritten signature of the owner or operator of the designated facility </a:t>
            </a:r>
            <a:r>
              <a:rPr lang="en-US" sz="1800" b="1" dirty="0">
                <a:latin typeface="Arial" panose="020B0604020202020204" pitchFamily="34" charset="0"/>
                <a:cs typeface="Arial" panose="020B0604020202020204" pitchFamily="34" charset="0"/>
              </a:rPr>
              <a:t>within 45 days </a:t>
            </a:r>
            <a:r>
              <a:rPr lang="en-US" sz="1800" dirty="0">
                <a:latin typeface="Arial" panose="020B0604020202020204" pitchFamily="34" charset="0"/>
                <a:cs typeface="Arial" panose="020B0604020202020204" pitchFamily="34" charset="0"/>
              </a:rPr>
              <a:t>of the date the waste was accepted by the initial transporter. The Exception Report must include: 				   (</a:t>
            </a:r>
            <a:r>
              <a:rPr lang="en-US" sz="1800" dirty="0" err="1">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A legible copy of the manifest for which the generator does not have confirmation of delivery; 						   (ii) A cover letter signed by the generator or his authorized representative explaining the efforts taken to locate the hazardous waste and the results of those efforts.</a:t>
            </a:r>
          </a:p>
        </p:txBody>
      </p:sp>
    </p:spTree>
    <p:extLst>
      <p:ext uri="{BB962C8B-B14F-4D97-AF65-F5344CB8AC3E}">
        <p14:creationId xmlns:p14="http://schemas.microsoft.com/office/powerpoint/2010/main" val="4082969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0"/>
            <a:ext cx="7609114" cy="1184886"/>
          </a:xfrm>
        </p:spPr>
        <p:txBody>
          <a:bodyPr>
            <a:normAutofit/>
          </a:bodyPr>
          <a:lstStyle/>
          <a:p>
            <a:r>
              <a:rPr lang="en-US" sz="3600" dirty="0"/>
              <a:t>Exception reporting for LQGs</a:t>
            </a:r>
            <a:br>
              <a:rPr lang="en-US" sz="3600" dirty="0"/>
            </a:br>
            <a:r>
              <a:rPr lang="en-US" sz="2400" dirty="0"/>
              <a:t>[40 CFR 262.42(c)]</a:t>
            </a:r>
          </a:p>
        </p:txBody>
      </p:sp>
      <p:sp>
        <p:nvSpPr>
          <p:cNvPr id="3" name="Content Placeholder 2"/>
          <p:cNvSpPr>
            <a:spLocks noGrp="1"/>
          </p:cNvSpPr>
          <p:nvPr>
            <p:ph idx="1"/>
          </p:nvPr>
        </p:nvSpPr>
        <p:spPr>
          <a:xfrm>
            <a:off x="628650" y="1184887"/>
            <a:ext cx="7886700" cy="5255846"/>
          </a:xfrm>
        </p:spPr>
        <p:txBody>
          <a:bodyPr>
            <a:noAutofit/>
          </a:bodyPr>
          <a:lstStyle/>
          <a:p>
            <a:pPr marL="0" indent="0">
              <a:buNone/>
            </a:pPr>
            <a:r>
              <a:rPr lang="en-US" sz="2000" dirty="0">
                <a:latin typeface="Arial" panose="020B0604020202020204" pitchFamily="34" charset="0"/>
                <a:cs typeface="Arial" panose="020B0604020202020204" pitchFamily="34" charset="0"/>
              </a:rPr>
              <a:t>(c) For rejected shipments of hazardous waste or container residues contained in non-empty containers that are forwarded to an alternate facility by a designated facility using a new manifest (following the procedures of 40 CFR 264.72(e)(1) through (6) or 40 CFR 265.72(e)(1) through (6)), the generator must comply with the requirements of paragraph (a) or (b) of this section, as applicable, for the shipment forwarding the material from the designated facility to the alternate facility instead of for the shipment from the generator to the designated facility. For purposes of paragraph (a) or (b) of this section for a shipment forwarding such waste to an alternate facility by a designated facility: 			   			  (1) The copy of the manifest received by the generator must have the handwritten signature of the owner or operator of the alternate facility in place of the signature of the owner or operator of the designated facility, and 			   			  (2) The 35/45/60-day timeframes begin the date the waste was accepted by the initial transporter forwarding the hazardous waste shipment from the designated facility to the alternate facility.</a:t>
            </a:r>
          </a:p>
        </p:txBody>
      </p:sp>
    </p:spTree>
    <p:extLst>
      <p:ext uri="{BB962C8B-B14F-4D97-AF65-F5344CB8AC3E}">
        <p14:creationId xmlns:p14="http://schemas.microsoft.com/office/powerpoint/2010/main" val="3864143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0"/>
            <a:ext cx="7609114" cy="1184886"/>
          </a:xfrm>
        </p:spPr>
        <p:txBody>
          <a:bodyPr>
            <a:normAutofit/>
          </a:bodyPr>
          <a:lstStyle/>
          <a:p>
            <a:r>
              <a:rPr lang="en-US" sz="3600" dirty="0"/>
              <a:t>Additional reporting for LQGs</a:t>
            </a:r>
            <a:br>
              <a:rPr lang="en-US" sz="3600" dirty="0"/>
            </a:br>
            <a:r>
              <a:rPr lang="en-US" sz="2400" dirty="0"/>
              <a:t>[40 CFR 262.43]</a:t>
            </a:r>
          </a:p>
        </p:txBody>
      </p:sp>
      <p:sp>
        <p:nvSpPr>
          <p:cNvPr id="3" name="Content Placeholder 2"/>
          <p:cNvSpPr>
            <a:spLocks noGrp="1"/>
          </p:cNvSpPr>
          <p:nvPr>
            <p:ph idx="1"/>
          </p:nvPr>
        </p:nvSpPr>
        <p:spPr>
          <a:xfrm>
            <a:off x="628650" y="1184887"/>
            <a:ext cx="7886700" cy="5255846"/>
          </a:xfrm>
        </p:spPr>
        <p:txBody>
          <a:bodyPr>
            <a:noAutofit/>
          </a:bodyPr>
          <a:lstStyle/>
          <a:p>
            <a:pPr marL="0" indent="0">
              <a:buNone/>
            </a:pPr>
            <a:r>
              <a:rPr lang="en-US" sz="2400" dirty="0">
                <a:latin typeface="Arial" panose="020B0604020202020204" pitchFamily="34" charset="0"/>
                <a:cs typeface="Arial" panose="020B0604020202020204" pitchFamily="34" charset="0"/>
              </a:rPr>
              <a:t>40 CFR 262.43 Additional Reporting</a:t>
            </a:r>
          </a:p>
          <a:p>
            <a:pPr marL="0" indent="0">
              <a:buNone/>
            </a:pPr>
            <a:r>
              <a:rPr lang="en-US" sz="2400" dirty="0">
                <a:latin typeface="Arial" panose="020B0604020202020204" pitchFamily="34" charset="0"/>
                <a:cs typeface="Arial" panose="020B0604020202020204" pitchFamily="34" charset="0"/>
              </a:rPr>
              <a:t>The Administrator, as deemed necessary under sections 2002(a) and 3002(a)(6) of the Act, may require generators to furnish additional reports concerning the quantities and disposition of wastes identified or listed in 40 CFR part 261. </a:t>
            </a:r>
          </a:p>
        </p:txBody>
      </p:sp>
    </p:spTree>
    <p:extLst>
      <p:ext uri="{BB962C8B-B14F-4D97-AF65-F5344CB8AC3E}">
        <p14:creationId xmlns:p14="http://schemas.microsoft.com/office/powerpoint/2010/main" val="12193604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93C4D-EF2D-4869-93EC-44CCC70E413C}"/>
              </a:ext>
            </a:extLst>
          </p:cNvPr>
          <p:cNvSpPr>
            <a:spLocks noGrp="1"/>
          </p:cNvSpPr>
          <p:nvPr>
            <p:ph type="title"/>
          </p:nvPr>
        </p:nvSpPr>
        <p:spPr>
          <a:xfrm>
            <a:off x="906236" y="-103517"/>
            <a:ext cx="7609114" cy="1325563"/>
          </a:xfrm>
        </p:spPr>
        <p:txBody>
          <a:bodyPr/>
          <a:lstStyle/>
          <a:p>
            <a:r>
              <a:rPr lang="en-US" dirty="0"/>
              <a:t>Independent Requirements </a:t>
            </a:r>
            <a:br>
              <a:rPr lang="en-US" dirty="0"/>
            </a:br>
            <a:r>
              <a:rPr lang="en-US" sz="2000" dirty="0"/>
              <a:t>[40 CFR 262.10(a)(1)(iii)]</a:t>
            </a:r>
          </a:p>
        </p:txBody>
      </p:sp>
      <p:sp>
        <p:nvSpPr>
          <p:cNvPr id="3" name="Content Placeholder 2">
            <a:extLst>
              <a:ext uri="{FF2B5EF4-FFF2-40B4-BE49-F238E27FC236}">
                <a16:creationId xmlns:a16="http://schemas.microsoft.com/office/drawing/2014/main" id="{E5FAA00F-1B1B-4B4C-B52A-205E01050577}"/>
              </a:ext>
            </a:extLst>
          </p:cNvPr>
          <p:cNvSpPr>
            <a:spLocks noGrp="1"/>
          </p:cNvSpPr>
          <p:nvPr>
            <p:ph idx="1"/>
          </p:nvPr>
        </p:nvSpPr>
        <p:spPr>
          <a:xfrm>
            <a:off x="388883" y="1222046"/>
            <a:ext cx="8481847" cy="4926506"/>
          </a:xfrm>
        </p:spPr>
        <p:txBody>
          <a:bodyPr>
            <a:noAutofit/>
          </a:bodyPr>
          <a:lstStyle/>
          <a:p>
            <a:pPr marL="0" indent="0">
              <a:buNone/>
            </a:pPr>
            <a:r>
              <a:rPr lang="en-US" sz="2200" dirty="0">
                <a:latin typeface="Arial" panose="020B0604020202020204" pitchFamily="34" charset="0"/>
                <a:cs typeface="Arial" panose="020B0604020202020204" pitchFamily="34" charset="0"/>
              </a:rPr>
              <a:t>Independent requirements of an LQG</a:t>
            </a:r>
          </a:p>
          <a:p>
            <a:pPr marL="0" indent="0">
              <a:buNone/>
            </a:pPr>
            <a:endParaRPr lang="en-US" sz="5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(A) Section 262.11 - Hazardous waste determination and recordkeeping; </a:t>
            </a:r>
          </a:p>
          <a:p>
            <a:pPr marL="0" indent="0">
              <a:buNone/>
            </a:pPr>
            <a:r>
              <a:rPr lang="en-US" sz="2000" dirty="0">
                <a:latin typeface="Arial" panose="020B0604020202020204" pitchFamily="34" charset="0"/>
                <a:cs typeface="Arial" panose="020B0604020202020204" pitchFamily="34" charset="0"/>
              </a:rPr>
              <a:t>(B) Section 262.13 - Generator category determination;</a:t>
            </a:r>
          </a:p>
          <a:p>
            <a:pPr marL="0" indent="0">
              <a:buNone/>
            </a:pPr>
            <a:r>
              <a:rPr lang="en-US" sz="2000" dirty="0">
                <a:latin typeface="Arial" panose="020B0604020202020204" pitchFamily="34" charset="0"/>
                <a:cs typeface="Arial" panose="020B0604020202020204" pitchFamily="34" charset="0"/>
              </a:rPr>
              <a:t>(C) Section 262.18 - EPA ID No.’s and re-notification for LQGs;</a:t>
            </a:r>
          </a:p>
          <a:p>
            <a:pPr marL="0" indent="0">
              <a:buNone/>
            </a:pPr>
            <a:r>
              <a:rPr lang="en-US" sz="2000" dirty="0">
                <a:latin typeface="Arial" panose="020B0604020202020204" pitchFamily="34" charset="0"/>
                <a:cs typeface="Arial" panose="020B0604020202020204" pitchFamily="34" charset="0"/>
              </a:rPr>
              <a:t>(D) Part 262 Subpart B - Manifest requirements for LQGs;</a:t>
            </a:r>
          </a:p>
          <a:p>
            <a:pPr marL="400050" indent="-400050">
              <a:buNone/>
            </a:pPr>
            <a:r>
              <a:rPr lang="en-US" sz="2000" dirty="0">
                <a:latin typeface="Arial" panose="020B0604020202020204" pitchFamily="34" charset="0"/>
                <a:cs typeface="Arial" panose="020B0604020202020204" pitchFamily="34" charset="0"/>
              </a:rPr>
              <a:t>(E) Part 262 Subpart C - Pre-transport requirements for LQGs;</a:t>
            </a:r>
          </a:p>
          <a:p>
            <a:pPr marL="0" indent="0">
              <a:buNone/>
            </a:pPr>
            <a:r>
              <a:rPr lang="en-US" sz="2000" dirty="0">
                <a:latin typeface="Arial" panose="020B0604020202020204" pitchFamily="34" charset="0"/>
                <a:cs typeface="Arial" panose="020B0604020202020204" pitchFamily="34" charset="0"/>
              </a:rPr>
              <a:t>(F) Part 262 Subpart D - Recordkeeping and reporting applicable to small and large quantity generators, except §262.44; and  </a:t>
            </a:r>
          </a:p>
          <a:p>
            <a:pPr marL="0" indent="0">
              <a:buNone/>
            </a:pPr>
            <a:r>
              <a:rPr lang="en-US" sz="2000" b="1" dirty="0">
                <a:latin typeface="Arial" panose="020B0604020202020204" pitchFamily="34" charset="0"/>
                <a:cs typeface="Arial" panose="020B0604020202020204" pitchFamily="34" charset="0"/>
              </a:rPr>
              <a:t>(G) Part 262 Subpart H - Transboundary movements of hazardous waste for recovery or disposal.</a:t>
            </a:r>
          </a:p>
        </p:txBody>
      </p:sp>
    </p:spTree>
    <p:extLst>
      <p:ext uri="{BB962C8B-B14F-4D97-AF65-F5344CB8AC3E}">
        <p14:creationId xmlns:p14="http://schemas.microsoft.com/office/powerpoint/2010/main" val="18092622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47" y="-158261"/>
            <a:ext cx="7609114" cy="1325563"/>
          </a:xfrm>
        </p:spPr>
        <p:txBody>
          <a:bodyPr>
            <a:normAutofit/>
          </a:bodyPr>
          <a:lstStyle/>
          <a:p>
            <a:r>
              <a:rPr lang="en-US" sz="2800" dirty="0"/>
              <a:t>Transboundary Movements of HW for LQGs</a:t>
            </a:r>
            <a:br>
              <a:rPr lang="en-US" sz="3200" dirty="0"/>
            </a:br>
            <a:r>
              <a:rPr lang="en-US" sz="2700" dirty="0"/>
              <a:t>[40 CFR 262 Subpart H]</a:t>
            </a:r>
          </a:p>
        </p:txBody>
      </p:sp>
      <p:sp>
        <p:nvSpPr>
          <p:cNvPr id="3" name="Content Placeholder 2"/>
          <p:cNvSpPr>
            <a:spLocks noGrp="1"/>
          </p:cNvSpPr>
          <p:nvPr>
            <p:ph idx="1"/>
          </p:nvPr>
        </p:nvSpPr>
        <p:spPr>
          <a:xfrm>
            <a:off x="628650" y="1167302"/>
            <a:ext cx="7886700" cy="5009661"/>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262.80 – 40 CFR 262.89 (40 CFR 262.85-262.89 [Reserved]) – These sections cover imports and exports of hazardous waste.</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These will not be covered in this Workshop.</a:t>
            </a:r>
          </a:p>
        </p:txBody>
      </p:sp>
    </p:spTree>
    <p:extLst>
      <p:ext uri="{BB962C8B-B14F-4D97-AF65-F5344CB8AC3E}">
        <p14:creationId xmlns:p14="http://schemas.microsoft.com/office/powerpoint/2010/main" val="118094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CEA5-637C-459C-BA07-B59F0F3B25DE}"/>
              </a:ext>
            </a:extLst>
          </p:cNvPr>
          <p:cNvSpPr>
            <a:spLocks noGrp="1"/>
          </p:cNvSpPr>
          <p:nvPr>
            <p:ph type="title"/>
          </p:nvPr>
        </p:nvSpPr>
        <p:spPr>
          <a:xfrm>
            <a:off x="906236" y="-103517"/>
            <a:ext cx="7609114" cy="1325563"/>
          </a:xfrm>
        </p:spPr>
        <p:txBody>
          <a:bodyPr/>
          <a:lstStyle/>
          <a:p>
            <a:r>
              <a:rPr lang="en-US" dirty="0"/>
              <a:t>Waste Determination</a:t>
            </a:r>
            <a:br>
              <a:rPr lang="en-US" dirty="0"/>
            </a:br>
            <a:r>
              <a:rPr lang="en-US" sz="2000" dirty="0"/>
              <a:t>[40 CFR 262.11(d)(1)]</a:t>
            </a:r>
            <a:endParaRPr lang="en-US" dirty="0"/>
          </a:p>
        </p:txBody>
      </p:sp>
      <p:sp>
        <p:nvSpPr>
          <p:cNvPr id="3" name="Content Placeholder 2">
            <a:extLst>
              <a:ext uri="{FF2B5EF4-FFF2-40B4-BE49-F238E27FC236}">
                <a16:creationId xmlns:a16="http://schemas.microsoft.com/office/drawing/2014/main" id="{4250C51F-B456-4CE0-A84D-C93CC1052CB4}"/>
              </a:ext>
            </a:extLst>
          </p:cNvPr>
          <p:cNvSpPr>
            <a:spLocks noGrp="1"/>
          </p:cNvSpPr>
          <p:nvPr>
            <p:ph idx="1"/>
          </p:nvPr>
        </p:nvSpPr>
        <p:spPr>
          <a:xfrm>
            <a:off x="628650" y="1222046"/>
            <a:ext cx="7886700" cy="4812215"/>
          </a:xfrm>
        </p:spPr>
        <p:txBody>
          <a:bodyPr>
            <a:normAutofit fontScale="62500" lnSpcReduction="20000"/>
          </a:bodyPr>
          <a:lstStyle/>
          <a:p>
            <a:pPr marL="0" indent="0">
              <a:buNone/>
            </a:pPr>
            <a:r>
              <a:rPr lang="en-US" sz="2900" dirty="0">
                <a:latin typeface="Arial" panose="020B0604020202020204" pitchFamily="34" charset="0"/>
                <a:cs typeface="Arial" panose="020B0604020202020204" pitchFamily="34" charset="0"/>
              </a:rPr>
              <a:t>(d) The person then must also determine whether the waste exhibits one or more hazardous characteristics as identified in subpart C of 40 CFR part 261 by following the procedures in paragraph (d)(1) or (2) of this section, or a combination of both.</a:t>
            </a:r>
          </a:p>
          <a:p>
            <a:pPr marL="0" indent="0">
              <a:buNone/>
            </a:pPr>
            <a:r>
              <a:rPr lang="en-US" sz="2900" dirty="0">
                <a:latin typeface="Arial" panose="020B0604020202020204" pitchFamily="34" charset="0"/>
                <a:cs typeface="Arial" panose="020B0604020202020204" pitchFamily="34" charset="0"/>
              </a:rPr>
              <a:t>(1) The person must apply knowledge of the hazard characteristic of the waste in light of the materials or the processes used to generate the waste. Acceptable knowledge may include process knowledge (</a:t>
            </a:r>
            <a:r>
              <a:rPr lang="en-US" sz="2900" i="1" dirty="0">
                <a:latin typeface="Arial" panose="020B0604020202020204" pitchFamily="34" charset="0"/>
                <a:cs typeface="Arial" panose="020B0604020202020204" pitchFamily="34" charset="0"/>
              </a:rPr>
              <a:t>e.g.,</a:t>
            </a:r>
            <a:r>
              <a:rPr lang="en-US" sz="2900" dirty="0">
                <a:latin typeface="Arial" panose="020B0604020202020204" pitchFamily="34" charset="0"/>
                <a:cs typeface="Arial" panose="020B0604020202020204" pitchFamily="34" charset="0"/>
              </a:rPr>
              <a:t> information about chemical feedstocks and other inputs to the production process); knowledge of products, by-products, and intermediates produced by the manufacturing process; chemical or physical characterization of wastes; information on the chemical and physical properties of the chemicals used or produced by the process or otherwise contained in the waste; testing that illustrates the properties of the waste; or other reliable and relevant information about the properties of the waste or its constituents. A test other than a test method set forth in subpart C of 40 CFR part 261, or an equivalent test method approved by the Administrator under 40 CFR 260.21, may be used as part of a person's knowledge to determine whether a solid waste exhibits a characteristic of hazardous waste. However, such tests do not, by themselves, provide definitive results. Persons testing their waste must obtain a representative sample of the waste for the testing, as defined at 40 CFR 260.10.</a:t>
            </a:r>
          </a:p>
          <a:p>
            <a:pPr marL="0"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64798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13A-6704-4157-A097-1B60AEC40796}"/>
              </a:ext>
            </a:extLst>
          </p:cNvPr>
          <p:cNvSpPr>
            <a:spLocks noGrp="1"/>
          </p:cNvSpPr>
          <p:nvPr>
            <p:ph type="title"/>
          </p:nvPr>
        </p:nvSpPr>
        <p:spPr/>
        <p:txBody>
          <a:bodyPr/>
          <a:lstStyle/>
          <a:p>
            <a:r>
              <a:rPr lang="en-US" dirty="0"/>
              <a:t>Generator Requirements </a:t>
            </a:r>
          </a:p>
        </p:txBody>
      </p:sp>
      <p:sp>
        <p:nvSpPr>
          <p:cNvPr id="3" name="Content Placeholder 2">
            <a:extLst>
              <a:ext uri="{FF2B5EF4-FFF2-40B4-BE49-F238E27FC236}">
                <a16:creationId xmlns:a16="http://schemas.microsoft.com/office/drawing/2014/main" id="{6593ECBE-84F7-451A-952C-339DB51E90AD}"/>
              </a:ext>
            </a:extLst>
          </p:cNvPr>
          <p:cNvSpPr>
            <a:spLocks noGrp="1"/>
          </p:cNvSpPr>
          <p:nvPr>
            <p:ph idx="1"/>
          </p:nvPr>
        </p:nvSpPr>
        <p:spPr>
          <a:xfrm>
            <a:off x="906236" y="1325563"/>
            <a:ext cx="7886700" cy="4920412"/>
          </a:xfrm>
        </p:spPr>
        <p:txBody>
          <a:bodyPr>
            <a:normAutofit/>
          </a:bodyPr>
          <a:lstStyle/>
          <a:p>
            <a:pPr marL="0" indent="0">
              <a:buNone/>
            </a:pPr>
            <a:r>
              <a:rPr lang="en-US" sz="2400" b="1" dirty="0">
                <a:latin typeface="Arial" panose="020B0604020202020204" pitchFamily="34" charset="0"/>
                <a:cs typeface="Arial" panose="020B0604020202020204" pitchFamily="34" charset="0"/>
              </a:rPr>
              <a:t>40 CFR 262.1</a:t>
            </a:r>
          </a:p>
          <a:p>
            <a:pPr marL="0" indent="0">
              <a:buNone/>
            </a:pPr>
            <a:r>
              <a:rPr lang="en-US" sz="2400" b="1" dirty="0">
                <a:latin typeface="Arial" panose="020B0604020202020204" pitchFamily="34" charset="0"/>
                <a:cs typeface="Arial" panose="020B0604020202020204" pitchFamily="34" charset="0"/>
              </a:rPr>
              <a:t>Condition for Exemption </a:t>
            </a:r>
            <a:r>
              <a:rPr lang="en-US" sz="2400" dirty="0">
                <a:latin typeface="Arial" panose="020B0604020202020204" pitchFamily="34" charset="0"/>
                <a:cs typeface="Arial" panose="020B0604020202020204" pitchFamily="34" charset="0"/>
              </a:rPr>
              <a:t>means any requirement in 262.14, 262.15, 262.16, 262.17, 262.70, or Subpart K or Subpart L of this part that states an event, action, or standard that must occur or be met in order to obtain an exemption from any applicable requirement in Parts 124, 264 through 268, and 270 of this chapter, or from any requirement for notification under section 3010 of RCRA.</a:t>
            </a:r>
          </a:p>
          <a:p>
            <a:pPr marL="0" indent="0">
              <a:buNone/>
            </a:pPr>
            <a:endParaRPr lang="en-US" dirty="0"/>
          </a:p>
        </p:txBody>
      </p:sp>
    </p:spTree>
    <p:extLst>
      <p:ext uri="{BB962C8B-B14F-4D97-AF65-F5344CB8AC3E}">
        <p14:creationId xmlns:p14="http://schemas.microsoft.com/office/powerpoint/2010/main" val="27480818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906235" y="0"/>
            <a:ext cx="8122151" cy="1325563"/>
          </a:xfrm>
        </p:spPr>
        <p:txBody>
          <a:bodyPr>
            <a:normAutofit/>
          </a:bodyPr>
          <a:lstStyle/>
          <a:p>
            <a:r>
              <a:rPr lang="en-US" sz="3200" dirty="0"/>
              <a:t>Conditions for Exemption for LQGs</a:t>
            </a:r>
            <a:br>
              <a:rPr lang="en-US" sz="3600" dirty="0"/>
            </a:br>
            <a:r>
              <a:rPr lang="en-US" sz="2400" dirty="0"/>
              <a:t>[40 CFR 262.17]</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628649" y="1325563"/>
            <a:ext cx="8126467" cy="4970134"/>
          </a:xfrm>
        </p:spPr>
        <p:txBody>
          <a:bodyPr>
            <a:normAutofit/>
          </a:bodyPr>
          <a:lstStyle/>
          <a:p>
            <a:pPr marL="0" indent="0">
              <a:buNone/>
            </a:pPr>
            <a:r>
              <a:rPr lang="en-US" sz="2400" dirty="0">
                <a:latin typeface="Arial" panose="020B0604020202020204" pitchFamily="34" charset="0"/>
                <a:cs typeface="Arial" panose="020B0604020202020204" pitchFamily="34" charset="0"/>
              </a:rPr>
              <a:t>Conditions for exemption for LQGs that accumulate hazardous waste are found in 40 CFR 262.17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9942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13A-6704-4157-A097-1B60AEC40796}"/>
              </a:ext>
            </a:extLst>
          </p:cNvPr>
          <p:cNvSpPr>
            <a:spLocks noGrp="1"/>
          </p:cNvSpPr>
          <p:nvPr>
            <p:ph type="title"/>
          </p:nvPr>
        </p:nvSpPr>
        <p:spPr>
          <a:xfrm>
            <a:off x="906236" y="-102870"/>
            <a:ext cx="7609114" cy="1325563"/>
          </a:xfrm>
        </p:spPr>
        <p:txBody>
          <a:bodyPr>
            <a:normAutofit/>
          </a:bodyPr>
          <a:lstStyle/>
          <a:p>
            <a:r>
              <a:rPr lang="en-US" dirty="0"/>
              <a:t>Condition for Exemption - Violations</a:t>
            </a:r>
          </a:p>
        </p:txBody>
      </p:sp>
      <p:sp>
        <p:nvSpPr>
          <p:cNvPr id="3" name="Content Placeholder 2">
            <a:extLst>
              <a:ext uri="{FF2B5EF4-FFF2-40B4-BE49-F238E27FC236}">
                <a16:creationId xmlns:a16="http://schemas.microsoft.com/office/drawing/2014/main" id="{6593ECBE-84F7-451A-952C-339DB51E90AD}"/>
              </a:ext>
            </a:extLst>
          </p:cNvPr>
          <p:cNvSpPr>
            <a:spLocks noGrp="1"/>
          </p:cNvSpPr>
          <p:nvPr>
            <p:ph idx="1"/>
          </p:nvPr>
        </p:nvSpPr>
        <p:spPr>
          <a:xfrm>
            <a:off x="628650" y="1325563"/>
            <a:ext cx="7886700" cy="4851400"/>
          </a:xfrm>
        </p:spPr>
        <p:txBody>
          <a:bodyPr>
            <a:normAutofit fontScale="92500"/>
          </a:bodyPr>
          <a:lstStyle/>
          <a:p>
            <a:pPr marL="0" indent="0">
              <a:buNone/>
            </a:pPr>
            <a:r>
              <a:rPr lang="en-US" sz="2400" dirty="0">
                <a:latin typeface="Arial" panose="020B0604020202020204" pitchFamily="34" charset="0"/>
                <a:cs typeface="Arial" panose="020B0604020202020204" pitchFamily="34" charset="0"/>
              </a:rPr>
              <a:t>40 CFR 262.10(g)(2)</a:t>
            </a:r>
          </a:p>
          <a:p>
            <a:pPr marL="0" indent="0">
              <a:buNone/>
            </a:pPr>
            <a:r>
              <a:rPr lang="en-US" sz="2400" dirty="0">
                <a:latin typeface="Arial" panose="020B0604020202020204" pitchFamily="34" charset="0"/>
                <a:cs typeface="Arial" panose="020B0604020202020204" pitchFamily="34" charset="0"/>
              </a:rPr>
              <a:t>(2) A generator’s noncompliance with a condition for exemption in this part is not subject to penalty or injunctive relief under section 3008 of RCRA as a violation of a 40 CFR part 262 condition for exemption. </a:t>
            </a:r>
            <a:r>
              <a:rPr lang="en-US" sz="2400" b="1" dirty="0">
                <a:latin typeface="Arial" panose="020B0604020202020204" pitchFamily="34" charset="0"/>
                <a:cs typeface="Arial" panose="020B0604020202020204" pitchFamily="34" charset="0"/>
              </a:rPr>
              <a:t>Noncompliance</a:t>
            </a:r>
            <a:r>
              <a:rPr lang="en-US" sz="2400" dirty="0">
                <a:latin typeface="Arial" panose="020B0604020202020204" pitchFamily="34" charset="0"/>
                <a:cs typeface="Arial" panose="020B0604020202020204" pitchFamily="34" charset="0"/>
              </a:rPr>
              <a:t> by any generator with an applicable condition for exemption from storage permit and operations requirements </a:t>
            </a:r>
            <a:r>
              <a:rPr lang="en-US" sz="2400" b="1" dirty="0">
                <a:latin typeface="Arial" panose="020B0604020202020204" pitchFamily="34" charset="0"/>
                <a:cs typeface="Arial" panose="020B0604020202020204" pitchFamily="34" charset="0"/>
              </a:rPr>
              <a:t>means that the facility is a storage facility operating without an exemption from the permit, interim status, and operations requirements </a:t>
            </a:r>
            <a:r>
              <a:rPr lang="en-US" sz="2400" dirty="0">
                <a:latin typeface="Arial" panose="020B0604020202020204" pitchFamily="34" charset="0"/>
                <a:cs typeface="Arial" panose="020B0604020202020204" pitchFamily="34" charset="0"/>
              </a:rPr>
              <a:t>in 40 CFR parts 124, 264 through 267, and 270 of this chapter, and the notification requirements of section 3010 of RCRA. Without an exemption, any violations of such storage requirements are subject to penalty and injunctive relief under section 3008 of RCRA. </a:t>
            </a:r>
          </a:p>
        </p:txBody>
      </p:sp>
    </p:spTree>
    <p:extLst>
      <p:ext uri="{BB962C8B-B14F-4D97-AF65-F5344CB8AC3E}">
        <p14:creationId xmlns:p14="http://schemas.microsoft.com/office/powerpoint/2010/main" val="35770689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906235" y="0"/>
            <a:ext cx="8122151" cy="1325563"/>
          </a:xfrm>
        </p:spPr>
        <p:txBody>
          <a:bodyPr>
            <a:normAutofit/>
          </a:bodyPr>
          <a:lstStyle/>
          <a:p>
            <a:r>
              <a:rPr lang="en-US" sz="3200" dirty="0"/>
              <a:t>Conditions for Exemption for LQGs</a:t>
            </a:r>
            <a:br>
              <a:rPr lang="en-US" sz="3600" dirty="0"/>
            </a:br>
            <a:r>
              <a:rPr lang="en-US" sz="1800" dirty="0"/>
              <a:t>[40 CFR 262.17(a)]</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628649" y="1325563"/>
            <a:ext cx="8126467" cy="4970134"/>
          </a:xfrm>
        </p:spPr>
        <p:txBody>
          <a:bodyPr>
            <a:normAutofit/>
          </a:bodyPr>
          <a:lstStyle/>
          <a:p>
            <a:pPr marL="0" indent="0">
              <a:buNone/>
            </a:pPr>
            <a:r>
              <a:rPr lang="en-US" sz="2400" dirty="0">
                <a:latin typeface="Arial" panose="020B0604020202020204" pitchFamily="34" charset="0"/>
                <a:cs typeface="Arial" panose="020B0604020202020204" pitchFamily="34" charset="0"/>
              </a:rPr>
              <a:t>40 CFR 262.17</a:t>
            </a:r>
          </a:p>
          <a:p>
            <a:pPr marL="0" indent="0">
              <a:buNone/>
            </a:pPr>
            <a:r>
              <a:rPr lang="en-US" sz="2400" dirty="0">
                <a:latin typeface="Arial" panose="020B0604020202020204" pitchFamily="34" charset="0"/>
                <a:cs typeface="Arial" panose="020B0604020202020204" pitchFamily="34" charset="0"/>
              </a:rPr>
              <a:t>An LQG may accumulate hazardous waste on site without a permit, and without complying with the requirements of parts 124, 264 - 267, and 270 of this chapter, or the notification requirements of section 3010 of RCRA, provided that all of the following conditions for exemption are met:</a:t>
            </a:r>
          </a:p>
          <a:p>
            <a:pPr marL="0" indent="0">
              <a:buNone/>
            </a:pPr>
            <a:r>
              <a:rPr lang="en-US" sz="2400" dirty="0">
                <a:latin typeface="Arial" panose="020B0604020202020204" pitchFamily="34" charset="0"/>
                <a:cs typeface="Arial" panose="020B0604020202020204" pitchFamily="34" charset="0"/>
              </a:rPr>
              <a:t>(a) </a:t>
            </a:r>
            <a:r>
              <a:rPr lang="en-US" sz="2400" i="1" dirty="0">
                <a:latin typeface="Arial" panose="020B0604020202020204" pitchFamily="34" charset="0"/>
                <a:cs typeface="Arial" panose="020B0604020202020204" pitchFamily="34" charset="0"/>
              </a:rPr>
              <a:t>Accumulation</a:t>
            </a:r>
            <a:r>
              <a:rPr lang="en-US" sz="2400" dirty="0">
                <a:latin typeface="Arial" panose="020B0604020202020204" pitchFamily="34" charset="0"/>
                <a:cs typeface="Arial" panose="020B0604020202020204" pitchFamily="34" charset="0"/>
              </a:rPr>
              <a:t>. A large quantity generator accumulates hazardous waste on site for </a:t>
            </a:r>
            <a:r>
              <a:rPr lang="en-US" sz="2400" b="1" dirty="0">
                <a:latin typeface="Arial" panose="020B0604020202020204" pitchFamily="34" charset="0"/>
                <a:cs typeface="Arial" panose="020B0604020202020204" pitchFamily="34" charset="0"/>
              </a:rPr>
              <a:t>no more than 90 days</a:t>
            </a:r>
            <a:r>
              <a:rPr lang="en-US" sz="2400" dirty="0">
                <a:latin typeface="Arial" panose="020B0604020202020204" pitchFamily="34" charset="0"/>
                <a:cs typeface="Arial" panose="020B0604020202020204" pitchFamily="34" charset="0"/>
              </a:rPr>
              <a:t>, unless in compliance with the accumulation time limit extension or F006 accumulation conditions for exemption in paragraphs (b) through (e) of this section. The following accumulation conditions also apply:</a:t>
            </a:r>
          </a:p>
          <a:p>
            <a:pPr marL="514350" indent="-514350">
              <a:buAutoNum type="alphaLcParenBoth"/>
            </a:pPr>
            <a:endParaRPr lang="en-US" sz="2200" dirty="0">
              <a:latin typeface="Arial" panose="020B0604020202020204" pitchFamily="34" charset="0"/>
              <a:cs typeface="Arial" panose="020B0604020202020204" pitchFamily="34" charset="0"/>
            </a:endParaRPr>
          </a:p>
          <a:p>
            <a:pPr marL="514350" indent="-514350">
              <a:buAutoNum type="alphaLcParenBoth"/>
            </a:pPr>
            <a:endParaRPr lang="en-US" sz="500" dirty="0">
              <a:latin typeface="Arial" panose="020B0604020202020204" pitchFamily="34" charset="0"/>
              <a:cs typeface="Arial" panose="020B0604020202020204" pitchFamily="34" charset="0"/>
            </a:endParaRPr>
          </a:p>
          <a:p>
            <a:pPr marL="0" indent="0">
              <a:buNone/>
            </a:pP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4856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82EEB-B1BC-4A76-919B-2F980A5A3018}"/>
              </a:ext>
            </a:extLst>
          </p:cNvPr>
          <p:cNvSpPr>
            <a:spLocks noGrp="1"/>
          </p:cNvSpPr>
          <p:nvPr>
            <p:ph type="title"/>
          </p:nvPr>
        </p:nvSpPr>
        <p:spPr>
          <a:xfrm>
            <a:off x="906236" y="1"/>
            <a:ext cx="7609114" cy="939800"/>
          </a:xfrm>
        </p:spPr>
        <p:txBody>
          <a:bodyPr>
            <a:normAutofit fontScale="90000"/>
          </a:bodyPr>
          <a:lstStyle/>
          <a:p>
            <a:r>
              <a:rPr lang="en-US" sz="2400" dirty="0">
                <a:solidFill>
                  <a:prstClr val="white"/>
                </a:solidFill>
              </a:rPr>
              <a:t>Conditions for Exemption for LQGs</a:t>
            </a:r>
            <a:br>
              <a:rPr lang="en-US" sz="2400" dirty="0">
                <a:solidFill>
                  <a:prstClr val="white"/>
                </a:solidFill>
              </a:rPr>
            </a:br>
            <a:r>
              <a:rPr lang="en-US" sz="2400" dirty="0">
                <a:solidFill>
                  <a:prstClr val="white"/>
                </a:solidFill>
              </a:rPr>
              <a:t>LQG Containers - Condition</a:t>
            </a:r>
            <a:br>
              <a:rPr lang="en-US" sz="2400" dirty="0">
                <a:solidFill>
                  <a:prstClr val="white"/>
                </a:solidFill>
              </a:rPr>
            </a:br>
            <a:r>
              <a:rPr lang="en-US" sz="2400" dirty="0">
                <a:solidFill>
                  <a:prstClr val="white"/>
                </a:solidFill>
              </a:rPr>
              <a:t>[40 CFR 262.17(a)(1)(i)]</a:t>
            </a:r>
            <a:endParaRPr lang="en-US" dirty="0"/>
          </a:p>
        </p:txBody>
      </p:sp>
      <p:sp>
        <p:nvSpPr>
          <p:cNvPr id="3" name="Content Placeholder 2">
            <a:extLst>
              <a:ext uri="{FF2B5EF4-FFF2-40B4-BE49-F238E27FC236}">
                <a16:creationId xmlns:a16="http://schemas.microsoft.com/office/drawing/2014/main" id="{3CF21785-DFBB-4398-A3B8-949E7F2B31AB}"/>
              </a:ext>
            </a:extLst>
          </p:cNvPr>
          <p:cNvSpPr>
            <a:spLocks noGrp="1"/>
          </p:cNvSpPr>
          <p:nvPr>
            <p:ph idx="1"/>
          </p:nvPr>
        </p:nvSpPr>
        <p:spPr>
          <a:xfrm>
            <a:off x="628650" y="1166327"/>
            <a:ext cx="7886700" cy="5010636"/>
          </a:xfrm>
        </p:spPr>
        <p:txBody>
          <a:bodyPr>
            <a:normAutofit/>
          </a:bodyPr>
          <a:lstStyle/>
          <a:p>
            <a:pPr marL="0" lvl="0" indent="0">
              <a:buNone/>
            </a:pPr>
            <a:r>
              <a:rPr lang="en-US" sz="2400" dirty="0">
                <a:solidFill>
                  <a:prstClr val="black"/>
                </a:solidFill>
                <a:latin typeface="Arial" panose="020B0604020202020204" pitchFamily="34" charset="0"/>
                <a:cs typeface="Arial" panose="020B0604020202020204" pitchFamily="34" charset="0"/>
              </a:rPr>
              <a:t>(a)(1) </a:t>
            </a:r>
            <a:r>
              <a:rPr lang="en-US" sz="2400" i="1" dirty="0">
                <a:solidFill>
                  <a:prstClr val="black"/>
                </a:solidFill>
                <a:latin typeface="Arial" panose="020B0604020202020204" pitchFamily="34" charset="0"/>
                <a:cs typeface="Arial" panose="020B0604020202020204" pitchFamily="34" charset="0"/>
              </a:rPr>
              <a:t>Accumulation of hazardous waste in containers</a:t>
            </a:r>
            <a:r>
              <a:rPr lang="en-US" sz="2400" dirty="0">
                <a:solidFill>
                  <a:prstClr val="black"/>
                </a:solidFill>
                <a:latin typeface="Arial" panose="020B0604020202020204" pitchFamily="34" charset="0"/>
                <a:cs typeface="Arial" panose="020B0604020202020204" pitchFamily="34" charset="0"/>
              </a:rPr>
              <a:t>.</a:t>
            </a:r>
          </a:p>
          <a:p>
            <a:pPr marL="0" indent="0">
              <a:buNone/>
            </a:pPr>
            <a:r>
              <a:rPr lang="en-US" sz="2400" dirty="0">
                <a:latin typeface="Arial" panose="020B0604020202020204" pitchFamily="34" charset="0"/>
                <a:cs typeface="Arial" panose="020B0604020202020204" pitchFamily="34" charset="0"/>
              </a:rPr>
              <a:t>(i) </a:t>
            </a:r>
            <a:r>
              <a:rPr lang="en-US" sz="2400" i="1" dirty="0">
                <a:latin typeface="Arial" panose="020B0604020202020204" pitchFamily="34" charset="0"/>
                <a:cs typeface="Arial" panose="020B0604020202020204" pitchFamily="34" charset="0"/>
              </a:rPr>
              <a:t>Air Emission Standards- </a:t>
            </a:r>
            <a:r>
              <a:rPr lang="en-US" sz="2400" dirty="0">
                <a:latin typeface="Arial" panose="020B0604020202020204" pitchFamily="34" charset="0"/>
                <a:cs typeface="Arial" panose="020B0604020202020204" pitchFamily="34" charset="0"/>
              </a:rPr>
              <a:t>The applicable requirements of subparts AA, BB, and CC of 40 CFR part 265;</a:t>
            </a:r>
          </a:p>
        </p:txBody>
      </p:sp>
      <p:pic>
        <p:nvPicPr>
          <p:cNvPr id="4" name="Content Placeholder 4" descr="A blue plastic drum of flammable hazardous waste labeled and sealed on top of a secondary containment deck. ">
            <a:extLst>
              <a:ext uri="{FF2B5EF4-FFF2-40B4-BE49-F238E27FC236}">
                <a16:creationId xmlns:a16="http://schemas.microsoft.com/office/drawing/2014/main" id="{6BA106DE-2566-4A02-9423-FBF2FA1FA9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00300" y="2479041"/>
            <a:ext cx="4343400" cy="3256360"/>
          </a:xfrm>
          <a:prstGeom prst="rect">
            <a:avLst/>
          </a:prstGeom>
          <a:ln w="12700">
            <a:solidFill>
              <a:schemeClr val="tx1"/>
            </a:solidFill>
            <a:miter lim="800000"/>
            <a:headEnd/>
            <a:tailEnd/>
          </a:ln>
        </p:spPr>
      </p:pic>
    </p:spTree>
    <p:extLst>
      <p:ext uri="{BB962C8B-B14F-4D97-AF65-F5344CB8AC3E}">
        <p14:creationId xmlns:p14="http://schemas.microsoft.com/office/powerpoint/2010/main" val="16170834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Condition</a:t>
            </a:r>
            <a:br>
              <a:rPr lang="en-US" sz="2400" dirty="0"/>
            </a:br>
            <a:r>
              <a:rPr lang="en-US" sz="2400" dirty="0"/>
              <a:t>[40 CFR 262.17(a)(1)(ii)]</a:t>
            </a:r>
          </a:p>
        </p:txBody>
      </p:sp>
      <p:sp>
        <p:nvSpPr>
          <p:cNvPr id="3" name="Content Placeholder 2">
            <a:extLst>
              <a:ext uri="{FF2B5EF4-FFF2-40B4-BE49-F238E27FC236}">
                <a16:creationId xmlns:a16="http://schemas.microsoft.com/office/drawing/2014/main" id="{69909A12-998E-4F74-8D8B-D558AE32C6BD}"/>
              </a:ext>
            </a:extLst>
          </p:cNvPr>
          <p:cNvSpPr>
            <a:spLocks noGrp="1"/>
          </p:cNvSpPr>
          <p:nvPr>
            <p:ph idx="1"/>
          </p:nvPr>
        </p:nvSpPr>
        <p:spPr>
          <a:xfrm>
            <a:off x="508766" y="1175934"/>
            <a:ext cx="8126467" cy="4987563"/>
          </a:xfrm>
        </p:spPr>
        <p:txBody>
          <a:bodyPr>
            <a:normAutofit/>
          </a:bodyPr>
          <a:lstStyle/>
          <a:p>
            <a:pPr marL="0" indent="0">
              <a:buNone/>
            </a:pPr>
            <a:r>
              <a:rPr lang="en-US" sz="2400" dirty="0">
                <a:latin typeface="Arial" panose="020B0604020202020204" pitchFamily="34" charset="0"/>
                <a:cs typeface="Arial" panose="020B0604020202020204" pitchFamily="34" charset="0"/>
              </a:rPr>
              <a:t>(a)(1) </a:t>
            </a:r>
            <a:r>
              <a:rPr lang="en-US" sz="2400" i="1" dirty="0">
                <a:latin typeface="Arial" panose="020B0604020202020204" pitchFamily="34" charset="0"/>
                <a:cs typeface="Arial" panose="020B0604020202020204" pitchFamily="34" charset="0"/>
              </a:rPr>
              <a:t>Accumulation of hazardous waste in containers.</a:t>
            </a:r>
          </a:p>
          <a:p>
            <a:pPr marL="0" indent="0">
              <a:buNone/>
            </a:pPr>
            <a:r>
              <a:rPr lang="en-US" sz="2400" dirty="0">
                <a:latin typeface="Arial" panose="020B0604020202020204" pitchFamily="34" charset="0"/>
                <a:cs typeface="Arial" panose="020B0604020202020204" pitchFamily="34" charset="0"/>
              </a:rPr>
              <a:t>(ii) </a:t>
            </a:r>
            <a:r>
              <a:rPr lang="en-US" sz="2400" i="1" dirty="0">
                <a:latin typeface="Arial" panose="020B0604020202020204" pitchFamily="34" charset="0"/>
                <a:cs typeface="Arial" panose="020B0604020202020204" pitchFamily="34" charset="0"/>
              </a:rPr>
              <a:t>Condition of containers </a:t>
            </a:r>
            <a:r>
              <a:rPr lang="en-US" sz="2400" dirty="0">
                <a:latin typeface="Arial" panose="020B0604020202020204" pitchFamily="34" charset="0"/>
                <a:cs typeface="Arial" panose="020B0604020202020204" pitchFamily="34" charset="0"/>
              </a:rPr>
              <a:t>- If a container holding hazardous waste is not in good condition, or if it begins to leak, the large quantity generator must immediately transfer the hazardous waste from this container to a container that is in good condition, or immediately manage the waste in some other way that complies with the conditions for exemption of this section.</a:t>
            </a:r>
          </a:p>
        </p:txBody>
      </p:sp>
    </p:spTree>
    <p:extLst>
      <p:ext uri="{BB962C8B-B14F-4D97-AF65-F5344CB8AC3E}">
        <p14:creationId xmlns:p14="http://schemas.microsoft.com/office/powerpoint/2010/main" val="1882017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Condition</a:t>
            </a:r>
            <a:br>
              <a:rPr lang="en-US" sz="2400" dirty="0"/>
            </a:br>
            <a:r>
              <a:rPr lang="en-US" sz="2400" dirty="0"/>
              <a:t>[40 CFR 262.17(a)(1)(ii)]  </a:t>
            </a:r>
          </a:p>
        </p:txBody>
      </p:sp>
      <p:pic>
        <p:nvPicPr>
          <p:cNvPr id="4" name="Content Placeholder 3" descr="Hazardous waste drum with a damaged bottom."/>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93439" y="2068614"/>
            <a:ext cx="4384002" cy="3208241"/>
          </a:xfrm>
          <a:prstGeom prst="rect">
            <a:avLst/>
          </a:prstGeom>
        </p:spPr>
      </p:pic>
      <p:pic>
        <p:nvPicPr>
          <p:cNvPr id="5" name="Picture 1" descr="Rusted lid of a dru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8024" y="1940304"/>
            <a:ext cx="4619812" cy="346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78823" y="5629835"/>
            <a:ext cx="229093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Poor Condition</a:t>
            </a:r>
          </a:p>
        </p:txBody>
      </p:sp>
    </p:spTree>
    <p:extLst>
      <p:ext uri="{BB962C8B-B14F-4D97-AF65-F5344CB8AC3E}">
        <p14:creationId xmlns:p14="http://schemas.microsoft.com/office/powerpoint/2010/main" val="32126393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78824" y="5629835"/>
            <a:ext cx="1990164" cy="369332"/>
          </a:xfrm>
          <a:prstGeom prst="rect">
            <a:avLst/>
          </a:prstGeom>
          <a:noFill/>
        </p:spPr>
        <p:txBody>
          <a:bodyPr wrap="square" rtlCol="0">
            <a:spAutoFit/>
          </a:bodyPr>
          <a:lstStyle/>
          <a:p>
            <a:r>
              <a:rPr lang="en-US" dirty="0"/>
              <a:t>Poor Condition</a:t>
            </a:r>
          </a:p>
        </p:txBody>
      </p:sp>
      <p:pic>
        <p:nvPicPr>
          <p:cNvPr id="9" name="Content Placeholder 8" descr="Two dead rats found on top of a unsealed drum.">
            <a:extLst>
              <a:ext uri="{FF2B5EF4-FFF2-40B4-BE49-F238E27FC236}">
                <a16:creationId xmlns:a16="http://schemas.microsoft.com/office/drawing/2014/main" id="{A31881AF-4723-4C40-B356-36EFC9F196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1108" y="1492072"/>
            <a:ext cx="6246520" cy="4684891"/>
          </a:xfr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Condition</a:t>
            </a:r>
            <a:br>
              <a:rPr lang="en-US" sz="2400" dirty="0"/>
            </a:br>
            <a:r>
              <a:rPr lang="en-US" sz="2400" dirty="0"/>
              <a:t>[40 CFR 262.17(a)(1)(ii)]   </a:t>
            </a:r>
          </a:p>
        </p:txBody>
      </p:sp>
    </p:spTree>
    <p:extLst>
      <p:ext uri="{BB962C8B-B14F-4D97-AF65-F5344CB8AC3E}">
        <p14:creationId xmlns:p14="http://schemas.microsoft.com/office/powerpoint/2010/main" val="19906988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50832" y="5639166"/>
            <a:ext cx="224428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Poor Condition</a:t>
            </a:r>
          </a:p>
        </p:txBody>
      </p:sp>
      <p:pic>
        <p:nvPicPr>
          <p:cNvPr id="9" name="Content Placeholder 8" descr="Drum with a large dents.">
            <a:extLst>
              <a:ext uri="{FF2B5EF4-FFF2-40B4-BE49-F238E27FC236}">
                <a16:creationId xmlns:a16="http://schemas.microsoft.com/office/drawing/2014/main" id="{1F0BFAAF-E509-4398-B430-A30F32E7145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0456" y="1175934"/>
            <a:ext cx="3915784" cy="5221045"/>
          </a:xfrm>
        </p:spPr>
      </p:pic>
      <p:pic>
        <p:nvPicPr>
          <p:cNvPr id="11" name="Picture 10" descr="Drum with detriorated lid.">
            <a:extLst>
              <a:ext uri="{FF2B5EF4-FFF2-40B4-BE49-F238E27FC236}">
                <a16:creationId xmlns:a16="http://schemas.microsoft.com/office/drawing/2014/main" id="{1F207E08-AB26-44E3-AF47-0E461C4CF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423782" y="1768735"/>
            <a:ext cx="4558853" cy="3419140"/>
          </a:xfrm>
          <a:prstGeom prst="rect">
            <a:avLst/>
          </a:prstGeo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Condition</a:t>
            </a:r>
            <a:br>
              <a:rPr lang="en-US" sz="2400" dirty="0"/>
            </a:br>
            <a:r>
              <a:rPr lang="en-US" sz="2400" dirty="0"/>
              <a:t>[40 CFR 262.17(a)(1)(ii)]    </a:t>
            </a:r>
          </a:p>
        </p:txBody>
      </p:sp>
    </p:spTree>
    <p:extLst>
      <p:ext uri="{BB962C8B-B14F-4D97-AF65-F5344CB8AC3E}">
        <p14:creationId xmlns:p14="http://schemas.microsoft.com/office/powerpoint/2010/main" val="34545525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9485" y="5883095"/>
            <a:ext cx="258275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Good condition</a:t>
            </a:r>
          </a:p>
        </p:txBody>
      </p:sp>
      <p:pic>
        <p:nvPicPr>
          <p:cNvPr id="5" name="Picture 5" descr="Waste containers closed, labeled, and color coded based on NFPA in good condition. "/>
          <p:cNvPicPr>
            <a:picLocks noGrp="1" noChangeAspect="1" noChangeArrowheads="1"/>
          </p:cNvPicPr>
          <p:nvPr>
            <p:ph idx="1"/>
          </p:nvPr>
        </p:nvPicPr>
        <p:blipFill>
          <a:blip r:embed="rId3" cstate="print"/>
          <a:srcRect/>
          <a:stretch>
            <a:fillRect/>
          </a:stretch>
        </p:blipFill>
        <p:spPr>
          <a:xfrm>
            <a:off x="125506" y="1883366"/>
            <a:ext cx="4697506" cy="3523130"/>
          </a:xfrm>
          <a:ln w="12700" cap="sq">
            <a:solidFill>
              <a:srgbClr val="000000"/>
            </a:solidFill>
          </a:ln>
          <a:effectLst>
            <a:outerShdw blurRad="50800" dist="38100" dir="2700000" algn="tl" rotWithShape="0">
              <a:srgbClr val="000000">
                <a:alpha val="43000"/>
              </a:srgbClr>
            </a:outerShdw>
          </a:effectLst>
        </p:spPr>
      </p:pic>
      <p:pic>
        <p:nvPicPr>
          <p:cNvPr id="6" name="Content Placeholder 2" descr="Two drums closed and labeled properly in good condition.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082924" y="2276443"/>
            <a:ext cx="3778624" cy="2834694"/>
          </a:xfrm>
          <a:prstGeom prst="rect">
            <a:avLst/>
          </a:prstGeom>
        </p:spPr>
      </p:pic>
      <p:sp>
        <p:nvSpPr>
          <p:cNvPr id="2" name="Title 1">
            <a:extLst>
              <a:ext uri="{FF2B5EF4-FFF2-40B4-BE49-F238E27FC236}">
                <a16:creationId xmlns:a16="http://schemas.microsoft.com/office/drawing/2014/main" id="{5482ACCF-D36B-4F77-93D8-0ADCB7EDBCDF}"/>
              </a:ext>
            </a:extLst>
          </p:cNvPr>
          <p:cNvSpPr>
            <a:spLocks noGrp="1"/>
          </p:cNvSpPr>
          <p:nvPr>
            <p:ph type="title"/>
          </p:nvPr>
        </p:nvSpPr>
        <p:spPr>
          <a:xfrm>
            <a:off x="1021849" y="-149629"/>
            <a:ext cx="8122151" cy="1325563"/>
          </a:xfrm>
        </p:spPr>
        <p:txBody>
          <a:bodyPr>
            <a:normAutofit/>
          </a:bodyPr>
          <a:lstStyle/>
          <a:p>
            <a:r>
              <a:rPr lang="en-US" sz="2400" dirty="0"/>
              <a:t>Conditions for Exemption for LQGs</a:t>
            </a:r>
            <a:br>
              <a:rPr lang="en-US" sz="2400" dirty="0"/>
            </a:br>
            <a:r>
              <a:rPr lang="en-US" sz="2400" dirty="0"/>
              <a:t>LQG Containers – Condition </a:t>
            </a:r>
            <a:br>
              <a:rPr lang="en-US" sz="2400" dirty="0"/>
            </a:br>
            <a:r>
              <a:rPr lang="en-US" sz="2400" dirty="0"/>
              <a:t>[40 CFR 262.17(a)(1)(ii)]</a:t>
            </a:r>
          </a:p>
        </p:txBody>
      </p:sp>
    </p:spTree>
    <p:extLst>
      <p:ext uri="{BB962C8B-B14F-4D97-AF65-F5344CB8AC3E}">
        <p14:creationId xmlns:p14="http://schemas.microsoft.com/office/powerpoint/2010/main" val="7978212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10933</TotalTime>
  <Words>16989</Words>
  <Application>Microsoft Office PowerPoint</Application>
  <PresentationFormat>On-screen Show (4:3)</PresentationFormat>
  <Paragraphs>1193</Paragraphs>
  <Slides>230</Slides>
  <Notes>178</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230</vt:i4>
      </vt:variant>
    </vt:vector>
  </HeadingPairs>
  <TitlesOfParts>
    <vt:vector size="236" baseType="lpstr">
      <vt:lpstr>Arial</vt:lpstr>
      <vt:lpstr>Calibri</vt:lpstr>
      <vt:lpstr>Times New Roman</vt:lpstr>
      <vt:lpstr>Office Theme</vt:lpstr>
      <vt:lpstr>Custom Design</vt:lpstr>
      <vt:lpstr>Photo Editor Photo</vt:lpstr>
      <vt:lpstr> </vt:lpstr>
      <vt:lpstr>Acronyms </vt:lpstr>
      <vt:lpstr>Generator Requirements</vt:lpstr>
      <vt:lpstr>Independent Requirements - Violations</vt:lpstr>
      <vt:lpstr>Independent Requirements [40 CFR 262.10(a)(1)(iii)]</vt:lpstr>
      <vt:lpstr>Waste Determination [40 CFR 262.11]</vt:lpstr>
      <vt:lpstr>Waste Determination [40 CFR 262.11(a)]</vt:lpstr>
      <vt:lpstr>Waste Determination [40 CFR 262.11(b-c)]</vt:lpstr>
      <vt:lpstr>Waste Determination [40 CFR 262.11(d)(1)]</vt:lpstr>
      <vt:lpstr>Waste Determination [40 CFR 262.11(d)(2)]</vt:lpstr>
      <vt:lpstr>Waste Determination [40 CFR 262.11(e)]</vt:lpstr>
      <vt:lpstr>Waste Determination [40 CFR 262.11(f)]</vt:lpstr>
      <vt:lpstr>Waste Determination [40 CFR 262.11(g)]</vt:lpstr>
      <vt:lpstr>Independent Requirements [40 CFR 262.10(a)(1)(iii)] </vt:lpstr>
      <vt:lpstr>Generator Category Determination [40 CFR 262.13]</vt:lpstr>
      <vt:lpstr>Generator Category Determination [40 CFR 262.13(a)]</vt:lpstr>
      <vt:lpstr>Generator Category Determination [40 CFR 262.13(b)]</vt:lpstr>
      <vt:lpstr>Generator Category Determination [40 CFR 262.13 Table 1]</vt:lpstr>
      <vt:lpstr>Generator Category Determination Wastes NOT Counted [40 CFR 262.13(c)(1-4)]</vt:lpstr>
      <vt:lpstr>Generator Category Determination Wastes NOT Counted [40 CFR 262.13(c)(5-8)] </vt:lpstr>
      <vt:lpstr>Generator Category Determination Wastes NOT Counted [40 CFR 262.13(d)(1-3)]</vt:lpstr>
      <vt:lpstr>Generator Category Determination [40 CFR 262.13(e)]</vt:lpstr>
      <vt:lpstr>Generator Category Determination Wastes [40 CFR 262.13(f)(2)]</vt:lpstr>
      <vt:lpstr>Independent Requirements [40 CFR 262.10(a)(1)(iii)]  </vt:lpstr>
      <vt:lpstr>EPA ID Numbers and Re-Notification [40 CFR 262.18(a-c)]</vt:lpstr>
      <vt:lpstr>EPA ID Numbers and Re-Notification [40 CFR 262.18(d)]</vt:lpstr>
      <vt:lpstr>EPA ID Numbers and Re-Notification [40 CFR 262.18(e)]</vt:lpstr>
      <vt:lpstr>Independent Requirements [40 CFR 262.10(a)(1)(iii)]     </vt:lpstr>
      <vt:lpstr>Manifest Requirements for LQGs [40 CFR 262.20(a)]</vt:lpstr>
      <vt:lpstr>Manifest Requirements for LQGs [40 CFR 262.20(a)(3)]</vt:lpstr>
      <vt:lpstr>Manifest Requirements for LQGs [40 CFR 262.20(b-d)]</vt:lpstr>
      <vt:lpstr>Manifest Requirements for LQGs [40 CFR 262.20(f)]</vt:lpstr>
      <vt:lpstr>Manifest Requirements for LQGs [40 CFR 262.22]</vt:lpstr>
      <vt:lpstr>Manifest Requirements for LQGs [40 CFR 262.23(a-c)]</vt:lpstr>
      <vt:lpstr>Manifest Requirements for LQGs [40 CFR 262.23(d)]</vt:lpstr>
      <vt:lpstr>Manifest Requirements for LQGs [40 CFR 262.23(e)]</vt:lpstr>
      <vt:lpstr>Manifest Requirements for LQGs [40 CFR 262.23(f)(1)]</vt:lpstr>
      <vt:lpstr>Manifest Requirements for LQGs [40 CFR 262.23(f)(2-4)]</vt:lpstr>
      <vt:lpstr>Manifest Requirements for LQGs [40 CFR 262.24(a)]</vt:lpstr>
      <vt:lpstr>Manifest Requirements for LQGs [40 CFR 262.24(a)]</vt:lpstr>
      <vt:lpstr>Manifest Requirements for LQGs [40 CFR 262.24(b-d)]</vt:lpstr>
      <vt:lpstr>Manifest Requirements for LQGs [40 CFR 262.24(e-f)]</vt:lpstr>
      <vt:lpstr>Manifest Requirements for LQGs [40 CFR 262.24(g)]</vt:lpstr>
      <vt:lpstr>Manifest Requirements for LQGs [40 CFR 262.25(a-b)]</vt:lpstr>
      <vt:lpstr>Manifest Requirements for LQGs [40 CFR 262.27(a)]</vt:lpstr>
      <vt:lpstr>Manifest Requirements for LQGs</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Manifest Requirements for LQGs [Appendix to Part 262]</vt:lpstr>
      <vt:lpstr>LQG Improperly Managing Waste </vt:lpstr>
      <vt:lpstr>Hazardous Waste in Trash </vt:lpstr>
      <vt:lpstr>Hazardous Waste in Trash </vt:lpstr>
      <vt:lpstr>Hazardous Waste in Trash </vt:lpstr>
      <vt:lpstr>Independent Requirements [40 CFR 262.10(a)(1)(iii)]       </vt:lpstr>
      <vt:lpstr>Pre-Transport Requirements for LQGs [40 CFR 262 Subpart C]</vt:lpstr>
      <vt:lpstr>Pre-Transport Requirements for LQGs Packaging [40 CFR 262.30]</vt:lpstr>
      <vt:lpstr>Pre-Transport Requirements for LQGs Labeling [40 CFR 262.31]</vt:lpstr>
      <vt:lpstr>Pre-Transport Requirements for LQGs Marking [40 CFR 262.32(a-b)]</vt:lpstr>
      <vt:lpstr>Pre-Transport Requirements for LQGs Marking [40 CFR 262.32(c-d)]</vt:lpstr>
      <vt:lpstr>Pre-Transport Requirements for LQGs Placarding [40 CFR 262.33]</vt:lpstr>
      <vt:lpstr>Pre-Transport Requirements for LQGs Liquids in Landfills [40 CFR 262.35]</vt:lpstr>
      <vt:lpstr>Independent Requirements [40 CFR 262.10(a)(1)(iii)]      </vt:lpstr>
      <vt:lpstr>Recordkeeping for LQGs [40 CFR 262.40(a-d)]</vt:lpstr>
      <vt:lpstr>Biennial report for LQGs [40 CFR 262.41(a-c)]</vt:lpstr>
      <vt:lpstr>Exception reporting for LQGs [40 CFR 262.42(a)]</vt:lpstr>
      <vt:lpstr>Exception reporting for LQGs [40 CFR 262.42(c)]</vt:lpstr>
      <vt:lpstr>Additional reporting for LQGs [40 CFR 262.43]</vt:lpstr>
      <vt:lpstr>Independent Requirements  [40 CFR 262.10(a)(1)(iii)]</vt:lpstr>
      <vt:lpstr>Transboundary Movements of HW for LQGs [40 CFR 262 Subpart H]</vt:lpstr>
      <vt:lpstr>Generator Requirements </vt:lpstr>
      <vt:lpstr>Conditions for Exemption for LQGs [40 CFR 262.17]</vt:lpstr>
      <vt:lpstr>Condition for Exemption - Violations</vt:lpstr>
      <vt:lpstr>Conditions for Exemption for LQGs [40 CFR 262.17(a)]</vt:lpstr>
      <vt:lpstr>Conditions for Exemption for LQGs LQG Containers - Condition [40 CFR 262.17(a)(1)(i)]</vt:lpstr>
      <vt:lpstr>Conditions for Exemption for LQGs LQG Containers - Condition [40 CFR 262.17(a)(1)(ii)]</vt:lpstr>
      <vt:lpstr>Conditions for Exemption for LQGs LQG Containers - Condition [40 CFR 262.17(a)(1)(ii)]  </vt:lpstr>
      <vt:lpstr>Conditions for Exemption for LQGs LQG Containers - Condition [40 CFR 262.17(a)(1)(ii)]   </vt:lpstr>
      <vt:lpstr>Conditions for Exemption for LQGs LQG Containers - Condition [40 CFR 262.17(a)(1)(ii)]    </vt:lpstr>
      <vt:lpstr>Conditions for Exemption for LQGs LQG Containers – Condition  [40 CFR 262.17(a)(1)(ii)]</vt:lpstr>
      <vt:lpstr>Conditions for Exemption for LQGs LQG Containers – Condition  [40 CFR 262.17(a)(1)(ii)]</vt:lpstr>
      <vt:lpstr>Conditions for Exemption for LQGs LQG Containers - Compatibility [40 CFR 262.17(a)(1)(iii)]</vt:lpstr>
      <vt:lpstr>Conditions for Exemption for LQGs  LQG Containers - Compatibility [40 CFR 262.17(a)(1)(iii)]</vt:lpstr>
      <vt:lpstr>Conditions for Exemption for LQGs LQG Containers - Compatibility  [40 CFR 262.17(a)(1)(iii)]</vt:lpstr>
      <vt:lpstr>Conditions for Exemption for LQGs LQG Containers - Closed [40 CFR 262.17(a)(1)(iv)(A)]</vt:lpstr>
      <vt:lpstr>Conditions for Exemption for LQGs LQG Containers - Closed [40 CFR 262.17(a)(1)(iv)(A)] </vt:lpstr>
      <vt:lpstr>Conditions for Exemption for LQGs LQG Containers - Closed [40 CFR 262.17(a)(1)(iv)(A)]  </vt:lpstr>
      <vt:lpstr>Conditions for Exemption for LQGs LQG Containers – Closed  [40 CFR 262.17(a)(1)(iv)(A)]</vt:lpstr>
      <vt:lpstr>Conditions for Exemption for LQGs LQG Container Management [40 CFR 262.17(a)(1)(iv)(B)]</vt:lpstr>
      <vt:lpstr>Conditions for Exemption for LQGs LQG Container Management [40 CFR 262.17(a)(1)(iv)(B)] </vt:lpstr>
      <vt:lpstr>Conditions for Exemption for LQGs LQG Container Management  [40 CFR 262.17(a)(1)(iv)(B)]</vt:lpstr>
      <vt:lpstr>Conditions for Exemption for LQGs LQG Container Management  [40 CFR 262.17(a)(1)(iv)(B)] </vt:lpstr>
      <vt:lpstr>Conditions for Exemption for LQGs LQG Container Inspections [40 CFR 262.17(a)(1)(v)]</vt:lpstr>
      <vt:lpstr>Conditions for Exemption for LQGs [40 CFR 262.17 (a)(1)(v)] </vt:lpstr>
      <vt:lpstr>LQG Container Inspections State Requirement [62-730.160(5), FAC] </vt:lpstr>
      <vt:lpstr>Conditions for Exemption for LQGs LQG Containers [40 CFR 262.17(a)(1)(vi)(A)]</vt:lpstr>
      <vt:lpstr>LQG Ignitable Container Management</vt:lpstr>
      <vt:lpstr>Conditions for Exemption for LQGs LQG Containers [40 CFR 262.17(a)(1)(vi)(B)]</vt:lpstr>
      <vt:lpstr>Conditions for Exemption for LQGs LQG Containers [40 CFR 262.17(a)(1)(vi)(B)]</vt:lpstr>
      <vt:lpstr>Conditions for Exemption for LQGs LQG Containers [40 CFR 262.17(a)(1)(vii)(A)]</vt:lpstr>
      <vt:lpstr>Conditions for Exemption for LQGs LQG Containers [40 CFR 262.17(a)(1)(vii)(B)]</vt:lpstr>
      <vt:lpstr>Conditions for Exemption for LQGs LQG Containers [40 CFR 262.17(a)(1)(vii)(C)]</vt:lpstr>
      <vt:lpstr>Conditions for Exemption for LQGs LQG Containers  [40 CFR 262.17(a)(1)(vii)(C)]</vt:lpstr>
      <vt:lpstr>Conditions for Exemption for LQGs LQG Containers [40 CFR 262.17(a)(1)(vii)(C)] </vt:lpstr>
      <vt:lpstr>Conditions for Exemption for LQGs LQG Tanks [40 CFR 262.17(a)(2)]</vt:lpstr>
      <vt:lpstr>Conditions for Exemption for LQGs Drip Pads [40 CFR 262.17(a)(3)]</vt:lpstr>
      <vt:lpstr>Conditions for Exemption for LQGs Containment Buildings [40 CFR 262.17(a)(4)]</vt:lpstr>
      <vt:lpstr>Conditions for Exemption for LQGs LQG Container Labeling [40 CFR 262.17(a)(5)(i)(A)]</vt:lpstr>
      <vt:lpstr>LQG Container - Labels [40 CFR 262.17(a)(5)(i)(A)]</vt:lpstr>
      <vt:lpstr>LQG Container - Labels [40 CFR 262.17(a)(5)(i)(A)]</vt:lpstr>
      <vt:lpstr>Conditions for Exemption for LQGs LQG Container - Labeling [40 CFR 262.17(a)(5)(i)(B)]</vt:lpstr>
      <vt:lpstr>Characteristic Label Examples [40 CFR 262.17(a)(5)(i)(B)]</vt:lpstr>
      <vt:lpstr>Characteristic Label Examples [40 CFR 262.17(a)(5)(i)(B)]</vt:lpstr>
      <vt:lpstr>Characteristic Label Examples [40 CFR 262.17(a)(5)(i)(B)]</vt:lpstr>
      <vt:lpstr>Characteristic Label Examples [40 CFR 262.17(a)(5)(i)(B)]</vt:lpstr>
      <vt:lpstr>Conditions for Exemption for LQGs LQG Container Labeling [40 CFR 262.17(a)(5)(i)(C)]</vt:lpstr>
      <vt:lpstr>Conditions for Exemption for LQGs LQG Container Labeling [40 CFR 262.17(a)(5)(i)(C)] </vt:lpstr>
      <vt:lpstr>Conditions for Exemption for LQGs LQG Tank Labeling [40 CFR 262.17(a)(5)(ii)] </vt:lpstr>
      <vt:lpstr>Satellite Accumulation [40 CFR 262.15]</vt:lpstr>
      <vt:lpstr>Satellite Accumulation [40 CFR 262.15(a)] </vt:lpstr>
      <vt:lpstr>Satellite Accumulation for LQGs [40 CFR 262.15(a)]</vt:lpstr>
      <vt:lpstr>Satellite Accumulation for LQGs Container Condition [40 CFR 262.15(a)(1)]</vt:lpstr>
      <vt:lpstr>Satellite Accumulation for LQGs Container Condition [40 CFR 262.15(a)(1)]  </vt:lpstr>
      <vt:lpstr>Satellite Accumulation for LQGs Container Condition  [40 CFR 262.15(a)(1)]</vt:lpstr>
      <vt:lpstr>Satellite Accumulation for LQGs Container Compatibility [40 CFR 262.15(a)(2)]</vt:lpstr>
      <vt:lpstr>Satellite Accumulation for LQGs Container Compatibility [40 CFR 262.15(a)(2)] </vt:lpstr>
      <vt:lpstr>Satellite Accumulation for LQGs Container Compatibility [40 CFR 262.15(a)(2)]  </vt:lpstr>
      <vt:lpstr>Satellite Accumulation for LQGs Incompatibles [40 CFR 262.15(a)(3)]</vt:lpstr>
      <vt:lpstr>Satellite Accumulation for LQGs Incompatibles [40 CFR 262.15(a)(3)] </vt:lpstr>
      <vt:lpstr>Satellite Accumulation for LQGs Closed Containers [40 CFR 262.15(a)(4)]</vt:lpstr>
      <vt:lpstr>Satellite Accumulation for LQGs Closed Containers [40 CFR 262.15(a)(4)]  </vt:lpstr>
      <vt:lpstr>Satellite Accumulation for LQGs Closed Containers  [40 CFR 262.15(a)(4)]</vt:lpstr>
      <vt:lpstr>Satellite Accumulation for LQGs Closed Containers   [40 CFR 262.15(a)(4)]</vt:lpstr>
      <vt:lpstr>Satellite Accumulation for LQGs Closed Containers [40 CFR 262.15(a)(4)] </vt:lpstr>
      <vt:lpstr>Satellite Accumulation for LQGs Container labels [40 CFR 262.15(a)(5)(i)]</vt:lpstr>
      <vt:lpstr>Satellite Accumulation for LQGs Container labels [40 CFR 262.15(a)(5)(ii)]</vt:lpstr>
      <vt:lpstr>Satellite Accumulation for LQGs Container labels  [40 CFR 262.15(a)(5)(ii)]</vt:lpstr>
      <vt:lpstr>Satellite Accumulation for LQGs Container labels [40 CFR 262.15(a)(5)(ii)] </vt:lpstr>
      <vt:lpstr>Satellite Accumulation for LQGs [40 CFR 262.15(a)(6)(i)]</vt:lpstr>
      <vt:lpstr>Satellite Accumulation for LQGs [40 CFR 262.15(a)(6)(ii)]</vt:lpstr>
      <vt:lpstr>Satellite Accumulation for LQGs [40 CFR 262.15(a)(6)(iii)]</vt:lpstr>
      <vt:lpstr>Satellite Accumulation for LQGs [40 CFR 262.15(a)(8)]</vt:lpstr>
      <vt:lpstr>Conditions for Exemption for LQGs [40 CFR 262.17] </vt:lpstr>
      <vt:lpstr>Conditions for Exemption for LQGs LQG Emergency Procedures [40 CFR 262.17(a)(6)]</vt:lpstr>
      <vt:lpstr>Subpart M—Preparedness, Prevention, and Emergency Procedures for LQGs [40 CFR 262.250]</vt:lpstr>
      <vt:lpstr>Subpart M—Preparedness, Prevention, and Emergency Procedures for LQGs [40 CFR 262.251]</vt:lpstr>
      <vt:lpstr>LQGs  Improper Maintenance and Operation</vt:lpstr>
      <vt:lpstr>LQGs Improper Maintenance and Operation</vt:lpstr>
      <vt:lpstr>LQGs  Improper Maintenance and Operation </vt:lpstr>
      <vt:lpstr>LQGs Proper Maintenance and Operation</vt:lpstr>
      <vt:lpstr>LQGs Proper Maintenance and Operation  </vt:lpstr>
      <vt:lpstr>Subpart M—Preparedness, Prevention, and Emergency Procedures for LQGs [40 CFR 262.252]</vt:lpstr>
      <vt:lpstr>Subpart M—Preparedness, Prevention, and Emergency Procedures for LQGs [40 CFR 262.252]</vt:lpstr>
      <vt:lpstr>Subpart M—Preparedness, Prevention, and Emergency Procedures for LQGs [40 CFR 262.252(c)]</vt:lpstr>
      <vt:lpstr>Subpart M—Preparedness, Prevention, and Emergency Procedures for LQGs [40 CFR 262.252(c)]</vt:lpstr>
      <vt:lpstr>Subpart M—Preparedness, Prevention, and Emergency Procedures for LQGs [40 CFR 262.252(c)]</vt:lpstr>
      <vt:lpstr>Subpart M—Preparedness, Prevention, and Emergency Procedures for LQGs [40 CFR 262.253]</vt:lpstr>
      <vt:lpstr>Subpart M—Preparedness, Prevention, and Emergency Procedures for LQGs [40 CFR 262.253]</vt:lpstr>
      <vt:lpstr>Subpart M—Preparedness, Prevention, and Emergency Procedures for LQGs [40 CFR 262.253]</vt:lpstr>
      <vt:lpstr>Subpart M—Preparedness, Prevention, and Emergency Procedures for LQGs [40 CFR 262.254(a-b)]</vt:lpstr>
      <vt:lpstr>Subpart M—Preparedness, Prevention, and Emergency Procedures for LQGs [40 CFR 262.255]</vt:lpstr>
      <vt:lpstr>Subpart M—Preparedness, Prevention, and Emergency Procedures for LQGs [40 CFR 262.255]</vt:lpstr>
      <vt:lpstr>Subpart M—Preparedness, Prevention, and Emergency Procedures for LQGs [40 CFR 262.255]</vt:lpstr>
      <vt:lpstr>Subpart M—Preparedness, Prevention, and Emergency Procedures for LQGs [40 CFR 262.255]</vt:lpstr>
      <vt:lpstr>Subpart M—Preparedness, Prevention, and Emergency Procedures for LQGs [40 CFR 262.255]</vt:lpstr>
      <vt:lpstr>Subpart M—Preparedness, Prevention, and Emergency Procedures for LQGs [40 CFR 262.256(a)(1)]</vt:lpstr>
      <vt:lpstr>Subpart M—Preparedness, Prevention, and Emergency Procedures for LQGs [40 CFR 262.256(a)(2-3)]</vt:lpstr>
      <vt:lpstr>Subpart M—Preparedness, Prevention, and Emergency Procedures for LQGs [40 CFR 262.256(b-c)]</vt:lpstr>
      <vt:lpstr>Subpart M—Preparedness, Prevention, and Emergency Procedures for LQGs [40 CFR 262.260(a-b)]</vt:lpstr>
      <vt:lpstr>Subpart M—Preparedness, Prevention, and Emergency Procedures for LQGs [40 CFR 262.261(a-c)]</vt:lpstr>
      <vt:lpstr>Subpart M—Preparedness, Prevention, and Emergency Procedures for LQGs [40 CFR 262.261(d-f)]</vt:lpstr>
      <vt:lpstr>Subpart M—Preparedness, Prevention, and Emergency Procedures for LQGs [40 CFR 262.262(a)]</vt:lpstr>
      <vt:lpstr>Subpart M—Preparedness, Prevention, and Emergency Procedures for LQGs [40 CFR 262.262(b)(1-5)]</vt:lpstr>
      <vt:lpstr>Subpart M—Preparedness, Prevention, and Emergency Procedures for LQGs [40 CFR 262.262(b)(6-8)]</vt:lpstr>
      <vt:lpstr>Subpart M—Preparedness, Prevention, and Emergency Procedures for LQGs [40 CFR 262.262(c)]</vt:lpstr>
      <vt:lpstr>Subpart M—Preparedness, Prevention, and Emergency Procedures for LQGs [40 CFR 262.263(a-e)]</vt:lpstr>
      <vt:lpstr>Subpart M—Preparedness, Prevention, and Emergency Procedures for LQGs [40 CFR 262.264]</vt:lpstr>
      <vt:lpstr>Subpart M—Preparedness, Prevention, and Emergency Procedures for LQGs [40 CFR 262.265(a-b)]</vt:lpstr>
      <vt:lpstr>Subpart M—Preparedness, Prevention, and Emergency Procedures for LQGs [40 CFR 262.265(c-d)(1)]</vt:lpstr>
      <vt:lpstr>Subpart M—Preparedness, Prevention, and Emergency Procedures for LQGs [40 CFR 262.265(d)(2)]</vt:lpstr>
      <vt:lpstr>Subpart M—Preparedness, Prevention, and Emergency Procedures for LQGs [40 CFR 262.265(e-g)]</vt:lpstr>
      <vt:lpstr>Subpart M—Preparedness, Prevention, and Emergency Procedures for LQGs [40 CFR 262.265(h)]</vt:lpstr>
      <vt:lpstr>Subpart M—Preparedness, Prevention, and Emergency Procedures for LQGs [40 CFR 262.265(i)]</vt:lpstr>
      <vt:lpstr>Conditions for Exemption for LQGs [40 CFR 262.17(a)]</vt:lpstr>
      <vt:lpstr>Conditions for Exemption for LQGs LQG Emergency Procedures [40 CFR 262.17(a)(7)(i)(A)]</vt:lpstr>
      <vt:lpstr>Conditions for Exemption for LQGs Emergency Procedures – Personnel Training [40 CFR 262.17(a)(7)(i)(A)] </vt:lpstr>
      <vt:lpstr>Conditions for Exemption for LQGs Emergency Procedures – Personnel Training [40 CFR 262.17(a)(7)(i)(A)] </vt:lpstr>
      <vt:lpstr>Conditions for Exemption for LQGs LQG Emergency Procedures [40 CFR 262.17(a)(7)(i)(B)]</vt:lpstr>
      <vt:lpstr>Conditions for Exemption for LQGs LQG Emergency Procedures [40 CFR 262.17(a)(7)(i)(C)]</vt:lpstr>
      <vt:lpstr>Conditions for Exemption for LQGs Emergency Procedures – Personnel Training  [40 CFR 262.17(a)(7)(i)(A)] </vt:lpstr>
      <vt:lpstr>Conditions for Exemption for LQGs LQG Emergency Procedures [40 CFR 262.17(a)(7)(i)(D)]</vt:lpstr>
      <vt:lpstr>Conditions for Exemption for LQGs LQG Emergency Procedures [40 CFR 262.17(a)(7)(ii)]</vt:lpstr>
      <vt:lpstr>Conditions for Exemption for LQGs LQG Emergency Procedures [40 CFR 262.17(a)(7)(iii)]</vt:lpstr>
      <vt:lpstr>Conditions for Exemption for LQGs LQG Emergency Procedures [40 CFR 262.17(a)(7)(iv)]</vt:lpstr>
      <vt:lpstr>Conditions for Exemption for LQGs LQG Emergency Procedures [40 CFR 262.17(a)(7)(v)]</vt:lpstr>
      <vt:lpstr>Conditions for Exemption for LQGs LQG Closure [40 CFR 262.17(a)(8)(i)]</vt:lpstr>
      <vt:lpstr>Conditions for Exemption for LQGs LQG Closure [40 CFR 262.17(a)(8)(ii)(A-B)]</vt:lpstr>
      <vt:lpstr>Conditions for Exemption for LQGs LQG Closure [40 CFR 262.17(a)(8)(ii)(C)]</vt:lpstr>
      <vt:lpstr>Conditions for Exemption for LQGs LQG Closure [40 CFR 262.17(a)(8)(iii)(1-2)]</vt:lpstr>
      <vt:lpstr>Conditions for Exemption for LQGs LQG Closure [40 CFR 262.17(a)(8)(iii)(3-4)]</vt:lpstr>
      <vt:lpstr>Conditions for Exemption for LQGs LQG Closure [40 CFR 262.17(a)(8)(iv-v)]</vt:lpstr>
      <vt:lpstr>Conditions for Exemption for LQGs LQG Land Disposal Restrictions [40 CFR 262.17(a)(9)]</vt:lpstr>
      <vt:lpstr>LDR Notice Contents</vt:lpstr>
      <vt:lpstr> Land Disposal Restrictions  [40 CFR Part 268] </vt:lpstr>
      <vt:lpstr>Conditions for Exemption for LQGs LQG LDRs [40 CFR 262.17(b)]</vt:lpstr>
      <vt:lpstr>Conditions for Exemption for LQGs LQG LDRs [40 CFR 262.17(f)]</vt:lpstr>
      <vt:lpstr>Conditions for Exemption for LQGs LQG LDRs [40 CFR 262.17(f)(1)]</vt:lpstr>
      <vt:lpstr>Conditions for Exemption for LQGs LQG LDRs [40 CFR 262.17(f)(2)]</vt:lpstr>
      <vt:lpstr>Conditions for Exemption for LQGs LQG LDRs [40 CFR 262.17(f)(3)]</vt:lpstr>
      <vt:lpstr>Conditions for Exemption for LQGs LQG LDRs [40 CFR 262.17(g)(1-2)]</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Charlotte</dc:creator>
  <cp:lastModifiedBy>Lewis, Luke</cp:lastModifiedBy>
  <cp:revision>1008</cp:revision>
  <cp:lastPrinted>2017-11-07T17:16:32Z</cp:lastPrinted>
  <dcterms:created xsi:type="dcterms:W3CDTF">2015-05-19T17:22:51Z</dcterms:created>
  <dcterms:modified xsi:type="dcterms:W3CDTF">2018-01-22T17:53:13Z</dcterms:modified>
</cp:coreProperties>
</file>