
<file path=[Content_Types].xml><?xml version="1.0" encoding="utf-8"?>
<Types xmlns="http://schemas.openxmlformats.org/package/2006/content-types">
  <Default Extension="bin" ContentType="application/vnd.openxmlformats-officedocument.oleObject"/>
  <Default Extension="jpg&amp;ehk=lrYgCMgrUMZECaiY6le30Q&amp;r=0&amp;pid=OfficeInsert" ContentType="image/jpeg"/>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handoutMasterIdLst>
    <p:handoutMasterId r:id="rId37"/>
  </p:handoutMasterIdLst>
  <p:sldIdLst>
    <p:sldId id="262" r:id="rId3"/>
    <p:sldId id="285" r:id="rId4"/>
    <p:sldId id="289" r:id="rId5"/>
    <p:sldId id="304" r:id="rId6"/>
    <p:sldId id="265" r:id="rId7"/>
    <p:sldId id="266" r:id="rId8"/>
    <p:sldId id="299" r:id="rId9"/>
    <p:sldId id="312" r:id="rId10"/>
    <p:sldId id="302" r:id="rId11"/>
    <p:sldId id="269" r:id="rId12"/>
    <p:sldId id="305" r:id="rId13"/>
    <p:sldId id="270" r:id="rId14"/>
    <p:sldId id="271" r:id="rId15"/>
    <p:sldId id="301" r:id="rId16"/>
    <p:sldId id="297" r:id="rId17"/>
    <p:sldId id="272" r:id="rId18"/>
    <p:sldId id="300" r:id="rId19"/>
    <p:sldId id="298" r:id="rId20"/>
    <p:sldId id="273" r:id="rId21"/>
    <p:sldId id="274" r:id="rId22"/>
    <p:sldId id="275" r:id="rId23"/>
    <p:sldId id="276" r:id="rId24"/>
    <p:sldId id="296" r:id="rId25"/>
    <p:sldId id="295" r:id="rId26"/>
    <p:sldId id="306" r:id="rId27"/>
    <p:sldId id="311" r:id="rId28"/>
    <p:sldId id="307" r:id="rId29"/>
    <p:sldId id="308" r:id="rId30"/>
    <p:sldId id="309" r:id="rId31"/>
    <p:sldId id="310" r:id="rId32"/>
    <p:sldId id="288" r:id="rId33"/>
    <p:sldId id="287" r:id="rId34"/>
    <p:sldId id="27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9" autoAdjust="0"/>
    <p:restoredTop sz="83354" autoAdjust="0"/>
  </p:normalViewPr>
  <p:slideViewPr>
    <p:cSldViewPr snapToGrid="0">
      <p:cViewPr varScale="1">
        <p:scale>
          <a:sx n="95" d="100"/>
          <a:sy n="95" d="100"/>
        </p:scale>
        <p:origin x="1776"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2280"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B1F266-8707-4B34-91F6-C151C8C20D4A}" type="slidenum">
              <a:rPr lang="en-US" smtClean="0"/>
              <a:t>‹#›</a:t>
            </a:fld>
            <a:endParaRPr lang="en-US" dirty="0"/>
          </a:p>
        </p:txBody>
      </p:sp>
    </p:spTree>
    <p:extLst>
      <p:ext uri="{BB962C8B-B14F-4D97-AF65-F5344CB8AC3E}">
        <p14:creationId xmlns:p14="http://schemas.microsoft.com/office/powerpoint/2010/main" val="41703444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CF350-82AE-4204-B09B-A7DFAED0117F}" type="slidenum">
              <a:rPr lang="en-US" smtClean="0"/>
              <a:t>‹#›</a:t>
            </a:fld>
            <a:endParaRPr lang="en-US" dirty="0"/>
          </a:p>
        </p:txBody>
      </p:sp>
    </p:spTree>
    <p:extLst>
      <p:ext uri="{BB962C8B-B14F-4D97-AF65-F5344CB8AC3E}">
        <p14:creationId xmlns:p14="http://schemas.microsoft.com/office/powerpoint/2010/main" val="9251197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u="none" dirty="0"/>
          </a:p>
        </p:txBody>
      </p:sp>
    </p:spTree>
    <p:extLst>
      <p:ext uri="{BB962C8B-B14F-4D97-AF65-F5344CB8AC3E}">
        <p14:creationId xmlns:p14="http://schemas.microsoft.com/office/powerpoint/2010/main" val="819486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634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09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893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013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baseline="0" dirty="0"/>
          </a:p>
        </p:txBody>
      </p:sp>
    </p:spTree>
    <p:extLst>
      <p:ext uri="{BB962C8B-B14F-4D97-AF65-F5344CB8AC3E}">
        <p14:creationId xmlns:p14="http://schemas.microsoft.com/office/powerpoint/2010/main" val="3855430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6416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Tree>
    <p:extLst>
      <p:ext uri="{BB962C8B-B14F-4D97-AF65-F5344CB8AC3E}">
        <p14:creationId xmlns:p14="http://schemas.microsoft.com/office/powerpoint/2010/main" val="3720330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9528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58923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endParaRPr lang="en-US" dirty="0"/>
          </a:p>
        </p:txBody>
      </p:sp>
    </p:spTree>
    <p:extLst>
      <p:ext uri="{BB962C8B-B14F-4D97-AF65-F5344CB8AC3E}">
        <p14:creationId xmlns:p14="http://schemas.microsoft.com/office/powerpoint/2010/main" val="428836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400537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2196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2253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004624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326934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820964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3794745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402557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630443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712501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Tree>
    <p:extLst>
      <p:ext uri="{BB962C8B-B14F-4D97-AF65-F5344CB8AC3E}">
        <p14:creationId xmlns:p14="http://schemas.microsoft.com/office/powerpoint/2010/main" val="64686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9694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354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926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Tree>
    <p:extLst>
      <p:ext uri="{BB962C8B-B14F-4D97-AF65-F5344CB8AC3E}">
        <p14:creationId xmlns:p14="http://schemas.microsoft.com/office/powerpoint/2010/main" val="2616328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Tree>
    <p:extLst>
      <p:ext uri="{BB962C8B-B14F-4D97-AF65-F5344CB8AC3E}">
        <p14:creationId xmlns:p14="http://schemas.microsoft.com/office/powerpoint/2010/main" val="262483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89088" indent="-227013">
              <a:defRPr>
                <a:solidFill>
                  <a:schemeClr val="tx1"/>
                </a:solidFill>
                <a:latin typeface="Arial" panose="020B0604020202020204" pitchFamily="34" charset="0"/>
              </a:defRPr>
            </a:lvl4pPr>
            <a:lvl5pPr marL="2043113" indent="-227013">
              <a:defRPr>
                <a:solidFill>
                  <a:schemeClr val="tx1"/>
                </a:solidFill>
                <a:latin typeface="Arial" panose="020B0604020202020204" pitchFamily="34" charset="0"/>
              </a:defRPr>
            </a:lvl5pPr>
            <a:lvl6pPr marL="2500313" indent="-227013" eaLnBrk="0" fontAlgn="base" hangingPunct="0">
              <a:spcBef>
                <a:spcPct val="0"/>
              </a:spcBef>
              <a:spcAft>
                <a:spcPct val="0"/>
              </a:spcAft>
              <a:defRPr>
                <a:solidFill>
                  <a:schemeClr val="tx1"/>
                </a:solidFill>
                <a:latin typeface="Arial" panose="020B0604020202020204" pitchFamily="34" charset="0"/>
              </a:defRPr>
            </a:lvl6pPr>
            <a:lvl7pPr marL="2957513" indent="-227013" eaLnBrk="0" fontAlgn="base" hangingPunct="0">
              <a:spcBef>
                <a:spcPct val="0"/>
              </a:spcBef>
              <a:spcAft>
                <a:spcPct val="0"/>
              </a:spcAft>
              <a:defRPr>
                <a:solidFill>
                  <a:schemeClr val="tx1"/>
                </a:solidFill>
                <a:latin typeface="Arial" panose="020B0604020202020204" pitchFamily="34" charset="0"/>
              </a:defRPr>
            </a:lvl7pPr>
            <a:lvl8pPr marL="3414713" indent="-227013" eaLnBrk="0" fontAlgn="base" hangingPunct="0">
              <a:spcBef>
                <a:spcPct val="0"/>
              </a:spcBef>
              <a:spcAft>
                <a:spcPct val="0"/>
              </a:spcAft>
              <a:defRPr>
                <a:solidFill>
                  <a:schemeClr val="tx1"/>
                </a:solidFill>
                <a:latin typeface="Arial" panose="020B0604020202020204" pitchFamily="34" charset="0"/>
              </a:defRPr>
            </a:lvl8pPr>
            <a:lvl9pPr marL="3871913" indent="-227013" eaLnBrk="0" fontAlgn="base" hangingPunct="0">
              <a:spcBef>
                <a:spcPct val="0"/>
              </a:spcBef>
              <a:spcAft>
                <a:spcPct val="0"/>
              </a:spcAft>
              <a:defRPr>
                <a:solidFill>
                  <a:schemeClr val="tx1"/>
                </a:solidFill>
                <a:latin typeface="Arial" panose="020B0604020202020204" pitchFamily="34" charset="0"/>
              </a:defRPr>
            </a:lvl9pPr>
          </a:lstStyle>
          <a:p>
            <a:fld id="{ED2CE99F-E4CF-4B0D-9C60-D6BC2A474460}"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33338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4908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Tree>
    <p:extLst>
      <p:ext uri="{BB962C8B-B14F-4D97-AF65-F5344CB8AC3E}">
        <p14:creationId xmlns:p14="http://schemas.microsoft.com/office/powerpoint/2010/main" val="53226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4890"/>
            <a:ext cx="7772400" cy="547006"/>
          </a:xfrm>
        </p:spPr>
        <p:txBody>
          <a:bodyPr anchor="b">
            <a:normAutofit/>
          </a:bodyPr>
          <a:lstStyle>
            <a:lvl1pPr algn="ctr">
              <a:defRPr sz="2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2473779"/>
            <a:ext cx="6858000" cy="20247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97732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864859"/>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2090057"/>
            <a:ext cx="4629150" cy="377099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3465059"/>
            <a:ext cx="2949178" cy="24039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542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090057"/>
            <a:ext cx="7886700" cy="35677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6905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139043"/>
            <a:ext cx="1971675" cy="34943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39043"/>
            <a:ext cx="5800725" cy="34943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3507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C3D856-EA12-46B2-8015-25A0F70F7BC2}" type="datetime1">
              <a:rPr lang="en-US" smtClean="0"/>
              <a:t>7/11/2018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7BC0C64-94FA-44B3-9573-88BE3BEAC041}" type="slidenum">
              <a:rPr lang="en-US" smtClean="0"/>
              <a:t>‹#›</a:t>
            </a:fld>
            <a:endParaRPr lang="en-US" dirty="0"/>
          </a:p>
        </p:txBody>
      </p:sp>
    </p:spTree>
    <p:extLst>
      <p:ext uri="{BB962C8B-B14F-4D97-AF65-F5344CB8AC3E}">
        <p14:creationId xmlns:p14="http://schemas.microsoft.com/office/powerpoint/2010/main" val="80552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5120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47456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386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7250" y="155121"/>
            <a:ext cx="7659688" cy="1029379"/>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7019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848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46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14551"/>
            <a:ext cx="7772400" cy="914400"/>
          </a:xfrm>
        </p:spPr>
        <p:txBody>
          <a:bodyPr anchor="b">
            <a:noAutofit/>
          </a:bodyPr>
          <a:lstStyle>
            <a:lvl1pPr algn="ct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3642866"/>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6922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244473"/>
            <a:ext cx="7885112" cy="68625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1102179"/>
            <a:ext cx="4629150" cy="47588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7526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2659"/>
            <a:ext cx="7885112" cy="955221"/>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1102179"/>
            <a:ext cx="4629150" cy="4758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102179"/>
            <a:ext cx="2949575" cy="47668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66658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6236" y="179615"/>
            <a:ext cx="7609114" cy="1012371"/>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7990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8507"/>
            <a:ext cx="1971675" cy="5058456"/>
          </a:xfrm>
        </p:spPr>
        <p:txBody>
          <a:bodyPr vert="eaVert"/>
          <a:lstStyle>
            <a:lvl1pPr algn="l">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1118507"/>
            <a:ext cx="5762625" cy="5058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29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763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211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79863"/>
            <a:ext cx="3886200" cy="3997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068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0"/>
            <a:ext cx="7886700" cy="8268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99616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90157"/>
            <a:ext cx="3868340"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99616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90157"/>
            <a:ext cx="3887391" cy="3299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850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5563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77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51264"/>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2081893"/>
            <a:ext cx="4629150" cy="37791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633106"/>
            <a:ext cx="2949178" cy="22358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34355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20"/>
            <a:ext cx="7886700" cy="7266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090057"/>
            <a:ext cx="7886700" cy="408690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788868"/>
      </p:ext>
    </p:extLst>
  </p:cSld>
  <p:clrMap bg1="lt1" tx1="dk1" bg2="lt2" tx2="dk2" accent1="accent1" accent2="accent2" accent3="accent3" accent4="accent4" accent5="accent5" accent6="accent6" hlink="hlink" folHlink="folHlink"/>
  <p:sldLayoutIdLst>
    <p:sldLayoutId id="214748368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236" y="0"/>
            <a:ext cx="760911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495138"/>
            <a:ext cx="2057400" cy="365125"/>
          </a:xfrm>
          <a:prstGeom prst="rect">
            <a:avLst/>
          </a:prstGeom>
        </p:spPr>
        <p:txBody>
          <a:bodyPr vert="horz" lIns="91440" tIns="45720" rIns="91440" bIns="45720" rtlCol="0" anchor="ctr"/>
          <a:lstStyle>
            <a:lvl1pPr algn="l">
              <a:defRPr sz="1200" b="1">
                <a:solidFill>
                  <a:schemeClr val="bg1"/>
                </a:solidFill>
              </a:defRPr>
            </a:lvl1pPr>
          </a:lstStyle>
          <a:p>
            <a:fld id="{2F94DB31-E4D3-4FAE-8F5B-87EEA7E2A3AA}" type="datetime1">
              <a:rPr lang="en-US" smtClean="0"/>
              <a:t>7/11/2018</a:t>
            </a:fld>
            <a:endParaRPr lang="en-US" dirty="0"/>
          </a:p>
        </p:txBody>
      </p:sp>
      <p:sp>
        <p:nvSpPr>
          <p:cNvPr id="5" name="Footer Placeholder 4"/>
          <p:cNvSpPr>
            <a:spLocks noGrp="1"/>
          </p:cNvSpPr>
          <p:nvPr>
            <p:ph type="ftr" sz="quarter" idx="3"/>
          </p:nvPr>
        </p:nvSpPr>
        <p:spPr>
          <a:xfrm>
            <a:off x="3028950" y="6495138"/>
            <a:ext cx="3086100" cy="365125"/>
          </a:xfrm>
          <a:prstGeom prst="rect">
            <a:avLst/>
          </a:prstGeom>
        </p:spPr>
        <p:txBody>
          <a:bodyPr vert="horz" lIns="91440" tIns="45720" rIns="91440" bIns="45720" rtlCol="0" anchor="ctr"/>
          <a:lstStyle>
            <a:lvl1pPr algn="ctr">
              <a:defRPr sz="1200" b="1">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495138"/>
            <a:ext cx="2057400" cy="365125"/>
          </a:xfrm>
          <a:prstGeom prst="rect">
            <a:avLst/>
          </a:prstGeom>
        </p:spPr>
        <p:txBody>
          <a:bodyPr vert="horz" lIns="91440" tIns="45720" rIns="91440" bIns="45720" rtlCol="0" anchor="ctr"/>
          <a:lstStyle>
            <a:lvl1pPr algn="r">
              <a:defRPr sz="1200" b="1">
                <a:solidFill>
                  <a:schemeClr val="bg1"/>
                </a:solidFill>
              </a:defRPr>
            </a:lvl1pPr>
          </a:lstStyle>
          <a:p>
            <a:fld id="{77BC0C64-94FA-44B3-9573-88BE3BEAC041}" type="slidenum">
              <a:rPr lang="en-US" smtClean="0"/>
              <a:pPr/>
              <a:t>‹#›</a:t>
            </a:fld>
            <a:endParaRPr lang="en-US" dirty="0"/>
          </a:p>
        </p:txBody>
      </p:sp>
    </p:spTree>
    <p:extLst>
      <p:ext uri="{BB962C8B-B14F-4D97-AF65-F5344CB8AC3E}">
        <p14:creationId xmlns:p14="http://schemas.microsoft.com/office/powerpoint/2010/main" val="4274721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commons.wikimedia.org/wiki/File:Container-Binnenschiff_Saturn.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http://commons.wikimedia.org/wiki/File:Canadian_Pacific_Rail_Car_2008.JP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hyperlink" Target="http://www.ecfr.gov/cgi-bin/text-idx?SID=9524409371ab25c9b9d2d887a600ff57&amp;mc=true&amp;node=se40.28.302_14&amp;rgn=div8" TargetMode="External"/><Relationship Id="rId3" Type="http://schemas.openxmlformats.org/officeDocument/2006/relationships/hyperlink" Target="http://www.ecfr.gov/cgi-bin/text-idx?SID=983a4c8363caadc145622a5d31ef81fd&amp;mc=true&amp;node=se49.2.171_115&amp;rgn=div8" TargetMode="External"/><Relationship Id="rId7" Type="http://schemas.openxmlformats.org/officeDocument/2006/relationships/hyperlink" Target="http://www.ecfr.gov/cgi-bin/text-idx?tpl=/ecfrbrowse/Title40/40cfr302_main_02.tpl"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s://hazmatonline.phmsa.dot.gov/incident/" TargetMode="External"/><Relationship Id="rId5" Type="http://schemas.openxmlformats.org/officeDocument/2006/relationships/hyperlink" Target="https://www.gpo.gov/fdsys/pkg/CFR-2010-title49-vol2/pdf/CFR-2010-title49-vol2-sec171-16.pdf" TargetMode="External"/><Relationship Id="rId4" Type="http://schemas.openxmlformats.org/officeDocument/2006/relationships/hyperlink" Target="http://www.nrc.uscg.mi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www.epa.gov/hwgenerators/proposed-rule-hazardous-waste-export-import-revisions" TargetMode="External"/><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hyperlink" Target="http://www.dep.state.fl.us/waste/quick_topics/forms/documents/62-730/730_1b.pdf"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hyperlink" Target="http://www.dep.state.fl.us/waste/quick_topics/forms/pages/62-730.htm#62-730.900(1)(b)" TargetMode="External"/><Relationship Id="rId13" Type="http://schemas.openxmlformats.org/officeDocument/2006/relationships/hyperlink" Target="http://www.epa.gov/sites/production/files/2015-09/documents/trans.pdf" TargetMode="External"/><Relationship Id="rId3" Type="http://schemas.openxmlformats.org/officeDocument/2006/relationships/hyperlink" Target="http://www3.epa.gov/epawaste/hazard/transportation/manifest/e-man.htm" TargetMode="External"/><Relationship Id="rId7" Type="http://schemas.openxmlformats.org/officeDocument/2006/relationships/hyperlink" Target="http://www.dep.state.fl.us/waste/categories/hwRegulation/pages/Manifest.htm" TargetMode="External"/><Relationship Id="rId12" Type="http://schemas.openxmlformats.org/officeDocument/2006/relationships/hyperlink" Target="http://www.phmsa.dot.gov/portal/site/PHMSA/menuitem.6f23687cf7b00b0f22e4c6962d9c8789/?vgnextoid=a2fdcafec2b1d110VgnVCM1000009ed07898RCRD&amp;vgnextchannel=78a47fd9b896b110VgnVCM1000009ed07898RCRD&amp;vgnextfmt=print"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hyperlink" Target="http://www.dep.state.fl.us/waste/categories/hazardous/pages/EPAmanifest.htm" TargetMode="External"/><Relationship Id="rId11" Type="http://schemas.openxmlformats.org/officeDocument/2006/relationships/hyperlink" Target="http://dep.state.fl.us/waste/quick_topics/publications/shw/HWRegulation/InstructHazWasteTransReg_06Jun14.pdf" TargetMode="External"/><Relationship Id="rId5" Type="http://schemas.openxmlformats.org/officeDocument/2006/relationships/hyperlink" Target="http://www3.epa.gov/epawaste/inforesources/data/form8700/8700-12.pdf" TargetMode="External"/><Relationship Id="rId10" Type="http://schemas.openxmlformats.org/officeDocument/2006/relationships/hyperlink" Target="https://hazmatonline.phmsa.dot.gov/services/publication_documents/IncidentReporting.pdf" TargetMode="External"/><Relationship Id="rId4" Type="http://schemas.openxmlformats.org/officeDocument/2006/relationships/hyperlink" Target="http://www3.epa.gov/epawaste/hazard/transportation/manifest/mods.htm" TargetMode="External"/><Relationship Id="rId9" Type="http://schemas.openxmlformats.org/officeDocument/2006/relationships/hyperlink" Target="http://www.phmsa.dot.gov/hazmat/incident-repor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www.epa.gov/e-manifest"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www.epa.gov/e-manifest/frequent-questions-about-final-rule-user-fees-electronic-hazardous-waste-manifest-system" TargetMode="External"/><Relationship Id="rId4" Type="http://schemas.openxmlformats.org/officeDocument/2006/relationships/hyperlink" Target="https://www.epa.gov/hwgenerators/hazardous-waste-electronic-manifest-system-e-manifes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free-illustrations.gatag.net/tag/%e8%b2%a8%e7%89%a9%e8%88%b9" TargetMode="External"/><Relationship Id="rId2" Type="http://schemas.openxmlformats.org/officeDocument/2006/relationships/image" Target="../media/image6.jpg&amp;ehk=lrYgCMgrUMZECaiY6le30Q&amp;r=0&amp;pid=OfficeInsert"/><Relationship Id="rId1" Type="http://schemas.openxmlformats.org/officeDocument/2006/relationships/slideLayout" Target="../slideLayouts/slideLayout14.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4832" y="2394593"/>
            <a:ext cx="8634334" cy="2862322"/>
          </a:xfrm>
          <a:prstGeom prst="rect">
            <a:avLst/>
          </a:prstGeom>
          <a:noFill/>
        </p:spPr>
        <p:txBody>
          <a:bodyPr wrap="square" rtlCol="0">
            <a:spAutoFit/>
          </a:bodyPr>
          <a:lstStyle/>
          <a:p>
            <a:pPr algn="ctr"/>
            <a:r>
              <a:rPr lang="en-US" sz="4800" b="1" dirty="0">
                <a:latin typeface="Arial" pitchFamily="34" charset="0"/>
                <a:cs typeface="Arial" pitchFamily="34" charset="0"/>
              </a:rPr>
              <a:t>Hazardous Waste Transporters</a:t>
            </a:r>
          </a:p>
          <a:p>
            <a:pPr algn="ctr"/>
            <a:endParaRPr lang="en-US" sz="4800" b="1" dirty="0">
              <a:latin typeface="Arial" pitchFamily="34" charset="0"/>
              <a:cs typeface="Arial" pitchFamily="34" charset="0"/>
            </a:endParaRPr>
          </a:p>
          <a:p>
            <a:r>
              <a:rPr lang="en-US" sz="3600" b="1" dirty="0">
                <a:latin typeface="Arial" pitchFamily="34" charset="0"/>
                <a:cs typeface="Arial" pitchFamily="34" charset="0"/>
              </a:rPr>
              <a:t>40 CFR Part 263 and 62-730.170, FAC</a:t>
            </a:r>
          </a:p>
        </p:txBody>
      </p:sp>
    </p:spTree>
    <p:extLst>
      <p:ext uri="{BB962C8B-B14F-4D97-AF65-F5344CB8AC3E}">
        <p14:creationId xmlns:p14="http://schemas.microsoft.com/office/powerpoint/2010/main" val="332179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artoon depiction of a six-axle box truck. "/>
          <p:cNvPicPr>
            <a:picLocks noChangeAspect="1"/>
          </p:cNvPicPr>
          <p:nvPr/>
        </p:nvPicPr>
        <p:blipFill>
          <a:blip r:embed="rId3"/>
          <a:stretch>
            <a:fillRect/>
          </a:stretch>
        </p:blipFill>
        <p:spPr>
          <a:xfrm>
            <a:off x="5600736" y="4655662"/>
            <a:ext cx="1918802" cy="1885822"/>
          </a:xfrm>
          <a:prstGeom prst="rect">
            <a:avLst/>
          </a:prstGeom>
        </p:spPr>
      </p:pic>
      <p:sp>
        <p:nvSpPr>
          <p:cNvPr id="3" name="Content Placeholder 2"/>
          <p:cNvSpPr>
            <a:spLocks noGrp="1"/>
          </p:cNvSpPr>
          <p:nvPr>
            <p:ph idx="1"/>
          </p:nvPr>
        </p:nvSpPr>
        <p:spPr>
          <a:xfrm>
            <a:off x="256032" y="1155511"/>
            <a:ext cx="8668512" cy="5385973"/>
          </a:xfrm>
        </p:spPr>
        <p:txBody>
          <a:bodyPr>
            <a:normAutofit/>
          </a:bodyPr>
          <a:lstStyle/>
          <a:p>
            <a:r>
              <a:rPr lang="en-US" dirty="0">
                <a:latin typeface="Arial" panose="020B0604020202020204" pitchFamily="34" charset="0"/>
                <a:cs typeface="Arial" panose="020B0604020202020204" pitchFamily="34" charset="0"/>
              </a:rPr>
              <a:t>A Transporter who delivers a hazardous waste to another Transporter or designated facility must:</a:t>
            </a:r>
          </a:p>
          <a:p>
            <a:pPr lvl="1"/>
            <a:r>
              <a:rPr lang="en-US" sz="2800" dirty="0">
                <a:latin typeface="Arial" panose="020B0604020202020204" pitchFamily="34" charset="0"/>
                <a:cs typeface="Arial" panose="020B0604020202020204" pitchFamily="34" charset="0"/>
              </a:rPr>
              <a:t>Obtain the date of delivery and the handwritten signature of that Transporter or of the owner or operator of the designated facility on the manifest;</a:t>
            </a:r>
          </a:p>
          <a:p>
            <a:pPr lvl="1"/>
            <a:r>
              <a:rPr lang="en-US" sz="2800" dirty="0">
                <a:latin typeface="Arial" panose="020B0604020202020204" pitchFamily="34" charset="0"/>
                <a:cs typeface="Arial" panose="020B0604020202020204" pitchFamily="34" charset="0"/>
              </a:rPr>
              <a:t>Retain one copy for three years;</a:t>
            </a:r>
          </a:p>
          <a:p>
            <a:pPr lvl="1"/>
            <a:r>
              <a:rPr lang="en-US" sz="2800" dirty="0">
                <a:latin typeface="Arial" panose="020B0604020202020204" pitchFamily="34" charset="0"/>
                <a:cs typeface="Arial" panose="020B0604020202020204" pitchFamily="34" charset="0"/>
              </a:rPr>
              <a:t>Give the remaining copies of the manifest to the accepting Transporter or designated facility.</a:t>
            </a:r>
          </a:p>
        </p:txBody>
      </p:sp>
      <p:pic>
        <p:nvPicPr>
          <p:cNvPr id="7" name="Picture 6" descr="Cartoon depiction of a six-wheeled box truck. "/>
          <p:cNvPicPr>
            <a:picLocks noChangeAspect="1"/>
          </p:cNvPicPr>
          <p:nvPr/>
        </p:nvPicPr>
        <p:blipFill>
          <a:blip r:embed="rId4"/>
          <a:stretch>
            <a:fillRect/>
          </a:stretch>
        </p:blipFill>
        <p:spPr>
          <a:xfrm>
            <a:off x="909313" y="4964697"/>
            <a:ext cx="2057400" cy="1455612"/>
          </a:xfrm>
          <a:prstGeom prst="rect">
            <a:avLst/>
          </a:prstGeom>
        </p:spPr>
      </p:pic>
      <p:sp>
        <p:nvSpPr>
          <p:cNvPr id="2" name="Right Arrow 1" descr="Cartoon depiction of an arrow pointing right. "/>
          <p:cNvSpPr/>
          <p:nvPr/>
        </p:nvSpPr>
        <p:spPr>
          <a:xfrm>
            <a:off x="3312698" y="5164134"/>
            <a:ext cx="1942053" cy="1056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p:cNvSpPr>
            <a:spLocks noGrp="1"/>
          </p:cNvSpPr>
          <p:nvPr>
            <p:ph type="title"/>
          </p:nvPr>
        </p:nvSpPr>
        <p:spPr>
          <a:xfrm>
            <a:off x="1150937" y="-143693"/>
            <a:ext cx="7609114" cy="1325563"/>
          </a:xfrm>
        </p:spPr>
        <p:txBody>
          <a:bodyPr>
            <a:normAutofit/>
          </a:bodyPr>
          <a:lstStyle/>
          <a:p>
            <a:r>
              <a:rPr lang="en-US" sz="3200" dirty="0"/>
              <a:t>Manifest System –</a:t>
            </a:r>
            <a:br>
              <a:rPr lang="en-US" sz="3200" dirty="0"/>
            </a:br>
            <a:r>
              <a:rPr lang="en-US" sz="3200" dirty="0"/>
              <a:t>40 CFR 263.20(d)</a:t>
            </a:r>
          </a:p>
        </p:txBody>
      </p:sp>
    </p:spTree>
    <p:extLst>
      <p:ext uri="{BB962C8B-B14F-4D97-AF65-F5344CB8AC3E}">
        <p14:creationId xmlns:p14="http://schemas.microsoft.com/office/powerpoint/2010/main" val="238885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rbor transport ship moving about a dozen or more shipping containers. ">
            <a:extLst>
              <a:ext uri="{FF2B5EF4-FFF2-40B4-BE49-F238E27FC236}">
                <a16:creationId xmlns:a16="http://schemas.microsoft.com/office/drawing/2014/main" id="{4B85DB06-7BC1-406B-AE76-7814E8068A7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00354" y="1072660"/>
            <a:ext cx="3043646" cy="2314574"/>
          </a:xfrm>
          <a:prstGeom prst="rect">
            <a:avLst/>
          </a:prstGeom>
        </p:spPr>
      </p:pic>
      <p:sp>
        <p:nvSpPr>
          <p:cNvPr id="3" name="Content Placeholder 2"/>
          <p:cNvSpPr>
            <a:spLocks noGrp="1"/>
          </p:cNvSpPr>
          <p:nvPr>
            <p:ph idx="1"/>
          </p:nvPr>
        </p:nvSpPr>
        <p:spPr>
          <a:xfrm>
            <a:off x="182881" y="1170433"/>
            <a:ext cx="6061163" cy="2785877"/>
          </a:xfrm>
        </p:spPr>
        <p:txBody>
          <a:bodyPr>
            <a:normAutofit/>
          </a:bodyPr>
          <a:lstStyle/>
          <a:p>
            <a:pPr marL="0" indent="0">
              <a:buNone/>
            </a:pPr>
            <a:r>
              <a:rPr lang="en-US" sz="2600" dirty="0">
                <a:latin typeface="Arial" panose="020B0604020202020204" pitchFamily="34" charset="0"/>
                <a:cs typeface="Arial" panose="020B0604020202020204" pitchFamily="34" charset="0"/>
              </a:rPr>
              <a:t>A Transporter who delivers a hazardous waste by water (bulk shipment) to a designated facility must:</a:t>
            </a:r>
          </a:p>
          <a:p>
            <a:pPr lvl="1"/>
            <a:r>
              <a:rPr lang="en-US" sz="2600" dirty="0">
                <a:latin typeface="Arial" panose="020B0604020202020204" pitchFamily="34" charset="0"/>
                <a:cs typeface="Arial" panose="020B0604020202020204" pitchFamily="34" charset="0"/>
              </a:rPr>
              <a:t>Include a manifest/shipping paper and a movement document if applicable;</a:t>
            </a:r>
          </a:p>
        </p:txBody>
      </p:sp>
      <p:sp>
        <p:nvSpPr>
          <p:cNvPr id="8" name="Title 1"/>
          <p:cNvSpPr>
            <a:spLocks noGrp="1"/>
          </p:cNvSpPr>
          <p:nvPr>
            <p:ph type="title"/>
          </p:nvPr>
        </p:nvSpPr>
        <p:spPr>
          <a:xfrm>
            <a:off x="906236" y="-128790"/>
            <a:ext cx="7609114" cy="1325563"/>
          </a:xfrm>
        </p:spPr>
        <p:txBody>
          <a:bodyPr>
            <a:normAutofit/>
          </a:bodyPr>
          <a:lstStyle/>
          <a:p>
            <a:r>
              <a:rPr lang="en-US" sz="3200" dirty="0"/>
              <a:t>Manifest System – Water</a:t>
            </a:r>
            <a:br>
              <a:rPr lang="en-US" sz="3200" dirty="0"/>
            </a:br>
            <a:r>
              <a:rPr lang="en-US" sz="3200" dirty="0"/>
              <a:t>40 CFR 263.20(e)</a:t>
            </a:r>
          </a:p>
        </p:txBody>
      </p:sp>
      <p:sp>
        <p:nvSpPr>
          <p:cNvPr id="9" name="TextBox 8">
            <a:extLst>
              <a:ext uri="{FF2B5EF4-FFF2-40B4-BE49-F238E27FC236}">
                <a16:creationId xmlns:a16="http://schemas.microsoft.com/office/drawing/2014/main" id="{EDFB3EC3-57E3-40BC-9956-4087D615176E}"/>
              </a:ext>
            </a:extLst>
          </p:cNvPr>
          <p:cNvSpPr txBox="1"/>
          <p:nvPr/>
        </p:nvSpPr>
        <p:spPr>
          <a:xfrm>
            <a:off x="444140" y="3407664"/>
            <a:ext cx="8138155" cy="3293209"/>
          </a:xfrm>
          <a:prstGeom prst="rect">
            <a:avLst/>
          </a:prstGeom>
          <a:noFill/>
        </p:spPr>
        <p:txBody>
          <a:bodyPr wrap="square" rtlCol="0">
            <a:spAutoFit/>
          </a:bodyPr>
          <a:lstStyle/>
          <a:p>
            <a:pPr marL="457200" indent="-274320">
              <a:buFont typeface="Arial" panose="020B0604020202020204" pitchFamily="34" charset="0"/>
              <a:buChar char="•"/>
            </a:pPr>
            <a:r>
              <a:rPr lang="en-US" sz="2600" dirty="0">
                <a:latin typeface="Arial" panose="020B0604020202020204" pitchFamily="34" charset="0"/>
                <a:cs typeface="Arial" panose="020B0604020202020204" pitchFamily="34" charset="0"/>
              </a:rPr>
              <a:t>Obtain the date of delivery and the handwritten signature of the owner/operator of the designated facility on the manifest/shipping paper;</a:t>
            </a:r>
          </a:p>
          <a:p>
            <a:pPr marL="457200" indent="-274320">
              <a:buFont typeface="Arial" panose="020B0604020202020204" pitchFamily="34" charset="0"/>
              <a:buChar char="•"/>
            </a:pPr>
            <a:r>
              <a:rPr lang="en-US" sz="2600" dirty="0">
                <a:latin typeface="Arial" panose="020B0604020202020204" pitchFamily="34" charset="0"/>
                <a:cs typeface="Arial" panose="020B0604020202020204" pitchFamily="34" charset="0"/>
              </a:rPr>
              <a:t>Provide the date of delivery and a handwritten signature of acceptance on the manifest/shipping paper to the deliverer of the waste to forward to the designated facility;</a:t>
            </a:r>
          </a:p>
          <a:p>
            <a:pPr marL="457200" indent="-274320">
              <a:buFont typeface="Arial" panose="020B0604020202020204" pitchFamily="34" charset="0"/>
              <a:buChar char="•"/>
            </a:pPr>
            <a:r>
              <a:rPr lang="en-US" sz="2600" dirty="0">
                <a:latin typeface="Arial" panose="020B0604020202020204" pitchFamily="34" charset="0"/>
                <a:cs typeface="Arial" panose="020B0604020202020204" pitchFamily="34" charset="0"/>
              </a:rPr>
              <a:t>Retain one copy for three years.</a:t>
            </a:r>
          </a:p>
        </p:txBody>
      </p:sp>
    </p:spTree>
    <p:extLst>
      <p:ext uri="{BB962C8B-B14F-4D97-AF65-F5344CB8AC3E}">
        <p14:creationId xmlns:p14="http://schemas.microsoft.com/office/powerpoint/2010/main" val="182807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1" y="1170433"/>
            <a:ext cx="8822724" cy="3479944"/>
          </a:xfrm>
        </p:spPr>
        <p:txBody>
          <a:bodyPr>
            <a:normAutofit/>
          </a:bodyPr>
          <a:lstStyle/>
          <a:p>
            <a:pPr marL="0" indent="0">
              <a:buNone/>
            </a:pPr>
            <a:r>
              <a:rPr lang="en-US" sz="2600" dirty="0">
                <a:latin typeface="Arial" panose="020B0604020202020204" pitchFamily="34" charset="0"/>
                <a:cs typeface="Arial" panose="020B0604020202020204" pitchFamily="34" charset="0"/>
              </a:rPr>
              <a:t>Initial rail Transporter (when accepting from a non-rail Transporter) must:</a:t>
            </a:r>
          </a:p>
          <a:p>
            <a:pPr lvl="1"/>
            <a:r>
              <a:rPr lang="en-US" sz="2600" dirty="0">
                <a:latin typeface="Arial" panose="020B0604020202020204" pitchFamily="34" charset="0"/>
                <a:cs typeface="Arial" panose="020B0604020202020204" pitchFamily="34" charset="0"/>
              </a:rPr>
              <a:t>Sign and date manifest;</a:t>
            </a:r>
          </a:p>
          <a:p>
            <a:pPr lvl="1"/>
            <a:r>
              <a:rPr lang="en-US" sz="2600" dirty="0">
                <a:latin typeface="Arial" panose="020B0604020202020204" pitchFamily="34" charset="0"/>
                <a:cs typeface="Arial" panose="020B0604020202020204" pitchFamily="34" charset="0"/>
              </a:rPr>
              <a:t>Return a signed copy to non-rail Transporter;</a:t>
            </a:r>
          </a:p>
          <a:p>
            <a:pPr lvl="1"/>
            <a:r>
              <a:rPr lang="en-US" sz="2600" dirty="0">
                <a:latin typeface="Arial" panose="020B0604020202020204" pitchFamily="34" charset="0"/>
                <a:cs typeface="Arial" panose="020B0604020202020204" pitchFamily="34" charset="0"/>
              </a:rPr>
              <a:t>Forward at least three copies to one of the following:</a:t>
            </a:r>
          </a:p>
          <a:p>
            <a:pPr lvl="2"/>
            <a:r>
              <a:rPr lang="en-US" sz="2600" dirty="0">
                <a:latin typeface="Arial" panose="020B0604020202020204" pitchFamily="34" charset="0"/>
                <a:cs typeface="Arial" panose="020B0604020202020204" pitchFamily="34" charset="0"/>
              </a:rPr>
              <a:t>Next non-rail Transporter, if any;</a:t>
            </a:r>
          </a:p>
          <a:p>
            <a:pPr lvl="2"/>
            <a:r>
              <a:rPr lang="en-US" sz="2600" dirty="0">
                <a:latin typeface="Arial" panose="020B0604020202020204" pitchFamily="34" charset="0"/>
                <a:cs typeface="Arial" panose="020B0604020202020204" pitchFamily="34" charset="0"/>
              </a:rPr>
              <a:t>The designated facility, if the shipment is delivered to that facility by rail;</a:t>
            </a:r>
          </a:p>
        </p:txBody>
      </p:sp>
      <p:sp>
        <p:nvSpPr>
          <p:cNvPr id="8" name="Title 1"/>
          <p:cNvSpPr>
            <a:spLocks noGrp="1"/>
          </p:cNvSpPr>
          <p:nvPr>
            <p:ph type="title"/>
          </p:nvPr>
        </p:nvSpPr>
        <p:spPr>
          <a:xfrm>
            <a:off x="906236" y="-128790"/>
            <a:ext cx="7609114" cy="1325563"/>
          </a:xfrm>
        </p:spPr>
        <p:txBody>
          <a:bodyPr>
            <a:normAutofit/>
          </a:bodyPr>
          <a:lstStyle/>
          <a:p>
            <a:r>
              <a:rPr lang="en-US" sz="3200" dirty="0"/>
              <a:t>Manifest System – Rail</a:t>
            </a:r>
            <a:br>
              <a:rPr lang="en-US" sz="3200" dirty="0"/>
            </a:br>
            <a:r>
              <a:rPr lang="en-US" sz="3200" dirty="0"/>
              <a:t>40 CFR 263.20(f)</a:t>
            </a:r>
          </a:p>
        </p:txBody>
      </p:sp>
      <p:pic>
        <p:nvPicPr>
          <p:cNvPr id="4" name="Picture 3" descr="A railroad box car. ">
            <a:extLst>
              <a:ext uri="{FF2B5EF4-FFF2-40B4-BE49-F238E27FC236}">
                <a16:creationId xmlns:a16="http://schemas.microsoft.com/office/drawing/2014/main" id="{020DA7A4-6B8F-48E4-8EEF-684A1964F3C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13355" y="4716713"/>
            <a:ext cx="4287810" cy="1853908"/>
          </a:xfrm>
          <a:prstGeom prst="rect">
            <a:avLst/>
          </a:prstGeom>
        </p:spPr>
      </p:pic>
      <p:sp>
        <p:nvSpPr>
          <p:cNvPr id="6" name="TextBox 5">
            <a:extLst>
              <a:ext uri="{FF2B5EF4-FFF2-40B4-BE49-F238E27FC236}">
                <a16:creationId xmlns:a16="http://schemas.microsoft.com/office/drawing/2014/main" id="{F0F2D89A-B782-4BBA-8AA1-F777EBDA5092}"/>
              </a:ext>
            </a:extLst>
          </p:cNvPr>
          <p:cNvSpPr txBox="1"/>
          <p:nvPr/>
        </p:nvSpPr>
        <p:spPr>
          <a:xfrm>
            <a:off x="-117567" y="4376056"/>
            <a:ext cx="5133704" cy="2092881"/>
          </a:xfrm>
          <a:prstGeom prst="rect">
            <a:avLst/>
          </a:prstGeom>
          <a:noFill/>
        </p:spPr>
        <p:txBody>
          <a:bodyPr wrap="square" rtlCol="0">
            <a:spAutoFit/>
          </a:bodyPr>
          <a:lstStyle/>
          <a:p>
            <a:pPr marL="1371600" lvl="2" indent="-274320">
              <a:buFont typeface="Arial" panose="020B0604020202020204" pitchFamily="34" charset="0"/>
              <a:buChar char="•"/>
            </a:pPr>
            <a:r>
              <a:rPr lang="en-US" sz="2600" dirty="0">
                <a:latin typeface="Arial" panose="020B0604020202020204" pitchFamily="34" charset="0"/>
                <a:cs typeface="Arial" panose="020B0604020202020204" pitchFamily="34" charset="0"/>
              </a:rPr>
              <a:t>The last rail Transporter designated in the U.S.</a:t>
            </a:r>
          </a:p>
          <a:p>
            <a:pPr marL="914400" lvl="1" indent="-274320">
              <a:buFont typeface="Arial" panose="020B0604020202020204" pitchFamily="34" charset="0"/>
              <a:buChar char="•"/>
            </a:pPr>
            <a:r>
              <a:rPr lang="en-US" sz="2600" dirty="0">
                <a:latin typeface="Arial" panose="020B0604020202020204" pitchFamily="34" charset="0"/>
                <a:cs typeface="Arial" panose="020B0604020202020204" pitchFamily="34" charset="0"/>
              </a:rPr>
              <a:t>Retain one copy of the manifest/shipping paper  for three years.</a:t>
            </a:r>
          </a:p>
        </p:txBody>
      </p:sp>
    </p:spTree>
    <p:extLst>
      <p:ext uri="{BB962C8B-B14F-4D97-AF65-F5344CB8AC3E}">
        <p14:creationId xmlns:p14="http://schemas.microsoft.com/office/powerpoint/2010/main" val="276673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639" y="1330507"/>
            <a:ext cx="8151341" cy="4900476"/>
          </a:xfrm>
        </p:spPr>
        <p:txBody>
          <a:bodyPr>
            <a:noAutofit/>
          </a:bodyPr>
          <a:lstStyle/>
          <a:p>
            <a:pPr marL="0" indent="-274320">
              <a:spcBef>
                <a:spcPts val="0"/>
              </a:spcBef>
              <a:buNone/>
            </a:pPr>
            <a:r>
              <a:rPr lang="en-US" sz="2600" dirty="0">
                <a:latin typeface="Arial" panose="020B0604020202020204" pitchFamily="34" charset="0"/>
                <a:cs typeface="Arial" panose="020B0604020202020204" pitchFamily="34" charset="0"/>
              </a:rPr>
              <a:t>Rail Transporter delivering to a designated facility or non-rail Transporter must:</a:t>
            </a:r>
          </a:p>
          <a:p>
            <a:pPr marL="457200" lvl="1" indent="-274320">
              <a:spcBef>
                <a:spcPts val="0"/>
              </a:spcBef>
            </a:pPr>
            <a:r>
              <a:rPr lang="en-US" sz="2600" dirty="0">
                <a:latin typeface="Arial" panose="020B0604020202020204" pitchFamily="34" charset="0"/>
                <a:cs typeface="Arial" panose="020B0604020202020204" pitchFamily="34" charset="0"/>
              </a:rPr>
              <a:t>Obtain the date of delivery and the handwritten signature of the owner/operator of the designated facility or non-rail Transporter on the manifest/shipping paper;</a:t>
            </a:r>
          </a:p>
          <a:p>
            <a:pPr marL="457200" lvl="1" indent="-274320">
              <a:spcBef>
                <a:spcPts val="0"/>
              </a:spcBef>
            </a:pPr>
            <a:r>
              <a:rPr lang="en-US" sz="2600" dirty="0">
                <a:latin typeface="Arial" panose="020B0604020202020204" pitchFamily="34" charset="0"/>
                <a:cs typeface="Arial" panose="020B0604020202020204" pitchFamily="34" charset="0"/>
              </a:rPr>
              <a:t>Retain one copy of the manifest/shipping paper  for three years.</a:t>
            </a:r>
          </a:p>
          <a:p>
            <a:pPr marL="457200" lvl="1" indent="-274320">
              <a:spcBef>
                <a:spcPts val="0"/>
              </a:spcBef>
            </a:pPr>
            <a:endParaRPr lang="en-US" sz="2600" dirty="0">
              <a:latin typeface="Arial" panose="020B0604020202020204" pitchFamily="34" charset="0"/>
              <a:cs typeface="Arial" panose="020B0604020202020204" pitchFamily="34" charset="0"/>
            </a:endParaRPr>
          </a:p>
          <a:p>
            <a:pPr marL="182880" lvl="1" indent="0">
              <a:spcBef>
                <a:spcPts val="0"/>
              </a:spcBef>
              <a:buNone/>
            </a:pPr>
            <a:r>
              <a:rPr lang="en-US" sz="2600" dirty="0">
                <a:latin typeface="Arial" panose="020B0604020202020204" pitchFamily="34" charset="0"/>
                <a:cs typeface="Arial" panose="020B0604020202020204" pitchFamily="34" charset="0"/>
              </a:rPr>
              <a:t>Non-rail Transporter accepting from a rail Transporter must:</a:t>
            </a:r>
          </a:p>
          <a:p>
            <a:pPr marL="640080" lvl="1" indent="-457200">
              <a:spcBef>
                <a:spcPts val="0"/>
              </a:spcBef>
            </a:pPr>
            <a:r>
              <a:rPr lang="en-US" sz="2600" dirty="0">
                <a:latin typeface="Arial" panose="020B0604020202020204" pitchFamily="34" charset="0"/>
                <a:cs typeface="Arial" panose="020B0604020202020204" pitchFamily="34" charset="0"/>
              </a:rPr>
              <a:t>Sign and date the manifest and provide a copy to the rail Transporter.</a:t>
            </a:r>
          </a:p>
        </p:txBody>
      </p:sp>
      <p:sp>
        <p:nvSpPr>
          <p:cNvPr id="6" name="Title 1">
            <a:extLst>
              <a:ext uri="{FF2B5EF4-FFF2-40B4-BE49-F238E27FC236}">
                <a16:creationId xmlns:a16="http://schemas.microsoft.com/office/drawing/2014/main" id="{D33588A7-BA5E-4541-B9C6-62C73D397C17}"/>
              </a:ext>
            </a:extLst>
          </p:cNvPr>
          <p:cNvSpPr>
            <a:spLocks noGrp="1"/>
          </p:cNvSpPr>
          <p:nvPr>
            <p:ph type="title"/>
          </p:nvPr>
        </p:nvSpPr>
        <p:spPr>
          <a:xfrm>
            <a:off x="906236" y="-90153"/>
            <a:ext cx="7609114" cy="1325563"/>
          </a:xfrm>
        </p:spPr>
        <p:txBody>
          <a:bodyPr>
            <a:normAutofit/>
          </a:bodyPr>
          <a:lstStyle/>
          <a:p>
            <a:r>
              <a:rPr lang="en-US" sz="3200" dirty="0"/>
              <a:t>Manifest System – Rail</a:t>
            </a:r>
            <a:br>
              <a:rPr lang="en-US" sz="3200" dirty="0"/>
            </a:br>
            <a:r>
              <a:rPr lang="en-US" sz="3200" dirty="0"/>
              <a:t>40 CFR 263.20(f)</a:t>
            </a:r>
          </a:p>
        </p:txBody>
      </p:sp>
    </p:spTree>
    <p:extLst>
      <p:ext uri="{BB962C8B-B14F-4D97-AF65-F5344CB8AC3E}">
        <p14:creationId xmlns:p14="http://schemas.microsoft.com/office/powerpoint/2010/main" val="325750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158C-54A9-4AB5-A008-183D6FA4E4AC}"/>
              </a:ext>
            </a:extLst>
          </p:cNvPr>
          <p:cNvSpPr>
            <a:spLocks noGrp="1"/>
          </p:cNvSpPr>
          <p:nvPr>
            <p:ph type="title"/>
          </p:nvPr>
        </p:nvSpPr>
        <p:spPr>
          <a:xfrm>
            <a:off x="906236" y="-90705"/>
            <a:ext cx="7623810" cy="1325563"/>
          </a:xfrm>
        </p:spPr>
        <p:txBody>
          <a:bodyPr>
            <a:normAutofit/>
          </a:bodyPr>
          <a:lstStyle/>
          <a:p>
            <a:r>
              <a:rPr lang="en-US" sz="3200" dirty="0"/>
              <a:t>Manifest System - Exports </a:t>
            </a:r>
            <a:br>
              <a:rPr lang="en-US" sz="3200" dirty="0"/>
            </a:br>
            <a:r>
              <a:rPr lang="en-US" sz="3200" dirty="0"/>
              <a:t>40 CFR 263.20(g)</a:t>
            </a:r>
          </a:p>
        </p:txBody>
      </p:sp>
      <p:sp>
        <p:nvSpPr>
          <p:cNvPr id="3" name="Content Placeholder 2">
            <a:extLst>
              <a:ext uri="{FF2B5EF4-FFF2-40B4-BE49-F238E27FC236}">
                <a16:creationId xmlns:a16="http://schemas.microsoft.com/office/drawing/2014/main" id="{660F4A09-1B76-43E5-8F6A-C622D4866EDF}"/>
              </a:ext>
            </a:extLst>
          </p:cNvPr>
          <p:cNvSpPr>
            <a:spLocks noGrp="1"/>
          </p:cNvSpPr>
          <p:nvPr>
            <p:ph idx="1"/>
          </p:nvPr>
        </p:nvSpPr>
        <p:spPr>
          <a:xfrm>
            <a:off x="283335" y="1390918"/>
            <a:ext cx="8487177" cy="4515586"/>
          </a:xfrm>
        </p:spPr>
        <p:txBody>
          <a:bodyPr>
            <a:noAutofit/>
          </a:bodyPr>
          <a:lstStyle/>
          <a:p>
            <a:pPr marL="50800" lvl="2" indent="0">
              <a:buNone/>
            </a:pPr>
            <a:r>
              <a:rPr lang="en-US" sz="2600" dirty="0">
                <a:latin typeface="Arial" panose="020B0604020202020204" pitchFamily="34" charset="0"/>
                <a:cs typeface="Arial" panose="020B0604020202020204" pitchFamily="34" charset="0"/>
              </a:rPr>
              <a:t>Transporters who export hazardous waste must:</a:t>
            </a:r>
          </a:p>
          <a:p>
            <a:pPr marL="739775" lvl="3" indent="-231775"/>
            <a:r>
              <a:rPr lang="en-US" sz="2600" dirty="0">
                <a:latin typeface="Arial" panose="020B0604020202020204" pitchFamily="34" charset="0"/>
                <a:cs typeface="Arial" panose="020B0604020202020204" pitchFamily="34" charset="0"/>
              </a:rPr>
              <a:t>Sign and date the International Shipments block with date waste left the U.S.;</a:t>
            </a:r>
          </a:p>
          <a:p>
            <a:pPr marL="739775" lvl="3" indent="-231775"/>
            <a:r>
              <a:rPr lang="en-US" sz="2600" dirty="0">
                <a:latin typeface="Arial" panose="020B0604020202020204" pitchFamily="34" charset="0"/>
                <a:cs typeface="Arial" panose="020B0604020202020204" pitchFamily="34" charset="0"/>
              </a:rPr>
              <a:t>Retain one copy for three years;</a:t>
            </a:r>
          </a:p>
          <a:p>
            <a:pPr marL="739775" lvl="2" indent="-231775"/>
            <a:r>
              <a:rPr lang="en-US" sz="2600" dirty="0">
                <a:latin typeface="Arial" panose="020B0604020202020204" pitchFamily="34" charset="0"/>
                <a:cs typeface="Arial" panose="020B0604020202020204" pitchFamily="34" charset="0"/>
              </a:rPr>
              <a:t>Return a signed copy to the Generator;</a:t>
            </a:r>
          </a:p>
          <a:p>
            <a:pPr marL="739775" lvl="1" indent="-231775"/>
            <a:r>
              <a:rPr lang="en-US" sz="2600" dirty="0">
                <a:latin typeface="Arial" panose="020B0604020202020204" pitchFamily="34" charset="0"/>
                <a:cs typeface="Arial" panose="020B0604020202020204" pitchFamily="34" charset="0"/>
              </a:rPr>
              <a:t>Give a copy of the manifest to a U.S. Customs official at the point of departure from the U.S.</a:t>
            </a:r>
          </a:p>
          <a:p>
            <a:endParaRPr lang="en-US" sz="2600" dirty="0"/>
          </a:p>
        </p:txBody>
      </p:sp>
    </p:spTree>
    <p:extLst>
      <p:ext uri="{BB962C8B-B14F-4D97-AF65-F5344CB8AC3E}">
        <p14:creationId xmlns:p14="http://schemas.microsoft.com/office/powerpoint/2010/main" val="33479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685" y="-141669"/>
            <a:ext cx="7767498" cy="1325563"/>
          </a:xfrm>
        </p:spPr>
        <p:txBody>
          <a:bodyPr>
            <a:normAutofit fontScale="90000"/>
          </a:bodyPr>
          <a:lstStyle/>
          <a:p>
            <a:r>
              <a:rPr lang="en-US" sz="3200" dirty="0"/>
              <a:t>Manifest System – Reclamation Agreement</a:t>
            </a:r>
            <a:br>
              <a:rPr lang="en-US" sz="3200" dirty="0"/>
            </a:br>
            <a:r>
              <a:rPr lang="en-US" sz="3200" dirty="0"/>
              <a:t>40 CFR 263.20(h)</a:t>
            </a:r>
          </a:p>
        </p:txBody>
      </p:sp>
      <p:sp>
        <p:nvSpPr>
          <p:cNvPr id="3" name="Content Placeholder 2"/>
          <p:cNvSpPr>
            <a:spLocks noGrp="1"/>
          </p:cNvSpPr>
          <p:nvPr>
            <p:ph idx="1"/>
          </p:nvPr>
        </p:nvSpPr>
        <p:spPr>
          <a:xfrm>
            <a:off x="259491" y="1307466"/>
            <a:ext cx="8649377" cy="4988832"/>
          </a:xfrm>
        </p:spPr>
        <p:txBody>
          <a:bodyPr>
            <a:normAutofit lnSpcReduction="10000"/>
          </a:bodyPr>
          <a:lstStyle/>
          <a:p>
            <a:pPr marL="0" indent="0">
              <a:buNone/>
            </a:pPr>
            <a:r>
              <a:rPr lang="en-US" sz="2600" dirty="0">
                <a:latin typeface="Arial" panose="020B0604020202020204" pitchFamily="34" charset="0"/>
                <a:cs typeface="Arial" panose="020B0604020202020204" pitchFamily="34" charset="0"/>
              </a:rPr>
              <a:t>Waste being transported from a SQG (not an LQG) pursuant to a Reclamation Agreement is exempt from manifesting requirements of 40 CFR 263.20 and recordkeeping requirements of 40 CRF 263.22 if the Transporter keeps a log or shipping paper with the following:</a:t>
            </a:r>
          </a:p>
          <a:p>
            <a:pPr lvl="1"/>
            <a:r>
              <a:rPr lang="en-US" sz="2600" dirty="0">
                <a:latin typeface="Arial" panose="020B0604020202020204" pitchFamily="34" charset="0"/>
                <a:cs typeface="Arial" panose="020B0604020202020204" pitchFamily="34" charset="0"/>
              </a:rPr>
              <a:t>Generator’s name, address, EPA ID;</a:t>
            </a:r>
          </a:p>
          <a:p>
            <a:pPr lvl="1"/>
            <a:r>
              <a:rPr lang="en-US" sz="2600" dirty="0">
                <a:latin typeface="Arial" panose="020B0604020202020204" pitchFamily="34" charset="0"/>
                <a:cs typeface="Arial" panose="020B0604020202020204" pitchFamily="34" charset="0"/>
              </a:rPr>
              <a:t>Quantity of waste accept;</a:t>
            </a:r>
          </a:p>
          <a:p>
            <a:pPr lvl="1"/>
            <a:r>
              <a:rPr lang="en-US" sz="2600" dirty="0">
                <a:latin typeface="Arial" panose="020B0604020202020204" pitchFamily="34" charset="0"/>
                <a:cs typeface="Arial" panose="020B0604020202020204" pitchFamily="34" charset="0"/>
              </a:rPr>
              <a:t>All DOT-required shipping information;</a:t>
            </a:r>
          </a:p>
          <a:p>
            <a:pPr lvl="1"/>
            <a:r>
              <a:rPr lang="en-US" sz="2600" dirty="0">
                <a:latin typeface="Arial" panose="020B0604020202020204" pitchFamily="34" charset="0"/>
                <a:cs typeface="Arial" panose="020B0604020202020204" pitchFamily="34" charset="0"/>
              </a:rPr>
              <a:t>Date waste accept; and</a:t>
            </a:r>
          </a:p>
          <a:p>
            <a:pPr lvl="1"/>
            <a:r>
              <a:rPr lang="en-US" sz="2600" dirty="0">
                <a:latin typeface="Arial" panose="020B0604020202020204" pitchFamily="34" charset="0"/>
                <a:cs typeface="Arial" panose="020B0604020202020204" pitchFamily="34" charset="0"/>
              </a:rPr>
              <a:t>Information accompanies waste to reclamation facility; and</a:t>
            </a:r>
          </a:p>
          <a:p>
            <a:pPr lvl="1"/>
            <a:r>
              <a:rPr lang="en-US" sz="2600" dirty="0">
                <a:latin typeface="Arial" panose="020B0604020202020204" pitchFamily="34" charset="0"/>
                <a:cs typeface="Arial" panose="020B0604020202020204" pitchFamily="34" charset="0"/>
              </a:rPr>
              <a:t>Transporter retains these records for three years after the end of the Agreement.</a:t>
            </a:r>
          </a:p>
        </p:txBody>
      </p:sp>
    </p:spTree>
    <p:extLst>
      <p:ext uri="{BB962C8B-B14F-4D97-AF65-F5344CB8AC3E}">
        <p14:creationId xmlns:p14="http://schemas.microsoft.com/office/powerpoint/2010/main" val="211538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419" y="-117567"/>
            <a:ext cx="7609114" cy="1325563"/>
          </a:xfrm>
        </p:spPr>
        <p:txBody>
          <a:bodyPr>
            <a:normAutofit/>
          </a:bodyPr>
          <a:lstStyle/>
          <a:p>
            <a:r>
              <a:rPr lang="en-US" sz="3400" dirty="0"/>
              <a:t>Compliance with the Manifest –</a:t>
            </a:r>
            <a:br>
              <a:rPr lang="en-US" sz="3400" dirty="0"/>
            </a:br>
            <a:r>
              <a:rPr lang="en-US" sz="3400" dirty="0"/>
              <a:t>40 CFR 263.21(a)</a:t>
            </a:r>
          </a:p>
        </p:txBody>
      </p:sp>
      <p:sp>
        <p:nvSpPr>
          <p:cNvPr id="3" name="Content Placeholder 2"/>
          <p:cNvSpPr>
            <a:spLocks noGrp="1"/>
          </p:cNvSpPr>
          <p:nvPr>
            <p:ph idx="1"/>
          </p:nvPr>
        </p:nvSpPr>
        <p:spPr>
          <a:xfrm>
            <a:off x="381000" y="1362893"/>
            <a:ext cx="8229600" cy="4953000"/>
          </a:xfrm>
        </p:spPr>
        <p:txBody>
          <a:bodyPr>
            <a:noAutofit/>
          </a:bodyPr>
          <a:lstStyle/>
          <a:p>
            <a:pPr marL="0" indent="0">
              <a:buNone/>
            </a:pPr>
            <a:r>
              <a:rPr lang="en-US" dirty="0">
                <a:latin typeface="Arial" panose="020B0604020202020204" pitchFamily="34" charset="0"/>
                <a:cs typeface="Arial" panose="020B0604020202020204" pitchFamily="34" charset="0"/>
              </a:rPr>
              <a:t>The Transporter must deliver the entire quantity of hazardous waste accepted from a Generator or a Transporter to:</a:t>
            </a:r>
          </a:p>
          <a:p>
            <a:pPr lvl="1"/>
            <a:r>
              <a:rPr lang="en-US" sz="2800" dirty="0">
                <a:latin typeface="Arial" panose="020B0604020202020204" pitchFamily="34" charset="0"/>
                <a:cs typeface="Arial" panose="020B0604020202020204" pitchFamily="34" charset="0"/>
              </a:rPr>
              <a:t>The designated facility on the manifest; or</a:t>
            </a:r>
          </a:p>
          <a:p>
            <a:pPr lvl="1"/>
            <a:r>
              <a:rPr lang="en-US" sz="2800" dirty="0">
                <a:latin typeface="Arial" panose="020B0604020202020204" pitchFamily="34" charset="0"/>
                <a:cs typeface="Arial" panose="020B0604020202020204" pitchFamily="34" charset="0"/>
              </a:rPr>
              <a:t>The alternate designated facility, if the hazardous waste cannot be delivered to a designated facility because an emergency prevents delivery; or</a:t>
            </a:r>
          </a:p>
          <a:p>
            <a:pPr lvl="1"/>
            <a:r>
              <a:rPr lang="en-US" sz="2800" dirty="0">
                <a:latin typeface="Arial" panose="020B0604020202020204" pitchFamily="34" charset="0"/>
                <a:cs typeface="Arial" panose="020B0604020202020204" pitchFamily="34" charset="0"/>
              </a:rPr>
              <a:t>The next Transporter; or</a:t>
            </a:r>
          </a:p>
          <a:p>
            <a:pPr lvl="1"/>
            <a:r>
              <a:rPr lang="en-US" sz="2800" dirty="0">
                <a:latin typeface="Arial" panose="020B0604020202020204" pitchFamily="34" charset="0"/>
                <a:cs typeface="Arial" panose="020B0604020202020204" pitchFamily="34" charset="0"/>
              </a:rPr>
              <a:t>The place outside of the U.S. designated by the Generator.</a:t>
            </a:r>
          </a:p>
        </p:txBody>
      </p:sp>
    </p:spTree>
    <p:extLst>
      <p:ext uri="{BB962C8B-B14F-4D97-AF65-F5344CB8AC3E}">
        <p14:creationId xmlns:p14="http://schemas.microsoft.com/office/powerpoint/2010/main" val="2567202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342B86-6C75-445C-9749-958CFF8DF69D}"/>
              </a:ext>
            </a:extLst>
          </p:cNvPr>
          <p:cNvSpPr>
            <a:spLocks noGrp="1"/>
          </p:cNvSpPr>
          <p:nvPr>
            <p:ph idx="1"/>
          </p:nvPr>
        </p:nvSpPr>
        <p:spPr>
          <a:xfrm>
            <a:off x="522516" y="1528488"/>
            <a:ext cx="8433111" cy="4351338"/>
          </a:xfrm>
        </p:spPr>
        <p:txBody>
          <a:bodyPr>
            <a:normAutofit/>
          </a:bodyPr>
          <a:lstStyle/>
          <a:p>
            <a:pPr marL="0" indent="0">
              <a:buNone/>
            </a:pPr>
            <a:r>
              <a:rPr lang="en-US" sz="3000" dirty="0">
                <a:latin typeface="Arial" panose="020B0604020202020204" pitchFamily="34" charset="0"/>
                <a:cs typeface="Arial" panose="020B0604020202020204" pitchFamily="34" charset="0"/>
              </a:rPr>
              <a:t>If the hazardous waste cannot be delivered (other than rejection), then the Transporter is responsible for contacting the Generator for further instructions AND must revise the manifest according to the Generator’s instructions.</a:t>
            </a:r>
            <a:endParaRPr lang="en-US" sz="3000" dirty="0"/>
          </a:p>
        </p:txBody>
      </p:sp>
      <p:sp>
        <p:nvSpPr>
          <p:cNvPr id="4" name="Title 1">
            <a:extLst>
              <a:ext uri="{FF2B5EF4-FFF2-40B4-BE49-F238E27FC236}">
                <a16:creationId xmlns:a16="http://schemas.microsoft.com/office/drawing/2014/main" id="{66208C16-CEFB-42D7-B1AD-5168CAB852B2}"/>
              </a:ext>
            </a:extLst>
          </p:cNvPr>
          <p:cNvSpPr>
            <a:spLocks noGrp="1"/>
          </p:cNvSpPr>
          <p:nvPr>
            <p:ph type="title"/>
          </p:nvPr>
        </p:nvSpPr>
        <p:spPr>
          <a:xfrm>
            <a:off x="1176695" y="-130630"/>
            <a:ext cx="7609114" cy="1325563"/>
          </a:xfrm>
        </p:spPr>
        <p:txBody>
          <a:bodyPr>
            <a:normAutofit/>
          </a:bodyPr>
          <a:lstStyle/>
          <a:p>
            <a:r>
              <a:rPr lang="en-US" sz="3200" dirty="0"/>
              <a:t>Compliance with the Manifest –</a:t>
            </a:r>
            <a:br>
              <a:rPr lang="en-US" sz="3200" dirty="0"/>
            </a:br>
            <a:r>
              <a:rPr lang="en-US" sz="3200" dirty="0"/>
              <a:t>40 CFR 263.21(b)(1)</a:t>
            </a:r>
          </a:p>
        </p:txBody>
      </p:sp>
    </p:spTree>
    <p:extLst>
      <p:ext uri="{BB962C8B-B14F-4D97-AF65-F5344CB8AC3E}">
        <p14:creationId xmlns:p14="http://schemas.microsoft.com/office/powerpoint/2010/main" val="3001269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rtoon depiction of a red &quot;REJECTED&quot; stamp. "/>
          <p:cNvPicPr>
            <a:picLocks noChangeAspect="1"/>
          </p:cNvPicPr>
          <p:nvPr/>
        </p:nvPicPr>
        <p:blipFill rotWithShape="1">
          <a:blip r:embed="rId3">
            <a:extLst>
              <a:ext uri="{28A0092B-C50C-407E-A947-70E740481C1C}">
                <a14:useLocalDpi xmlns:a14="http://schemas.microsoft.com/office/drawing/2010/main" val="0"/>
              </a:ext>
            </a:extLst>
          </a:blip>
          <a:srcRect l="10826" r="10666"/>
          <a:stretch/>
        </p:blipFill>
        <p:spPr>
          <a:xfrm>
            <a:off x="7462325" y="4432284"/>
            <a:ext cx="1681675" cy="2142079"/>
          </a:xfrm>
          <a:prstGeom prst="rect">
            <a:avLst/>
          </a:prstGeom>
        </p:spPr>
      </p:pic>
      <p:sp>
        <p:nvSpPr>
          <p:cNvPr id="2" name="Title 1"/>
          <p:cNvSpPr>
            <a:spLocks noGrp="1"/>
          </p:cNvSpPr>
          <p:nvPr>
            <p:ph type="title"/>
          </p:nvPr>
        </p:nvSpPr>
        <p:spPr>
          <a:xfrm>
            <a:off x="1305482" y="-117567"/>
            <a:ext cx="7609114" cy="1325563"/>
          </a:xfrm>
        </p:spPr>
        <p:txBody>
          <a:bodyPr>
            <a:normAutofit/>
          </a:bodyPr>
          <a:lstStyle/>
          <a:p>
            <a:r>
              <a:rPr lang="en-US" sz="3200" dirty="0"/>
              <a:t>Compliance with the Manifest –</a:t>
            </a:r>
            <a:br>
              <a:rPr lang="en-US" sz="3200" dirty="0"/>
            </a:br>
            <a:r>
              <a:rPr lang="en-US" sz="3200" dirty="0"/>
              <a:t>40 CFR 263.21(b)(2) </a:t>
            </a:r>
          </a:p>
        </p:txBody>
      </p:sp>
      <p:sp>
        <p:nvSpPr>
          <p:cNvPr id="3" name="Content Placeholder 2"/>
          <p:cNvSpPr>
            <a:spLocks noGrp="1"/>
          </p:cNvSpPr>
          <p:nvPr>
            <p:ph idx="1"/>
          </p:nvPr>
        </p:nvSpPr>
        <p:spPr>
          <a:xfrm>
            <a:off x="257175" y="1177012"/>
            <a:ext cx="7882274" cy="5262977"/>
          </a:xfrm>
        </p:spPr>
        <p:txBody>
          <a:bodyPr>
            <a:noAutofit/>
          </a:bodyPr>
          <a:lstStyle/>
          <a:p>
            <a:pPr marL="0" indent="0">
              <a:buNone/>
            </a:pPr>
            <a:r>
              <a:rPr lang="en-US" sz="2400" dirty="0">
                <a:latin typeface="Arial" panose="020B0604020202020204" pitchFamily="34" charset="0"/>
                <a:cs typeface="Arial" panose="020B0604020202020204" pitchFamily="34" charset="0"/>
              </a:rPr>
              <a:t>IF hazardous waste is rejected by the designated facility while the Transporter is on the facility’s premises, THEN the Transporter must obtain the following:</a:t>
            </a:r>
          </a:p>
          <a:p>
            <a:pPr lvl="1"/>
            <a:r>
              <a:rPr lang="en-US" dirty="0">
                <a:latin typeface="Arial" panose="020B0604020202020204" pitchFamily="34" charset="0"/>
                <a:cs typeface="Arial" panose="020B0604020202020204" pitchFamily="34" charset="0"/>
              </a:rPr>
              <a:t>(i) For partial load rejection…a copy of the original manifest that includes the facility’s date and signature…If the Transporter is forwarding the rejected part of the shipment or a regulated container residue to an alternate facility or returning it to the Generator, the Transporter must obtain a new manifest to accompany the shipment…</a:t>
            </a:r>
          </a:p>
          <a:p>
            <a:pPr lvl="1"/>
            <a:r>
              <a:rPr lang="en-US" dirty="0">
                <a:latin typeface="Arial" panose="020B0604020202020204" pitchFamily="34" charset="0"/>
                <a:cs typeface="Arial" panose="020B0604020202020204" pitchFamily="34" charset="0"/>
              </a:rPr>
              <a:t>(ii) For a full load rejection that will be taken back by the Transporter, a copy of the original manifest that includes the rejecting facility’s signature and date attesting to the rejection…</a:t>
            </a:r>
          </a:p>
          <a:p>
            <a:pPr marL="0" indent="0">
              <a:buNone/>
            </a:pPr>
            <a:endParaRPr lang="en-US" sz="2400" dirty="0">
              <a:latin typeface="Arial" panose="020B060402020202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4082275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241" y="-36835"/>
            <a:ext cx="7848600" cy="1143000"/>
          </a:xfrm>
        </p:spPr>
        <p:txBody>
          <a:bodyPr>
            <a:normAutofit/>
          </a:bodyPr>
          <a:lstStyle/>
          <a:p>
            <a:r>
              <a:rPr lang="en-US" sz="3600" dirty="0"/>
              <a:t>Recordkeeping - 40 CFR 263.22</a:t>
            </a:r>
          </a:p>
        </p:txBody>
      </p:sp>
      <p:sp>
        <p:nvSpPr>
          <p:cNvPr id="3" name="Content Placeholder 2"/>
          <p:cNvSpPr>
            <a:spLocks noGrp="1"/>
          </p:cNvSpPr>
          <p:nvPr>
            <p:ph idx="1"/>
          </p:nvPr>
        </p:nvSpPr>
        <p:spPr>
          <a:xfrm>
            <a:off x="243192" y="1184172"/>
            <a:ext cx="8788886" cy="5151313"/>
          </a:xfrm>
        </p:spPr>
        <p:txBody>
          <a:bodyPr>
            <a:normAutofit/>
          </a:bodyPr>
          <a:lstStyle/>
          <a:p>
            <a:pPr marL="0" indent="0">
              <a:lnSpc>
                <a:spcPct val="100000"/>
              </a:lnSpc>
              <a:buNone/>
            </a:pPr>
            <a:r>
              <a:rPr lang="en-US" dirty="0">
                <a:latin typeface="Arial" panose="020B0604020202020204" pitchFamily="34" charset="0"/>
                <a:cs typeface="Arial" panose="020B0604020202020204" pitchFamily="34" charset="0"/>
              </a:rPr>
              <a:t>(a) – (d):  A Transporter of hazardous waste (by vehicle, water or rail) must keep a copy of the manifest signed by the Generator, himself, and the next designated Transporter and the owner/operator of the designated facility for a period of three years from the date the hazardous waste was accepted by the initial Transporter.</a:t>
            </a:r>
          </a:p>
        </p:txBody>
      </p:sp>
      <p:pic>
        <p:nvPicPr>
          <p:cNvPr id="6" name="Picture 5" descr="Cartoon depiction of an office worker struggling to shut an overfilled filing cabinet. "/>
          <p:cNvPicPr>
            <a:picLocks noChangeAspect="1"/>
          </p:cNvPicPr>
          <p:nvPr/>
        </p:nvPicPr>
        <p:blipFill>
          <a:blip r:embed="rId3"/>
          <a:stretch>
            <a:fillRect/>
          </a:stretch>
        </p:blipFill>
        <p:spPr>
          <a:xfrm>
            <a:off x="6453601" y="3847556"/>
            <a:ext cx="2578477" cy="2721724"/>
          </a:xfrm>
          <a:prstGeom prst="rect">
            <a:avLst/>
          </a:prstGeom>
        </p:spPr>
      </p:pic>
    </p:spTree>
    <p:extLst>
      <p:ext uri="{BB962C8B-B14F-4D97-AF65-F5344CB8AC3E}">
        <p14:creationId xmlns:p14="http://schemas.microsoft.com/office/powerpoint/2010/main" val="198748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30630"/>
            <a:ext cx="7609114" cy="1325563"/>
          </a:xfrm>
        </p:spPr>
        <p:txBody>
          <a:bodyPr/>
          <a:lstStyle/>
          <a:p>
            <a:r>
              <a:rPr lang="en-US" dirty="0"/>
              <a:t>Overview</a:t>
            </a:r>
          </a:p>
        </p:txBody>
      </p:sp>
      <p:sp>
        <p:nvSpPr>
          <p:cNvPr id="3" name="Content Placeholder 2"/>
          <p:cNvSpPr>
            <a:spLocks noGrp="1"/>
          </p:cNvSpPr>
          <p:nvPr>
            <p:ph idx="1"/>
          </p:nvPr>
        </p:nvSpPr>
        <p:spPr>
          <a:xfrm>
            <a:off x="352696" y="1150550"/>
            <a:ext cx="8460798" cy="5316350"/>
          </a:xfrm>
        </p:spPr>
        <p:txBody>
          <a:bodyPr>
            <a:noAutofit/>
          </a:bodyPr>
          <a:lstStyle/>
          <a:p>
            <a:pPr marL="0" indent="0">
              <a:lnSpc>
                <a:spcPct val="110000"/>
              </a:lnSpc>
              <a:spcBef>
                <a:spcPts val="0"/>
              </a:spcBef>
              <a:buNone/>
              <a:tabLst>
                <a:tab pos="1254125" algn="l"/>
              </a:tabLst>
            </a:pPr>
            <a:r>
              <a:rPr lang="en-US" sz="2600" b="1" dirty="0">
                <a:latin typeface="Arial" panose="020B0604020202020204" pitchFamily="34" charset="0"/>
                <a:cs typeface="Arial" panose="020B0604020202020204" pitchFamily="34" charset="0"/>
              </a:rPr>
              <a:t>40 CFR Part 260.10, Definition:  </a:t>
            </a:r>
          </a:p>
          <a:p>
            <a:pPr marL="0" indent="0">
              <a:lnSpc>
                <a:spcPct val="110000"/>
              </a:lnSpc>
              <a:spcBef>
                <a:spcPts val="0"/>
              </a:spcBef>
              <a:buNone/>
              <a:tabLst>
                <a:tab pos="1254125" algn="l"/>
              </a:tabLst>
            </a:pPr>
            <a:r>
              <a:rPr lang="en-US" sz="2600" i="1" u="sng" dirty="0">
                <a:latin typeface="Arial" panose="020B0604020202020204" pitchFamily="34" charset="0"/>
                <a:cs typeface="Arial" panose="020B0604020202020204" pitchFamily="34" charset="0"/>
              </a:rPr>
              <a:t>Hazardous Waste Transporter</a:t>
            </a:r>
            <a:r>
              <a:rPr lang="en-US" sz="2600" dirty="0">
                <a:latin typeface="Arial" panose="020B0604020202020204" pitchFamily="34" charset="0"/>
                <a:cs typeface="Arial" panose="020B0604020202020204" pitchFamily="34" charset="0"/>
              </a:rPr>
              <a:t> means a person engaged in the off-site transportation of hazardous waste by air, rail, highway, or water. </a:t>
            </a:r>
          </a:p>
          <a:p>
            <a:pPr marL="0" indent="0">
              <a:lnSpc>
                <a:spcPct val="110000"/>
              </a:lnSpc>
              <a:spcBef>
                <a:spcPts val="0"/>
              </a:spcBef>
              <a:buNone/>
              <a:tabLst>
                <a:tab pos="1254125" algn="l"/>
              </a:tabLst>
            </a:pP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Title 40 Code of Federal Regulations (CFR) Part 263;</a:t>
            </a:r>
          </a:p>
          <a:p>
            <a:pPr lvl="1"/>
            <a:r>
              <a:rPr lang="en-US" sz="2600" dirty="0">
                <a:latin typeface="Arial" panose="020B0604020202020204" pitchFamily="34" charset="0"/>
                <a:cs typeface="Arial" panose="020B0604020202020204" pitchFamily="34" charset="0"/>
              </a:rPr>
              <a:t>Manifests (EPA Form 8700-22/22A);</a:t>
            </a:r>
          </a:p>
          <a:p>
            <a:pPr lvl="1"/>
            <a:r>
              <a:rPr lang="en-US" sz="2600" dirty="0">
                <a:latin typeface="Arial" panose="020B0604020202020204" pitchFamily="34" charset="0"/>
                <a:cs typeface="Arial" panose="020B0604020202020204" pitchFamily="34" charset="0"/>
              </a:rPr>
              <a:t>Recordkeeping;</a:t>
            </a:r>
          </a:p>
          <a:p>
            <a:pPr lvl="1"/>
            <a:r>
              <a:rPr lang="en-US" sz="2600" dirty="0">
                <a:latin typeface="Arial" panose="020B0604020202020204" pitchFamily="34" charset="0"/>
                <a:cs typeface="Arial" panose="020B0604020202020204" pitchFamily="34" charset="0"/>
              </a:rPr>
              <a:t>Hazardous Waste Discharges and Cleanup.</a:t>
            </a:r>
          </a:p>
          <a:p>
            <a:r>
              <a:rPr lang="en-US" sz="2600" dirty="0">
                <a:latin typeface="Arial" panose="020B0604020202020204" pitchFamily="34" charset="0"/>
                <a:cs typeface="Arial" panose="020B0604020202020204" pitchFamily="34" charset="0"/>
              </a:rPr>
              <a:t>Chapter 62-730.170, Florida Administrative Code (FAC).</a:t>
            </a: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a:p>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94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56756"/>
            <a:ext cx="7609114" cy="1325563"/>
          </a:xfrm>
        </p:spPr>
        <p:txBody>
          <a:bodyPr>
            <a:normAutofit/>
          </a:bodyPr>
          <a:lstStyle/>
          <a:p>
            <a:r>
              <a:rPr lang="en-US" sz="3600" dirty="0"/>
              <a:t>Discharges - 40 CFR 263.30</a:t>
            </a:r>
          </a:p>
        </p:txBody>
      </p:sp>
      <p:sp>
        <p:nvSpPr>
          <p:cNvPr id="8" name="Content Placeholder 2"/>
          <p:cNvSpPr txBox="1">
            <a:spLocks/>
          </p:cNvSpPr>
          <p:nvPr/>
        </p:nvSpPr>
        <p:spPr>
          <a:xfrm>
            <a:off x="5037368" y="1096770"/>
            <a:ext cx="4106632" cy="281685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en-US" dirty="0">
                <a:latin typeface="Arial" panose="020B0604020202020204" pitchFamily="34" charset="0"/>
                <a:cs typeface="Arial" panose="020B0604020202020204" pitchFamily="34" charset="0"/>
              </a:rPr>
              <a:t>(a)  In the event of a discharge of hazardous waste during transportation, the Transporter must take appropriate immediate action to protect human health and the environment.</a:t>
            </a:r>
          </a:p>
        </p:txBody>
      </p:sp>
      <p:sp>
        <p:nvSpPr>
          <p:cNvPr id="9" name="Content Placeholder 2"/>
          <p:cNvSpPr txBox="1">
            <a:spLocks/>
          </p:cNvSpPr>
          <p:nvPr/>
        </p:nvSpPr>
        <p:spPr>
          <a:xfrm>
            <a:off x="141669" y="4096512"/>
            <a:ext cx="8796270" cy="2441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spcBef>
                <a:spcPts val="600"/>
              </a:spcBef>
              <a:buNone/>
            </a:pPr>
            <a:r>
              <a:rPr lang="en-US" dirty="0">
                <a:latin typeface="Arial" panose="020B0604020202020204" pitchFamily="34" charset="0"/>
                <a:cs typeface="Arial" panose="020B0604020202020204" pitchFamily="34" charset="0"/>
              </a:rPr>
              <a:t>(b)  If a discharge of hazardous waste occurs during transportation and a federal/state/local official determines that immediate removal of the waste is necessary to protect human health or the environment, that official may authorize the removal of the waste by Transporters who do not have EPA ID numbers and without preparation of the manifest.</a:t>
            </a:r>
          </a:p>
        </p:txBody>
      </p:sp>
      <p:pic>
        <p:nvPicPr>
          <p:cNvPr id="5123" name="Picture 3" descr="An overturned transport truck discharging hazardous wast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2" y="1097280"/>
            <a:ext cx="4937760" cy="281234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9575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19" y="1376973"/>
            <a:ext cx="8910869" cy="4114015"/>
          </a:xfrm>
        </p:spPr>
        <p:txBody>
          <a:bodyPr>
            <a:normAutofit/>
          </a:bodyPr>
          <a:lstStyle/>
          <a:p>
            <a:pPr marL="0" indent="0">
              <a:buNone/>
            </a:pPr>
            <a:r>
              <a:rPr lang="en-US" sz="2500" dirty="0">
                <a:latin typeface="Arial" panose="020B0604020202020204" pitchFamily="34" charset="0"/>
                <a:cs typeface="Arial" panose="020B0604020202020204" pitchFamily="34" charset="0"/>
              </a:rPr>
              <a:t>(c)  </a:t>
            </a:r>
            <a:r>
              <a:rPr lang="en-US" sz="2400" dirty="0">
                <a:latin typeface="Arial" panose="020B0604020202020204" pitchFamily="34" charset="0"/>
                <a:cs typeface="Arial" panose="020B0604020202020204" pitchFamily="34" charset="0"/>
              </a:rPr>
              <a:t>An air, rail, highway or water Transporter who has a reportable hazardous waste discharge under </a:t>
            </a:r>
            <a:r>
              <a:rPr lang="en-US" sz="2400" dirty="0">
                <a:latin typeface="Arial" panose="020B0604020202020204" pitchFamily="34" charset="0"/>
                <a:cs typeface="Arial" panose="020B0604020202020204" pitchFamily="34" charset="0"/>
                <a:hlinkClick r:id="rId3"/>
              </a:rPr>
              <a:t>49 CFR 171.15</a:t>
            </a:r>
            <a:r>
              <a:rPr lang="en-US" sz="2400" dirty="0">
                <a:latin typeface="Arial" panose="020B0604020202020204" pitchFamily="34" charset="0"/>
                <a:cs typeface="Arial" panose="020B0604020202020204" pitchFamily="34" charset="0"/>
              </a:rPr>
              <a:t> must:</a:t>
            </a:r>
          </a:p>
          <a:p>
            <a:pPr lvl="1"/>
            <a:r>
              <a:rPr lang="en-US" dirty="0">
                <a:latin typeface="Arial" panose="020B0604020202020204" pitchFamily="34" charset="0"/>
                <a:cs typeface="Arial" panose="020B0604020202020204" pitchFamily="34" charset="0"/>
              </a:rPr>
              <a:t>Give notice to the National Response Center (if required) at 1-800-424-8802 or </a:t>
            </a:r>
            <a:r>
              <a:rPr lang="en-US" dirty="0">
                <a:latin typeface="Arial" panose="020B0604020202020204" pitchFamily="34" charset="0"/>
                <a:cs typeface="Arial" panose="020B0604020202020204" pitchFamily="34" charset="0"/>
                <a:hlinkClick r:id="rId4"/>
              </a:rPr>
              <a:t>http://www.nrc.uscg.mil/</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Report in writing as required by </a:t>
            </a:r>
            <a:r>
              <a:rPr lang="en-US" dirty="0">
                <a:latin typeface="Arial" panose="020B0604020202020204" pitchFamily="34" charset="0"/>
                <a:cs typeface="Arial" panose="020B0604020202020204" pitchFamily="34" charset="0"/>
                <a:hlinkClick r:id="rId5"/>
              </a:rPr>
              <a:t>49 CFR 171.16</a:t>
            </a:r>
            <a:r>
              <a:rPr lang="en-US" dirty="0">
                <a:latin typeface="Arial" panose="020B0604020202020204" pitchFamily="34" charset="0"/>
                <a:cs typeface="Arial" panose="020B0604020202020204" pitchFamily="34" charset="0"/>
              </a:rPr>
              <a:t> or electronically at </a:t>
            </a:r>
            <a:r>
              <a:rPr lang="en-US" dirty="0">
                <a:latin typeface="Arial" panose="020B0604020202020204" pitchFamily="34" charset="0"/>
                <a:cs typeface="Arial" panose="020B0604020202020204" pitchFamily="34" charset="0"/>
                <a:hlinkClick r:id="rId6"/>
              </a:rPr>
              <a:t>https://hazmatonline.phmsa.dot.gov/incident/</a:t>
            </a:r>
            <a:endParaRPr lang="en-US"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Note:  Transporters are also subject to </a:t>
            </a:r>
            <a:r>
              <a:rPr lang="en-US" sz="2400" dirty="0">
                <a:latin typeface="Arial" panose="020B0604020202020204" pitchFamily="34" charset="0"/>
                <a:cs typeface="Arial" panose="020B0604020202020204" pitchFamily="34" charset="0"/>
                <a:hlinkClick r:id="rId7"/>
              </a:rPr>
              <a:t>CERCLA</a:t>
            </a:r>
            <a:r>
              <a:rPr lang="en-US" sz="2400" dirty="0">
                <a:latin typeface="Arial" panose="020B0604020202020204" pitchFamily="34" charset="0"/>
                <a:cs typeface="Arial" panose="020B0604020202020204" pitchFamily="34" charset="0"/>
              </a:rPr>
              <a:t> for reportable quantity releases of hazardous waste found in </a:t>
            </a:r>
            <a:r>
              <a:rPr lang="en-US" sz="2400" dirty="0">
                <a:latin typeface="Arial" panose="020B0604020202020204" pitchFamily="34" charset="0"/>
                <a:cs typeface="Arial" panose="020B0604020202020204" pitchFamily="34" charset="0"/>
                <a:hlinkClick r:id="rId8"/>
              </a:rPr>
              <a:t>40 CFR 302.4</a:t>
            </a:r>
            <a:endParaRPr lang="en-US" sz="2400" dirty="0"/>
          </a:p>
        </p:txBody>
      </p:sp>
      <p:sp>
        <p:nvSpPr>
          <p:cNvPr id="10" name="Content Placeholder 2"/>
          <p:cNvSpPr txBox="1">
            <a:spLocks/>
          </p:cNvSpPr>
          <p:nvPr/>
        </p:nvSpPr>
        <p:spPr>
          <a:xfrm>
            <a:off x="121921" y="3704467"/>
            <a:ext cx="7011130" cy="5221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
        <p:nvSpPr>
          <p:cNvPr id="7" name="Title 1">
            <a:extLst>
              <a:ext uri="{FF2B5EF4-FFF2-40B4-BE49-F238E27FC236}">
                <a16:creationId xmlns:a16="http://schemas.microsoft.com/office/drawing/2014/main" id="{125BD61A-3C56-4A9E-8600-8DA15D83A1F5}"/>
              </a:ext>
            </a:extLst>
          </p:cNvPr>
          <p:cNvSpPr>
            <a:spLocks noGrp="1"/>
          </p:cNvSpPr>
          <p:nvPr>
            <p:ph type="title"/>
          </p:nvPr>
        </p:nvSpPr>
        <p:spPr>
          <a:xfrm>
            <a:off x="906236" y="-117567"/>
            <a:ext cx="7609114" cy="1325563"/>
          </a:xfrm>
        </p:spPr>
        <p:txBody>
          <a:bodyPr>
            <a:normAutofit/>
          </a:bodyPr>
          <a:lstStyle/>
          <a:p>
            <a:r>
              <a:rPr lang="en-US" sz="3600" dirty="0"/>
              <a:t>Discharges - 40 CFR 263.30</a:t>
            </a:r>
          </a:p>
        </p:txBody>
      </p:sp>
    </p:spTree>
    <p:extLst>
      <p:ext uri="{BB962C8B-B14F-4D97-AF65-F5344CB8AC3E}">
        <p14:creationId xmlns:p14="http://schemas.microsoft.com/office/powerpoint/2010/main" val="464233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192" y="1199833"/>
            <a:ext cx="5172893" cy="5411723"/>
          </a:xfrm>
        </p:spPr>
        <p:txBody>
          <a:bodyPr>
            <a:noAutofit/>
          </a:bodyPr>
          <a:lstStyle/>
          <a:p>
            <a:pPr marL="0" indent="0">
              <a:buNone/>
            </a:pPr>
            <a:r>
              <a:rPr lang="en-US" sz="3000" dirty="0">
                <a:latin typeface="Arial" panose="020B0604020202020204" pitchFamily="34" charset="0"/>
                <a:cs typeface="Arial" panose="020B0604020202020204" pitchFamily="34" charset="0"/>
              </a:rPr>
              <a:t>A Transporter must clean-  up any hazardous waste discharge that occurs    during transportation or    take such action as may     be required or approved     by federal, state, or local officials so that the hazardous waste discharged no longer presents a hazard to human health and the environment.</a:t>
            </a:r>
          </a:p>
        </p:txBody>
      </p:sp>
      <p:sp>
        <p:nvSpPr>
          <p:cNvPr id="6" name="Title 1"/>
          <p:cNvSpPr>
            <a:spLocks noGrp="1"/>
          </p:cNvSpPr>
          <p:nvPr>
            <p:ph type="title"/>
          </p:nvPr>
        </p:nvSpPr>
        <p:spPr>
          <a:xfrm>
            <a:off x="1441814" y="-125730"/>
            <a:ext cx="7609114" cy="1325563"/>
          </a:xfrm>
        </p:spPr>
        <p:txBody>
          <a:bodyPr>
            <a:normAutofit/>
          </a:bodyPr>
          <a:lstStyle/>
          <a:p>
            <a:r>
              <a:rPr lang="en-US" sz="3400" dirty="0"/>
              <a:t>Discharge Cleanup – 40 CFR 263.31 </a:t>
            </a:r>
          </a:p>
        </p:txBody>
      </p:sp>
      <p:pic>
        <p:nvPicPr>
          <p:cNvPr id="8194" name="Picture 2" descr="Firefighters controlling a 55 gallon drum of hazardous waste set ablaz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491" y="1049026"/>
            <a:ext cx="4337509" cy="323645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550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Update</a:t>
            </a:r>
          </a:p>
        </p:txBody>
      </p:sp>
      <p:sp>
        <p:nvSpPr>
          <p:cNvPr id="3" name="Content Placeholder 2"/>
          <p:cNvSpPr>
            <a:spLocks noGrp="1"/>
          </p:cNvSpPr>
          <p:nvPr>
            <p:ph idx="1"/>
          </p:nvPr>
        </p:nvSpPr>
        <p:spPr>
          <a:xfrm>
            <a:off x="262890" y="1292224"/>
            <a:ext cx="8520502" cy="4940935"/>
          </a:xfrm>
        </p:spPr>
        <p:txBody>
          <a:bodyPr>
            <a:normAutofit lnSpcReduction="10000"/>
          </a:bodyPr>
          <a:lstStyle/>
          <a:p>
            <a:r>
              <a:rPr lang="en-US" dirty="0">
                <a:latin typeface="Arial" panose="020B0604020202020204" pitchFamily="34" charset="0"/>
                <a:cs typeface="Arial" panose="020B0604020202020204" pitchFamily="34" charset="0"/>
              </a:rPr>
              <a:t>EPA </a:t>
            </a:r>
            <a:r>
              <a:rPr lang="en-US" dirty="0">
                <a:latin typeface="Arial" panose="020B0604020202020204" pitchFamily="34" charset="0"/>
                <a:cs typeface="Arial" panose="020B0604020202020204" pitchFamily="34" charset="0"/>
                <a:hlinkClick r:id="rId3"/>
              </a:rPr>
              <a:t>Final Rule:  Hazardous Waste Export-Import Revisions</a:t>
            </a:r>
            <a:r>
              <a:rPr lang="en-US"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(https://www.epa.gov/hwgenerators/final-rule-hazardous-waste-export-import-revisions)</a:t>
            </a:r>
          </a:p>
          <a:p>
            <a:r>
              <a:rPr lang="en-US" dirty="0">
                <a:latin typeface="Arial" panose="020B0604020202020204" pitchFamily="34" charset="0"/>
                <a:cs typeface="Arial" panose="020B0604020202020204" pitchFamily="34" charset="0"/>
              </a:rPr>
              <a:t>Effective December 31, 2016; phased implementation.</a:t>
            </a:r>
          </a:p>
          <a:p>
            <a:r>
              <a:rPr lang="en-US" dirty="0">
                <a:latin typeface="Arial" panose="020B0604020202020204" pitchFamily="34" charset="0"/>
                <a:cs typeface="Arial" panose="020B0604020202020204" pitchFamily="34" charset="0"/>
              </a:rPr>
              <a:t>The final rule establishes:</a:t>
            </a:r>
          </a:p>
          <a:p>
            <a:pPr lvl="1"/>
            <a:r>
              <a:rPr lang="en-US" dirty="0">
                <a:latin typeface="Arial" panose="020B0604020202020204" pitchFamily="34" charset="0"/>
                <a:cs typeface="Arial" panose="020B0604020202020204" pitchFamily="34" charset="0"/>
              </a:rPr>
              <a:t>Improved export and import shipment tracking;</a:t>
            </a:r>
          </a:p>
          <a:p>
            <a:pPr lvl="1"/>
            <a:r>
              <a:rPr lang="en-US" dirty="0">
                <a:latin typeface="Arial" panose="020B0604020202020204" pitchFamily="34" charset="0"/>
                <a:cs typeface="Arial" panose="020B0604020202020204" pitchFamily="34" charset="0"/>
              </a:rPr>
              <a:t>One consolidated and streamlined set of requirements applying to all imports and exports;</a:t>
            </a:r>
          </a:p>
          <a:p>
            <a:pPr lvl="1"/>
            <a:r>
              <a:rPr lang="en-US" dirty="0">
                <a:latin typeface="Arial" panose="020B0604020202020204" pitchFamily="34" charset="0"/>
                <a:cs typeface="Arial" panose="020B0604020202020204" pitchFamily="34" charset="0"/>
              </a:rPr>
              <a:t>Mandatory electronic reporting to EPA; and</a:t>
            </a:r>
          </a:p>
          <a:p>
            <a:pPr lvl="1"/>
            <a:r>
              <a:rPr lang="en-US" dirty="0">
                <a:latin typeface="Arial" panose="020B0604020202020204" pitchFamily="34" charset="0"/>
                <a:cs typeface="Arial" panose="020B0604020202020204" pitchFamily="34" charset="0"/>
              </a:rPr>
              <a:t>Linking the consent to export with the electronic export information submitted to U.S. Customs and Border Protection (CBP).</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136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119" y="-130446"/>
            <a:ext cx="7609114" cy="1325563"/>
          </a:xfrm>
        </p:spPr>
        <p:txBody>
          <a:bodyPr>
            <a:noAutofit/>
          </a:bodyPr>
          <a:lstStyle/>
          <a:p>
            <a:r>
              <a:rPr lang="en-US" sz="3400" dirty="0"/>
              <a:t>Universal Waste Transporters</a:t>
            </a:r>
          </a:p>
        </p:txBody>
      </p:sp>
      <p:sp>
        <p:nvSpPr>
          <p:cNvPr id="3" name="Content Placeholder 2"/>
          <p:cNvSpPr>
            <a:spLocks noGrp="1"/>
          </p:cNvSpPr>
          <p:nvPr>
            <p:ph idx="1"/>
          </p:nvPr>
        </p:nvSpPr>
        <p:spPr>
          <a:xfrm>
            <a:off x="209006" y="1195116"/>
            <a:ext cx="8744227" cy="1169261"/>
          </a:xfrm>
        </p:spPr>
        <p:txBody>
          <a:bodyPr>
            <a:noAutofit/>
          </a:bodyPr>
          <a:lstStyle/>
          <a:p>
            <a:pPr marL="0" indent="0">
              <a:lnSpc>
                <a:spcPct val="110000"/>
              </a:lnSpc>
              <a:spcBef>
                <a:spcPts val="0"/>
              </a:spcBef>
              <a:buNone/>
              <a:tabLst>
                <a:tab pos="1254125" algn="l"/>
              </a:tabLst>
            </a:pPr>
            <a:r>
              <a:rPr lang="en-US" sz="2400" dirty="0">
                <a:latin typeface="Arial" panose="020B0604020202020204" pitchFamily="34" charset="0"/>
                <a:cs typeface="Arial" panose="020B0604020202020204" pitchFamily="34" charset="0"/>
              </a:rPr>
              <a:t> 40 CFR Part 273.9, Definitions:  </a:t>
            </a:r>
          </a:p>
          <a:p>
            <a:pPr marL="0" indent="0">
              <a:lnSpc>
                <a:spcPct val="110000"/>
              </a:lnSpc>
              <a:spcBef>
                <a:spcPts val="0"/>
              </a:spcBef>
              <a:buNone/>
              <a:tabLst>
                <a:tab pos="1254125" algn="l"/>
              </a:tabLst>
            </a:pPr>
            <a:r>
              <a:rPr lang="en-US" sz="2300" i="1" u="sng" dirty="0">
                <a:latin typeface="Arial" panose="020B0604020202020204" pitchFamily="34" charset="0"/>
                <a:cs typeface="Arial" panose="020B0604020202020204" pitchFamily="34" charset="0"/>
              </a:rPr>
              <a:t>Universal Waste Transporter</a:t>
            </a:r>
            <a:r>
              <a:rPr lang="en-US" sz="2300" dirty="0">
                <a:latin typeface="Arial" panose="020B0604020202020204" pitchFamily="34" charset="0"/>
                <a:cs typeface="Arial" panose="020B0604020202020204" pitchFamily="34" charset="0"/>
              </a:rPr>
              <a:t> means a person engaged in the off-site transportation of universal waste by air, rail, highway, or water. </a:t>
            </a:r>
          </a:p>
        </p:txBody>
      </p:sp>
      <p:pic>
        <p:nvPicPr>
          <p:cNvPr id="4" name="Picture 3" descr="Properly labeled, dated, and closed boxes of universal was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9955" y="2834640"/>
            <a:ext cx="4984208" cy="3738156"/>
          </a:xfrm>
          <a:prstGeom prst="rect">
            <a:avLst/>
          </a:prstGeom>
        </p:spPr>
      </p:pic>
      <p:sp>
        <p:nvSpPr>
          <p:cNvPr id="5" name="TextBox 4">
            <a:extLst>
              <a:ext uri="{FF2B5EF4-FFF2-40B4-BE49-F238E27FC236}">
                <a16:creationId xmlns:a16="http://schemas.microsoft.com/office/drawing/2014/main" id="{34885E1D-09BB-409B-B146-07638EE5D795}"/>
              </a:ext>
            </a:extLst>
          </p:cNvPr>
          <p:cNvSpPr txBox="1"/>
          <p:nvPr/>
        </p:nvSpPr>
        <p:spPr>
          <a:xfrm>
            <a:off x="209006" y="2442755"/>
            <a:ext cx="3788228" cy="3985706"/>
          </a:xfrm>
          <a:prstGeom prst="rect">
            <a:avLst/>
          </a:prstGeom>
          <a:noFill/>
        </p:spPr>
        <p:txBody>
          <a:bodyPr wrap="square" rtlCol="0">
            <a:spAutoFit/>
          </a:bodyPr>
          <a:lstStyle/>
          <a:p>
            <a:r>
              <a:rPr lang="en-US" sz="2300" i="1" u="sng" dirty="0">
                <a:latin typeface="Arial" panose="020B0604020202020204" pitchFamily="34" charset="0"/>
                <a:cs typeface="Arial" panose="020B0604020202020204" pitchFamily="34" charset="0"/>
              </a:rPr>
              <a:t>Universal Waste Transfer Facility</a:t>
            </a:r>
            <a:r>
              <a:rPr lang="en-US" sz="2300" dirty="0">
                <a:latin typeface="Arial" panose="020B0604020202020204" pitchFamily="34" charset="0"/>
                <a:cs typeface="Arial" panose="020B0604020202020204" pitchFamily="34" charset="0"/>
              </a:rPr>
              <a:t> means any transportation-related facility including loading docks, parking areas, storage areas and other similar areas where shipments of universal waste are held during the normal course of transportation for ≤10 days. </a:t>
            </a:r>
          </a:p>
        </p:txBody>
      </p:sp>
    </p:spTree>
    <p:extLst>
      <p:ext uri="{BB962C8B-B14F-4D97-AF65-F5344CB8AC3E}">
        <p14:creationId xmlns:p14="http://schemas.microsoft.com/office/powerpoint/2010/main" val="342154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119" y="-130446"/>
            <a:ext cx="7609114" cy="1325563"/>
          </a:xfrm>
        </p:spPr>
        <p:txBody>
          <a:bodyPr>
            <a:noAutofit/>
          </a:bodyPr>
          <a:lstStyle/>
          <a:p>
            <a:r>
              <a:rPr lang="en-US" sz="3400" dirty="0"/>
              <a:t>UW </a:t>
            </a:r>
            <a:r>
              <a:rPr lang="en-US" sz="3400" dirty="0" err="1"/>
              <a:t>Prohbitions</a:t>
            </a:r>
            <a:r>
              <a:rPr lang="en-US" sz="3400" dirty="0"/>
              <a:t> – 40 CFR 273.51</a:t>
            </a:r>
          </a:p>
        </p:txBody>
      </p:sp>
      <p:sp>
        <p:nvSpPr>
          <p:cNvPr id="3" name="Content Placeholder 2"/>
          <p:cNvSpPr>
            <a:spLocks noGrp="1"/>
          </p:cNvSpPr>
          <p:nvPr>
            <p:ph idx="1"/>
          </p:nvPr>
        </p:nvSpPr>
        <p:spPr>
          <a:xfrm>
            <a:off x="679270" y="1195117"/>
            <a:ext cx="7876903" cy="2344918"/>
          </a:xfrm>
        </p:spPr>
        <p:txBody>
          <a:bodyPr>
            <a:normAutofit/>
          </a:bodyPr>
          <a:lstStyle/>
          <a:p>
            <a:pPr marL="0" indent="0">
              <a:lnSpc>
                <a:spcPct val="100000"/>
              </a:lnSpc>
              <a:spcBef>
                <a:spcPts val="0"/>
              </a:spcBef>
              <a:buNone/>
              <a:tabLst>
                <a:tab pos="1254125" algn="l"/>
              </a:tabLst>
            </a:pPr>
            <a:r>
              <a:rPr lang="en-US" dirty="0">
                <a:latin typeface="Arial" panose="020B0604020202020204" pitchFamily="34" charset="0"/>
                <a:cs typeface="Arial" panose="020B0604020202020204" pitchFamily="34" charset="0"/>
              </a:rPr>
              <a:t>A UW Transporter is:</a:t>
            </a:r>
          </a:p>
          <a:p>
            <a:pPr marL="0" indent="0">
              <a:lnSpc>
                <a:spcPct val="100000"/>
              </a:lnSpc>
              <a:spcBef>
                <a:spcPts val="0"/>
              </a:spcBef>
              <a:buNone/>
              <a:tabLst>
                <a:tab pos="1254125" algn="l"/>
              </a:tabLst>
            </a:pPr>
            <a:r>
              <a:rPr lang="en-US" dirty="0">
                <a:latin typeface="Arial" panose="020B0604020202020204" pitchFamily="34" charset="0"/>
                <a:cs typeface="Arial" panose="020B0604020202020204" pitchFamily="34" charset="0"/>
              </a:rPr>
              <a:t>(a)  Prohibited from disposing of UW; and</a:t>
            </a:r>
          </a:p>
          <a:p>
            <a:pPr marL="0" indent="0">
              <a:lnSpc>
                <a:spcPct val="100000"/>
              </a:lnSpc>
              <a:spcBef>
                <a:spcPts val="0"/>
              </a:spcBef>
              <a:buNone/>
              <a:tabLst>
                <a:tab pos="1254125" algn="l"/>
              </a:tabLst>
            </a:pPr>
            <a:r>
              <a:rPr lang="en-US" dirty="0">
                <a:latin typeface="Arial" panose="020B0604020202020204" pitchFamily="34" charset="0"/>
                <a:cs typeface="Arial" panose="020B0604020202020204" pitchFamily="34" charset="0"/>
              </a:rPr>
              <a:t>(b)  Prohibited from diluting or treating UW </a:t>
            </a:r>
            <a:r>
              <a:rPr lang="en-US" u="sng" dirty="0">
                <a:latin typeface="Arial" panose="020B0604020202020204" pitchFamily="34" charset="0"/>
                <a:cs typeface="Arial" panose="020B0604020202020204" pitchFamily="34" charset="0"/>
              </a:rPr>
              <a:t>except</a:t>
            </a:r>
            <a:r>
              <a:rPr lang="en-US" dirty="0">
                <a:latin typeface="Arial" panose="020B0604020202020204" pitchFamily="34" charset="0"/>
                <a:cs typeface="Arial" panose="020B0604020202020204" pitchFamily="34" charset="0"/>
              </a:rPr>
              <a:t> by responding to a release under 273.54.</a:t>
            </a:r>
          </a:p>
        </p:txBody>
      </p:sp>
    </p:spTree>
    <p:extLst>
      <p:ext uri="{BB962C8B-B14F-4D97-AF65-F5344CB8AC3E}">
        <p14:creationId xmlns:p14="http://schemas.microsoft.com/office/powerpoint/2010/main" val="555715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119" y="-130446"/>
            <a:ext cx="7609114" cy="1325563"/>
          </a:xfrm>
        </p:spPr>
        <p:txBody>
          <a:bodyPr>
            <a:noAutofit/>
          </a:bodyPr>
          <a:lstStyle/>
          <a:p>
            <a:r>
              <a:rPr lang="en-US" sz="3400" dirty="0"/>
              <a:t>UW Management – 40 CFR 273.52</a:t>
            </a:r>
          </a:p>
        </p:txBody>
      </p:sp>
      <p:sp>
        <p:nvSpPr>
          <p:cNvPr id="3" name="Content Placeholder 2"/>
          <p:cNvSpPr>
            <a:spLocks noGrp="1"/>
          </p:cNvSpPr>
          <p:nvPr>
            <p:ph idx="1"/>
          </p:nvPr>
        </p:nvSpPr>
        <p:spPr>
          <a:xfrm>
            <a:off x="209006" y="1195116"/>
            <a:ext cx="8464731" cy="5220923"/>
          </a:xfrm>
        </p:spPr>
        <p:txBody>
          <a:bodyPr>
            <a:normAutofit fontScale="92500" lnSpcReduction="20000"/>
          </a:bodyPr>
          <a:lstStyle/>
          <a:p>
            <a:pPr marL="0" indent="0">
              <a:lnSpc>
                <a:spcPct val="110000"/>
              </a:lnSpc>
              <a:spcBef>
                <a:spcPts val="600"/>
              </a:spcBef>
              <a:buNone/>
            </a:pPr>
            <a:r>
              <a:rPr lang="en-US" dirty="0">
                <a:latin typeface="Arial" panose="020B0604020202020204" pitchFamily="34" charset="0"/>
                <a:cs typeface="Arial" panose="020B0604020202020204" pitchFamily="34" charset="0"/>
              </a:rPr>
              <a:t>(a)  A Transporter must comply with DOT regulations in 49 CFR part 171 through 180 for transport of any UW that meets the definition of hazardous material in 49 CFR 171.8. Because UW does not require a hazardous waste manifest, it is not considered hazardous waste under DOT regulations.</a:t>
            </a:r>
          </a:p>
          <a:p>
            <a:pPr marL="0" indent="0">
              <a:lnSpc>
                <a:spcPct val="110000"/>
              </a:lnSpc>
              <a:spcBef>
                <a:spcPts val="600"/>
              </a:spcBef>
              <a:buNone/>
            </a:pPr>
            <a:r>
              <a:rPr lang="en-US" dirty="0">
                <a:latin typeface="Arial" panose="020B0604020202020204" pitchFamily="34" charset="0"/>
                <a:cs typeface="Arial" panose="020B0604020202020204" pitchFamily="34" charset="0"/>
              </a:rPr>
              <a:t>(b)  Some UW materials are regulated by DOT as hazardous materials because they meet the criteria for one or more hazard classes specified in 49 CFR 173.2.  Because UW shipments do not require a manifest, they may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be described by the DOT proper shipping name “hazardous waste, (l) or (s), </a:t>
            </a:r>
            <a:r>
              <a:rPr lang="en-US" dirty="0" err="1">
                <a:latin typeface="Arial" panose="020B0604020202020204" pitchFamily="34" charset="0"/>
                <a:cs typeface="Arial" panose="020B0604020202020204" pitchFamily="34" charset="0"/>
              </a:rPr>
              <a:t>n.o.s</a:t>
            </a:r>
            <a:r>
              <a:rPr lang="en-US" dirty="0">
                <a:latin typeface="Arial" panose="020B0604020202020204" pitchFamily="34" charset="0"/>
                <a:cs typeface="Arial" panose="020B0604020202020204" pitchFamily="34" charset="0"/>
              </a:rPr>
              <a:t>.”, nor may the proper shipping name be modified by adding the word “waste”.</a:t>
            </a:r>
          </a:p>
        </p:txBody>
      </p:sp>
    </p:spTree>
    <p:extLst>
      <p:ext uri="{BB962C8B-B14F-4D97-AF65-F5344CB8AC3E}">
        <p14:creationId xmlns:p14="http://schemas.microsoft.com/office/powerpoint/2010/main" val="2169402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119" y="-130446"/>
            <a:ext cx="7609114" cy="1325563"/>
          </a:xfrm>
        </p:spPr>
        <p:txBody>
          <a:bodyPr>
            <a:noAutofit/>
          </a:bodyPr>
          <a:lstStyle/>
          <a:p>
            <a:r>
              <a:rPr lang="en-US" sz="3400" dirty="0"/>
              <a:t>UW Storage Time Limits –</a:t>
            </a:r>
            <a:br>
              <a:rPr lang="en-US" sz="3400" dirty="0"/>
            </a:br>
            <a:r>
              <a:rPr lang="en-US" sz="3400" dirty="0"/>
              <a:t>40 CFR 273.53</a:t>
            </a:r>
          </a:p>
        </p:txBody>
      </p:sp>
      <p:sp>
        <p:nvSpPr>
          <p:cNvPr id="3" name="Content Placeholder 2"/>
          <p:cNvSpPr>
            <a:spLocks noGrp="1"/>
          </p:cNvSpPr>
          <p:nvPr>
            <p:ph idx="1"/>
          </p:nvPr>
        </p:nvSpPr>
        <p:spPr>
          <a:xfrm>
            <a:off x="594911" y="1600067"/>
            <a:ext cx="8075363" cy="3899398"/>
          </a:xfrm>
        </p:spPr>
        <p:txBody>
          <a:bodyPr>
            <a:normAutofit/>
          </a:bodyPr>
          <a:lstStyle/>
          <a:p>
            <a:pPr marL="0" indent="0">
              <a:buNone/>
            </a:pPr>
            <a:r>
              <a:rPr lang="en-US" dirty="0">
                <a:latin typeface="Arial" panose="020B0604020202020204" pitchFamily="34" charset="0"/>
                <a:cs typeface="Arial" panose="020B0604020202020204" pitchFamily="34" charset="0"/>
              </a:rPr>
              <a:t>(a)  A UW Transporter may only store the UW at a UW Transfer Facility for ten days or less.</a:t>
            </a:r>
          </a:p>
          <a:p>
            <a:pPr marL="0" indent="0">
              <a:buNone/>
            </a:pPr>
            <a:r>
              <a:rPr lang="en-US" dirty="0">
                <a:latin typeface="Arial" panose="020B0604020202020204" pitchFamily="34" charset="0"/>
                <a:cs typeface="Arial" panose="020B0604020202020204" pitchFamily="34" charset="0"/>
              </a:rPr>
              <a:t>(b)  If a UW Transporter stores UW for more than ten days, the Transporter becomes a UW Handler and must comply with the applicable requirements of 273.10-20 (SQH standards) or 273.30-40 (LQG standards) while storing the waste.</a:t>
            </a:r>
          </a:p>
        </p:txBody>
      </p:sp>
    </p:spTree>
    <p:extLst>
      <p:ext uri="{BB962C8B-B14F-4D97-AF65-F5344CB8AC3E}">
        <p14:creationId xmlns:p14="http://schemas.microsoft.com/office/powerpoint/2010/main" val="3856748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119" y="-130446"/>
            <a:ext cx="7609114" cy="1325563"/>
          </a:xfrm>
        </p:spPr>
        <p:txBody>
          <a:bodyPr>
            <a:noAutofit/>
          </a:bodyPr>
          <a:lstStyle/>
          <a:p>
            <a:r>
              <a:rPr lang="en-US" sz="3400" dirty="0"/>
              <a:t>UW Response to Releases –</a:t>
            </a:r>
            <a:br>
              <a:rPr lang="en-US" sz="3400" dirty="0"/>
            </a:br>
            <a:r>
              <a:rPr lang="en-US" sz="3400" dirty="0"/>
              <a:t>40 CFR 273.54</a:t>
            </a:r>
          </a:p>
        </p:txBody>
      </p:sp>
      <p:sp>
        <p:nvSpPr>
          <p:cNvPr id="3" name="Content Placeholder 2"/>
          <p:cNvSpPr>
            <a:spLocks noGrp="1"/>
          </p:cNvSpPr>
          <p:nvPr>
            <p:ph idx="1"/>
          </p:nvPr>
        </p:nvSpPr>
        <p:spPr>
          <a:xfrm>
            <a:off x="594911" y="1443313"/>
            <a:ext cx="8273667" cy="3598953"/>
          </a:xfrm>
        </p:spPr>
        <p:txBody>
          <a:bodyPr>
            <a:normAutofit/>
          </a:bodyPr>
          <a:lstStyle/>
          <a:p>
            <a:pPr marL="0" indent="0">
              <a:buNone/>
            </a:pPr>
            <a:r>
              <a:rPr lang="en-US" dirty="0">
                <a:latin typeface="Arial" panose="020B0604020202020204" pitchFamily="34" charset="0"/>
                <a:cs typeface="Arial" panose="020B0604020202020204" pitchFamily="34" charset="0"/>
              </a:rPr>
              <a:t>(a)  A UW Transporter must immediately contain all releases of UW and other residues from UW.</a:t>
            </a:r>
          </a:p>
          <a:p>
            <a:pPr marL="0" indent="0">
              <a:buNone/>
            </a:pPr>
            <a:r>
              <a:rPr lang="en-US" dirty="0">
                <a:latin typeface="Arial" panose="020B0604020202020204" pitchFamily="34" charset="0"/>
                <a:cs typeface="Arial" panose="020B0604020202020204" pitchFamily="34" charset="0"/>
              </a:rPr>
              <a:t>(b)  A UW Transporter must determine whether any material resulting from the release is hazardous waste, and if so, comply with 40 CFR parts 260 through 272.</a:t>
            </a:r>
          </a:p>
        </p:txBody>
      </p:sp>
    </p:spTree>
    <p:extLst>
      <p:ext uri="{BB962C8B-B14F-4D97-AF65-F5344CB8AC3E}">
        <p14:creationId xmlns:p14="http://schemas.microsoft.com/office/powerpoint/2010/main" val="1583626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119" y="-130446"/>
            <a:ext cx="7609114" cy="1325563"/>
          </a:xfrm>
        </p:spPr>
        <p:txBody>
          <a:bodyPr>
            <a:noAutofit/>
          </a:bodyPr>
          <a:lstStyle/>
          <a:p>
            <a:r>
              <a:rPr lang="en-US" sz="3400" dirty="0"/>
              <a:t>UW Off-site Shipments –</a:t>
            </a:r>
            <a:br>
              <a:rPr lang="en-US" sz="3400" dirty="0"/>
            </a:br>
            <a:r>
              <a:rPr lang="en-US" sz="3400" dirty="0"/>
              <a:t>40 CFR 273.55</a:t>
            </a:r>
          </a:p>
        </p:txBody>
      </p:sp>
      <p:sp>
        <p:nvSpPr>
          <p:cNvPr id="3" name="Content Placeholder 2"/>
          <p:cNvSpPr>
            <a:spLocks noGrp="1"/>
          </p:cNvSpPr>
          <p:nvPr>
            <p:ph idx="1"/>
          </p:nvPr>
        </p:nvSpPr>
        <p:spPr>
          <a:xfrm>
            <a:off x="440675" y="1443313"/>
            <a:ext cx="8512558" cy="3429135"/>
          </a:xfrm>
        </p:spPr>
        <p:txBody>
          <a:bodyPr>
            <a:normAutofit/>
          </a:bodyPr>
          <a:lstStyle/>
          <a:p>
            <a:pPr marL="0" indent="0">
              <a:buNone/>
            </a:pPr>
            <a:r>
              <a:rPr lang="en-US" dirty="0">
                <a:latin typeface="Arial" panose="020B0604020202020204" pitchFamily="34" charset="0"/>
                <a:cs typeface="Arial" panose="020B0604020202020204" pitchFamily="34" charset="0"/>
              </a:rPr>
              <a:t>(a)  A UW Transporter is prohibited from transporting the UW to a place other than a UW Handler, a destination facility, or a foreign destination. </a:t>
            </a:r>
          </a:p>
          <a:p>
            <a:pPr marL="0" indent="0">
              <a:buNone/>
            </a:pPr>
            <a:r>
              <a:rPr lang="en-US" dirty="0">
                <a:latin typeface="Arial" panose="020B0604020202020204" pitchFamily="34" charset="0"/>
                <a:cs typeface="Arial" panose="020B0604020202020204" pitchFamily="34" charset="0"/>
              </a:rPr>
              <a:t>(b)  If the UW being shipped off-site meets DOT's definition of hazardous materials under 49 CFR 171.8, the shipment must be properly described on a shipping paper in accordance with the applicable DOT regulations under 49 CFR part 172.</a:t>
            </a:r>
          </a:p>
        </p:txBody>
      </p:sp>
    </p:spTree>
    <p:extLst>
      <p:ext uri="{BB962C8B-B14F-4D97-AF65-F5344CB8AC3E}">
        <p14:creationId xmlns:p14="http://schemas.microsoft.com/office/powerpoint/2010/main" val="2238633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614" y="-104504"/>
            <a:ext cx="7609114" cy="1325563"/>
          </a:xfrm>
        </p:spPr>
        <p:txBody>
          <a:bodyPr>
            <a:normAutofit/>
          </a:bodyPr>
          <a:lstStyle/>
          <a:p>
            <a:r>
              <a:rPr lang="en-US" sz="3600" dirty="0"/>
              <a:t>Requirements – Notification:</a:t>
            </a:r>
            <a:br>
              <a:rPr lang="en-US" sz="3600" dirty="0"/>
            </a:br>
            <a:r>
              <a:rPr lang="en-US" sz="3600" dirty="0"/>
              <a:t>40 CFR 263.11</a:t>
            </a:r>
          </a:p>
        </p:txBody>
      </p:sp>
      <p:sp>
        <p:nvSpPr>
          <p:cNvPr id="3" name="Content Placeholder 2"/>
          <p:cNvSpPr>
            <a:spLocks noGrp="1"/>
          </p:cNvSpPr>
          <p:nvPr>
            <p:ph idx="1"/>
          </p:nvPr>
        </p:nvSpPr>
        <p:spPr>
          <a:xfrm>
            <a:off x="182880" y="1284051"/>
            <a:ext cx="5011690" cy="4951278"/>
          </a:xfrm>
        </p:spPr>
        <p:txBody>
          <a:bodyPr/>
          <a:lstStyle/>
          <a:p>
            <a:r>
              <a:rPr lang="en-US" dirty="0">
                <a:latin typeface="Arial" panose="020B0604020202020204" pitchFamily="34" charset="0"/>
                <a:cs typeface="Arial" panose="020B0604020202020204" pitchFamily="34" charset="0"/>
              </a:rPr>
              <a:t>A Transporter must not transport hazardous wastes without having received an EPA identification number.</a:t>
            </a:r>
          </a:p>
          <a:p>
            <a:r>
              <a:rPr lang="en-US" dirty="0">
                <a:latin typeface="Arial" panose="020B0604020202020204" pitchFamily="34" charset="0"/>
                <a:cs typeface="Arial" panose="020B0604020202020204" pitchFamily="34" charset="0"/>
              </a:rPr>
              <a:t>Form 8700-12FL (effective 04/23/2013).</a:t>
            </a:r>
          </a:p>
          <a:p>
            <a:r>
              <a:rPr lang="en-US" dirty="0">
                <a:latin typeface="Arial" panose="020B0604020202020204" pitchFamily="34" charset="0"/>
                <a:cs typeface="Arial" panose="020B0604020202020204" pitchFamily="34" charset="0"/>
              </a:rPr>
              <a:t>Is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required solely for “on-site” transportation by Generators or permitted facilities.</a:t>
            </a:r>
          </a:p>
          <a:p>
            <a:pPr marL="0" indent="0">
              <a:buNone/>
            </a:pPr>
            <a:endParaRPr lang="en-US" dirty="0"/>
          </a:p>
        </p:txBody>
      </p:sp>
      <p:graphicFrame>
        <p:nvGraphicFramePr>
          <p:cNvPr id="7" name="Object 6" descr="Notification of Regulated Waste Activity Form">
            <a:hlinkClick r:id="rId4"/>
          </p:cNvPr>
          <p:cNvGraphicFramePr>
            <a:graphicFrameLocks noChangeAspect="1"/>
          </p:cNvGraphicFramePr>
          <p:nvPr>
            <p:extLst>
              <p:ext uri="{D42A27DB-BD31-4B8C-83A1-F6EECF244321}">
                <p14:modId xmlns:p14="http://schemas.microsoft.com/office/powerpoint/2010/main" val="407017935"/>
              </p:ext>
            </p:extLst>
          </p:nvPr>
        </p:nvGraphicFramePr>
        <p:xfrm>
          <a:off x="5126512" y="1325562"/>
          <a:ext cx="3994306" cy="5169576"/>
        </p:xfrm>
        <a:graphic>
          <a:graphicData uri="http://schemas.openxmlformats.org/presentationml/2006/ole">
            <mc:AlternateContent xmlns:mc="http://schemas.openxmlformats.org/markup-compatibility/2006">
              <mc:Choice xmlns:v="urn:schemas-microsoft-com:vml" Requires="v">
                <p:oleObj spid="_x0000_s7285" name="Acrobat Document" r:id="rId5" imgW="5829103" imgH="7543564" progId="Acrobat.Document.2017">
                  <p:embed/>
                </p:oleObj>
              </mc:Choice>
              <mc:Fallback>
                <p:oleObj name="Acrobat Document" r:id="rId5" imgW="5829103" imgH="7543564" progId="Acrobat.Document.2017">
                  <p:embed/>
                  <p:pic>
                    <p:nvPicPr>
                      <p:cNvPr id="0" name=""/>
                      <p:cNvPicPr/>
                      <p:nvPr/>
                    </p:nvPicPr>
                    <p:blipFill>
                      <a:blip r:embed="rId6"/>
                      <a:stretch>
                        <a:fillRect/>
                      </a:stretch>
                    </p:blipFill>
                    <p:spPr>
                      <a:xfrm>
                        <a:off x="5126512" y="1325562"/>
                        <a:ext cx="3994306" cy="5169576"/>
                      </a:xfrm>
                      <a:prstGeom prst="rect">
                        <a:avLst/>
                      </a:prstGeom>
                    </p:spPr>
                  </p:pic>
                </p:oleObj>
              </mc:Fallback>
            </mc:AlternateContent>
          </a:graphicData>
        </a:graphic>
      </p:graphicFrame>
    </p:spTree>
    <p:extLst>
      <p:ext uri="{BB962C8B-B14F-4D97-AF65-F5344CB8AC3E}">
        <p14:creationId xmlns:p14="http://schemas.microsoft.com/office/powerpoint/2010/main" val="1096425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119" y="-130446"/>
            <a:ext cx="7609114" cy="1325563"/>
          </a:xfrm>
        </p:spPr>
        <p:txBody>
          <a:bodyPr>
            <a:noAutofit/>
          </a:bodyPr>
          <a:lstStyle/>
          <a:p>
            <a:r>
              <a:rPr lang="en-US" sz="3400" dirty="0"/>
              <a:t>UW Exports – 40 CFR 273.56</a:t>
            </a:r>
          </a:p>
        </p:txBody>
      </p:sp>
      <p:sp>
        <p:nvSpPr>
          <p:cNvPr id="3" name="Content Placeholder 2"/>
          <p:cNvSpPr>
            <a:spLocks noGrp="1"/>
          </p:cNvSpPr>
          <p:nvPr>
            <p:ph idx="1"/>
          </p:nvPr>
        </p:nvSpPr>
        <p:spPr>
          <a:xfrm>
            <a:off x="539827" y="1469440"/>
            <a:ext cx="8075363" cy="2488610"/>
          </a:xfrm>
        </p:spPr>
        <p:txBody>
          <a:bodyPr>
            <a:normAutofit/>
          </a:bodyPr>
          <a:lstStyle/>
          <a:p>
            <a:pPr marL="0" indent="0">
              <a:buNone/>
            </a:pPr>
            <a:r>
              <a:rPr lang="en-US" dirty="0">
                <a:latin typeface="Arial" panose="020B0604020202020204" pitchFamily="34" charset="0"/>
                <a:cs typeface="Arial" panose="020B0604020202020204" pitchFamily="34" charset="0"/>
              </a:rPr>
              <a:t>A UW Transporter transporting a shipment of UW to a foreign destination is subject to the requirements of 40 CFR Part 262, subpart H.</a:t>
            </a:r>
          </a:p>
        </p:txBody>
      </p:sp>
    </p:spTree>
    <p:extLst>
      <p:ext uri="{BB962C8B-B14F-4D97-AF65-F5344CB8AC3E}">
        <p14:creationId xmlns:p14="http://schemas.microsoft.com/office/powerpoint/2010/main" val="792123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DOT</a:t>
            </a:r>
          </a:p>
        </p:txBody>
      </p:sp>
      <p:sp>
        <p:nvSpPr>
          <p:cNvPr id="3" name="Content Placeholder 2"/>
          <p:cNvSpPr>
            <a:spLocks noGrp="1"/>
          </p:cNvSpPr>
          <p:nvPr>
            <p:ph idx="1"/>
          </p:nvPr>
        </p:nvSpPr>
        <p:spPr>
          <a:xfrm>
            <a:off x="478749" y="1226019"/>
            <a:ext cx="7886700" cy="4351338"/>
          </a:xfrm>
        </p:spPr>
        <p:txBody>
          <a:bodyPr/>
          <a:lstStyle/>
          <a:p>
            <a:pPr marL="0" indent="0" algn="ctr">
              <a:buNone/>
            </a:pPr>
            <a:r>
              <a:rPr lang="en-US" dirty="0">
                <a:latin typeface="Arial" panose="020B0604020202020204" pitchFamily="34" charset="0"/>
                <a:cs typeface="Arial" panose="020B0604020202020204" pitchFamily="34" charset="0"/>
              </a:rPr>
              <a:t>49 CFR Parts 171 through 179</a:t>
            </a:r>
          </a:p>
          <a:p>
            <a:pPr marL="0" indent="0" algn="ctr">
              <a:buNone/>
            </a:pPr>
            <a:endParaRPr lang="en-US" sz="1800" dirty="0"/>
          </a:p>
          <a:p>
            <a:r>
              <a:rPr lang="en-US" dirty="0">
                <a:latin typeface="Arial" panose="020B0604020202020204" pitchFamily="34" charset="0"/>
                <a:cs typeface="Arial" panose="020B0604020202020204" pitchFamily="34" charset="0"/>
              </a:rPr>
              <a:t>Packaging</a:t>
            </a:r>
          </a:p>
          <a:p>
            <a:r>
              <a:rPr lang="en-US" dirty="0">
                <a:latin typeface="Arial" panose="020B0604020202020204" pitchFamily="34" charset="0"/>
                <a:cs typeface="Arial" panose="020B0604020202020204" pitchFamily="34" charset="0"/>
              </a:rPr>
              <a:t>Marking</a:t>
            </a:r>
          </a:p>
          <a:p>
            <a:r>
              <a:rPr lang="en-US" dirty="0">
                <a:latin typeface="Arial" panose="020B0604020202020204" pitchFamily="34" charset="0"/>
                <a:cs typeface="Arial" panose="020B0604020202020204" pitchFamily="34" charset="0"/>
              </a:rPr>
              <a:t>Labeling</a:t>
            </a:r>
          </a:p>
          <a:p>
            <a:r>
              <a:rPr lang="en-US" dirty="0">
                <a:latin typeface="Arial" panose="020B0604020202020204" pitchFamily="34" charset="0"/>
                <a:cs typeface="Arial" panose="020B0604020202020204" pitchFamily="34" charset="0"/>
              </a:rPr>
              <a:t>Placarding</a:t>
            </a:r>
          </a:p>
          <a:p>
            <a:r>
              <a:rPr lang="en-US" dirty="0">
                <a:latin typeface="Arial" panose="020B0604020202020204" pitchFamily="34" charset="0"/>
                <a:cs typeface="Arial" panose="020B0604020202020204" pitchFamily="34" charset="0"/>
              </a:rPr>
              <a:t>Manifest</a:t>
            </a:r>
          </a:p>
          <a:p>
            <a:r>
              <a:rPr lang="en-US" dirty="0">
                <a:latin typeface="Arial" panose="020B0604020202020204" pitchFamily="34" charset="0"/>
                <a:cs typeface="Arial" panose="020B0604020202020204" pitchFamily="34" charset="0"/>
              </a:rPr>
              <a:t>Training</a:t>
            </a:r>
          </a:p>
          <a:p>
            <a:endParaRPr lang="en-US" dirty="0"/>
          </a:p>
          <a:p>
            <a:pPr marL="0" indent="0">
              <a:buNone/>
            </a:pPr>
            <a:endParaRPr lang="en-US" dirty="0"/>
          </a:p>
        </p:txBody>
      </p:sp>
      <p:pic>
        <p:nvPicPr>
          <p:cNvPr id="7" name="Picture 6" descr="U.S. DOT labeling pictograms. "/>
          <p:cNvPicPr>
            <a:picLocks noChangeAspect="1"/>
          </p:cNvPicPr>
          <p:nvPr/>
        </p:nvPicPr>
        <p:blipFill>
          <a:blip r:embed="rId3"/>
          <a:stretch>
            <a:fillRect/>
          </a:stretch>
        </p:blipFill>
        <p:spPr>
          <a:xfrm>
            <a:off x="3287945" y="1873467"/>
            <a:ext cx="5351169" cy="4119727"/>
          </a:xfrm>
          <a:prstGeom prst="rect">
            <a:avLst/>
          </a:prstGeom>
        </p:spPr>
      </p:pic>
    </p:spTree>
    <p:extLst>
      <p:ext uri="{BB962C8B-B14F-4D97-AF65-F5344CB8AC3E}">
        <p14:creationId xmlns:p14="http://schemas.microsoft.com/office/powerpoint/2010/main" val="1434401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254833" y="1199213"/>
            <a:ext cx="8664315" cy="5279408"/>
          </a:xfrm>
        </p:spPr>
        <p:txBody>
          <a:bodyPr>
            <a:normAutofit fontScale="55000" lnSpcReduction="20000"/>
          </a:bodyPr>
          <a:lstStyle/>
          <a:p>
            <a:r>
              <a:rPr lang="en-US" dirty="0">
                <a:latin typeface="Arial" panose="020B0604020202020204" pitchFamily="34" charset="0"/>
                <a:cs typeface="Arial" panose="020B0604020202020204" pitchFamily="34" charset="0"/>
              </a:rPr>
              <a:t>EPA Hazardous Waste Manifest System </a:t>
            </a:r>
            <a:r>
              <a:rPr lang="en-US" dirty="0">
                <a:latin typeface="Arial" panose="020B0604020202020204" pitchFamily="34" charset="0"/>
                <a:cs typeface="Arial" panose="020B0604020202020204" pitchFamily="34" charset="0"/>
                <a:hlinkClick r:id="rId3"/>
              </a:rPr>
              <a:t>http://www3.epa.gov/epawaste/hazard/transportation/manifest/e-man.htm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EPA Modification of the Uniform Hazardous Waste Manifest </a:t>
            </a:r>
            <a:r>
              <a:rPr lang="en-US" dirty="0">
                <a:latin typeface="Arial" panose="020B0604020202020204" pitchFamily="34" charset="0"/>
                <a:cs typeface="Arial" panose="020B0604020202020204" pitchFamily="34" charset="0"/>
                <a:hlinkClick r:id="rId4"/>
              </a:rPr>
              <a:t>http://www3.epa.gov/epawaste/hazard/transportation/manifest/mods.htm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EPA Notification </a:t>
            </a:r>
            <a:r>
              <a:rPr lang="en-US" dirty="0">
                <a:latin typeface="Arial" panose="020B0604020202020204" pitchFamily="34" charset="0"/>
                <a:cs typeface="Arial" panose="020B0604020202020204" pitchFamily="34" charset="0"/>
                <a:hlinkClick r:id="rId5"/>
              </a:rPr>
              <a:t>http://www3.epa.gov/epawaste/inforesources/data/form8700/8700-12.pdf</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EPA Notification of RCRA Subtitle C Activity January 2015 </a:t>
            </a:r>
            <a:r>
              <a:rPr lang="en-US" dirty="0">
                <a:latin typeface="Arial" panose="020B0604020202020204" pitchFamily="34" charset="0"/>
                <a:cs typeface="Arial" panose="020B0604020202020204" pitchFamily="34" charset="0"/>
                <a:hlinkClick r:id="rId5"/>
              </a:rPr>
              <a:t>http://www3.epa.gov/epawaste/inforesources/data/form8700/8700-12.pdf</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DEP State Manifest Requirements </a:t>
            </a:r>
            <a:r>
              <a:rPr lang="en-US" dirty="0">
                <a:latin typeface="Arial" panose="020B0604020202020204" pitchFamily="34" charset="0"/>
                <a:cs typeface="Arial" panose="020B0604020202020204" pitchFamily="34" charset="0"/>
                <a:hlinkClick r:id="rId6"/>
              </a:rPr>
              <a:t>http://www.dep.state.fl.us/waste/categories/hazardous/pages/EPAmanifest.htm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DEP Hazardous Waste Manifests </a:t>
            </a:r>
            <a:r>
              <a:rPr lang="en-US" dirty="0">
                <a:latin typeface="Arial" panose="020B0604020202020204" pitchFamily="34" charset="0"/>
                <a:cs typeface="Arial" panose="020B0604020202020204" pitchFamily="34" charset="0"/>
                <a:hlinkClick r:id="rId7"/>
              </a:rPr>
              <a:t>http://www.dep.state.fl.us/waste/categories/hwRegulation/pages/Manifest.htm</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DEP Forms </a:t>
            </a:r>
            <a:r>
              <a:rPr lang="en-US" dirty="0">
                <a:latin typeface="Arial" panose="020B0604020202020204" pitchFamily="34" charset="0"/>
                <a:cs typeface="Arial" panose="020B0604020202020204" pitchFamily="34" charset="0"/>
                <a:hlinkClick r:id="rId8"/>
              </a:rPr>
              <a:t>http://www.dep.state.fl.us/waste/quick_topics/forms/pages/62-730.htm#62-730.900(1)(b)</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U.S. DOT Incident Reporting </a:t>
            </a:r>
            <a:r>
              <a:rPr lang="en-US" dirty="0">
                <a:latin typeface="Arial" panose="020B0604020202020204" pitchFamily="34" charset="0"/>
                <a:cs typeface="Arial" panose="020B0604020202020204" pitchFamily="34" charset="0"/>
                <a:hlinkClick r:id="rId9"/>
              </a:rPr>
              <a:t>http://www.phmsa.dot.gov/hazmat/incident-report</a:t>
            </a:r>
            <a:r>
              <a:rPr lang="en-US" dirty="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hlinkClick r:id="rId10"/>
              </a:rPr>
              <a:t>https://hazmatonline.phmsa.dot.gov/services/publication_documents/IncidentReporting.pdf</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DEP Instructions for Transporter Registration </a:t>
            </a:r>
            <a:r>
              <a:rPr lang="en-US" dirty="0">
                <a:latin typeface="Arial" panose="020B0604020202020204" pitchFamily="34" charset="0"/>
                <a:cs typeface="Arial" panose="020B0604020202020204" pitchFamily="34" charset="0"/>
                <a:hlinkClick r:id="rId11"/>
              </a:rPr>
              <a:t>http://dep.state.fl.us/waste/quick_topics/publications/shw/HWRegulation/InstructHazWasteTransReg_06Jun14.pdf</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EPA/U.S. DOT Memorandum of Understanding </a:t>
            </a:r>
            <a:r>
              <a:rPr lang="en-US" dirty="0">
                <a:latin typeface="Arial" panose="020B0604020202020204" pitchFamily="34" charset="0"/>
                <a:cs typeface="Arial" panose="020B0604020202020204" pitchFamily="34" charset="0"/>
                <a:hlinkClick r:id="rId12"/>
              </a:rPr>
              <a:t>http://www.phmsa.dot.gov/portal/site/PHMSA/menuitem.6f23687cf7b00b0f22e4c6962d9c8789/?vgnextoid=a2fdcafec2b1d110VgnVCM1000009ed07898RCRD&amp;vgnextchannel=78a47fd9b896b110VgnVCM1000009ed07898RCRD&amp;vgnextfmt=print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EPA Transporter Training Module </a:t>
            </a:r>
            <a:r>
              <a:rPr lang="en-US" dirty="0">
                <a:latin typeface="Arial" panose="020B0604020202020204" pitchFamily="34" charset="0"/>
                <a:cs typeface="Arial" panose="020B0604020202020204" pitchFamily="34" charset="0"/>
                <a:hlinkClick r:id="rId13"/>
              </a:rPr>
              <a:t>http://www.epa.gov/sites/production/files/2015-09/documents/trans.pdf</a:t>
            </a:r>
            <a:endParaRPr lang="en-US" dirty="0">
              <a:latin typeface="Arial" panose="020B0604020202020204" pitchFamily="34" charset="0"/>
              <a:cs typeface="Arial" panose="020B0604020202020204" pitchFamily="34"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88582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7" name="Content Placeholder 6"/>
          <p:cNvSpPr>
            <a:spLocks noGrp="1"/>
          </p:cNvSpPr>
          <p:nvPr>
            <p:ph idx="1"/>
          </p:nvPr>
        </p:nvSpPr>
        <p:spPr>
          <a:xfrm>
            <a:off x="628650" y="1733025"/>
            <a:ext cx="7886700" cy="4351338"/>
          </a:xfrm>
        </p:spPr>
        <p:txBody>
          <a:bodyPr/>
          <a:lstStyle/>
          <a:p>
            <a:pPr marL="0" indent="0" algn="ctr">
              <a:buNone/>
            </a:pPr>
            <a:r>
              <a:rPr lang="en-US" altLang="en-US" dirty="0">
                <a:latin typeface="Arial" panose="020B0604020202020204" pitchFamily="34" charset="0"/>
                <a:cs typeface="Arial" panose="020B0604020202020204" pitchFamily="34" charset="0"/>
              </a:rPr>
              <a:t>Hazardous Waste Program</a:t>
            </a:r>
          </a:p>
          <a:p>
            <a:pPr marL="0" indent="0" algn="ctr">
              <a:buNone/>
            </a:pPr>
            <a:endParaRPr lang="en-US" altLang="en-US" dirty="0">
              <a:latin typeface="Arial" panose="020B0604020202020204" pitchFamily="34" charset="0"/>
              <a:cs typeface="Arial" panose="020B0604020202020204" pitchFamily="34" charset="0"/>
            </a:endParaRPr>
          </a:p>
          <a:p>
            <a:pPr marL="0" indent="0" algn="ctr">
              <a:lnSpc>
                <a:spcPct val="110000"/>
              </a:lnSpc>
              <a:spcBef>
                <a:spcPct val="0"/>
              </a:spcBef>
              <a:buNone/>
            </a:pPr>
            <a:r>
              <a:rPr lang="en-US" altLang="en-US" dirty="0">
                <a:latin typeface="Arial" panose="020B0604020202020204" pitchFamily="34" charset="0"/>
                <a:cs typeface="Arial" panose="020B0604020202020204" pitchFamily="34" charset="0"/>
              </a:rPr>
              <a:t>8800 Baymeadows Way West</a:t>
            </a:r>
          </a:p>
          <a:p>
            <a:pPr marL="0" indent="0" algn="ctr">
              <a:lnSpc>
                <a:spcPct val="110000"/>
              </a:lnSpc>
              <a:spcBef>
                <a:spcPct val="0"/>
              </a:spcBef>
              <a:buNone/>
            </a:pPr>
            <a:r>
              <a:rPr lang="en-US" altLang="en-US" dirty="0">
                <a:latin typeface="Arial" panose="020B0604020202020204" pitchFamily="34" charset="0"/>
                <a:cs typeface="Arial" panose="020B0604020202020204" pitchFamily="34" charset="0"/>
              </a:rPr>
              <a:t>Suite 100</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Jacksonville, Florida 32256</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(904) 256-1700  </a:t>
            </a:r>
            <a:endParaRPr lang="en-US" dirty="0"/>
          </a:p>
        </p:txBody>
      </p:sp>
    </p:spTree>
    <p:extLst>
      <p:ext uri="{BB962C8B-B14F-4D97-AF65-F5344CB8AC3E}">
        <p14:creationId xmlns:p14="http://schemas.microsoft.com/office/powerpoint/2010/main" val="150131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937" y="-91441"/>
            <a:ext cx="7609114" cy="1325563"/>
          </a:xfrm>
        </p:spPr>
        <p:txBody>
          <a:bodyPr>
            <a:normAutofit/>
          </a:bodyPr>
          <a:lstStyle/>
          <a:p>
            <a:r>
              <a:rPr lang="en-US" sz="3600" dirty="0"/>
              <a:t>Requirements – 62-730.170, FAC</a:t>
            </a:r>
          </a:p>
        </p:txBody>
      </p:sp>
      <p:sp>
        <p:nvSpPr>
          <p:cNvPr id="3" name="Content Placeholder 2"/>
          <p:cNvSpPr>
            <a:spLocks noGrp="1"/>
          </p:cNvSpPr>
          <p:nvPr>
            <p:ph idx="1"/>
          </p:nvPr>
        </p:nvSpPr>
        <p:spPr>
          <a:xfrm>
            <a:off x="182878" y="1231798"/>
            <a:ext cx="8685173" cy="5211087"/>
          </a:xfrm>
        </p:spPr>
        <p:txBody>
          <a:bodyPr>
            <a:noAutofit/>
          </a:bodyPr>
          <a:lstStyle/>
          <a:p>
            <a:r>
              <a:rPr lang="en-US" sz="3400" dirty="0"/>
              <a:t>Financial responsibility for accidents = at least </a:t>
            </a:r>
            <a:r>
              <a:rPr lang="en-US" sz="3400" b="1" dirty="0"/>
              <a:t>$1 million </a:t>
            </a:r>
            <a:r>
              <a:rPr lang="en-US" sz="3400" dirty="0"/>
              <a:t>per occurrence for personal injury and property / environmental damage;</a:t>
            </a:r>
          </a:p>
          <a:p>
            <a:r>
              <a:rPr lang="en-US" sz="3400" dirty="0"/>
              <a:t>Annual registration by Sep 1 (or Mar 1 if also a Used Oil Transporter);</a:t>
            </a:r>
          </a:p>
          <a:p>
            <a:r>
              <a:rPr lang="en-US" sz="3400" dirty="0"/>
              <a:t>Annual documentation of financial coverage;</a:t>
            </a:r>
          </a:p>
          <a:p>
            <a:r>
              <a:rPr lang="en-US" sz="3400" dirty="0"/>
              <a:t>Notification of any change in facility information, operation, or status;</a:t>
            </a:r>
          </a:p>
          <a:p>
            <a:r>
              <a:rPr lang="en-US" sz="3400" dirty="0"/>
              <a:t>Maintain copies of registration in Transporter vehicles </a:t>
            </a:r>
            <a:r>
              <a:rPr lang="en-US" sz="3000" dirty="0"/>
              <a:t>(good to have copy of financial coverage)</a:t>
            </a:r>
            <a:r>
              <a:rPr lang="en-US" sz="3400" dirty="0"/>
              <a:t>.</a:t>
            </a:r>
          </a:p>
        </p:txBody>
      </p:sp>
    </p:spTree>
    <p:extLst>
      <p:ext uri="{BB962C8B-B14F-4D97-AF65-F5344CB8AC3E}">
        <p14:creationId xmlns:p14="http://schemas.microsoft.com/office/powerpoint/2010/main" val="223144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zrdous waste manifest.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367" y="1240973"/>
            <a:ext cx="3653028" cy="4727448"/>
          </a:xfrm>
          <a:prstGeom prst="rect">
            <a:avLst/>
          </a:prstGeom>
        </p:spPr>
      </p:pic>
      <p:sp>
        <p:nvSpPr>
          <p:cNvPr id="3" name="Content Placeholder 2"/>
          <p:cNvSpPr>
            <a:spLocks noGrp="1"/>
          </p:cNvSpPr>
          <p:nvPr>
            <p:ph idx="1"/>
          </p:nvPr>
        </p:nvSpPr>
        <p:spPr>
          <a:xfrm>
            <a:off x="104931" y="1181047"/>
            <a:ext cx="5433720" cy="5219753"/>
          </a:xfrm>
        </p:spPr>
        <p:txBody>
          <a:bodyPr>
            <a:normAutofit fontScale="92500" lnSpcReduction="10000"/>
          </a:bodyPr>
          <a:lstStyle/>
          <a:p>
            <a:r>
              <a:rPr lang="en-US" dirty="0">
                <a:latin typeface="Arial" panose="020B0604020202020204" pitchFamily="34" charset="0"/>
                <a:cs typeface="Arial" panose="020B0604020202020204" pitchFamily="34" charset="0"/>
              </a:rPr>
              <a:t>To accept hazardous waste, the Generator must sign manifest; </a:t>
            </a:r>
          </a:p>
          <a:p>
            <a:r>
              <a:rPr lang="en-US" dirty="0">
                <a:latin typeface="Arial" panose="020B0604020202020204" pitchFamily="34" charset="0"/>
                <a:cs typeface="Arial" panose="020B0604020202020204" pitchFamily="34" charset="0"/>
              </a:rPr>
              <a:t>Generator may authorize someone to sign “on behalf of” the Generator;</a:t>
            </a:r>
          </a:p>
          <a:p>
            <a:r>
              <a:rPr lang="en-US" dirty="0">
                <a:latin typeface="Arial" panose="020B0604020202020204" pitchFamily="34" charset="0"/>
                <a:cs typeface="Arial" panose="020B0604020202020204" pitchFamily="34" charset="0"/>
              </a:rPr>
              <a:t>Before transporting, the Transporter must sign and date the manifest;</a:t>
            </a:r>
          </a:p>
          <a:p>
            <a:r>
              <a:rPr lang="en-US" dirty="0">
                <a:latin typeface="Arial" panose="020B0604020202020204" pitchFamily="34" charset="0"/>
                <a:cs typeface="Arial" panose="020B0604020202020204" pitchFamily="34" charset="0"/>
              </a:rPr>
              <a:t>The Transporter must leave one signed copy with the Generator before leaving the Generator’s property;</a:t>
            </a:r>
          </a:p>
          <a:p>
            <a:r>
              <a:rPr lang="en-US" dirty="0">
                <a:latin typeface="Arial" panose="020B0604020202020204" pitchFamily="34" charset="0"/>
                <a:cs typeface="Arial" panose="020B0604020202020204" pitchFamily="34" charset="0"/>
              </a:rPr>
              <a:t>The manifest must accompany the waste.</a:t>
            </a:r>
          </a:p>
        </p:txBody>
      </p:sp>
      <p:sp>
        <p:nvSpPr>
          <p:cNvPr id="4" name="Title 3"/>
          <p:cNvSpPr>
            <a:spLocks noGrp="1"/>
          </p:cNvSpPr>
          <p:nvPr>
            <p:ph type="title"/>
          </p:nvPr>
        </p:nvSpPr>
        <p:spPr>
          <a:xfrm>
            <a:off x="1311186" y="-65315"/>
            <a:ext cx="7609114" cy="1325563"/>
          </a:xfrm>
        </p:spPr>
        <p:txBody>
          <a:bodyPr>
            <a:normAutofit/>
          </a:bodyPr>
          <a:lstStyle/>
          <a:p>
            <a:r>
              <a:rPr lang="en-US" sz="3600" dirty="0"/>
              <a:t>Manifest System - 40 CFR 263.20 </a:t>
            </a:r>
          </a:p>
        </p:txBody>
      </p:sp>
    </p:spTree>
    <p:extLst>
      <p:ext uri="{BB962C8B-B14F-4D97-AF65-F5344CB8AC3E}">
        <p14:creationId xmlns:p14="http://schemas.microsoft.com/office/powerpoint/2010/main" val="248033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293" y="1280623"/>
            <a:ext cx="8387506" cy="4859989"/>
          </a:xfrm>
        </p:spPr>
        <p:txBody>
          <a:bodyPr>
            <a:noAutofit/>
          </a:bodyPr>
          <a:lstStyle/>
          <a:p>
            <a:pPr marL="0" indent="0">
              <a:buNone/>
            </a:pPr>
            <a:r>
              <a:rPr lang="en-US" sz="2600" dirty="0">
                <a:latin typeface="Arial" panose="020B0604020202020204" pitchFamily="34" charset="0"/>
                <a:cs typeface="Arial" panose="020B0604020202020204" pitchFamily="34" charset="0"/>
              </a:rPr>
              <a:t>Complete all blocks 1-20</a:t>
            </a:r>
          </a:p>
          <a:p>
            <a:pPr lvl="1"/>
            <a:r>
              <a:rPr lang="en-US" sz="2600" dirty="0">
                <a:latin typeface="Arial" panose="020B0604020202020204" pitchFamily="34" charset="0"/>
                <a:cs typeface="Arial" panose="020B0604020202020204" pitchFamily="34" charset="0"/>
              </a:rPr>
              <a:t>Name, address, and EPA ID# of the Generator;</a:t>
            </a:r>
          </a:p>
          <a:p>
            <a:pPr lvl="1"/>
            <a:r>
              <a:rPr lang="en-US" sz="2600" dirty="0">
                <a:latin typeface="Arial" panose="020B0604020202020204" pitchFamily="34" charset="0"/>
                <a:cs typeface="Arial" panose="020B0604020202020204" pitchFamily="34" charset="0"/>
              </a:rPr>
              <a:t>Name, address, and EPA ID# of the Transporter(s);</a:t>
            </a:r>
          </a:p>
          <a:p>
            <a:pPr lvl="1"/>
            <a:r>
              <a:rPr lang="en-US" sz="2600" dirty="0">
                <a:latin typeface="Arial" panose="020B0604020202020204" pitchFamily="34" charset="0"/>
                <a:cs typeface="Arial" panose="020B0604020202020204" pitchFamily="34" charset="0"/>
              </a:rPr>
              <a:t>Name, address, and EPA ID# of the designated facility (permitted TSD);</a:t>
            </a:r>
          </a:p>
          <a:p>
            <a:pPr lvl="1"/>
            <a:r>
              <a:rPr lang="en-US" sz="2600" dirty="0">
                <a:latin typeface="Arial" panose="020B0604020202020204" pitchFamily="34" charset="0"/>
                <a:cs typeface="Arial" panose="020B0604020202020204" pitchFamily="34" charset="0"/>
              </a:rPr>
              <a:t>Manifest tracking number;</a:t>
            </a:r>
          </a:p>
          <a:p>
            <a:pPr lvl="1"/>
            <a:r>
              <a:rPr lang="en-US" sz="2600" dirty="0">
                <a:latin typeface="Arial" panose="020B0604020202020204" pitchFamily="34" charset="0"/>
                <a:cs typeface="Arial" panose="020B0604020202020204" pitchFamily="34" charset="0"/>
              </a:rPr>
              <a:t>Description and quantity of hazardous waste with EPA waste codes;</a:t>
            </a:r>
          </a:p>
          <a:p>
            <a:pPr lvl="1"/>
            <a:r>
              <a:rPr lang="en-US" sz="2600" dirty="0">
                <a:latin typeface="Arial" panose="020B0604020202020204" pitchFamily="34" charset="0"/>
                <a:cs typeface="Arial" panose="020B0604020202020204" pitchFamily="34" charset="0"/>
              </a:rPr>
              <a:t>Signature(s) of subsequent Transporter(s);</a:t>
            </a:r>
          </a:p>
          <a:p>
            <a:pPr lvl="1"/>
            <a:r>
              <a:rPr lang="en-US" sz="2600" dirty="0">
                <a:latin typeface="Arial" panose="020B0604020202020204" pitchFamily="34" charset="0"/>
                <a:cs typeface="Arial" panose="020B0604020202020204" pitchFamily="34" charset="0"/>
              </a:rPr>
              <a:t>Signatures signifying proper delivery or reason why delivery could not be certified.</a:t>
            </a:r>
          </a:p>
        </p:txBody>
      </p:sp>
      <p:sp>
        <p:nvSpPr>
          <p:cNvPr id="2" name="Title 1"/>
          <p:cNvSpPr>
            <a:spLocks noGrp="1"/>
          </p:cNvSpPr>
          <p:nvPr>
            <p:ph type="title"/>
          </p:nvPr>
        </p:nvSpPr>
        <p:spPr>
          <a:xfrm>
            <a:off x="1047905" y="-117567"/>
            <a:ext cx="7941550" cy="1325563"/>
          </a:xfrm>
        </p:spPr>
        <p:txBody>
          <a:bodyPr>
            <a:normAutofit/>
          </a:bodyPr>
          <a:lstStyle/>
          <a:p>
            <a:r>
              <a:rPr lang="en-US" dirty="0"/>
              <a:t>Manifest Form 8700-22/22A</a:t>
            </a:r>
          </a:p>
        </p:txBody>
      </p:sp>
    </p:spTree>
    <p:extLst>
      <p:ext uri="{BB962C8B-B14F-4D97-AF65-F5344CB8AC3E}">
        <p14:creationId xmlns:p14="http://schemas.microsoft.com/office/powerpoint/2010/main" val="88235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ChangeArrowheads="1"/>
          </p:cNvSpPr>
          <p:nvPr/>
        </p:nvSpPr>
        <p:spPr bwMode="auto">
          <a:xfrm>
            <a:off x="196770" y="2914622"/>
            <a:ext cx="877717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dirty="0">
                <a:latin typeface="Arial" panose="020B0604020202020204" pitchFamily="34" charset="0"/>
                <a:cs typeface="Arial" panose="020B0604020202020204" pitchFamily="34" charset="0"/>
              </a:rPr>
              <a:t>Item # 15 on a manifest:  “I hereby declare that the contents of this consignment are fully and accurately described above by the proper shipping name, and are classified, packaged, marked and labeled / placarded, and are in all respects in proper condition for transport according to applicable international and national governmental regulations.”  </a:t>
            </a:r>
            <a:r>
              <a:rPr lang="en-US" altLang="en-US" sz="2000" b="1" u="sng" dirty="0">
                <a:latin typeface="Arial" panose="020B0604020202020204" pitchFamily="34" charset="0"/>
                <a:cs typeface="Arial" panose="020B0604020202020204" pitchFamily="34" charset="0"/>
              </a:rPr>
              <a:t>AND</a:t>
            </a:r>
            <a:r>
              <a:rPr lang="en-US" altLang="en-US" sz="2000" dirty="0">
                <a:latin typeface="Arial" panose="020B0604020202020204" pitchFamily="34" charset="0"/>
                <a:cs typeface="Arial" panose="020B0604020202020204" pitchFamily="34" charset="0"/>
              </a:rPr>
              <a:t> “I certify that the waste minimization statement of 40 CFR 262.27…is true.  “I am a large (or small) quantity generator.  I have a program in place (or made a good faith effort) to reduce the volume and toxicity of waste…AND I have selected the (best available) practicable method of treatment, storage, or disposal…which minimizes the present and future threat to human health and the environment.”</a:t>
            </a:r>
          </a:p>
        </p:txBody>
      </p:sp>
      <p:sp>
        <p:nvSpPr>
          <p:cNvPr id="9" name="Title 3"/>
          <p:cNvSpPr>
            <a:spLocks noGrp="1"/>
          </p:cNvSpPr>
          <p:nvPr>
            <p:ph type="title"/>
          </p:nvPr>
        </p:nvSpPr>
        <p:spPr>
          <a:xfrm>
            <a:off x="906236" y="-156756"/>
            <a:ext cx="7609114" cy="1325563"/>
          </a:xfrm>
        </p:spPr>
        <p:txBody>
          <a:bodyPr/>
          <a:lstStyle/>
          <a:p>
            <a:r>
              <a:rPr lang="en-US" dirty="0"/>
              <a:t>Signing a Manifest</a:t>
            </a:r>
          </a:p>
        </p:txBody>
      </p:sp>
      <p:pic>
        <p:nvPicPr>
          <p:cNvPr id="3" name="Picture 2" descr="Sections 15 through 17 on a hazardous waste manifes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00" y="1105381"/>
            <a:ext cx="8884245" cy="1728216"/>
          </a:xfrm>
          <a:prstGeom prst="rect">
            <a:avLst/>
          </a:prstGeom>
        </p:spPr>
      </p:pic>
    </p:spTree>
    <p:extLst>
      <p:ext uri="{BB962C8B-B14F-4D97-AF65-F5344CB8AC3E}">
        <p14:creationId xmlns:p14="http://schemas.microsoft.com/office/powerpoint/2010/main" val="307285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236" y="-132204"/>
            <a:ext cx="7609114" cy="1325563"/>
          </a:xfrm>
        </p:spPr>
        <p:txBody>
          <a:bodyPr>
            <a:normAutofit/>
          </a:bodyPr>
          <a:lstStyle/>
          <a:p>
            <a:r>
              <a:rPr lang="en-US" sz="3600" dirty="0"/>
              <a:t>E-Manifests –</a:t>
            </a:r>
            <a:br>
              <a:rPr lang="en-US" sz="3600" dirty="0"/>
            </a:br>
            <a:r>
              <a:rPr lang="en-US" sz="3600" dirty="0"/>
              <a:t>40 CFR 263.20(a)(4) - (8)</a:t>
            </a:r>
          </a:p>
        </p:txBody>
      </p:sp>
      <p:sp>
        <p:nvSpPr>
          <p:cNvPr id="3" name="Content Placeholder 2"/>
          <p:cNvSpPr>
            <a:spLocks noGrp="1"/>
          </p:cNvSpPr>
          <p:nvPr>
            <p:ph idx="1"/>
          </p:nvPr>
        </p:nvSpPr>
        <p:spPr>
          <a:xfrm>
            <a:off x="147446" y="1325562"/>
            <a:ext cx="8508874" cy="4374197"/>
          </a:xfrm>
        </p:spPr>
        <p:txBody>
          <a:bodyPr>
            <a:normAutofit/>
          </a:bodyPr>
          <a:lstStyle/>
          <a:p>
            <a:pPr marL="0" indent="0">
              <a:buNone/>
            </a:pPr>
            <a:r>
              <a:rPr lang="en-US" dirty="0">
                <a:latin typeface="Arial" panose="020B0604020202020204" pitchFamily="34" charset="0"/>
                <a:cs typeface="Arial" panose="020B0604020202020204" pitchFamily="34" charset="0"/>
                <a:hlinkClick r:id="rId3"/>
              </a:rPr>
              <a:t>The Hazardous Waste Electronic Manifest (E-Manifest) System | US EPA</a:t>
            </a:r>
            <a:endParaRPr lang="en-US" dirty="0">
              <a:latin typeface="Arial" panose="020B0604020202020204" pitchFamily="34" charset="0"/>
              <a:cs typeface="Arial" panose="020B0604020202020204" pitchFamily="34" charset="0"/>
              <a:hlinkClick r:id="rId4"/>
            </a:endParaRPr>
          </a:p>
          <a:p>
            <a:pPr marL="0" indent="0">
              <a:buNone/>
            </a:pPr>
            <a:endParaRPr lang="en-US" dirty="0">
              <a:latin typeface="Arial" panose="020B0604020202020204" pitchFamily="34" charset="0"/>
              <a:cs typeface="Arial" panose="020B0604020202020204" pitchFamily="34" charset="0"/>
              <a:hlinkClick r:id="rId4"/>
            </a:endParaRPr>
          </a:p>
          <a:p>
            <a:pPr marL="0" indent="0">
              <a:buNone/>
            </a:pPr>
            <a:r>
              <a:rPr lang="en-US" dirty="0">
                <a:latin typeface="Arial" panose="020B0604020202020204" pitchFamily="34" charset="0"/>
                <a:cs typeface="Arial" panose="020B0604020202020204" pitchFamily="34" charset="0"/>
                <a:hlinkClick r:id="rId5"/>
              </a:rPr>
              <a:t>https://www.epa.gov/e-manifest/frequent-questions-about-final-rule-user-fees-electronic-hazardous-waste-manifest-system</a:t>
            </a:r>
            <a:endParaRPr lang="en-US" dirty="0">
              <a:latin typeface="Arial" panose="020B0604020202020204" pitchFamily="34" charset="0"/>
              <a:cs typeface="Arial" panose="020B0604020202020204" pitchFamily="34" charset="0"/>
              <a:hlinkClick r:id="rId4"/>
            </a:endParaRPr>
          </a:p>
        </p:txBody>
      </p:sp>
    </p:spTree>
    <p:extLst>
      <p:ext uri="{BB962C8B-B14F-4D97-AF65-F5344CB8AC3E}">
        <p14:creationId xmlns:p14="http://schemas.microsoft.com/office/powerpoint/2010/main" val="342669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ECD53-5038-4AE6-80CD-6718271A9D80}"/>
              </a:ext>
            </a:extLst>
          </p:cNvPr>
          <p:cNvSpPr>
            <a:spLocks noGrp="1"/>
          </p:cNvSpPr>
          <p:nvPr>
            <p:ph type="title"/>
          </p:nvPr>
        </p:nvSpPr>
        <p:spPr>
          <a:xfrm>
            <a:off x="906236" y="-143693"/>
            <a:ext cx="8237764" cy="1325563"/>
          </a:xfrm>
        </p:spPr>
        <p:txBody>
          <a:bodyPr>
            <a:normAutofit/>
          </a:bodyPr>
          <a:lstStyle/>
          <a:p>
            <a:r>
              <a:rPr lang="en-US" sz="3200" dirty="0"/>
              <a:t>Manifest System –</a:t>
            </a:r>
            <a:br>
              <a:rPr lang="en-US" sz="3200" dirty="0"/>
            </a:br>
            <a:r>
              <a:rPr lang="en-US" sz="3200" dirty="0"/>
              <a:t>40 CFR 263.20(c)</a:t>
            </a:r>
          </a:p>
        </p:txBody>
      </p:sp>
      <p:sp>
        <p:nvSpPr>
          <p:cNvPr id="3" name="Content Placeholder 2">
            <a:extLst>
              <a:ext uri="{FF2B5EF4-FFF2-40B4-BE49-F238E27FC236}">
                <a16:creationId xmlns:a16="http://schemas.microsoft.com/office/drawing/2014/main" id="{A375CD0D-94DE-4828-8E82-46114F7907B5}"/>
              </a:ext>
            </a:extLst>
          </p:cNvPr>
          <p:cNvSpPr>
            <a:spLocks noGrp="1"/>
          </p:cNvSpPr>
          <p:nvPr>
            <p:ph idx="1"/>
          </p:nvPr>
        </p:nvSpPr>
        <p:spPr>
          <a:xfrm>
            <a:off x="502920" y="1325563"/>
            <a:ext cx="7886700" cy="4351338"/>
          </a:xfrm>
        </p:spPr>
        <p:txBody>
          <a:bodyPr/>
          <a:lstStyle/>
          <a:p>
            <a:r>
              <a:rPr lang="en-US" dirty="0">
                <a:latin typeface="Arial" panose="020B0604020202020204" pitchFamily="34" charset="0"/>
                <a:cs typeface="Arial" panose="020B0604020202020204" pitchFamily="34" charset="0"/>
              </a:rPr>
              <a:t>The Transporter must ensure that the manifest accompanies the waste.</a:t>
            </a:r>
          </a:p>
          <a:p>
            <a:r>
              <a:rPr lang="en-US" dirty="0">
                <a:latin typeface="Arial" panose="020B0604020202020204" pitchFamily="34" charset="0"/>
                <a:cs typeface="Arial" panose="020B0604020202020204" pitchFamily="34" charset="0"/>
              </a:rPr>
              <a:t>In the case of exports occurring under EPA-issued consent, a movement document must also accompany the waste. </a:t>
            </a:r>
          </a:p>
        </p:txBody>
      </p:sp>
      <p:pic>
        <p:nvPicPr>
          <p:cNvPr id="8" name="Picture 7" descr="Cartoon depiction of a transport ship with shipping containers. ">
            <a:extLst>
              <a:ext uri="{FF2B5EF4-FFF2-40B4-BE49-F238E27FC236}">
                <a16:creationId xmlns:a16="http://schemas.microsoft.com/office/drawing/2014/main" id="{DBD899CD-B1E5-4E99-B45D-9C46181B57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2921" y="4101755"/>
            <a:ext cx="8345024" cy="1709650"/>
          </a:xfrm>
          <a:prstGeom prst="rect">
            <a:avLst/>
          </a:prstGeom>
          <a:scene3d>
            <a:camera prst="orthographicFront">
              <a:rot lat="0" lon="10800000" rev="0"/>
            </a:camera>
            <a:lightRig rig="threePt" dir="t"/>
          </a:scene3d>
        </p:spPr>
      </p:pic>
      <p:sp>
        <p:nvSpPr>
          <p:cNvPr id="9" name="TextBox 8">
            <a:extLst>
              <a:ext uri="{FF2B5EF4-FFF2-40B4-BE49-F238E27FC236}">
                <a16:creationId xmlns:a16="http://schemas.microsoft.com/office/drawing/2014/main" id="{D5990AC4-E435-424E-BCCE-DF0B05300029}"/>
              </a:ext>
            </a:extLst>
          </p:cNvPr>
          <p:cNvSpPr txBox="1"/>
          <p:nvPr/>
        </p:nvSpPr>
        <p:spPr>
          <a:xfrm>
            <a:off x="4905141" y="6874236"/>
            <a:ext cx="1727478" cy="369332"/>
          </a:xfrm>
          <a:prstGeom prst="rect">
            <a:avLst/>
          </a:prstGeom>
          <a:noFill/>
          <a:scene3d>
            <a:camera prst="orthographicFront">
              <a:rot lat="0" lon="10800000" rev="0"/>
            </a:camera>
            <a:lightRig rig="threePt" dir="t"/>
          </a:scene3d>
        </p:spPr>
        <p:txBody>
          <a:bodyPr wrap="square" rtlCol="0">
            <a:spAutoFit/>
          </a:bodyPr>
          <a:lstStyle/>
          <a:p>
            <a:r>
              <a:rPr lang="en-US" sz="900" dirty="0">
                <a:hlinkClick r:id="rId3" tooltip="http://free-illustrations.gatag.net/tag/%e8%b2%a8%e7%89%a9%e8%88%b9"/>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42418273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2733</TotalTime>
  <Words>2551</Words>
  <Application>Microsoft Office PowerPoint</Application>
  <PresentationFormat>On-screen Show (4:3)</PresentationFormat>
  <Paragraphs>173</Paragraphs>
  <Slides>33</Slides>
  <Notes>30</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38" baseType="lpstr">
      <vt:lpstr>Arial</vt:lpstr>
      <vt:lpstr>Calibri</vt:lpstr>
      <vt:lpstr>Office Theme</vt:lpstr>
      <vt:lpstr>Custom Design</vt:lpstr>
      <vt:lpstr>Adobe Acrobat Document</vt:lpstr>
      <vt:lpstr>PowerPoint Presentation</vt:lpstr>
      <vt:lpstr>Overview</vt:lpstr>
      <vt:lpstr>Requirements – Notification: 40 CFR 263.11</vt:lpstr>
      <vt:lpstr>Requirements – 62-730.170, FAC</vt:lpstr>
      <vt:lpstr>Manifest System - 40 CFR 263.20 </vt:lpstr>
      <vt:lpstr>Manifest Form 8700-22/22A</vt:lpstr>
      <vt:lpstr>Signing a Manifest</vt:lpstr>
      <vt:lpstr>E-Manifests – 40 CFR 263.20(a)(4) - (8)</vt:lpstr>
      <vt:lpstr>Manifest System – 40 CFR 263.20(c)</vt:lpstr>
      <vt:lpstr>Manifest System – 40 CFR 263.20(d)</vt:lpstr>
      <vt:lpstr>Manifest System – Water 40 CFR 263.20(e)</vt:lpstr>
      <vt:lpstr>Manifest System – Rail 40 CFR 263.20(f)</vt:lpstr>
      <vt:lpstr>Manifest System – Rail 40 CFR 263.20(f)</vt:lpstr>
      <vt:lpstr>Manifest System - Exports  40 CFR 263.20(g)</vt:lpstr>
      <vt:lpstr>Manifest System – Reclamation Agreement 40 CFR 263.20(h)</vt:lpstr>
      <vt:lpstr>Compliance with the Manifest – 40 CFR 263.21(a)</vt:lpstr>
      <vt:lpstr>Compliance with the Manifest – 40 CFR 263.21(b)(1)</vt:lpstr>
      <vt:lpstr>Compliance with the Manifest – 40 CFR 263.21(b)(2) </vt:lpstr>
      <vt:lpstr>Recordkeeping - 40 CFR 263.22</vt:lpstr>
      <vt:lpstr>Discharges - 40 CFR 263.30</vt:lpstr>
      <vt:lpstr>Discharges - 40 CFR 263.30</vt:lpstr>
      <vt:lpstr>Discharge Cleanup – 40 CFR 263.31 </vt:lpstr>
      <vt:lpstr>Regulatory Update</vt:lpstr>
      <vt:lpstr>Universal Waste Transporters</vt:lpstr>
      <vt:lpstr>UW Prohbitions – 40 CFR 273.51</vt:lpstr>
      <vt:lpstr>UW Management – 40 CFR 273.52</vt:lpstr>
      <vt:lpstr>UW Storage Time Limits – 40 CFR 273.53</vt:lpstr>
      <vt:lpstr>UW Response to Releases – 40 CFR 273.54</vt:lpstr>
      <vt:lpstr>UW Off-site Shipments – 40 CFR 273.55</vt:lpstr>
      <vt:lpstr>UW Exports – 40 CFR 273.56</vt:lpstr>
      <vt:lpstr>U.S. DOT</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Rakestraw, Charlotte</dc:creator>
  <cp:lastModifiedBy>Fitzsimmons, Eric</cp:lastModifiedBy>
  <cp:revision>186</cp:revision>
  <dcterms:created xsi:type="dcterms:W3CDTF">2015-05-19T17:22:51Z</dcterms:created>
  <dcterms:modified xsi:type="dcterms:W3CDTF">2018-07-11T14:59:24Z</dcterms:modified>
</cp:coreProperties>
</file>