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2.xml" ContentType="application/vnd.openxmlformats-officedocument.themeOverride+xml"/>
  <Override PartName="/ppt/notesSlides/notesSlide52.xml" ContentType="application/vnd.openxmlformats-officedocument.presentationml.notesSlide+xml"/>
  <Override PartName="/ppt/theme/themeOverride3.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heme/themeOverride4.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0"/>
  </p:notesMasterIdLst>
  <p:handoutMasterIdLst>
    <p:handoutMasterId r:id="rId91"/>
  </p:handoutMasterIdLst>
  <p:sldIdLst>
    <p:sldId id="335" r:id="rId5"/>
    <p:sldId id="431" r:id="rId6"/>
    <p:sldId id="434" r:id="rId7"/>
    <p:sldId id="432" r:id="rId8"/>
    <p:sldId id="433" r:id="rId9"/>
    <p:sldId id="371" r:id="rId10"/>
    <p:sldId id="378" r:id="rId11"/>
    <p:sldId id="429" r:id="rId12"/>
    <p:sldId id="436" r:id="rId13"/>
    <p:sldId id="350" r:id="rId14"/>
    <p:sldId id="437" r:id="rId15"/>
    <p:sldId id="438" r:id="rId16"/>
    <p:sldId id="354" r:id="rId17"/>
    <p:sldId id="355" r:id="rId18"/>
    <p:sldId id="425" r:id="rId19"/>
    <p:sldId id="356" r:id="rId20"/>
    <p:sldId id="357" r:id="rId21"/>
    <p:sldId id="358" r:id="rId22"/>
    <p:sldId id="369" r:id="rId23"/>
    <p:sldId id="361" r:id="rId24"/>
    <p:sldId id="362" r:id="rId25"/>
    <p:sldId id="440" r:id="rId26"/>
    <p:sldId id="363" r:id="rId27"/>
    <p:sldId id="364" r:id="rId28"/>
    <p:sldId id="365" r:id="rId29"/>
    <p:sldId id="366" r:id="rId30"/>
    <p:sldId id="367" r:id="rId31"/>
    <p:sldId id="368" r:id="rId32"/>
    <p:sldId id="442" r:id="rId33"/>
    <p:sldId id="390" r:id="rId34"/>
    <p:sldId id="373" r:id="rId35"/>
    <p:sldId id="444" r:id="rId36"/>
    <p:sldId id="449" r:id="rId37"/>
    <p:sldId id="387" r:id="rId38"/>
    <p:sldId id="448" r:id="rId39"/>
    <p:sldId id="388" r:id="rId40"/>
    <p:sldId id="389" r:id="rId41"/>
    <p:sldId id="445" r:id="rId42"/>
    <p:sldId id="450" r:id="rId43"/>
    <p:sldId id="374" r:id="rId44"/>
    <p:sldId id="395" r:id="rId45"/>
    <p:sldId id="391" r:id="rId46"/>
    <p:sldId id="392" r:id="rId47"/>
    <p:sldId id="393" r:id="rId48"/>
    <p:sldId id="394" r:id="rId49"/>
    <p:sldId id="379" r:id="rId50"/>
    <p:sldId id="447" r:id="rId51"/>
    <p:sldId id="386" r:id="rId52"/>
    <p:sldId id="382" r:id="rId53"/>
    <p:sldId id="383" r:id="rId54"/>
    <p:sldId id="384" r:id="rId55"/>
    <p:sldId id="360" r:id="rId56"/>
    <p:sldId id="451" r:id="rId57"/>
    <p:sldId id="411" r:id="rId58"/>
    <p:sldId id="397" r:id="rId59"/>
    <p:sldId id="398" r:id="rId60"/>
    <p:sldId id="399" r:id="rId61"/>
    <p:sldId id="400" r:id="rId62"/>
    <p:sldId id="401" r:id="rId63"/>
    <p:sldId id="402" r:id="rId64"/>
    <p:sldId id="403" r:id="rId65"/>
    <p:sldId id="427" r:id="rId66"/>
    <p:sldId id="404" r:id="rId67"/>
    <p:sldId id="405" r:id="rId68"/>
    <p:sldId id="406" r:id="rId69"/>
    <p:sldId id="418" r:id="rId70"/>
    <p:sldId id="419" r:id="rId71"/>
    <p:sldId id="420" r:id="rId72"/>
    <p:sldId id="407" r:id="rId73"/>
    <p:sldId id="396" r:id="rId74"/>
    <p:sldId id="408" r:id="rId75"/>
    <p:sldId id="409" r:id="rId76"/>
    <p:sldId id="410" r:id="rId77"/>
    <p:sldId id="412" r:id="rId78"/>
    <p:sldId id="413" r:id="rId79"/>
    <p:sldId id="416" r:id="rId80"/>
    <p:sldId id="414" r:id="rId81"/>
    <p:sldId id="415" r:id="rId82"/>
    <p:sldId id="417" r:id="rId83"/>
    <p:sldId id="422" r:id="rId84"/>
    <p:sldId id="423" r:id="rId85"/>
    <p:sldId id="424" r:id="rId86"/>
    <p:sldId id="452" r:id="rId87"/>
    <p:sldId id="453" r:id="rId88"/>
    <p:sldId id="454" r:id="rId8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5" autoAdjust="0"/>
    <p:restoredTop sz="86433" autoAdjust="0"/>
  </p:normalViewPr>
  <p:slideViewPr>
    <p:cSldViewPr snapToGrid="0" snapToObjects="1">
      <p:cViewPr varScale="1">
        <p:scale>
          <a:sx n="100" d="100"/>
          <a:sy n="100" d="100"/>
        </p:scale>
        <p:origin x="984" y="2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76" d="100"/>
        <a:sy n="176" d="100"/>
      </p:scale>
      <p:origin x="0" y="-37740"/>
    </p:cViewPr>
  </p:sorterViewPr>
  <p:notesViewPr>
    <p:cSldViewPr snapToGrid="0" snapToObjects="1">
      <p:cViewPr varScale="1">
        <p:scale>
          <a:sx n="140" d="100"/>
          <a:sy n="140" d="100"/>
        </p:scale>
        <p:origin x="629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7F76CA-7F6A-4C1F-B030-DBDC3E648B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931161C-CCAF-4D9A-BDEB-8C7E97BE434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376ED08-DED1-44F4-B6A2-88C0CBFDC9CC}" type="datetimeFigureOut">
              <a:rPr lang="en-US"/>
              <a:pPr>
                <a:defRPr/>
              </a:pPr>
              <a:t>1/21/2020</a:t>
            </a:fld>
            <a:endParaRPr lang="en-US"/>
          </a:p>
        </p:txBody>
      </p:sp>
      <p:sp>
        <p:nvSpPr>
          <p:cNvPr id="4" name="Footer Placeholder 3">
            <a:extLst>
              <a:ext uri="{FF2B5EF4-FFF2-40B4-BE49-F238E27FC236}">
                <a16:creationId xmlns:a16="http://schemas.microsoft.com/office/drawing/2014/main" id="{814B1097-9242-4765-923C-ED922F4B1A6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77F495FC-7B74-4387-B05E-E45E92C9269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1744511-7C6D-4BEE-84B1-986AE3A5C8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52F7EE-7547-461D-AED4-C4BD16A4FE4E}"/>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72E49C9-B770-42E3-85B5-865D0F9B24FF}"/>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99E4A1C-A1EA-44E7-AB36-DB866FA8E97C}" type="datetimeFigureOut">
              <a:rPr lang="en-US"/>
              <a:pPr>
                <a:defRPr/>
              </a:pPr>
              <a:t>1/21/2020</a:t>
            </a:fld>
            <a:endParaRPr lang="en-US"/>
          </a:p>
        </p:txBody>
      </p:sp>
      <p:sp>
        <p:nvSpPr>
          <p:cNvPr id="4" name="Slide Image Placeholder 3">
            <a:extLst>
              <a:ext uri="{FF2B5EF4-FFF2-40B4-BE49-F238E27FC236}">
                <a16:creationId xmlns:a16="http://schemas.microsoft.com/office/drawing/2014/main" id="{4B8ADA71-6360-45A2-95F7-0698C6FB048A}"/>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9164D5B-585B-4361-BA06-EDF228427B2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C830261-4788-4582-B8B3-4F8A7F3B22DE}"/>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2E9A69C-D7AD-4438-B31E-1EBB606CA8C0}"/>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44E72005-096F-4CB9-809E-547932CE8C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48343F8-34F9-4AA0-9B7F-E5ADD8D446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1CE9C62-3769-E94F-85A5-7AFDAD4D2C6A}"/>
              </a:ext>
            </a:extLst>
          </p:cNvPr>
          <p:cNvSpPr>
            <a:spLocks noGrp="1"/>
          </p:cNvSpPr>
          <p:nvPr>
            <p:ph type="body" idx="1"/>
          </p:nvPr>
        </p:nvSpPr>
        <p:spPr/>
        <p:txBody>
          <a:bodyPr/>
          <a:lstStyle/>
          <a:p>
            <a:pPr>
              <a:defRPr/>
            </a:pPr>
            <a:endParaRPr lang="en-US" sz="1500" b="1" dirty="0"/>
          </a:p>
        </p:txBody>
      </p:sp>
      <p:sp>
        <p:nvSpPr>
          <p:cNvPr id="4" name="Slide Number Placeholder 3">
            <a:extLst>
              <a:ext uri="{FF2B5EF4-FFF2-40B4-BE49-F238E27FC236}">
                <a16:creationId xmlns:a16="http://schemas.microsoft.com/office/drawing/2014/main" id="{8115615C-1A64-D54C-8C31-F7C81E967566}"/>
              </a:ext>
            </a:extLst>
          </p:cNvPr>
          <p:cNvSpPr>
            <a:spLocks noGrp="1"/>
          </p:cNvSpPr>
          <p:nvPr>
            <p:ph type="sldNum" sz="quarter" idx="5"/>
          </p:nvPr>
        </p:nvSpPr>
        <p:spPr/>
        <p:txBody>
          <a:bodyPr/>
          <a:lstStyle/>
          <a:p>
            <a:pPr>
              <a:defRPr/>
            </a:pPr>
            <a:fld id="{515732AD-918E-4917-B28C-40ABDA91519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F018943-C3B8-4DEB-84A5-295924C9F4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6C1562-186E-774B-8965-A0589596902D}"/>
              </a:ext>
            </a:extLst>
          </p:cNvPr>
          <p:cNvSpPr>
            <a:spLocks noGrp="1"/>
          </p:cNvSpPr>
          <p:nvPr>
            <p:ph type="body" idx="1"/>
          </p:nvPr>
        </p:nvSpPr>
        <p:spPr/>
        <p:txBody>
          <a:bodyPr/>
          <a:lstStyle/>
          <a:p>
            <a:pPr>
              <a:defRPr/>
            </a:pPr>
            <a:endParaRPr lang="en-US" b="0" dirty="0"/>
          </a:p>
        </p:txBody>
      </p:sp>
      <p:sp>
        <p:nvSpPr>
          <p:cNvPr id="4" name="Slide Number Placeholder 3">
            <a:extLst>
              <a:ext uri="{FF2B5EF4-FFF2-40B4-BE49-F238E27FC236}">
                <a16:creationId xmlns:a16="http://schemas.microsoft.com/office/drawing/2014/main" id="{2EA90798-0BB4-C040-9A6A-0539732C686B}"/>
              </a:ext>
            </a:extLst>
          </p:cNvPr>
          <p:cNvSpPr>
            <a:spLocks noGrp="1"/>
          </p:cNvSpPr>
          <p:nvPr>
            <p:ph type="sldNum" sz="quarter" idx="5"/>
          </p:nvPr>
        </p:nvSpPr>
        <p:spPr/>
        <p:txBody>
          <a:bodyPr/>
          <a:lstStyle/>
          <a:p>
            <a:pPr>
              <a:defRPr/>
            </a:pPr>
            <a:fld id="{5BCEAB73-971D-4DA9-B0F0-B58B5F65730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11</a:t>
            </a:fld>
            <a:endParaRPr lang="en-US"/>
          </a:p>
        </p:txBody>
      </p:sp>
    </p:spTree>
    <p:extLst>
      <p:ext uri="{BB962C8B-B14F-4D97-AF65-F5344CB8AC3E}">
        <p14:creationId xmlns:p14="http://schemas.microsoft.com/office/powerpoint/2010/main" val="360688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12</a:t>
            </a:fld>
            <a:endParaRPr lang="en-US"/>
          </a:p>
        </p:txBody>
      </p:sp>
    </p:spTree>
    <p:extLst>
      <p:ext uri="{BB962C8B-B14F-4D97-AF65-F5344CB8AC3E}">
        <p14:creationId xmlns:p14="http://schemas.microsoft.com/office/powerpoint/2010/main" val="403521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13</a:t>
            </a:fld>
            <a:endParaRPr lang="en-US"/>
          </a:p>
        </p:txBody>
      </p:sp>
    </p:spTree>
    <p:extLst>
      <p:ext uri="{BB962C8B-B14F-4D97-AF65-F5344CB8AC3E}">
        <p14:creationId xmlns:p14="http://schemas.microsoft.com/office/powerpoint/2010/main" val="129600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14</a:t>
            </a:fld>
            <a:endParaRPr lang="en-US"/>
          </a:p>
        </p:txBody>
      </p:sp>
    </p:spTree>
    <p:extLst>
      <p:ext uri="{BB962C8B-B14F-4D97-AF65-F5344CB8AC3E}">
        <p14:creationId xmlns:p14="http://schemas.microsoft.com/office/powerpoint/2010/main" val="72165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15</a:t>
            </a:fld>
            <a:endParaRPr lang="en-US"/>
          </a:p>
        </p:txBody>
      </p:sp>
    </p:spTree>
    <p:extLst>
      <p:ext uri="{BB962C8B-B14F-4D97-AF65-F5344CB8AC3E}">
        <p14:creationId xmlns:p14="http://schemas.microsoft.com/office/powerpoint/2010/main" val="27094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5999E4-2F69-4317-924D-B6EE13790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B429DDA-23D6-4D53-983B-F559007FE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If a dietary supplement is required by the FDA to include a “Supplement Facts” panel on the label, it would meet the definition.</a:t>
            </a:r>
          </a:p>
          <a:p>
            <a:pPr eaLnBrk="1" hangingPunct="1">
              <a:spcBef>
                <a:spcPct val="0"/>
              </a:spcBef>
            </a:pPr>
            <a:endParaRPr lang="en-US" altLang="en-US" b="0" dirty="0"/>
          </a:p>
          <a:p>
            <a:pPr eaLnBrk="1" hangingPunct="1">
              <a:spcBef>
                <a:spcPct val="0"/>
              </a:spcBef>
            </a:pPr>
            <a:r>
              <a:rPr lang="en-US" altLang="en-US" b="0" dirty="0"/>
              <a:t>Chemicals that have a pharmaceutical and non pharmaceutical use (e.g. isopropyl alcohol is used to clean wounds and to clean instruments and surfaces) are included in the definition if they are required by the FDA to include “drug facts” on the label.  </a:t>
            </a:r>
          </a:p>
          <a:p>
            <a:pPr eaLnBrk="1" hangingPunct="1">
              <a:spcBef>
                <a:spcPct val="0"/>
              </a:spcBef>
            </a:pPr>
            <a:endParaRPr lang="en-US" altLang="en-US" b="0" dirty="0"/>
          </a:p>
          <a:p>
            <a:pPr eaLnBrk="1" hangingPunct="1">
              <a:spcBef>
                <a:spcPct val="0"/>
              </a:spcBef>
            </a:pPr>
            <a:r>
              <a:rPr lang="en-US" altLang="en-US" b="0" dirty="0"/>
              <a:t>Only PPE that is already considered HW under the “contained in” policy because it is contaminated with pharmaceuticals will fall under the definition.  For example, the contained in policy would not apply to gloves that have touched a </a:t>
            </a:r>
            <a:r>
              <a:rPr lang="en-US" altLang="en-US" b="0" dirty="0" err="1"/>
              <a:t>Warafin</a:t>
            </a:r>
            <a:r>
              <a:rPr lang="en-US" altLang="en-US" b="0" dirty="0"/>
              <a:t> pill during patient care.  However, if a worker spill a hazardous waste pharmaceutical on their PPE, the PPE would be considered a HW pharmaceutical.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0" dirty="0"/>
          </a:p>
          <a:p>
            <a:pPr eaLnBrk="1" hangingPunct="1">
              <a:spcBef>
                <a:spcPct val="0"/>
              </a:spcBef>
            </a:pPr>
            <a:endParaRPr lang="en-US" altLang="en-US" b="1" dirty="0"/>
          </a:p>
        </p:txBody>
      </p:sp>
      <p:sp>
        <p:nvSpPr>
          <p:cNvPr id="16388" name="Slide Number Placeholder 3">
            <a:extLst>
              <a:ext uri="{FF2B5EF4-FFF2-40B4-BE49-F238E27FC236}">
                <a16:creationId xmlns:a16="http://schemas.microsoft.com/office/drawing/2014/main" id="{EE6CEDED-DC47-48D8-AC46-EE7F9A1F3B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3B9F16-691B-4741-B4ED-B512323848FB}"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2290152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17</a:t>
            </a:fld>
            <a:endParaRPr lang="en-US"/>
          </a:p>
        </p:txBody>
      </p:sp>
    </p:spTree>
    <p:extLst>
      <p:ext uri="{BB962C8B-B14F-4D97-AF65-F5344CB8AC3E}">
        <p14:creationId xmlns:p14="http://schemas.microsoft.com/office/powerpoint/2010/main" val="189761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18</a:t>
            </a:fld>
            <a:endParaRPr lang="en-US"/>
          </a:p>
        </p:txBody>
      </p:sp>
    </p:spTree>
    <p:extLst>
      <p:ext uri="{BB962C8B-B14F-4D97-AF65-F5344CB8AC3E}">
        <p14:creationId xmlns:p14="http://schemas.microsoft.com/office/powerpoint/2010/main" val="126598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19</a:t>
            </a:fld>
            <a:endParaRPr lang="en-US"/>
          </a:p>
        </p:txBody>
      </p:sp>
    </p:spTree>
    <p:extLst>
      <p:ext uri="{BB962C8B-B14F-4D97-AF65-F5344CB8AC3E}">
        <p14:creationId xmlns:p14="http://schemas.microsoft.com/office/powerpoint/2010/main" val="309132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773BFB9-4245-4037-B93E-BCAE3F69C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5F7B90-4687-4B0B-AADD-3DD9951A7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kern="1200" dirty="0">
              <a:solidFill>
                <a:schemeClr val="tx1"/>
              </a:solidFill>
              <a:effectLst/>
              <a:latin typeface="+mn-lt"/>
              <a:ea typeface="+mn-ea"/>
              <a:cs typeface="+mn-cs"/>
            </a:endParaRPr>
          </a:p>
        </p:txBody>
      </p:sp>
      <p:sp>
        <p:nvSpPr>
          <p:cNvPr id="10244" name="Slide Number Placeholder 3">
            <a:extLst>
              <a:ext uri="{FF2B5EF4-FFF2-40B4-BE49-F238E27FC236}">
                <a16:creationId xmlns:a16="http://schemas.microsoft.com/office/drawing/2014/main" id="{67D132DB-DDD8-4F4E-BD94-1DCCFA1B2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A345D-83DD-49A6-9E14-319C3EA70FE4}"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98221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20</a:t>
            </a:fld>
            <a:endParaRPr lang="en-US"/>
          </a:p>
        </p:txBody>
      </p:sp>
    </p:spTree>
    <p:extLst>
      <p:ext uri="{BB962C8B-B14F-4D97-AF65-F5344CB8AC3E}">
        <p14:creationId xmlns:p14="http://schemas.microsoft.com/office/powerpoint/2010/main" val="123931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21</a:t>
            </a:fld>
            <a:endParaRPr lang="en-US"/>
          </a:p>
        </p:txBody>
      </p:sp>
    </p:spTree>
    <p:extLst>
      <p:ext uri="{BB962C8B-B14F-4D97-AF65-F5344CB8AC3E}">
        <p14:creationId xmlns:p14="http://schemas.microsoft.com/office/powerpoint/2010/main" val="389273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22</a:t>
            </a:fld>
            <a:endParaRPr lang="en-US"/>
          </a:p>
        </p:txBody>
      </p:sp>
    </p:spTree>
    <p:extLst>
      <p:ext uri="{BB962C8B-B14F-4D97-AF65-F5344CB8AC3E}">
        <p14:creationId xmlns:p14="http://schemas.microsoft.com/office/powerpoint/2010/main" val="575419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EPA used the word </a:t>
            </a:r>
            <a:r>
              <a:rPr lang="en-US" altLang="en-US" b="0" dirty="0" err="1"/>
              <a:t>undispensed</a:t>
            </a:r>
            <a:r>
              <a:rPr lang="en-US" altLang="en-US" b="0" dirty="0"/>
              <a:t> to make clear that it is not just that a patient refused to take a pharmaceutical, but rather that it was never dispensed to the patient at all.  </a:t>
            </a:r>
          </a:p>
          <a:p>
            <a:endParaRPr lang="en-US" altLang="en-US" b="0" dirty="0"/>
          </a:p>
          <a:p>
            <a:r>
              <a:rPr lang="en-US" altLang="en-US" b="0" dirty="0"/>
              <a:t>“Partials”, or opened containers that have had some contents removed, and generics may be considered potentially creditable. </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23</a:t>
            </a:fld>
            <a:endParaRPr lang="en-US"/>
          </a:p>
        </p:txBody>
      </p:sp>
    </p:spTree>
    <p:extLst>
      <p:ext uri="{BB962C8B-B14F-4D97-AF65-F5344CB8AC3E}">
        <p14:creationId xmlns:p14="http://schemas.microsoft.com/office/powerpoint/2010/main" val="341423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24</a:t>
            </a:fld>
            <a:endParaRPr lang="en-US"/>
          </a:p>
        </p:txBody>
      </p:sp>
    </p:spTree>
    <p:extLst>
      <p:ext uri="{BB962C8B-B14F-4D97-AF65-F5344CB8AC3E}">
        <p14:creationId xmlns:p14="http://schemas.microsoft.com/office/powerpoint/2010/main" val="177669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25</a:t>
            </a:fld>
            <a:endParaRPr lang="en-US"/>
          </a:p>
        </p:txBody>
      </p:sp>
    </p:spTree>
    <p:extLst>
      <p:ext uri="{BB962C8B-B14F-4D97-AF65-F5344CB8AC3E}">
        <p14:creationId xmlns:p14="http://schemas.microsoft.com/office/powerpoint/2010/main" val="4145599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5999E4-2F69-4317-924D-B6EE13790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B429DDA-23D6-4D53-983B-F559007FE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Definition includes locations that sell pharmaceuticals over the internet, through the mail or through other distribution mechanisms.</a:t>
            </a:r>
          </a:p>
          <a:p>
            <a:pPr eaLnBrk="1" hangingPunct="1">
              <a:spcBef>
                <a:spcPct val="0"/>
              </a:spcBef>
            </a:pPr>
            <a:endParaRPr lang="en-US" altLang="en-US" b="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t>Definition also includes third-party logistics providers that engage in forward distribution and military medical logistics facilities.  </a:t>
            </a:r>
          </a:p>
          <a:p>
            <a:pPr eaLnBrk="1" hangingPunct="1">
              <a:spcBef>
                <a:spcPct val="0"/>
              </a:spcBef>
            </a:pPr>
            <a:endParaRPr lang="en-US" altLang="en-US" b="0" dirty="0"/>
          </a:p>
          <a:p>
            <a:pPr eaLnBrk="1" hangingPunct="1">
              <a:spcBef>
                <a:spcPct val="0"/>
              </a:spcBef>
            </a:pPr>
            <a:r>
              <a:rPr lang="en-US" altLang="en-US" b="0" dirty="0"/>
              <a:t>Definition does not include independently located coroners and medical examiners, but does include coroners/medical examiners co-located with healthcare facilities, as they are physically part of the healthcare facility.</a:t>
            </a:r>
          </a:p>
          <a:p>
            <a:pPr eaLnBrk="1" hangingPunct="1">
              <a:spcBef>
                <a:spcPct val="0"/>
              </a:spcBef>
            </a:pPr>
            <a:endParaRPr lang="en-US" altLang="en-US" b="0" dirty="0"/>
          </a:p>
        </p:txBody>
      </p:sp>
      <p:sp>
        <p:nvSpPr>
          <p:cNvPr id="16388" name="Slide Number Placeholder 3">
            <a:extLst>
              <a:ext uri="{FF2B5EF4-FFF2-40B4-BE49-F238E27FC236}">
                <a16:creationId xmlns:a16="http://schemas.microsoft.com/office/drawing/2014/main" id="{EE6CEDED-DC47-48D8-AC46-EE7F9A1F3B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3B9F16-691B-4741-B4ED-B512323848FB}" type="slidenum">
              <a:rPr lang="en-US" altLang="en-US" smtClean="0"/>
              <a:pPr fontAlgn="base">
                <a:spcBef>
                  <a:spcPct val="0"/>
                </a:spcBef>
                <a:spcAft>
                  <a:spcPct val="0"/>
                </a:spcAft>
              </a:pPr>
              <a:t>26</a:t>
            </a:fld>
            <a:endParaRPr lang="en-US" altLang="en-US"/>
          </a:p>
        </p:txBody>
      </p:sp>
    </p:spTree>
    <p:extLst>
      <p:ext uri="{BB962C8B-B14F-4D97-AF65-F5344CB8AC3E}">
        <p14:creationId xmlns:p14="http://schemas.microsoft.com/office/powerpoint/2010/main" val="2814033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27</a:t>
            </a:fld>
            <a:endParaRPr lang="en-US"/>
          </a:p>
        </p:txBody>
      </p:sp>
    </p:spTree>
    <p:extLst>
      <p:ext uri="{BB962C8B-B14F-4D97-AF65-F5344CB8AC3E}">
        <p14:creationId xmlns:p14="http://schemas.microsoft.com/office/powerpoint/2010/main" val="78364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5999E4-2F69-4317-924D-B6EE13790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B429DDA-23D6-4D53-983B-F559007FE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Hazardous waste (including pharmaceuticals) generated at LTCFs will no longer be excluded as household hazardous waste:  It will be regulated as hazardous waste.  </a:t>
            </a:r>
          </a:p>
          <a:p>
            <a:pPr eaLnBrk="1" hangingPunct="1">
              <a:spcBef>
                <a:spcPct val="0"/>
              </a:spcBef>
            </a:pPr>
            <a:endParaRPr lang="en-US" altLang="en-US" b="0" dirty="0"/>
          </a:p>
          <a:p>
            <a:pPr eaLnBrk="1" hangingPunct="1">
              <a:spcBef>
                <a:spcPct val="0"/>
              </a:spcBef>
            </a:pPr>
            <a:r>
              <a:rPr lang="en-US" altLang="en-US" b="0" dirty="0"/>
              <a:t>EPA decided that even though ALFs sometimes provide medication management, they would not include ALFs in the definition to be consistent with other agencies definitions.  </a:t>
            </a:r>
          </a:p>
        </p:txBody>
      </p:sp>
      <p:sp>
        <p:nvSpPr>
          <p:cNvPr id="16388" name="Slide Number Placeholder 3">
            <a:extLst>
              <a:ext uri="{FF2B5EF4-FFF2-40B4-BE49-F238E27FC236}">
                <a16:creationId xmlns:a16="http://schemas.microsoft.com/office/drawing/2014/main" id="{EE6CEDED-DC47-48D8-AC46-EE7F9A1F3B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3B9F16-691B-4741-B4ED-B512323848FB}" type="slidenum">
              <a:rPr lang="en-US" altLang="en-US" smtClean="0"/>
              <a:pPr fontAlgn="base">
                <a:spcBef>
                  <a:spcPct val="0"/>
                </a:spcBef>
                <a:spcAft>
                  <a:spcPct val="0"/>
                </a:spcAft>
              </a:pPr>
              <a:t>28</a:t>
            </a:fld>
            <a:endParaRPr lang="en-US" altLang="en-US"/>
          </a:p>
        </p:txBody>
      </p:sp>
    </p:spTree>
    <p:extLst>
      <p:ext uri="{BB962C8B-B14F-4D97-AF65-F5344CB8AC3E}">
        <p14:creationId xmlns:p14="http://schemas.microsoft.com/office/powerpoint/2010/main" val="2031673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29</a:t>
            </a:fld>
            <a:endParaRPr lang="en-US"/>
          </a:p>
        </p:txBody>
      </p:sp>
    </p:spTree>
    <p:extLst>
      <p:ext uri="{BB962C8B-B14F-4D97-AF65-F5344CB8AC3E}">
        <p14:creationId xmlns:p14="http://schemas.microsoft.com/office/powerpoint/2010/main" val="59733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773BFB9-4245-4037-B93E-BCAE3F69C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5F7B90-4687-4B0B-AADD-3DD9951A7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57450" lvl="5" indent="-171450">
              <a:buFont typeface="Arial" panose="020B0604020202020204" pitchFamily="34" charset="0"/>
              <a:buChar char="•"/>
            </a:pPr>
            <a:endParaRPr lang="en-US" altLang="en-US" b="0" dirty="0"/>
          </a:p>
        </p:txBody>
      </p:sp>
      <p:sp>
        <p:nvSpPr>
          <p:cNvPr id="10244" name="Slide Number Placeholder 3">
            <a:extLst>
              <a:ext uri="{FF2B5EF4-FFF2-40B4-BE49-F238E27FC236}">
                <a16:creationId xmlns:a16="http://schemas.microsoft.com/office/drawing/2014/main" id="{67D132DB-DDD8-4F4E-BD94-1DCCFA1B2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A345D-83DD-49A6-9E14-319C3EA70FE4}" type="slidenum">
              <a:rPr lang="en-US" altLang="en-US" smtClean="0"/>
              <a:pPr fontAlgn="base">
                <a:spcBef>
                  <a:spcPct val="0"/>
                </a:spcBef>
                <a:spcAft>
                  <a:spcPct val="0"/>
                </a:spcAft>
              </a:pPr>
              <a:t>3</a:t>
            </a:fld>
            <a:endParaRPr lang="en-US" altLang="en-US"/>
          </a:p>
        </p:txBody>
      </p:sp>
    </p:spTree>
    <p:extLst>
      <p:ext uri="{BB962C8B-B14F-4D97-AF65-F5344CB8AC3E}">
        <p14:creationId xmlns:p14="http://schemas.microsoft.com/office/powerpoint/2010/main" val="1584000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Reverse distribution applies to only prescription pharmaceuticals, while reverse logistics applies to over-the-counter pharmaceuticals and other retail items. </a:t>
            </a:r>
          </a:p>
          <a:p>
            <a:endParaRPr lang="en-US" altLang="en-US" b="1"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30</a:t>
            </a:fld>
            <a:endParaRPr lang="en-US"/>
          </a:p>
        </p:txBody>
      </p:sp>
    </p:spTree>
    <p:extLst>
      <p:ext uri="{BB962C8B-B14F-4D97-AF65-F5344CB8AC3E}">
        <p14:creationId xmlns:p14="http://schemas.microsoft.com/office/powerpoint/2010/main" val="1888151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This regulation effects Florida differently then most states due to our previous universal waste regulation.  Facilities should not rely on their previous generator status to determine the applicability of Subpart P. </a:t>
            </a:r>
          </a:p>
          <a:p>
            <a:endParaRPr lang="en-US" altLang="en-US" b="0" dirty="0"/>
          </a:p>
          <a:p>
            <a:r>
              <a:rPr lang="en-US" altLang="en-US" b="0" dirty="0"/>
              <a:t>Potentially creditable HW pharmaceuticals transported to a reverse distributor are considered a solid and a hazardous waste from the point of generation at the healthcare facility and therefore must be counted when determining whether the healthcare facility is a VSQG regulated under 40 CFR 262.14 or whether it is regulated under 40 CFR part 266 Subpart P for its HW pharmaceuticals. </a:t>
            </a:r>
          </a:p>
          <a:p>
            <a:endParaRPr lang="en-US" altLang="en-US" b="1"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31</a:t>
            </a:fld>
            <a:endParaRPr lang="en-US"/>
          </a:p>
        </p:txBody>
      </p:sp>
    </p:spTree>
    <p:extLst>
      <p:ext uri="{BB962C8B-B14F-4D97-AF65-F5344CB8AC3E}">
        <p14:creationId xmlns:p14="http://schemas.microsoft.com/office/powerpoint/2010/main" val="241129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32</a:t>
            </a:fld>
            <a:endParaRPr lang="en-US"/>
          </a:p>
        </p:txBody>
      </p:sp>
    </p:spTree>
    <p:extLst>
      <p:ext uri="{BB962C8B-B14F-4D97-AF65-F5344CB8AC3E}">
        <p14:creationId xmlns:p14="http://schemas.microsoft.com/office/powerpoint/2010/main" val="2714619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facility not Subject to Subpart P (with the exception of the </a:t>
            </a:r>
            <a:r>
              <a:rPr lang="en-US" dirty="0" err="1"/>
              <a:t>sewering</a:t>
            </a:r>
            <a:r>
              <a:rPr lang="en-US" dirty="0"/>
              <a:t> prohibition, empty container standards and optional provisions).</a:t>
            </a:r>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33</a:t>
            </a:fld>
            <a:endParaRPr lang="en-US"/>
          </a:p>
        </p:txBody>
      </p:sp>
    </p:spTree>
    <p:extLst>
      <p:ext uri="{BB962C8B-B14F-4D97-AF65-F5344CB8AC3E}">
        <p14:creationId xmlns:p14="http://schemas.microsoft.com/office/powerpoint/2010/main" val="3029959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0" i="0" u="none" strike="noStrike" kern="1200" baseline="0" dirty="0">
                <a:solidFill>
                  <a:schemeClr val="tx1"/>
                </a:solidFill>
                <a:latin typeface="+mn-lt"/>
                <a:ea typeface="+mn-ea"/>
                <a:cs typeface="+mn-cs"/>
              </a:rPr>
              <a:t>A VSQG may choose to opt into Subpart P if it does not want to have to keep track of how much HW pharmaceuticals it is generating on a monthly basis or if it generates an unpredictable or fluctuating amount of HW pharmaceuticals each month that might exceed one or more of the VSQG monthly quantity thresholds. </a:t>
            </a:r>
          </a:p>
          <a:p>
            <a:endParaRPr lang="en-US" sz="10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34</a:t>
            </a:fld>
            <a:endParaRPr lang="en-US"/>
          </a:p>
        </p:txBody>
      </p:sp>
    </p:spTree>
    <p:extLst>
      <p:ext uri="{BB962C8B-B14F-4D97-AF65-F5344CB8AC3E}">
        <p14:creationId xmlns:p14="http://schemas.microsoft.com/office/powerpoint/2010/main" val="2158010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35</a:t>
            </a:fld>
            <a:endParaRPr lang="en-US"/>
          </a:p>
        </p:txBody>
      </p:sp>
    </p:spTree>
    <p:extLst>
      <p:ext uri="{BB962C8B-B14F-4D97-AF65-F5344CB8AC3E}">
        <p14:creationId xmlns:p14="http://schemas.microsoft.com/office/powerpoint/2010/main" val="567268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If you are VSQG and don’t choose to opt into Subpart P, you can still take advantage of the optional provisions, without any action.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36</a:t>
            </a:fld>
            <a:endParaRPr lang="en-US"/>
          </a:p>
        </p:txBody>
      </p:sp>
    </p:spTree>
    <p:extLst>
      <p:ext uri="{BB962C8B-B14F-4D97-AF65-F5344CB8AC3E}">
        <p14:creationId xmlns:p14="http://schemas.microsoft.com/office/powerpoint/2010/main" val="1174528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37</a:t>
            </a:fld>
            <a:endParaRPr lang="en-US"/>
          </a:p>
        </p:txBody>
      </p:sp>
    </p:spTree>
    <p:extLst>
      <p:ext uri="{BB962C8B-B14F-4D97-AF65-F5344CB8AC3E}">
        <p14:creationId xmlns:p14="http://schemas.microsoft.com/office/powerpoint/2010/main" val="70102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38</a:t>
            </a:fld>
            <a:endParaRPr lang="en-US"/>
          </a:p>
        </p:txBody>
      </p:sp>
    </p:spTree>
    <p:extLst>
      <p:ext uri="{BB962C8B-B14F-4D97-AF65-F5344CB8AC3E}">
        <p14:creationId xmlns:p14="http://schemas.microsoft.com/office/powerpoint/2010/main" val="2801113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An example of a “Subpart P VSQG” – a healthcare facility that generates over one or more of the VSQG quantity thresholds and is therefore subject to Subpart P for its HW pharmaceuticals but becomes a VSQG for its non-pharmaceutical HW after complying with Subpart P because it is no longer required to count its HW pharmaceuticals toward its generator category. </a:t>
            </a:r>
          </a:p>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39</a:t>
            </a:fld>
            <a:endParaRPr lang="en-US"/>
          </a:p>
        </p:txBody>
      </p:sp>
    </p:spTree>
    <p:extLst>
      <p:ext uri="{BB962C8B-B14F-4D97-AF65-F5344CB8AC3E}">
        <p14:creationId xmlns:p14="http://schemas.microsoft.com/office/powerpoint/2010/main" val="186010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773BFB9-4245-4037-B93E-BCAE3F69C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5F7B90-4687-4B0B-AADD-3DD9951A7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b="0" dirty="0"/>
          </a:p>
        </p:txBody>
      </p:sp>
      <p:sp>
        <p:nvSpPr>
          <p:cNvPr id="10244" name="Slide Number Placeholder 3">
            <a:extLst>
              <a:ext uri="{FF2B5EF4-FFF2-40B4-BE49-F238E27FC236}">
                <a16:creationId xmlns:a16="http://schemas.microsoft.com/office/drawing/2014/main" id="{67D132DB-DDD8-4F4E-BD94-1DCCFA1B2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A345D-83DD-49A6-9E14-319C3EA70FE4}"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453254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40</a:t>
            </a:fld>
            <a:endParaRPr lang="en-US"/>
          </a:p>
        </p:txBody>
      </p:sp>
    </p:spTree>
    <p:extLst>
      <p:ext uri="{BB962C8B-B14F-4D97-AF65-F5344CB8AC3E}">
        <p14:creationId xmlns:p14="http://schemas.microsoft.com/office/powerpoint/2010/main" val="3337284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41</a:t>
            </a:fld>
            <a:endParaRPr lang="en-US"/>
          </a:p>
        </p:txBody>
      </p:sp>
    </p:spTree>
    <p:extLst>
      <p:ext uri="{BB962C8B-B14F-4D97-AF65-F5344CB8AC3E}">
        <p14:creationId xmlns:p14="http://schemas.microsoft.com/office/powerpoint/2010/main" val="2848933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42</a:t>
            </a:fld>
            <a:endParaRPr lang="en-US"/>
          </a:p>
        </p:txBody>
      </p:sp>
    </p:spTree>
    <p:extLst>
      <p:ext uri="{BB962C8B-B14F-4D97-AF65-F5344CB8AC3E}">
        <p14:creationId xmlns:p14="http://schemas.microsoft.com/office/powerpoint/2010/main" val="988669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RCRA HW that are also controlled substances.  </a:t>
            </a:r>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43</a:t>
            </a:fld>
            <a:endParaRPr lang="en-US"/>
          </a:p>
        </p:txBody>
      </p:sp>
    </p:spTree>
    <p:extLst>
      <p:ext uri="{BB962C8B-B14F-4D97-AF65-F5344CB8AC3E}">
        <p14:creationId xmlns:p14="http://schemas.microsoft.com/office/powerpoint/2010/main" val="1051517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44</a:t>
            </a:fld>
            <a:endParaRPr lang="en-US"/>
          </a:p>
        </p:txBody>
      </p:sp>
    </p:spTree>
    <p:extLst>
      <p:ext uri="{BB962C8B-B14F-4D97-AF65-F5344CB8AC3E}">
        <p14:creationId xmlns:p14="http://schemas.microsoft.com/office/powerpoint/2010/main" val="1958752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45</a:t>
            </a:fld>
            <a:endParaRPr lang="en-US"/>
          </a:p>
        </p:txBody>
      </p:sp>
    </p:spTree>
    <p:extLst>
      <p:ext uri="{BB962C8B-B14F-4D97-AF65-F5344CB8AC3E}">
        <p14:creationId xmlns:p14="http://schemas.microsoft.com/office/powerpoint/2010/main" val="1457568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EPA changed the language in the 261 RCRA empty standards to reflect the new empty container standards for HW pharmaceuticals. And remember, if you are a VSQG healthcare facility, you will still be required to comply with these new empty container standards for your HW pharmaceuticals.</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46</a:t>
            </a:fld>
            <a:endParaRPr lang="en-US"/>
          </a:p>
        </p:txBody>
      </p:sp>
    </p:spTree>
    <p:extLst>
      <p:ext uri="{BB962C8B-B14F-4D97-AF65-F5344CB8AC3E}">
        <p14:creationId xmlns:p14="http://schemas.microsoft.com/office/powerpoint/2010/main" val="2863047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Containers that held acute HW pharmaceuticals do not need to be triple-rinsed.  Contents of containers that held non-acute HW pharmaceuticals do not need to be measured. Containers may be disposed of as non-hazardous waste provided all pharmaceuticals have been removed using commonly employed practices.  </a:t>
            </a:r>
          </a:p>
          <a:p>
            <a:endParaRPr lang="en-US" altLang="en-US" b="0" dirty="0"/>
          </a:p>
          <a:p>
            <a:r>
              <a:rPr lang="en-US" altLang="en-US" b="0" dirty="0"/>
              <a:t>EPA strongly encourages BMPs such as locked dumpsters and defacing labels to prevent diversion of the containers.</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47</a:t>
            </a:fld>
            <a:endParaRPr lang="en-US"/>
          </a:p>
        </p:txBody>
      </p:sp>
    </p:spTree>
    <p:extLst>
      <p:ext uri="{BB962C8B-B14F-4D97-AF65-F5344CB8AC3E}">
        <p14:creationId xmlns:p14="http://schemas.microsoft.com/office/powerpoint/2010/main" val="1463749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48</a:t>
            </a:fld>
            <a:endParaRPr lang="en-US"/>
          </a:p>
        </p:txBody>
      </p:sp>
    </p:spTree>
    <p:extLst>
      <p:ext uri="{BB962C8B-B14F-4D97-AF65-F5344CB8AC3E}">
        <p14:creationId xmlns:p14="http://schemas.microsoft.com/office/powerpoint/2010/main" val="2809635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49</a:t>
            </a:fld>
            <a:endParaRPr lang="en-US"/>
          </a:p>
        </p:txBody>
      </p:sp>
    </p:spTree>
    <p:extLst>
      <p:ext uri="{BB962C8B-B14F-4D97-AF65-F5344CB8AC3E}">
        <p14:creationId xmlns:p14="http://schemas.microsoft.com/office/powerpoint/2010/main" val="99366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773BFB9-4245-4037-B93E-BCAE3F69C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5F7B90-4687-4B0B-AADD-3DD9951A7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b="0" dirty="0"/>
          </a:p>
        </p:txBody>
      </p:sp>
      <p:sp>
        <p:nvSpPr>
          <p:cNvPr id="10244" name="Slide Number Placeholder 3">
            <a:extLst>
              <a:ext uri="{FF2B5EF4-FFF2-40B4-BE49-F238E27FC236}">
                <a16:creationId xmlns:a16="http://schemas.microsoft.com/office/drawing/2014/main" id="{67D132DB-DDD8-4F4E-BD94-1DCCFA1B2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A345D-83DD-49A6-9E14-319C3EA70FE4}"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969894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50</a:t>
            </a:fld>
            <a:endParaRPr lang="en-US"/>
          </a:p>
        </p:txBody>
      </p:sp>
    </p:spTree>
    <p:extLst>
      <p:ext uri="{BB962C8B-B14F-4D97-AF65-F5344CB8AC3E}">
        <p14:creationId xmlns:p14="http://schemas.microsoft.com/office/powerpoint/2010/main" val="3654119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51</a:t>
            </a:fld>
            <a:endParaRPr lang="en-US"/>
          </a:p>
        </p:txBody>
      </p:sp>
    </p:spTree>
    <p:extLst>
      <p:ext uri="{BB962C8B-B14F-4D97-AF65-F5344CB8AC3E}">
        <p14:creationId xmlns:p14="http://schemas.microsoft.com/office/powerpoint/2010/main" val="966490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52</a:t>
            </a:fld>
            <a:endParaRPr lang="en-US"/>
          </a:p>
        </p:txBody>
      </p:sp>
    </p:spTree>
    <p:extLst>
      <p:ext uri="{BB962C8B-B14F-4D97-AF65-F5344CB8AC3E}">
        <p14:creationId xmlns:p14="http://schemas.microsoft.com/office/powerpoint/2010/main" val="3577583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container that held HW pharmaceuticals is not empty, it must be managed as non-creditable HW pharmaceuticals. </a:t>
            </a:r>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53</a:t>
            </a:fld>
            <a:endParaRPr lang="en-US"/>
          </a:p>
        </p:txBody>
      </p:sp>
    </p:spTree>
    <p:extLst>
      <p:ext uri="{BB962C8B-B14F-4D97-AF65-F5344CB8AC3E}">
        <p14:creationId xmlns:p14="http://schemas.microsoft.com/office/powerpoint/2010/main" val="1926141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54</a:t>
            </a:fld>
            <a:endParaRPr lang="en-US"/>
          </a:p>
        </p:txBody>
      </p:sp>
    </p:spTree>
    <p:extLst>
      <p:ext uri="{BB962C8B-B14F-4D97-AF65-F5344CB8AC3E}">
        <p14:creationId xmlns:p14="http://schemas.microsoft.com/office/powerpoint/2010/main" val="1440844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Having a third party come on site and make hazardous waste determinations for commingled non-creditable waste pharmaceuticals at any time (typically prior to transport) is permissible.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Pharmaceuticals being stored pursuant a preservation order, investigation, or judicial proceeding are subject to RCRA when under this preservation order. </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55</a:t>
            </a:fld>
            <a:endParaRPr lang="en-US"/>
          </a:p>
        </p:txBody>
      </p:sp>
    </p:spTree>
    <p:extLst>
      <p:ext uri="{BB962C8B-B14F-4D97-AF65-F5344CB8AC3E}">
        <p14:creationId xmlns:p14="http://schemas.microsoft.com/office/powerpoint/2010/main" val="1200462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56</a:t>
            </a:fld>
            <a:endParaRPr lang="en-US"/>
          </a:p>
        </p:txBody>
      </p:sp>
    </p:spTree>
    <p:extLst>
      <p:ext uri="{BB962C8B-B14F-4D97-AF65-F5344CB8AC3E}">
        <p14:creationId xmlns:p14="http://schemas.microsoft.com/office/powerpoint/2010/main" val="3319370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57</a:t>
            </a:fld>
            <a:endParaRPr lang="en-US"/>
          </a:p>
        </p:txBody>
      </p:sp>
    </p:spTree>
    <p:extLst>
      <p:ext uri="{BB962C8B-B14F-4D97-AF65-F5344CB8AC3E}">
        <p14:creationId xmlns:p14="http://schemas.microsoft.com/office/powerpoint/2010/main" val="3461006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Healthcare facilities may choose to utilize containers that are designed to prevent unauthorized access to their contents when located in areas with uncontrolled access or store containers in areas with controlled access, such as locked storage lockers, locked closets, locked rooms or behind pharmacy counters, to prevent unauthorized access.  </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58</a:t>
            </a:fld>
            <a:endParaRPr lang="en-US"/>
          </a:p>
        </p:txBody>
      </p:sp>
    </p:spTree>
    <p:extLst>
      <p:ext uri="{BB962C8B-B14F-4D97-AF65-F5344CB8AC3E}">
        <p14:creationId xmlns:p14="http://schemas.microsoft.com/office/powerpoint/2010/main" val="4139638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59</a:t>
            </a:fld>
            <a:endParaRPr lang="en-US"/>
          </a:p>
        </p:txBody>
      </p:sp>
    </p:spTree>
    <p:extLst>
      <p:ext uri="{BB962C8B-B14F-4D97-AF65-F5344CB8AC3E}">
        <p14:creationId xmlns:p14="http://schemas.microsoft.com/office/powerpoint/2010/main" val="339328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a:t>
            </a:fld>
            <a:endParaRPr lang="en-US"/>
          </a:p>
        </p:txBody>
      </p:sp>
    </p:spTree>
    <p:extLst>
      <p:ext uri="{BB962C8B-B14F-4D97-AF65-F5344CB8AC3E}">
        <p14:creationId xmlns:p14="http://schemas.microsoft.com/office/powerpoint/2010/main" val="1302073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r>
              <a:rPr lang="en-US" dirty="0"/>
              <a:t>Note: while is it permissible for HW pharmaceuticals containing metals to be incinerated if the total organic carbon is greater than 1%, EPA strongly recommends they be segregated and treated via other acceptable methods that comply with LDR. </a:t>
            </a:r>
          </a:p>
          <a:p>
            <a:endParaRPr lang="en-US" dirty="0"/>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60</a:t>
            </a:fld>
            <a:endParaRPr lang="en-US"/>
          </a:p>
        </p:txBody>
      </p:sp>
    </p:spTree>
    <p:extLst>
      <p:ext uri="{BB962C8B-B14F-4D97-AF65-F5344CB8AC3E}">
        <p14:creationId xmlns:p14="http://schemas.microsoft.com/office/powerpoint/2010/main" val="2101979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61</a:t>
            </a:fld>
            <a:endParaRPr lang="en-US"/>
          </a:p>
        </p:txBody>
      </p:sp>
    </p:spTree>
    <p:extLst>
      <p:ext uri="{BB962C8B-B14F-4D97-AF65-F5344CB8AC3E}">
        <p14:creationId xmlns:p14="http://schemas.microsoft.com/office/powerpoint/2010/main" val="433996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62</a:t>
            </a:fld>
            <a:endParaRPr lang="en-US"/>
          </a:p>
        </p:txBody>
      </p:sp>
    </p:spTree>
    <p:extLst>
      <p:ext uri="{BB962C8B-B14F-4D97-AF65-F5344CB8AC3E}">
        <p14:creationId xmlns:p14="http://schemas.microsoft.com/office/powerpoint/2010/main" val="33304357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63</a:t>
            </a:fld>
            <a:endParaRPr lang="en-US"/>
          </a:p>
        </p:txBody>
      </p:sp>
    </p:spTree>
    <p:extLst>
      <p:ext uri="{BB962C8B-B14F-4D97-AF65-F5344CB8AC3E}">
        <p14:creationId xmlns:p14="http://schemas.microsoft.com/office/powerpoint/2010/main" val="26568899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64</a:t>
            </a:fld>
            <a:endParaRPr lang="en-US"/>
          </a:p>
        </p:txBody>
      </p:sp>
    </p:spTree>
    <p:extLst>
      <p:ext uri="{BB962C8B-B14F-4D97-AF65-F5344CB8AC3E}">
        <p14:creationId xmlns:p14="http://schemas.microsoft.com/office/powerpoint/2010/main" val="66813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a:solidFill>
                <a:schemeClr val="accent6">
                  <a:lumMod val="50000"/>
                </a:schemeClr>
              </a:solidFill>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65</a:t>
            </a:fld>
            <a:endParaRPr lang="en-US"/>
          </a:p>
        </p:txBody>
      </p:sp>
    </p:spTree>
    <p:extLst>
      <p:ext uri="{BB962C8B-B14F-4D97-AF65-F5344CB8AC3E}">
        <p14:creationId xmlns:p14="http://schemas.microsoft.com/office/powerpoint/2010/main" val="27312407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66</a:t>
            </a:fld>
            <a:endParaRPr lang="en-US"/>
          </a:p>
        </p:txBody>
      </p:sp>
    </p:spTree>
    <p:extLst>
      <p:ext uri="{BB962C8B-B14F-4D97-AF65-F5344CB8AC3E}">
        <p14:creationId xmlns:p14="http://schemas.microsoft.com/office/powerpoint/2010/main" val="2755765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67</a:t>
            </a:fld>
            <a:endParaRPr lang="en-US"/>
          </a:p>
        </p:txBody>
      </p:sp>
    </p:spTree>
    <p:extLst>
      <p:ext uri="{BB962C8B-B14F-4D97-AF65-F5344CB8AC3E}">
        <p14:creationId xmlns:p14="http://schemas.microsoft.com/office/powerpoint/2010/main" val="2311632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68</a:t>
            </a:fld>
            <a:endParaRPr lang="en-US"/>
          </a:p>
        </p:txBody>
      </p:sp>
    </p:spTree>
    <p:extLst>
      <p:ext uri="{BB962C8B-B14F-4D97-AF65-F5344CB8AC3E}">
        <p14:creationId xmlns:p14="http://schemas.microsoft.com/office/powerpoint/2010/main" val="1564551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t>
            </a:r>
            <a:endParaRPr lang="en-US" sz="1200" dirty="0">
              <a:solidFill>
                <a:schemeClr val="accent6">
                  <a:lumMod val="50000"/>
                </a:schemeClr>
              </a:solidFill>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69</a:t>
            </a:fld>
            <a:endParaRPr lang="en-US"/>
          </a:p>
        </p:txBody>
      </p:sp>
    </p:spTree>
    <p:extLst>
      <p:ext uri="{BB962C8B-B14F-4D97-AF65-F5344CB8AC3E}">
        <p14:creationId xmlns:p14="http://schemas.microsoft.com/office/powerpoint/2010/main" val="440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There are also additional prohibitions.</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a:t>
            </a:fld>
            <a:endParaRPr lang="en-US"/>
          </a:p>
        </p:txBody>
      </p:sp>
    </p:spTree>
    <p:extLst>
      <p:ext uri="{BB962C8B-B14F-4D97-AF65-F5344CB8AC3E}">
        <p14:creationId xmlns:p14="http://schemas.microsoft.com/office/powerpoint/2010/main" val="36466171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Information can be disseminated verbally, via printed materials, or other means.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70</a:t>
            </a:fld>
            <a:endParaRPr lang="en-US"/>
          </a:p>
        </p:txBody>
      </p:sp>
    </p:spTree>
    <p:extLst>
      <p:ext uri="{BB962C8B-B14F-4D97-AF65-F5344CB8AC3E}">
        <p14:creationId xmlns:p14="http://schemas.microsoft.com/office/powerpoint/2010/main" val="17231765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6">
                  <a:lumMod val="50000"/>
                </a:schemeClr>
              </a:solidFill>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71</a:t>
            </a:fld>
            <a:endParaRPr lang="en-US"/>
          </a:p>
        </p:txBody>
      </p:sp>
    </p:spTree>
    <p:extLst>
      <p:ext uri="{BB962C8B-B14F-4D97-AF65-F5344CB8AC3E}">
        <p14:creationId xmlns:p14="http://schemas.microsoft.com/office/powerpoint/2010/main" val="3789384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6">
                  <a:lumMod val="50000"/>
                </a:schemeClr>
              </a:solidFill>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72</a:t>
            </a:fld>
            <a:endParaRPr lang="en-US"/>
          </a:p>
        </p:txBody>
      </p:sp>
    </p:spTree>
    <p:extLst>
      <p:ext uri="{BB962C8B-B14F-4D97-AF65-F5344CB8AC3E}">
        <p14:creationId xmlns:p14="http://schemas.microsoft.com/office/powerpoint/2010/main" val="2599515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73</a:t>
            </a:fld>
            <a:endParaRPr lang="en-US"/>
          </a:p>
        </p:txBody>
      </p:sp>
    </p:spTree>
    <p:extLst>
      <p:ext uri="{BB962C8B-B14F-4D97-AF65-F5344CB8AC3E}">
        <p14:creationId xmlns:p14="http://schemas.microsoft.com/office/powerpoint/2010/main" val="2625060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74</a:t>
            </a:fld>
            <a:endParaRPr lang="en-US"/>
          </a:p>
        </p:txBody>
      </p:sp>
    </p:spTree>
    <p:extLst>
      <p:ext uri="{BB962C8B-B14F-4D97-AF65-F5344CB8AC3E}">
        <p14:creationId xmlns:p14="http://schemas.microsoft.com/office/powerpoint/2010/main" val="27165731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Under this section, a facility has two options: </a:t>
            </a:r>
          </a:p>
          <a:p>
            <a:pPr marL="228600" indent="-228600">
              <a:buAutoNum type="arabicPeriod"/>
            </a:pPr>
            <a:r>
              <a:rPr lang="en-US" sz="1200" b="0" kern="1200" dirty="0">
                <a:solidFill>
                  <a:schemeClr val="tx1"/>
                </a:solidFill>
                <a:effectLst/>
                <a:latin typeface="+mn-lt"/>
                <a:ea typeface="+mn-ea"/>
                <a:cs typeface="+mn-cs"/>
              </a:rPr>
              <a:t>Make a HW determination on each potentially creditable waste pharmaceutical and determine individually which are hazardous waste and thus subject to regulation under Subpart P; or</a:t>
            </a:r>
          </a:p>
          <a:p>
            <a:pPr marL="228600" indent="-228600">
              <a:buAutoNum type="arabicPeriod"/>
            </a:pPr>
            <a:r>
              <a:rPr lang="en-US" sz="1200" b="0" kern="1200" dirty="0">
                <a:solidFill>
                  <a:schemeClr val="tx1"/>
                </a:solidFill>
                <a:effectLst/>
                <a:latin typeface="+mn-lt"/>
                <a:ea typeface="+mn-ea"/>
                <a:cs typeface="+mn-cs"/>
              </a:rPr>
              <a:t>Commingle all potentially creditable pharmaceutical waste whether or not it is HW and manage the commingled pharmaceuticals under this subpart and thereby not have to make individual hazardous waste determinations.  </a:t>
            </a:r>
          </a:p>
          <a:p>
            <a:pPr marL="0" indent="0">
              <a:buNone/>
            </a:pPr>
            <a:endParaRPr lang="en-US" sz="1200" b="0"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Once the wastes are commingled they are subject to all applicable Subpart P management standards while they remain commingled. </a:t>
            </a:r>
          </a:p>
          <a:p>
            <a:pPr marL="0" indent="0">
              <a:buNone/>
            </a:pPr>
            <a:endParaRPr lang="en-US" sz="1200" b="0"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The reverse distributor is permitted to segregate the non-hazardous waste pharmaceuticals from the HW pharmaceuticals and make a new HW determination. </a:t>
            </a:r>
          </a:p>
          <a:p>
            <a:pPr marL="0" indent="0">
              <a:buNone/>
            </a:pPr>
            <a:endParaRPr lang="en-US" sz="1200" b="0"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If they are not commingled, there are no labeling, container or accumulation time limits, but EPA recommends BMPs such as placing original container and packaging containing liquids and aerosols in separate individual containers before placing in an accumulation container. </a:t>
            </a:r>
          </a:p>
          <a:p>
            <a:endParaRPr lang="en-US" sz="1200" b="0" kern="1200" dirty="0">
              <a:solidFill>
                <a:schemeClr val="tx1"/>
              </a:solidFill>
              <a:effectLst/>
              <a:latin typeface="+mn-lt"/>
              <a:ea typeface="+mn-ea"/>
              <a:cs typeface="+mn-cs"/>
            </a:endParaRPr>
          </a:p>
          <a:p>
            <a:endParaRPr lang="en-US" alt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75</a:t>
            </a:fld>
            <a:endParaRPr lang="en-US"/>
          </a:p>
        </p:txBody>
      </p:sp>
    </p:spTree>
    <p:extLst>
      <p:ext uri="{BB962C8B-B14F-4D97-AF65-F5344CB8AC3E}">
        <p14:creationId xmlns:p14="http://schemas.microsoft.com/office/powerpoint/2010/main" val="31152545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best management practice, EPA encourages healthcare facilities to place the original containers, and packaging containing liquids and aerosol pharmaceuticals, in separate individual containers (i.e. , sealed storage bag) before placing them in the accumulation container. </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76</a:t>
            </a:fld>
            <a:endParaRPr lang="en-US"/>
          </a:p>
        </p:txBody>
      </p:sp>
    </p:spTree>
    <p:extLst>
      <p:ext uri="{BB962C8B-B14F-4D97-AF65-F5344CB8AC3E}">
        <p14:creationId xmlns:p14="http://schemas.microsoft.com/office/powerpoint/2010/main" val="3548253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77</a:t>
            </a:fld>
            <a:endParaRPr lang="en-US"/>
          </a:p>
        </p:txBody>
      </p:sp>
    </p:spTree>
    <p:extLst>
      <p:ext uri="{BB962C8B-B14F-4D97-AF65-F5344CB8AC3E}">
        <p14:creationId xmlns:p14="http://schemas.microsoft.com/office/powerpoint/2010/main" val="498758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EPA was very clear that they do not want reverse distributors performing the function of a TSDF. </a:t>
            </a: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78</a:t>
            </a:fld>
            <a:endParaRPr lang="en-US"/>
          </a:p>
        </p:txBody>
      </p:sp>
    </p:spTree>
    <p:extLst>
      <p:ext uri="{BB962C8B-B14F-4D97-AF65-F5344CB8AC3E}">
        <p14:creationId xmlns:p14="http://schemas.microsoft.com/office/powerpoint/2010/main" val="3597774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6">
                  <a:lumMod val="50000"/>
                </a:schemeClr>
              </a:solidFill>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79</a:t>
            </a:fld>
            <a:endParaRPr lang="en-US"/>
          </a:p>
        </p:txBody>
      </p:sp>
    </p:spTree>
    <p:extLst>
      <p:ext uri="{BB962C8B-B14F-4D97-AF65-F5344CB8AC3E}">
        <p14:creationId xmlns:p14="http://schemas.microsoft.com/office/powerpoint/2010/main" val="31884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5999E4-2F69-4317-924D-B6EE13790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B429DDA-23D6-4D53-983B-F559007FE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t>FDA approved over-the-counter nicotine replacement therapies can be discarded as non-hazardous waste, but facilities are reminded that even though these products can be managed as non-hazardous solid waste, that the product labels direct you to keep out of reach of children and pets.  Therefore, EPA recommends taking necessary precautions when OTC NRTs are discarded in dumpsters or regular trash such as having locks on dumpsters/trash cans or keeping waste containers in a locked area.  </a:t>
            </a:r>
          </a:p>
          <a:p>
            <a:pPr eaLnBrk="1" hangingPunct="1">
              <a:spcBef>
                <a:spcPct val="0"/>
              </a:spcBef>
            </a:pPr>
            <a:endParaRPr lang="en-US" altLang="en-US" b="1" dirty="0"/>
          </a:p>
        </p:txBody>
      </p:sp>
      <p:sp>
        <p:nvSpPr>
          <p:cNvPr id="16388" name="Slide Number Placeholder 3">
            <a:extLst>
              <a:ext uri="{FF2B5EF4-FFF2-40B4-BE49-F238E27FC236}">
                <a16:creationId xmlns:a16="http://schemas.microsoft.com/office/drawing/2014/main" id="{EE6CEDED-DC47-48D8-AC46-EE7F9A1F3B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3B9F16-691B-4741-B4ED-B512323848FB}"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549885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80</a:t>
            </a:fld>
            <a:endParaRPr lang="en-US"/>
          </a:p>
        </p:txBody>
      </p:sp>
    </p:spTree>
    <p:extLst>
      <p:ext uri="{BB962C8B-B14F-4D97-AF65-F5344CB8AC3E}">
        <p14:creationId xmlns:p14="http://schemas.microsoft.com/office/powerpoint/2010/main" val="41628240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 facility may use carriers such as USPS, UPS and FedEx for shipments of potentially creditable HW pharmaceuticals as long as personnel are present to receive and take control of the shipments upon arrival and a delivery confirmation service that meets the requirements is used.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Barcoded tracking or radio frequency identification could also potentially meet the requirement.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81</a:t>
            </a:fld>
            <a:endParaRPr lang="en-US"/>
          </a:p>
        </p:txBody>
      </p:sp>
    </p:spTree>
    <p:extLst>
      <p:ext uri="{BB962C8B-B14F-4D97-AF65-F5344CB8AC3E}">
        <p14:creationId xmlns:p14="http://schemas.microsoft.com/office/powerpoint/2010/main" val="20976356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82</a:t>
            </a:fld>
            <a:endParaRPr lang="en-US"/>
          </a:p>
        </p:txBody>
      </p:sp>
    </p:spTree>
    <p:extLst>
      <p:ext uri="{BB962C8B-B14F-4D97-AF65-F5344CB8AC3E}">
        <p14:creationId xmlns:p14="http://schemas.microsoft.com/office/powerpoint/2010/main" val="32274951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83</a:t>
            </a:fld>
            <a:endParaRPr lang="en-US"/>
          </a:p>
        </p:txBody>
      </p:sp>
    </p:spTree>
    <p:extLst>
      <p:ext uri="{BB962C8B-B14F-4D97-AF65-F5344CB8AC3E}">
        <p14:creationId xmlns:p14="http://schemas.microsoft.com/office/powerpoint/2010/main" val="1251122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72005-096F-4CB9-809E-547932CE8C3B}" type="slidenum">
              <a:rPr lang="en-US" smtClean="0"/>
              <a:pPr>
                <a:defRPr/>
              </a:pPr>
              <a:t>84</a:t>
            </a:fld>
            <a:endParaRPr lang="en-US"/>
          </a:p>
        </p:txBody>
      </p:sp>
    </p:spTree>
    <p:extLst>
      <p:ext uri="{BB962C8B-B14F-4D97-AF65-F5344CB8AC3E}">
        <p14:creationId xmlns:p14="http://schemas.microsoft.com/office/powerpoint/2010/main" val="2211495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65D0515-C881-4668-BD75-0DFC048944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3841753-D94E-4802-9F74-DDCB3F15A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F9A8E5B-530A-0F42-8135-6CBF1272B71C}"/>
              </a:ext>
            </a:extLst>
          </p:cNvPr>
          <p:cNvSpPr>
            <a:spLocks noGrp="1"/>
          </p:cNvSpPr>
          <p:nvPr>
            <p:ph type="sldNum" sz="quarter" idx="5"/>
          </p:nvPr>
        </p:nvSpPr>
        <p:spPr/>
        <p:txBody>
          <a:bodyPr/>
          <a:lstStyle/>
          <a:p>
            <a:pPr>
              <a:defRPr/>
            </a:pPr>
            <a:fld id="{950EEDF9-BA2A-4E2A-9062-C5205C95237B}" type="slidenum">
              <a:rPr lang="en-US" smtClean="0"/>
              <a:pPr>
                <a:defRPr/>
              </a:pPr>
              <a:t>85</a:t>
            </a:fld>
            <a:endParaRPr lang="en-US"/>
          </a:p>
        </p:txBody>
      </p:sp>
    </p:spTree>
    <p:extLst>
      <p:ext uri="{BB962C8B-B14F-4D97-AF65-F5344CB8AC3E}">
        <p14:creationId xmlns:p14="http://schemas.microsoft.com/office/powerpoint/2010/main" val="141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5999E4-2F69-4317-924D-B6EE13790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B429DDA-23D6-4D53-983B-F559007FE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0" dirty="0"/>
          </a:p>
        </p:txBody>
      </p:sp>
      <p:sp>
        <p:nvSpPr>
          <p:cNvPr id="16388" name="Slide Number Placeholder 3">
            <a:extLst>
              <a:ext uri="{FF2B5EF4-FFF2-40B4-BE49-F238E27FC236}">
                <a16:creationId xmlns:a16="http://schemas.microsoft.com/office/drawing/2014/main" id="{EE6CEDED-DC47-48D8-AC46-EE7F9A1F3B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3B9F16-691B-4741-B4ED-B512323848FB}"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45960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6">
            <a:extLst>
              <a:ext uri="{FF2B5EF4-FFF2-40B4-BE49-F238E27FC236}">
                <a16:creationId xmlns:a16="http://schemas.microsoft.com/office/drawing/2014/main" id="{160AFBEA-F01A-4B4B-8FF4-44F0B131833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60815B02-04BA-431A-AB51-6F0F334F5E27}"/>
              </a:ext>
            </a:extLst>
          </p:cNvPr>
          <p:cNvGrpSpPr>
            <a:grpSpLocks/>
          </p:cNvGrpSpPr>
          <p:nvPr userDrawn="1"/>
        </p:nvGrpSpPr>
        <p:grpSpPr bwMode="auto">
          <a:xfrm>
            <a:off x="782638" y="-144463"/>
            <a:ext cx="1016000" cy="1536701"/>
            <a:chOff x="782638" y="-144463"/>
            <a:chExt cx="1016000" cy="1536701"/>
          </a:xfrm>
        </p:grpSpPr>
        <p:sp>
          <p:nvSpPr>
            <p:cNvPr id="5" name="Freeform 14">
              <a:extLst>
                <a:ext uri="{FF2B5EF4-FFF2-40B4-BE49-F238E27FC236}">
                  <a16:creationId xmlns:a16="http://schemas.microsoft.com/office/drawing/2014/main" id="{365267A6-EBCF-4AF1-BA4B-10A755C707ED}"/>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4" descr="Florida Department of Environmental Protection Logo">
              <a:extLst>
                <a:ext uri="{FF2B5EF4-FFF2-40B4-BE49-F238E27FC236}">
                  <a16:creationId xmlns:a16="http://schemas.microsoft.com/office/drawing/2014/main" id="{82D8DC02-8F7F-481D-BE9E-9C7307DA1D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51E2A4FF-526E-41E1-86E6-57906F8A9324}"/>
              </a:ext>
            </a:extLst>
          </p:cNvPr>
          <p:cNvSpPr>
            <a:spLocks noGrp="1"/>
          </p:cNvSpPr>
          <p:nvPr>
            <p:ph type="title"/>
          </p:nvPr>
        </p:nvSpPr>
        <p:spPr/>
        <p:txBody>
          <a:bodyPr/>
          <a:lstStyle>
            <a:lvl1pPr>
              <a:defRPr sz="7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4218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E7789468-A944-4933-ADCE-03F352F6E0F1}"/>
              </a:ext>
            </a:extLst>
          </p:cNvPr>
          <p:cNvGrpSpPr>
            <a:grpSpLocks/>
          </p:cNvGrpSpPr>
          <p:nvPr userDrawn="1"/>
        </p:nvGrpSpPr>
        <p:grpSpPr bwMode="auto">
          <a:xfrm>
            <a:off x="782638" y="-144463"/>
            <a:ext cx="1016000" cy="1536701"/>
            <a:chOff x="782638" y="-144463"/>
            <a:chExt cx="1016000" cy="1536701"/>
          </a:xfrm>
        </p:grpSpPr>
        <p:sp>
          <p:nvSpPr>
            <p:cNvPr id="4" name="Freeform 14">
              <a:extLst>
                <a:ext uri="{FF2B5EF4-FFF2-40B4-BE49-F238E27FC236}">
                  <a16:creationId xmlns:a16="http://schemas.microsoft.com/office/drawing/2014/main" id="{FCDC3060-EBBC-4A88-B057-2FB34A0AFD7B}"/>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rgbClr val="68B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14" descr="Florida Department of Environmental Protection Logo">
              <a:extLst>
                <a:ext uri="{FF2B5EF4-FFF2-40B4-BE49-F238E27FC236}">
                  <a16:creationId xmlns:a16="http://schemas.microsoft.com/office/drawing/2014/main" id="{4F735DFD-3C0C-4376-AB37-D18CA2506A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ontent Placeholder 2">
            <a:extLst>
              <a:ext uri="{FF2B5EF4-FFF2-40B4-BE49-F238E27FC236}">
                <a16:creationId xmlns:a16="http://schemas.microsoft.com/office/drawing/2014/main" id="{AD74E2BD-A94E-0B47-919D-AB011C614B2C}"/>
              </a:ext>
            </a:extLst>
          </p:cNvPr>
          <p:cNvSpPr>
            <a:spLocks noGrp="1"/>
          </p:cNvSpPr>
          <p:nvPr>
            <p:ph idx="1"/>
          </p:nvPr>
        </p:nvSpPr>
        <p:spPr>
          <a:xfrm>
            <a:off x="815975" y="2874723"/>
            <a:ext cx="10537825" cy="3302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6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89A0C39-A142-46D3-AD0B-E1DA67F18FF1}"/>
              </a:ext>
            </a:extLst>
          </p:cNvPr>
          <p:cNvGrpSpPr>
            <a:grpSpLocks/>
          </p:cNvGrpSpPr>
          <p:nvPr userDrawn="1"/>
        </p:nvGrpSpPr>
        <p:grpSpPr bwMode="auto">
          <a:xfrm>
            <a:off x="782638" y="-144463"/>
            <a:ext cx="1016000" cy="1536701"/>
            <a:chOff x="782638" y="-144463"/>
            <a:chExt cx="1016000" cy="1536701"/>
          </a:xfrm>
        </p:grpSpPr>
        <p:sp>
          <p:nvSpPr>
            <p:cNvPr id="7" name="Freeform 14">
              <a:extLst>
                <a:ext uri="{FF2B5EF4-FFF2-40B4-BE49-F238E27FC236}">
                  <a16:creationId xmlns:a16="http://schemas.microsoft.com/office/drawing/2014/main" id="{BEB34AF6-B869-4B57-AAF1-33FF7A93654C}"/>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rgbClr val="68B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4" descr="Florida Department of Environmental Protection Logo">
              <a:extLst>
                <a:ext uri="{FF2B5EF4-FFF2-40B4-BE49-F238E27FC236}">
                  <a16:creationId xmlns:a16="http://schemas.microsoft.com/office/drawing/2014/main" id="{94B51CE2-750A-42CD-9571-07C9DA42696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ontent Placeholder 2">
            <a:extLst>
              <a:ext uri="{FF2B5EF4-FFF2-40B4-BE49-F238E27FC236}">
                <a16:creationId xmlns:a16="http://schemas.microsoft.com/office/drawing/2014/main" id="{377856A5-2186-D247-B15A-B3322FEFA4CD}"/>
              </a:ext>
            </a:extLst>
          </p:cNvPr>
          <p:cNvSpPr>
            <a:spLocks noGrp="1"/>
          </p:cNvSpPr>
          <p:nvPr>
            <p:ph idx="1"/>
          </p:nvPr>
        </p:nvSpPr>
        <p:spPr>
          <a:xfrm>
            <a:off x="838200" y="2874723"/>
            <a:ext cx="10515600" cy="3302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8E7AC414-BBEC-1041-97FF-D199A993D3BF}"/>
              </a:ext>
            </a:extLst>
          </p:cNvPr>
          <p:cNvSpPr>
            <a:spLocks noGrp="1" noChangeArrowheads="1"/>
          </p:cNvSpPr>
          <p:nvPr>
            <p:ph type="title"/>
          </p:nvPr>
        </p:nvSpPr>
        <p:spPr bwMode="auto">
          <a:xfrm>
            <a:off x="2031274" y="365125"/>
            <a:ext cx="93225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p>
        </p:txBody>
      </p:sp>
    </p:spTree>
    <p:extLst>
      <p:ext uri="{BB962C8B-B14F-4D97-AF65-F5344CB8AC3E}">
        <p14:creationId xmlns:p14="http://schemas.microsoft.com/office/powerpoint/2010/main" val="9534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6770" y="365125"/>
            <a:ext cx="9427029" cy="1325563"/>
          </a:xfrm>
          <a:prstGeom prst="rect">
            <a:avLst/>
          </a:prstGeom>
        </p:spPr>
        <p:txBody>
          <a:bodyPr/>
          <a:lstStyle>
            <a:lvl1pPr>
              <a:defRPr b="1" i="0">
                <a:latin typeface="Franklin Gothic Demi Cond" panose="020B06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a:latin typeface="Franklin Gothic Medium Cond" panose="020B0606030402020204" pitchFamily="34" charset="0"/>
              </a:defRPr>
            </a:lvl1pPr>
            <a:lvl2pPr>
              <a:defRPr b="0" i="0">
                <a:latin typeface="Franklin Gothic Medium Cond" panose="020B0606030402020204" pitchFamily="34" charset="0"/>
              </a:defRPr>
            </a:lvl2pPr>
            <a:lvl3pPr>
              <a:defRPr b="0" i="0">
                <a:latin typeface="Franklin Gothic Medium Cond" panose="020B0606030402020204" pitchFamily="34" charset="0"/>
              </a:defRPr>
            </a:lvl3pPr>
            <a:lvl4pPr>
              <a:defRPr b="0" i="0">
                <a:latin typeface="Franklin Gothic Medium Cond" panose="020B0606030402020204" pitchFamily="34" charset="0"/>
              </a:defRPr>
            </a:lvl4pPr>
            <a:lvl5pPr>
              <a:defRPr b="0" i="0">
                <a:latin typeface="Franklin Gothic Medium Cond" panose="020B06060304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b="0" i="0">
                <a:latin typeface="Franklin Gothic Medium Cond" panose="020B0606030402020204" pitchFamily="34" charset="0"/>
              </a:defRPr>
            </a:lvl1pPr>
            <a:lvl2pPr>
              <a:defRPr b="0" i="0">
                <a:latin typeface="Franklin Gothic Medium Cond" panose="020B0606030402020204" pitchFamily="34" charset="0"/>
              </a:defRPr>
            </a:lvl2pPr>
            <a:lvl3pPr>
              <a:defRPr b="0" i="0">
                <a:latin typeface="Franklin Gothic Medium Cond" panose="020B0606030402020204" pitchFamily="34" charset="0"/>
              </a:defRPr>
            </a:lvl3pPr>
            <a:lvl4pPr>
              <a:defRPr b="0" i="0">
                <a:latin typeface="Franklin Gothic Medium Cond" panose="020B0606030402020204" pitchFamily="34" charset="0"/>
              </a:defRPr>
            </a:lvl4pPr>
            <a:lvl5pPr>
              <a:defRPr b="0" i="0">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7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36AB57-4B29-1046-84F6-7062AE51E543}"/>
              </a:ext>
            </a:extLst>
          </p:cNvPr>
          <p:cNvSpPr>
            <a:spLocks noGrp="1"/>
          </p:cNvSpPr>
          <p:nvPr>
            <p:ph type="title"/>
          </p:nvPr>
        </p:nvSpPr>
        <p:spPr>
          <a:xfrm>
            <a:off x="1848394" y="365125"/>
            <a:ext cx="9505406" cy="1325563"/>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66B91E83-B66C-E346-93C3-0E143847EFBA}"/>
              </a:ext>
            </a:extLst>
          </p:cNvPr>
          <p:cNvSpPr>
            <a:spLocks noGrp="1"/>
          </p:cNvSpPr>
          <p:nvPr>
            <p:ph idx="1"/>
          </p:nvPr>
        </p:nvSpPr>
        <p:spPr>
          <a:xfrm>
            <a:off x="838200" y="2874723"/>
            <a:ext cx="10515600" cy="3302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929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CF25A3-5CDD-4E95-A803-A80578B30733}"/>
              </a:ext>
            </a:extLst>
          </p:cNvPr>
          <p:cNvSpPr>
            <a:spLocks noGrp="1" noChangeArrowheads="1"/>
          </p:cNvSpPr>
          <p:nvPr>
            <p:ph type="title"/>
          </p:nvPr>
        </p:nvSpPr>
        <p:spPr bwMode="auto">
          <a:xfrm>
            <a:off x="2032000" y="365125"/>
            <a:ext cx="9321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85CB5C-AB76-4D0D-875B-00FE064F7F4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4">
            <a:extLst>
              <a:ext uri="{FF2B5EF4-FFF2-40B4-BE49-F238E27FC236}">
                <a16:creationId xmlns:a16="http://schemas.microsoft.com/office/drawing/2014/main" id="{3E103D87-E373-42FF-ACA3-D579489F2CB4}"/>
              </a:ext>
            </a:extLst>
          </p:cNvPr>
          <p:cNvGrpSpPr>
            <a:grpSpLocks/>
          </p:cNvGrpSpPr>
          <p:nvPr userDrawn="1"/>
        </p:nvGrpSpPr>
        <p:grpSpPr bwMode="auto">
          <a:xfrm>
            <a:off x="782638" y="-144463"/>
            <a:ext cx="1016000" cy="1536701"/>
            <a:chOff x="782638" y="-144463"/>
            <a:chExt cx="1016000" cy="1536701"/>
          </a:xfrm>
        </p:grpSpPr>
        <p:sp>
          <p:nvSpPr>
            <p:cNvPr id="5" name="Freeform 14">
              <a:extLst>
                <a:ext uri="{FF2B5EF4-FFF2-40B4-BE49-F238E27FC236}">
                  <a16:creationId xmlns:a16="http://schemas.microsoft.com/office/drawing/2014/main" id="{D9C88E8E-A7FE-D946-9A9A-FDCC52D39A47}"/>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rgbClr val="68B1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0" name="Picture 14" descr="Florida Department of Environmental Protection Logo">
              <a:extLst>
                <a:ext uri="{FF2B5EF4-FFF2-40B4-BE49-F238E27FC236}">
                  <a16:creationId xmlns:a16="http://schemas.microsoft.com/office/drawing/2014/main" id="{CE228820-F283-400A-A3B4-89DFADD4E84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9" r:id="rId4"/>
    <p:sldLayoutId id="2147483720" r:id="rId5"/>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Franklin Gothic Demi Cond" panose="020B0603020102020204" pitchFamily="34" charset="0"/>
          <a:ea typeface="+mj-ea"/>
          <a:cs typeface="+mj-cs"/>
        </a:defRPr>
      </a:lvl1pPr>
      <a:lvl2pPr algn="l" rtl="0" eaLnBrk="0" fontAlgn="base" hangingPunct="0">
        <a:lnSpc>
          <a:spcPct val="90000"/>
        </a:lnSpc>
        <a:spcBef>
          <a:spcPct val="0"/>
        </a:spcBef>
        <a:spcAft>
          <a:spcPct val="0"/>
        </a:spcAft>
        <a:defRPr sz="4400" b="1">
          <a:solidFill>
            <a:schemeClr val="tx1"/>
          </a:solidFill>
          <a:latin typeface="Franklin Gothic Demi Cond" panose="020B0603020102020204" pitchFamily="34" charset="0"/>
        </a:defRPr>
      </a:lvl2pPr>
      <a:lvl3pPr algn="l" rtl="0" eaLnBrk="0" fontAlgn="base" hangingPunct="0">
        <a:lnSpc>
          <a:spcPct val="90000"/>
        </a:lnSpc>
        <a:spcBef>
          <a:spcPct val="0"/>
        </a:spcBef>
        <a:spcAft>
          <a:spcPct val="0"/>
        </a:spcAft>
        <a:defRPr sz="4400" b="1">
          <a:solidFill>
            <a:schemeClr val="tx1"/>
          </a:solidFill>
          <a:latin typeface="Franklin Gothic Demi Cond" panose="020B0603020102020204" pitchFamily="34" charset="0"/>
        </a:defRPr>
      </a:lvl3pPr>
      <a:lvl4pPr algn="l" rtl="0" eaLnBrk="0" fontAlgn="base" hangingPunct="0">
        <a:lnSpc>
          <a:spcPct val="90000"/>
        </a:lnSpc>
        <a:spcBef>
          <a:spcPct val="0"/>
        </a:spcBef>
        <a:spcAft>
          <a:spcPct val="0"/>
        </a:spcAft>
        <a:defRPr sz="4400" b="1">
          <a:solidFill>
            <a:schemeClr val="tx1"/>
          </a:solidFill>
          <a:latin typeface="Franklin Gothic Demi Cond" panose="020B0603020102020204" pitchFamily="34" charset="0"/>
        </a:defRPr>
      </a:lvl4pPr>
      <a:lvl5pPr algn="l" rtl="0" eaLnBrk="0" fontAlgn="base" hangingPunct="0">
        <a:lnSpc>
          <a:spcPct val="90000"/>
        </a:lnSpc>
        <a:spcBef>
          <a:spcPct val="0"/>
        </a:spcBef>
        <a:spcAft>
          <a:spcPct val="0"/>
        </a:spcAft>
        <a:defRPr sz="4400" b="1">
          <a:solidFill>
            <a:schemeClr val="tx1"/>
          </a:solidFill>
          <a:latin typeface="Franklin Gothic Demi Cond" panose="020B06030201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Franklin Gothic Medium Cond" panose="020B06060304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3" Type="http://schemas.openxmlformats.org/officeDocument/2006/relationships/hyperlink" Target="https://archive.epa.gov/epawaste/hazard/tsd/td/web/txt/memorcra.txt"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nicotine+lozenges&amp;source=images&amp;cd=&amp;cad=rja&amp;docid=SkD8jckPwJu-WM&amp;tbnid=cIbM67WijjqG9M:&amp;ved=0CAUQjRw&amp;url=http://www.amazon.com/s?ie=UTF8&amp;page=1&amp;rh=n:3764411,p_n_feature_keywords_browse-bin:4315230011&amp;ei=uGGnUd6AOo2c8wSRpoBg&amp;bvm=bv.47244034,d.eWU&amp;psig=AFQjCNG9CgCQvb9yUv9xPrbAqhrzDRJsOw&amp;ust=1370010392004430" TargetMode="External"/><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www.google.com/url?sa=i&amp;rct=j&amp;q=nicotine+gum&amp;source=images&amp;cd=&amp;cad=rja&amp;docid=ORv2WgC2YEuuvM&amp;tbnid=uKuzfbOkw9l6qM:&amp;ved=0CAUQjRw&amp;url=http://www.topnews.in/health/johnson-johnson-launches-nicotine-gum-india-29805&amp;ei=gWGnUefvBITq9ASm24D4Dw&amp;bvm=bv.47244034,d.eWU&amp;psig=AFQjCNETKcm3PPFJlVsSXwlkBJfeJ7n0ug&amp;ust=1370010362021567" TargetMode="Externa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EFB7E-8B55-427B-A885-9CA2B8CE3B0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0" y="-228600"/>
            <a:ext cx="12192000" cy="9144000"/>
          </a:xfrm>
          <a:prstGeom prst="rect">
            <a:avLst/>
          </a:prstGeom>
        </p:spPr>
      </p:pic>
      <p:grpSp>
        <p:nvGrpSpPr>
          <p:cNvPr id="7172" name="Group 1">
            <a:extLst>
              <a:ext uri="{FF2B5EF4-FFF2-40B4-BE49-F238E27FC236}">
                <a16:creationId xmlns:a16="http://schemas.microsoft.com/office/drawing/2014/main" id="{439C9F31-D5E4-4BE9-A199-99C20D9182D0}"/>
              </a:ext>
              <a:ext uri="{C183D7F6-B498-43B3-948B-1728B52AA6E4}">
                <adec:decorative xmlns:adec="http://schemas.microsoft.com/office/drawing/2017/decorative" val="1"/>
              </a:ext>
            </a:extLst>
          </p:cNvPr>
          <p:cNvGrpSpPr>
            <a:grpSpLocks/>
          </p:cNvGrpSpPr>
          <p:nvPr/>
        </p:nvGrpSpPr>
        <p:grpSpPr bwMode="auto">
          <a:xfrm>
            <a:off x="782638" y="-144463"/>
            <a:ext cx="1016000" cy="1536701"/>
            <a:chOff x="782638" y="-144463"/>
            <a:chExt cx="1016000" cy="1536701"/>
          </a:xfrm>
        </p:grpSpPr>
        <p:sp>
          <p:nvSpPr>
            <p:cNvPr id="14" name="Freeform 14">
              <a:extLst>
                <a:ext uri="{FF2B5EF4-FFF2-40B4-BE49-F238E27FC236}">
                  <a16:creationId xmlns:a16="http://schemas.microsoft.com/office/drawing/2014/main" id="{7F42B832-123A-4D33-9A4C-1BAAF96FC529}"/>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5" name="Picture 14" descr="Florida Department of Environmental Protection Logo">
              <a:extLst>
                <a:ext uri="{FF2B5EF4-FFF2-40B4-BE49-F238E27FC236}">
                  <a16:creationId xmlns:a16="http://schemas.microsoft.com/office/drawing/2014/main" id="{780F5646-05C6-4807-BE11-B7045C7C06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23A57BFB-9518-4521-8F73-8AE81F7FFF4A}"/>
              </a:ext>
            </a:extLst>
          </p:cNvPr>
          <p:cNvSpPr>
            <a:spLocks noGrp="1"/>
          </p:cNvSpPr>
          <p:nvPr>
            <p:ph idx="1"/>
          </p:nvPr>
        </p:nvSpPr>
        <p:spPr>
          <a:xfrm>
            <a:off x="928687" y="5216712"/>
            <a:ext cx="10537825" cy="1135996"/>
          </a:xfrm>
        </p:spPr>
        <p:txBody>
          <a:bodyPr/>
          <a:lstStyle/>
          <a:p>
            <a:pPr marL="0" lvl="0" indent="0" algn="ctr">
              <a:lnSpc>
                <a:spcPct val="100000"/>
              </a:lnSpc>
              <a:spcBef>
                <a:spcPct val="0"/>
              </a:spcBef>
              <a:buNone/>
            </a:pPr>
            <a:endParaRPr lang="en-US" altLang="en-US" sz="1000" b="1" dirty="0">
              <a:solidFill>
                <a:prstClr val="white"/>
              </a:solidFill>
              <a:effectLst>
                <a:outerShdw blurRad="38100" dist="38100" dir="2700000" algn="tl">
                  <a:srgbClr val="000000">
                    <a:alpha val="43137"/>
                  </a:srgbClr>
                </a:outerShdw>
              </a:effectLst>
              <a:latin typeface="Franklin Gothic Demi Cond" panose="020B0706030402020204" pitchFamily="34" charset="0"/>
            </a:endParaRPr>
          </a:p>
          <a:p>
            <a:pPr marL="0" lvl="0" indent="0" algn="ctr">
              <a:lnSpc>
                <a:spcPct val="100000"/>
              </a:lnSpc>
              <a:spcBef>
                <a:spcPct val="0"/>
              </a:spcBef>
              <a:buNone/>
            </a:pPr>
            <a:r>
              <a:rPr lang="en-US" altLang="en-US" sz="4000" b="1" dirty="0">
                <a:solidFill>
                  <a:prstClr val="white"/>
                </a:solidFill>
                <a:effectLst>
                  <a:outerShdw blurRad="38100" dist="38100" dir="2700000" algn="tl">
                    <a:srgbClr val="000000">
                      <a:alpha val="43137"/>
                    </a:srgbClr>
                  </a:outerShdw>
                </a:effectLst>
                <a:latin typeface="Franklin Gothic Demi Cond" panose="020B0706030402020204" pitchFamily="34" charset="0"/>
              </a:rPr>
              <a:t>November 2019</a:t>
            </a:r>
          </a:p>
          <a:p>
            <a:pPr marL="0" indent="0">
              <a:buNone/>
            </a:pPr>
            <a:endParaRPr lang="en-US" dirty="0"/>
          </a:p>
        </p:txBody>
      </p:sp>
      <p:sp>
        <p:nvSpPr>
          <p:cNvPr id="2" name="Title 1">
            <a:extLst>
              <a:ext uri="{FF2B5EF4-FFF2-40B4-BE49-F238E27FC236}">
                <a16:creationId xmlns:a16="http://schemas.microsoft.com/office/drawing/2014/main" id="{0E1542BB-0CB1-4021-B1A6-E9A0998A9A4C}"/>
              </a:ext>
            </a:extLst>
          </p:cNvPr>
          <p:cNvSpPr>
            <a:spLocks noGrp="1"/>
          </p:cNvSpPr>
          <p:nvPr>
            <p:ph type="title" idx="4294967295"/>
          </p:nvPr>
        </p:nvSpPr>
        <p:spPr>
          <a:xfrm>
            <a:off x="1435100" y="2293004"/>
            <a:ext cx="9321800" cy="1325563"/>
          </a:xfrm>
        </p:spPr>
        <p:txBody>
          <a:bodyPr/>
          <a:lstStyle/>
          <a:p>
            <a:pPr algn="ctr" rtl="0" eaLnBrk="0" fontAlgn="base" hangingPunct="0"/>
            <a:r>
              <a:rPr lang="en-US" sz="8800" b="1" kern="1200" dirty="0">
                <a:solidFill>
                  <a:srgbClr val="FFFFFF"/>
                </a:solidFill>
                <a:effectLst>
                  <a:outerShdw blurRad="38100" dist="38100" dir="2700000" algn="tl" rotWithShape="0">
                    <a:srgbClr val="000000">
                      <a:alpha val="43000"/>
                    </a:srgbClr>
                  </a:outerShdw>
                </a:effectLst>
                <a:latin typeface="Franklin Gothic Demi Cond" panose="020B0706030402020204" pitchFamily="34" charset="0"/>
                <a:ea typeface="+mn-ea"/>
                <a:cs typeface="+mn-cs"/>
              </a:rPr>
              <a:t>Management Standards for Hazardous Waste Pharmaceuticals</a:t>
            </a:r>
            <a:endParaRPr lang="en-US" sz="6000" dirty="0">
              <a:effectLst/>
            </a:endParaRPr>
          </a:p>
          <a:p>
            <a:endParaRPr 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a:extLst>
              <a:ext uri="{FF2B5EF4-FFF2-40B4-BE49-F238E27FC236}">
                <a16:creationId xmlns:a16="http://schemas.microsoft.com/office/drawing/2014/main" id="{7F42B832-123A-4D33-9A4C-1BAAF96FC529}"/>
              </a:ext>
              <a:ext uri="{C183D7F6-B498-43B3-948B-1728B52AA6E4}">
                <adec:decorative xmlns:adec="http://schemas.microsoft.com/office/drawing/2017/decorative" val="1"/>
              </a:ext>
            </a:extLst>
          </p:cNvPr>
          <p:cNvSpPr/>
          <p:nvPr/>
        </p:nvSpPr>
        <p:spPr>
          <a:xfrm>
            <a:off x="815975" y="-144463"/>
            <a:ext cx="935038"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rgbClr val="48B3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317" name="Picture 14">
            <a:extLst>
              <a:ext uri="{FF2B5EF4-FFF2-40B4-BE49-F238E27FC236}">
                <a16:creationId xmlns:a16="http://schemas.microsoft.com/office/drawing/2014/main" id="{A59ADA79-F36E-4225-AFF7-87553940016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638" y="304800"/>
            <a:ext cx="101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Picture of a generic Medicine Bottle">
            <a:extLst>
              <a:ext uri="{FF2B5EF4-FFF2-40B4-BE49-F238E27FC236}">
                <a16:creationId xmlns:a16="http://schemas.microsoft.com/office/drawing/2014/main" id="{50E8A131-E0AA-4CFE-ABD2-23A5776DB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4544" y="3592767"/>
            <a:ext cx="2383536" cy="2383536"/>
          </a:xfrm>
          <a:prstGeom prst="rect">
            <a:avLst/>
          </a:prstGeom>
        </p:spPr>
      </p:pic>
      <p:sp>
        <p:nvSpPr>
          <p:cNvPr id="2" name="Title 1">
            <a:extLst>
              <a:ext uri="{FF2B5EF4-FFF2-40B4-BE49-F238E27FC236}">
                <a16:creationId xmlns:a16="http://schemas.microsoft.com/office/drawing/2014/main" id="{8D09ACB6-6F96-4B58-8CD7-A55A3D588CA8}"/>
              </a:ext>
            </a:extLst>
          </p:cNvPr>
          <p:cNvSpPr>
            <a:spLocks noGrp="1"/>
          </p:cNvSpPr>
          <p:nvPr>
            <p:ph type="title"/>
          </p:nvPr>
        </p:nvSpPr>
        <p:spPr>
          <a:xfrm>
            <a:off x="1434737" y="1939670"/>
            <a:ext cx="9322526" cy="1325563"/>
          </a:xfrm>
        </p:spPr>
        <p:txBody>
          <a:bodyPr/>
          <a:lstStyle/>
          <a:p>
            <a:pPr algn="ctr"/>
            <a:r>
              <a:rPr lang="en-US" altLang="en-US" sz="6000" dirty="0">
                <a:latin typeface="Franklin Gothic Demi Cond" panose="020B0706030402020204" pitchFamily="34" charset="0"/>
              </a:rPr>
              <a:t>40 CFR Part 266 Subpart P</a:t>
            </a:r>
            <a:endParaRPr lang="en-US" sz="60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571500" y="3263900"/>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428750" lvl="1" indent="-685800" eaLnBrk="1" hangingPunct="1">
              <a:lnSpc>
                <a:spcPct val="100000"/>
              </a:lnSpc>
              <a:spcBef>
                <a:spcPct val="0"/>
              </a:spcBef>
              <a:defRPr/>
            </a:pPr>
            <a:r>
              <a:rPr lang="en-US" altLang="en-US" sz="3600" dirty="0">
                <a:solidFill>
                  <a:schemeClr val="accent6">
                    <a:lumMod val="50000"/>
                  </a:schemeClr>
                </a:solidFill>
                <a:latin typeface="Franklin Gothic Demi Cond" panose="020B0603020102020204" pitchFamily="34" charset="0"/>
                <a:ea typeface="League Gothic" pitchFamily="2" charset="77"/>
                <a:cs typeface="League Gothic" pitchFamily="2" charset="77"/>
              </a:rPr>
              <a:t>Reverse Distribution of Prescription Pharmaceuticals</a:t>
            </a:r>
          </a:p>
          <a:p>
            <a:pPr marL="1428750" lvl="1" indent="-685800" eaLnBrk="1" hangingPunct="1">
              <a:lnSpc>
                <a:spcPct val="100000"/>
              </a:lnSpc>
              <a:spcBef>
                <a:spcPct val="0"/>
              </a:spcBef>
              <a:defRPr/>
            </a:pPr>
            <a:r>
              <a:rPr lang="en-US" altLang="en-US" sz="3600" dirty="0">
                <a:solidFill>
                  <a:schemeClr val="accent6">
                    <a:lumMod val="50000"/>
                  </a:schemeClr>
                </a:solidFill>
                <a:latin typeface="Franklin Gothic Demi Cond" panose="020B0603020102020204" pitchFamily="34" charset="0"/>
                <a:ea typeface="League Gothic" pitchFamily="2" charset="77"/>
                <a:cs typeface="League Gothic" pitchFamily="2" charset="77"/>
              </a:rPr>
              <a:t>Reverse Logistics for Unsold Retail Items</a:t>
            </a:r>
          </a:p>
        </p:txBody>
      </p:sp>
      <p:sp>
        <p:nvSpPr>
          <p:cNvPr id="2" name="Title 1">
            <a:extLst>
              <a:ext uri="{FF2B5EF4-FFF2-40B4-BE49-F238E27FC236}">
                <a16:creationId xmlns:a16="http://schemas.microsoft.com/office/drawing/2014/main" id="{C4DCC8C9-8268-4773-AB8C-DDC9370836FE}"/>
              </a:ext>
            </a:extLst>
          </p:cNvPr>
          <p:cNvSpPr>
            <a:spLocks noGrp="1"/>
          </p:cNvSpPr>
          <p:nvPr>
            <p:ph type="title"/>
          </p:nvPr>
        </p:nvSpPr>
        <p:spPr>
          <a:xfrm>
            <a:off x="477078" y="1758949"/>
            <a:ext cx="12192000" cy="1325563"/>
          </a:xfrm>
        </p:spPr>
        <p:txBody>
          <a:bodyPr/>
          <a:lstStyle/>
          <a:p>
            <a:r>
              <a:rPr lang="en-US" altLang="en-US" sz="4800" dirty="0">
                <a:latin typeface="Franklin Gothic Demi Cond" panose="020B0706030402020204" pitchFamily="34" charset="0"/>
                <a:ea typeface="League Gothic" panose="00000500000000000000" pitchFamily="50" charset="0"/>
                <a:cs typeface="League Gothic" panose="00000500000000000000" pitchFamily="50" charset="0"/>
              </a:rPr>
              <a:t>What is NOT covered today that is in Subpart P?</a:t>
            </a:r>
            <a:endParaRPr lang="en-US" sz="4800" dirty="0"/>
          </a:p>
        </p:txBody>
      </p:sp>
    </p:spTree>
    <p:extLst>
      <p:ext uri="{BB962C8B-B14F-4D97-AF65-F5344CB8AC3E}">
        <p14:creationId xmlns:p14="http://schemas.microsoft.com/office/powerpoint/2010/main" val="40676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1130300" y="3095148"/>
            <a:ext cx="10610596"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The final rule applies to healthcare facilities that generate, accumulate, or otherwise handle HW pharmaceuticals and reverse distributors engaged in the management of prescription HW pharmaceuticals. </a:t>
            </a:r>
          </a:p>
          <a:p>
            <a:pPr marL="685800" indent="-685800" eaLnBrk="1" hangingPunct="1">
              <a:lnSpc>
                <a:spcPct val="100000"/>
              </a:lnSpc>
              <a:spcBef>
                <a:spcPct val="0"/>
              </a:spcBef>
              <a:defRPr/>
            </a:pPr>
            <a:endPar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685800" indent="-685800" eaLnBrk="1" hangingPunct="1">
              <a:lnSpc>
                <a:spcPct val="100000"/>
              </a:lnSpc>
              <a:spcBef>
                <a:spcPct val="0"/>
              </a:spcBef>
              <a:defRPr/>
            </a:pPr>
            <a:endParaRPr lang="en-US" altLang="en-US" sz="29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B91CA780-007D-4201-830C-6F299E939FCF}"/>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104212F8-B709-48C0-8B4C-1014B2267906}"/>
              </a:ext>
            </a:extLst>
          </p:cNvPr>
          <p:cNvSpPr>
            <a:spLocks noGrp="1"/>
          </p:cNvSpPr>
          <p:nvPr>
            <p:ph type="title"/>
          </p:nvPr>
        </p:nvSpPr>
        <p:spPr>
          <a:xfrm>
            <a:off x="1435100" y="1758949"/>
            <a:ext cx="93218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Applicability</a:t>
            </a:r>
            <a:endParaRPr lang="en-US" sz="6000" dirty="0"/>
          </a:p>
        </p:txBody>
      </p:sp>
    </p:spTree>
    <p:extLst>
      <p:ext uri="{BB962C8B-B14F-4D97-AF65-F5344CB8AC3E}">
        <p14:creationId xmlns:p14="http://schemas.microsoft.com/office/powerpoint/2010/main" val="96392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1130300" y="2874070"/>
            <a:ext cx="78232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Pharmaceutical</a:t>
            </a:r>
          </a:p>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Hazardous Waste Pharmaceutical</a:t>
            </a: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Non-Creditable HW Pharmaceutical</a:t>
            </a: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Potentially Creditable HW Pharmaceutical</a:t>
            </a: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Evaluated HW Pharmaceutical</a:t>
            </a:r>
          </a:p>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Healthcare Facility</a:t>
            </a: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Long-Term Care Facility</a:t>
            </a:r>
          </a:p>
          <a:p>
            <a:pPr marL="685800" indent="-685800" eaLnBrk="1" hangingPunct="1">
              <a:lnSpc>
                <a:spcPct val="100000"/>
              </a:lnSpc>
              <a:spcBef>
                <a:spcPct val="0"/>
              </a:spcBef>
              <a:defRPr/>
            </a:pPr>
            <a:r>
              <a:rPr lang="en-US" altLang="en-US" sz="2900" dirty="0">
                <a:solidFill>
                  <a:schemeClr val="accent6">
                    <a:lumMod val="50000"/>
                  </a:schemeClr>
                </a:solidFill>
                <a:latin typeface="Franklin Gothic Demi Cond" panose="020B0603020102020204" pitchFamily="34" charset="0"/>
                <a:ea typeface="League Gothic" pitchFamily="2" charset="77"/>
                <a:cs typeface="League Gothic" pitchFamily="2" charset="77"/>
              </a:rPr>
              <a:t>Household pharmaceutical waste</a:t>
            </a:r>
          </a:p>
          <a:p>
            <a:pPr marL="685800" indent="-685800" eaLnBrk="1" hangingPunct="1">
              <a:lnSpc>
                <a:spcPct val="100000"/>
              </a:lnSpc>
              <a:spcBef>
                <a:spcPct val="0"/>
              </a:spcBef>
              <a:defRPr/>
            </a:pPr>
            <a:r>
              <a:rPr lang="en-US" altLang="en-US" sz="2900" dirty="0">
                <a:solidFill>
                  <a:schemeClr val="accent6">
                    <a:lumMod val="50000"/>
                  </a:schemeClr>
                </a:solidFill>
                <a:latin typeface="Franklin Gothic Demi Cond" panose="020B0603020102020204" pitchFamily="34" charset="0"/>
                <a:ea typeface="League Gothic" pitchFamily="2" charset="77"/>
                <a:cs typeface="League Gothic" pitchFamily="2" charset="77"/>
              </a:rPr>
              <a:t>Reverse Distributor</a:t>
            </a:r>
          </a:p>
        </p:txBody>
      </p:sp>
      <p:sp>
        <p:nvSpPr>
          <p:cNvPr id="5" name="TextBox 4">
            <a:extLst>
              <a:ext uri="{FF2B5EF4-FFF2-40B4-BE49-F238E27FC236}">
                <a16:creationId xmlns:a16="http://schemas.microsoft.com/office/drawing/2014/main" id="{B91CA780-007D-4201-830C-6F299E939FCF}"/>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CDA7ED77-EAD1-4A1A-88E6-AB73973A8390}"/>
              </a:ext>
            </a:extLst>
          </p:cNvPr>
          <p:cNvSpPr>
            <a:spLocks noGrp="1"/>
          </p:cNvSpPr>
          <p:nvPr>
            <p:ph type="title"/>
          </p:nvPr>
        </p:nvSpPr>
        <p:spPr>
          <a:xfrm>
            <a:off x="1435100" y="1758949"/>
            <a:ext cx="93218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New Definitions</a:t>
            </a:r>
            <a:endParaRPr lang="en-US" sz="6000" dirty="0"/>
          </a:p>
        </p:txBody>
      </p:sp>
    </p:spTree>
    <p:extLst>
      <p:ext uri="{BB962C8B-B14F-4D97-AF65-F5344CB8AC3E}">
        <p14:creationId xmlns:p14="http://schemas.microsoft.com/office/powerpoint/2010/main" val="155196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647700" y="3095148"/>
            <a:ext cx="110744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Any drug or dietary supplement for use by humans or other animals</a:t>
            </a:r>
          </a:p>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Any electronic nicotine delivery system</a:t>
            </a:r>
          </a:p>
          <a:p>
            <a:pPr marL="1428750" lvl="1" indent="-6858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Electronic cigarette or vaping pen</a:t>
            </a:r>
          </a:p>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Any liquid nicotine (e-liquid) packaged for retail sale for use in electronic nicotine delivery systems</a:t>
            </a:r>
          </a:p>
          <a:p>
            <a:pPr marL="1428750" lvl="1" indent="-6858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Pre-filled cartridges or vials</a:t>
            </a:r>
          </a:p>
          <a:p>
            <a:pPr marL="685800" indent="-685800" eaLnBrk="1" hangingPunct="1">
              <a:lnSpc>
                <a:spcPct val="100000"/>
              </a:lnSpc>
              <a:spcBef>
                <a:spcPct val="0"/>
              </a:spcBef>
              <a:defRPr/>
            </a:pPr>
            <a:endParaRPr lang="en-US" altLang="en-US" sz="29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4FF99378-73EA-4448-88E6-B19221919AEE}"/>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E6B66DB4-079B-4953-A3BA-1FAA0E2A25A4}"/>
              </a:ext>
            </a:extLst>
          </p:cNvPr>
          <p:cNvSpPr>
            <a:spLocks noGrp="1"/>
          </p:cNvSpPr>
          <p:nvPr>
            <p:ph type="title"/>
          </p:nvPr>
        </p:nvSpPr>
        <p:spPr>
          <a:xfrm>
            <a:off x="1524000" y="1758949"/>
            <a:ext cx="93218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Pharmaceutical</a:t>
            </a:r>
            <a:endParaRPr lang="en-US" dirty="0"/>
          </a:p>
        </p:txBody>
      </p:sp>
    </p:spTree>
    <p:extLst>
      <p:ext uri="{BB962C8B-B14F-4D97-AF65-F5344CB8AC3E}">
        <p14:creationId xmlns:p14="http://schemas.microsoft.com/office/powerpoint/2010/main" val="343963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520700" y="2889503"/>
            <a:ext cx="113538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eaLnBrk="1" hangingPunct="1">
              <a:lnSpc>
                <a:spcPct val="100000"/>
              </a:lnSpc>
              <a:spcBef>
                <a:spcPct val="0"/>
              </a:spcBef>
              <a:defRPr/>
            </a:pPr>
            <a:r>
              <a:rPr lang="en-US" sz="2400" dirty="0">
                <a:solidFill>
                  <a:schemeClr val="accent6">
                    <a:lumMod val="50000"/>
                  </a:schemeClr>
                </a:solidFill>
                <a:latin typeface="Franklin Gothic Demi Cond" panose="020B0603020102020204" pitchFamily="34" charset="0"/>
              </a:rPr>
              <a:t>The definition of ‘‘pharmaceutical’’ applies to finished product electronic nicotine delivery systems, including components and parts, sealed in final packaging intended for consumer use (e.g., electronic cigarettes and vaping pens) and e-liquid that is packaged for retail for use in the electronic nicotine delivery systems (e.g., pre-filled cartridges and vials that are sold separately to consumers or as part of kits)</a:t>
            </a:r>
          </a:p>
          <a:p>
            <a:pPr marL="685800" indent="-685800" eaLnBrk="1" hangingPunct="1">
              <a:lnSpc>
                <a:spcPct val="100000"/>
              </a:lnSpc>
              <a:spcBef>
                <a:spcPct val="0"/>
              </a:spcBef>
              <a:defRPr/>
            </a:pPr>
            <a:r>
              <a:rPr lang="en-US" sz="2400" dirty="0">
                <a:solidFill>
                  <a:schemeClr val="accent6">
                    <a:lumMod val="50000"/>
                  </a:schemeClr>
                </a:solidFill>
                <a:latin typeface="Franklin Gothic Demi Cond" panose="020B0603020102020204" pitchFamily="34" charset="0"/>
              </a:rPr>
              <a:t>E-liquid used by manufacturers of tobacco products (as defined by the FD&amp;C Act) is not included in the final definition of ‘‘pharmaceutical”</a:t>
            </a:r>
          </a:p>
          <a:p>
            <a:pPr marL="685800" indent="-685800" eaLnBrk="1" hangingPunct="1">
              <a:lnSpc>
                <a:spcPct val="100000"/>
              </a:lnSpc>
              <a:spcBef>
                <a:spcPct val="0"/>
              </a:spcBef>
              <a:defRPr/>
            </a:pPr>
            <a:endParaRPr lang="en-US" sz="500" dirty="0">
              <a:solidFill>
                <a:schemeClr val="accent6">
                  <a:lumMod val="50000"/>
                </a:schemeClr>
              </a:solidFill>
              <a:latin typeface="Franklin Gothic Demi Cond" panose="020B0603020102020204" pitchFamily="34" charset="0"/>
            </a:endParaRPr>
          </a:p>
          <a:p>
            <a:pPr marL="1428750" lvl="1" indent="-685800" eaLnBrk="1" hangingPunct="1">
              <a:lnSpc>
                <a:spcPct val="100000"/>
              </a:lnSpc>
              <a:spcBef>
                <a:spcPct val="0"/>
              </a:spcBef>
              <a:defRPr/>
            </a:pPr>
            <a:r>
              <a:rPr lang="en-US" sz="2300" dirty="0">
                <a:solidFill>
                  <a:schemeClr val="accent6">
                    <a:lumMod val="50000"/>
                  </a:schemeClr>
                </a:solidFill>
                <a:latin typeface="Franklin Gothic Demi Cond" panose="020B0603020102020204" pitchFamily="34" charset="0"/>
              </a:rPr>
              <a:t>That means e-liquid that is sold or distributed for further manufacturing, mixing, or packaging into a finished electronic nicotine delivery system is not included</a:t>
            </a:r>
            <a:endParaRPr lang="en-US" altLang="en-US" sz="2300" dirty="0">
              <a:solidFill>
                <a:schemeClr val="accent6">
                  <a:lumMod val="50000"/>
                </a:schemeClr>
              </a:solidFill>
              <a:latin typeface="Franklin Gothic Demi Cond" panose="020B0603020102020204" pitchFamily="34" charset="0"/>
            </a:endParaRPr>
          </a:p>
          <a:p>
            <a:pPr marL="685800" indent="-685800" eaLnBrk="1" hangingPunct="1">
              <a:lnSpc>
                <a:spcPct val="100000"/>
              </a:lnSpc>
              <a:spcBef>
                <a:spcPct val="0"/>
              </a:spcBef>
              <a:defRPr/>
            </a:pPr>
            <a:endParaRPr lang="en-US" altLang="en-US" sz="3000" dirty="0">
              <a:solidFill>
                <a:schemeClr val="accent6">
                  <a:lumMod val="50000"/>
                </a:schemeClr>
              </a:solidFill>
              <a:latin typeface="Franklin Gothic Demi Cond" panose="020B0603020102020204" pitchFamily="34" charset="0"/>
            </a:endParaRPr>
          </a:p>
        </p:txBody>
      </p:sp>
      <p:sp>
        <p:nvSpPr>
          <p:cNvPr id="5" name="TextBox 4">
            <a:extLst>
              <a:ext uri="{FF2B5EF4-FFF2-40B4-BE49-F238E27FC236}">
                <a16:creationId xmlns:a16="http://schemas.microsoft.com/office/drawing/2014/main" id="{4FF99378-73EA-4448-88E6-B19221919AEE}"/>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C9F10F8E-2E53-4E34-B290-3DF1CC008741}"/>
              </a:ext>
            </a:extLst>
          </p:cNvPr>
          <p:cNvSpPr>
            <a:spLocks noGrp="1"/>
          </p:cNvSpPr>
          <p:nvPr>
            <p:ph type="title"/>
          </p:nvPr>
        </p:nvSpPr>
        <p:spPr>
          <a:xfrm>
            <a:off x="1435100" y="1758949"/>
            <a:ext cx="93218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Pharmaceutical</a:t>
            </a:r>
            <a:endParaRPr lang="en-US" sz="6000" dirty="0"/>
          </a:p>
        </p:txBody>
      </p:sp>
    </p:spTree>
    <p:extLst>
      <p:ext uri="{BB962C8B-B14F-4D97-AF65-F5344CB8AC3E}">
        <p14:creationId xmlns:p14="http://schemas.microsoft.com/office/powerpoint/2010/main" val="342442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2D53AB-BE85-4BD9-B99E-5207C687412B}"/>
              </a:ext>
            </a:extLst>
          </p:cNvPr>
          <p:cNvSpPr txBox="1"/>
          <p:nvPr/>
        </p:nvSpPr>
        <p:spPr>
          <a:xfrm>
            <a:off x="9475888" y="6320122"/>
            <a:ext cx="2100758" cy="369332"/>
          </a:xfrm>
          <a:prstGeom prst="rect">
            <a:avLst/>
          </a:prstGeom>
          <a:noFill/>
          <a:ln>
            <a:solidFill>
              <a:srgbClr val="FF0000"/>
            </a:solidFill>
          </a:ln>
        </p:spPr>
        <p:txBody>
          <a:bodyPr wrap="square" rtlCol="0">
            <a:spAutoFit/>
          </a:bodyPr>
          <a:lstStyle/>
          <a:p>
            <a:pPr algn="ctr"/>
            <a:r>
              <a:rPr lang="en-US" dirty="0"/>
              <a:t>Drug Facts Label</a:t>
            </a:r>
          </a:p>
        </p:txBody>
      </p:sp>
      <p:pic>
        <p:nvPicPr>
          <p:cNvPr id="3" name="Picture 2" descr="picture of the drug facts on the label of a rubbing alcohol container ">
            <a:extLst>
              <a:ext uri="{FF2B5EF4-FFF2-40B4-BE49-F238E27FC236}">
                <a16:creationId xmlns:a16="http://schemas.microsoft.com/office/drawing/2014/main" id="{97FB1725-B019-4E34-8CBF-6A6043C91701}"/>
              </a:ext>
            </a:extLst>
          </p:cNvPr>
          <p:cNvPicPr>
            <a:picLocks noChangeAspect="1"/>
          </p:cNvPicPr>
          <p:nvPr/>
        </p:nvPicPr>
        <p:blipFill>
          <a:blip r:embed="rId3"/>
          <a:stretch>
            <a:fillRect/>
          </a:stretch>
        </p:blipFill>
        <p:spPr>
          <a:xfrm rot="5400000">
            <a:off x="9395617" y="4061517"/>
            <a:ext cx="2261300" cy="1697736"/>
          </a:xfrm>
          <a:prstGeom prst="rect">
            <a:avLst/>
          </a:prstGeom>
        </p:spPr>
      </p:pic>
      <p:sp>
        <p:nvSpPr>
          <p:cNvPr id="4" name="TextBox 3">
            <a:extLst>
              <a:ext uri="{FF2B5EF4-FFF2-40B4-BE49-F238E27FC236}">
                <a16:creationId xmlns:a16="http://schemas.microsoft.com/office/drawing/2014/main" id="{385A0BD4-79DD-4957-9D59-C9DD3A87E735}"/>
              </a:ext>
            </a:extLst>
          </p:cNvPr>
          <p:cNvSpPr txBox="1"/>
          <p:nvPr/>
        </p:nvSpPr>
        <p:spPr>
          <a:xfrm>
            <a:off x="6471268" y="6132158"/>
            <a:ext cx="2100758" cy="646331"/>
          </a:xfrm>
          <a:prstGeom prst="rect">
            <a:avLst/>
          </a:prstGeom>
          <a:noFill/>
          <a:ln>
            <a:solidFill>
              <a:srgbClr val="FF0000"/>
            </a:solidFill>
          </a:ln>
        </p:spPr>
        <p:txBody>
          <a:bodyPr wrap="square" rtlCol="0">
            <a:spAutoFit/>
          </a:bodyPr>
          <a:lstStyle/>
          <a:p>
            <a:pPr algn="ctr"/>
            <a:r>
              <a:rPr lang="en-US" dirty="0"/>
              <a:t>Dietary Supplement Label</a:t>
            </a:r>
          </a:p>
        </p:txBody>
      </p:sp>
      <p:pic>
        <p:nvPicPr>
          <p:cNvPr id="2" name="Picture 1" descr="picture of the supplement facts on the label of a dietary supplement bottle.">
            <a:extLst>
              <a:ext uri="{FF2B5EF4-FFF2-40B4-BE49-F238E27FC236}">
                <a16:creationId xmlns:a16="http://schemas.microsoft.com/office/drawing/2014/main" id="{6CABB642-A807-41FC-9144-13B631C84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364420" y="4042013"/>
            <a:ext cx="2314455" cy="1736744"/>
          </a:xfrm>
          <a:prstGeom prst="rect">
            <a:avLst/>
          </a:prstGeom>
        </p:spPr>
      </p:pic>
      <p:sp>
        <p:nvSpPr>
          <p:cNvPr id="5" name="TextBox 4">
            <a:extLst>
              <a:ext uri="{FF2B5EF4-FFF2-40B4-BE49-F238E27FC236}">
                <a16:creationId xmlns:a16="http://schemas.microsoft.com/office/drawing/2014/main" id="{C9B29AE9-4AAA-4609-BD4F-A00F65BC47FB}"/>
              </a:ext>
            </a:extLst>
          </p:cNvPr>
          <p:cNvSpPr txBox="1"/>
          <p:nvPr/>
        </p:nvSpPr>
        <p:spPr>
          <a:xfrm>
            <a:off x="7416800" y="2082296"/>
            <a:ext cx="4521200" cy="1523494"/>
          </a:xfrm>
          <a:prstGeom prst="rect">
            <a:avLst/>
          </a:prstGeom>
          <a:noFill/>
        </p:spPr>
        <p:txBody>
          <a:bodyPr wrap="square" rtlCol="0">
            <a:spAutoFit/>
          </a:bodyPr>
          <a:lstStyle/>
          <a:p>
            <a:r>
              <a:rPr lang="en-US" sz="2200" b="1" dirty="0">
                <a:solidFill>
                  <a:schemeClr val="accent6">
                    <a:lumMod val="50000"/>
                  </a:schemeClr>
                </a:solidFill>
                <a:latin typeface="Franklin Gothic Demi Cond" panose="020B0706030402020204" pitchFamily="34" charset="0"/>
              </a:rPr>
              <a:t>Pharmaceuticals does NOT include:</a:t>
            </a:r>
          </a:p>
          <a:p>
            <a:endParaRPr lang="en-US" sz="500" dirty="0">
              <a:solidFill>
                <a:schemeClr val="accent6">
                  <a:lumMod val="50000"/>
                </a:schemeClr>
              </a:solidFill>
              <a:latin typeface="Franklin Gothic Demi Cond" panose="020B0706030402020204" pitchFamily="34" charset="0"/>
            </a:endParaRP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Dental Amalgam</a:t>
            </a: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Sharps</a:t>
            </a: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Medical Waste</a:t>
            </a:r>
          </a:p>
        </p:txBody>
      </p:sp>
      <p:sp>
        <p:nvSpPr>
          <p:cNvPr id="15362" name="TextBox 18">
            <a:extLst>
              <a:ext uri="{FF2B5EF4-FFF2-40B4-BE49-F238E27FC236}">
                <a16:creationId xmlns:a16="http://schemas.microsoft.com/office/drawing/2014/main" id="{0B045D10-4E69-4DE8-9037-FFE3E247548C}"/>
              </a:ext>
            </a:extLst>
          </p:cNvPr>
          <p:cNvSpPr txBox="1">
            <a:spLocks noChangeArrowheads="1"/>
          </p:cNvSpPr>
          <p:nvPr/>
        </p:nvSpPr>
        <p:spPr bwMode="auto">
          <a:xfrm>
            <a:off x="254000" y="2183896"/>
            <a:ext cx="6299199" cy="41240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228600" eaLnBrk="1" hangingPunct="1">
              <a:spcBef>
                <a:spcPct val="0"/>
              </a:spcBef>
              <a:spcAft>
                <a:spcPts val="600"/>
              </a:spcAft>
              <a:buNone/>
            </a:pPr>
            <a:r>
              <a:rPr lang="en-US" altLang="en-US" sz="2400" b="1" dirty="0">
                <a:solidFill>
                  <a:schemeClr val="accent6">
                    <a:lumMod val="50000"/>
                  </a:schemeClr>
                </a:solidFill>
                <a:latin typeface="Franklin Gothic Demi Cond" panose="020B0706030402020204" pitchFamily="34" charset="0"/>
              </a:rPr>
              <a:t>Pharmaceuticals Includes, but is not limited to</a:t>
            </a:r>
            <a:r>
              <a:rPr lang="en-US" altLang="en-US" sz="2500" b="1" dirty="0">
                <a:solidFill>
                  <a:schemeClr val="accent6">
                    <a:lumMod val="50000"/>
                  </a:schemeClr>
                </a:solidFill>
                <a:latin typeface="Franklin Gothic Demi Cond" panose="020B0706030402020204" pitchFamily="34" charset="0"/>
              </a:rPr>
              <a:t>:</a:t>
            </a:r>
          </a:p>
          <a:p>
            <a:pPr marL="228600" eaLnBrk="1" hangingPunct="1">
              <a:spcBef>
                <a:spcPct val="0"/>
              </a:spcBef>
              <a:spcAft>
                <a:spcPts val="600"/>
              </a:spcAft>
              <a:buNone/>
            </a:pPr>
            <a:endParaRPr lang="en-US" altLang="en-US" sz="500" b="1" dirty="0">
              <a:solidFill>
                <a:schemeClr val="accent6">
                  <a:lumMod val="50000"/>
                </a:schemeClr>
              </a:solidFill>
              <a:latin typeface="Franklin Gothic Demi Cond" panose="020B0706030402020204" pitchFamily="34" charset="0"/>
            </a:endParaRP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Dietary Supplements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Prescription Drugs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Over-the-Counter Drugs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Homeopathic Drugs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Compounded Drugs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Investigational New Drugs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Pharmaceuticals Remaining in Non-Empty Containers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PPE Contaminated with Pharmaceuticals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Clean-Up Material from Spills of Pharmaceuticals</a:t>
            </a:r>
          </a:p>
          <a:p>
            <a:pPr marL="1200150" lvl="1" indent="-228600" eaLnBrk="1" hangingPunct="1">
              <a:spcBef>
                <a:spcPct val="0"/>
              </a:spcBef>
              <a:spcAft>
                <a:spcPts val="600"/>
              </a:spcAft>
            </a:pPr>
            <a:endParaRPr lang="en-US" altLang="en-US" sz="2000" dirty="0">
              <a:solidFill>
                <a:srgbClr val="000000"/>
              </a:solidFill>
              <a:latin typeface="+mn-lt"/>
            </a:endParaRPr>
          </a:p>
        </p:txBody>
      </p:sp>
      <p:sp>
        <p:nvSpPr>
          <p:cNvPr id="6" name="Title 5">
            <a:extLst>
              <a:ext uri="{FF2B5EF4-FFF2-40B4-BE49-F238E27FC236}">
                <a16:creationId xmlns:a16="http://schemas.microsoft.com/office/drawing/2014/main" id="{45D6F6A4-F082-4D98-9D05-ECE1D5C870F7}"/>
              </a:ext>
            </a:extLst>
          </p:cNvPr>
          <p:cNvSpPr>
            <a:spLocks noGrp="1"/>
          </p:cNvSpPr>
          <p:nvPr>
            <p:ph type="title"/>
          </p:nvPr>
        </p:nvSpPr>
        <p:spPr/>
        <p:txBody>
          <a:bodyPr/>
          <a:lstStyle/>
          <a:p>
            <a:r>
              <a:rPr lang="en-US" altLang="en-US" sz="5400" dirty="0">
                <a:solidFill>
                  <a:schemeClr val="accent6">
                    <a:lumMod val="50000"/>
                  </a:schemeClr>
                </a:solidFill>
                <a:latin typeface="Franklin Gothic Demi" panose="020B0703020102020204" pitchFamily="34" charset="0"/>
              </a:rPr>
              <a:t>Definition of Pharmaceutical (Continued)</a:t>
            </a:r>
            <a:endParaRPr lang="en-US" sz="5400" dirty="0"/>
          </a:p>
        </p:txBody>
      </p:sp>
    </p:spTree>
    <p:extLst>
      <p:ext uri="{BB962C8B-B14F-4D97-AF65-F5344CB8AC3E}">
        <p14:creationId xmlns:p14="http://schemas.microsoft.com/office/powerpoint/2010/main" val="395338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a medication called Readi-Cat 2, which contains Barium Sulfate">
            <a:extLst>
              <a:ext uri="{FF2B5EF4-FFF2-40B4-BE49-F238E27FC236}">
                <a16:creationId xmlns:a16="http://schemas.microsoft.com/office/drawing/2014/main" id="{BF1D54A3-BBD7-4605-A74A-9C8E0D370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3736" y="4261874"/>
            <a:ext cx="1557528" cy="2336292"/>
          </a:xfrm>
          <a:prstGeom prst="rect">
            <a:avLst/>
          </a:prstGeom>
          <a:ln>
            <a:solidFill>
              <a:schemeClr val="tx1"/>
            </a:solidFill>
          </a:ln>
        </p:spPr>
      </p:pic>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431800" y="2942897"/>
            <a:ext cx="1153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pharmaceutical that is a solid waste as defined in 40 CFR 261.2</a:t>
            </a:r>
          </a:p>
          <a:p>
            <a:pPr marL="685800" indent="-68580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Exhibits one or more characteristics identified in 40 CFR 261 Subpart C or</a:t>
            </a:r>
          </a:p>
          <a:p>
            <a:pPr marL="1428750" lvl="1" indent="-685800" eaLnBrk="1" hangingPunct="1">
              <a:lnSpc>
                <a:spcPct val="100000"/>
              </a:lnSpc>
              <a:spcBef>
                <a:spcPct val="0"/>
              </a:spcBef>
              <a:defRPr/>
            </a:pPr>
            <a:r>
              <a:rPr lang="en-US" altLang="en-US" sz="2500" dirty="0">
                <a:solidFill>
                  <a:schemeClr val="accent6">
                    <a:lumMod val="50000"/>
                  </a:schemeClr>
                </a:solidFill>
                <a:latin typeface="Franklin Gothic Demi Cond" panose="020B0603020102020204" pitchFamily="34" charset="0"/>
                <a:ea typeface="League Gothic" pitchFamily="2" charset="77"/>
                <a:cs typeface="League Gothic" pitchFamily="2" charset="77"/>
              </a:rPr>
              <a:t>Is listed in 40 CFR 261 Subpart D</a:t>
            </a:r>
          </a:p>
          <a:p>
            <a:pPr marL="685800" indent="-68580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E63EAEB1-CCF9-4848-AEF2-9E650A3660E3}"/>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5FA3B399-C1AC-4D6B-8F68-6FAE65586631}"/>
              </a:ext>
            </a:extLst>
          </p:cNvPr>
          <p:cNvSpPr>
            <a:spLocks noGrp="1"/>
          </p:cNvSpPr>
          <p:nvPr>
            <p:ph type="title"/>
          </p:nvPr>
        </p:nvSpPr>
        <p:spPr>
          <a:xfrm>
            <a:off x="787400" y="1758949"/>
            <a:ext cx="108204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Hazardous Waste Pharmaceutical</a:t>
            </a:r>
            <a:endParaRPr lang="en-US" sz="6000" dirty="0"/>
          </a:p>
        </p:txBody>
      </p:sp>
    </p:spTree>
    <p:extLst>
      <p:ext uri="{BB962C8B-B14F-4D97-AF65-F5344CB8AC3E}">
        <p14:creationId xmlns:p14="http://schemas.microsoft.com/office/powerpoint/2010/main" val="22433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2835642"/>
            <a:ext cx="11709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What is not a HW Pharmaceutical:</a:t>
            </a:r>
          </a:p>
          <a:p>
            <a:pPr eaLnBrk="1" hangingPunct="1">
              <a:lnSpc>
                <a:spcPct val="100000"/>
              </a:lnSpc>
              <a:spcBef>
                <a:spcPct val="0"/>
              </a:spcBef>
              <a:buNone/>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685800" indent="-685800" eaLnBrk="1" hangingPunct="1">
              <a:lnSpc>
                <a:spcPct val="100000"/>
              </a:lnSpc>
              <a:spcBef>
                <a:spcPct val="0"/>
              </a:spcBef>
              <a:defRPr/>
            </a:pP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a:t>
            </a:r>
            <a:r>
              <a:rPr lang="en-US" altLang="en-US" sz="2400" u="sng" dirty="0">
                <a:solidFill>
                  <a:schemeClr val="accent6">
                    <a:lumMod val="50000"/>
                  </a:schemeClr>
                </a:solidFill>
                <a:latin typeface="Franklin Gothic Demi Cond" panose="020B0603020102020204" pitchFamily="34" charset="0"/>
                <a:ea typeface="League Gothic" pitchFamily="2" charset="77"/>
                <a:cs typeface="League Gothic" pitchFamily="2" charset="77"/>
              </a:rPr>
              <a:t>pharmaceutical</a:t>
            </a: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 is not a solid waste, as defined in 40 CFR 261.2, and therefore not a HW pharmaceutical, </a:t>
            </a:r>
            <a:r>
              <a:rPr lang="en-US" altLang="en-US" sz="2400" i="1" dirty="0">
                <a:solidFill>
                  <a:schemeClr val="accent6">
                    <a:lumMod val="50000"/>
                  </a:schemeClr>
                </a:solidFill>
                <a:latin typeface="Franklin Gothic Demi Cond" panose="020B0603020102020204" pitchFamily="34" charset="0"/>
                <a:ea typeface="League Gothic" pitchFamily="2" charset="77"/>
                <a:cs typeface="League Gothic" pitchFamily="2" charset="77"/>
              </a:rPr>
              <a:t>if it </a:t>
            </a:r>
            <a:r>
              <a:rPr lang="en-US" altLang="en-US" sz="2400" i="1" u="sng" dirty="0">
                <a:solidFill>
                  <a:schemeClr val="accent6">
                    <a:lumMod val="50000"/>
                  </a:schemeClr>
                </a:solidFill>
                <a:latin typeface="Franklin Gothic Demi Cond" panose="020B0603020102020204" pitchFamily="34" charset="0"/>
                <a:ea typeface="League Gothic" pitchFamily="2" charset="77"/>
                <a:cs typeface="League Gothic" pitchFamily="2" charset="77"/>
              </a:rPr>
              <a:t>is</a:t>
            </a:r>
            <a:r>
              <a:rPr lang="en-US" altLang="en-US" sz="2400" i="1" dirty="0">
                <a:solidFill>
                  <a:schemeClr val="accent6">
                    <a:lumMod val="50000"/>
                  </a:schemeClr>
                </a:solidFill>
                <a:latin typeface="Franklin Gothic Demi Cond" panose="020B0603020102020204" pitchFamily="34" charset="0"/>
                <a:ea typeface="League Gothic" pitchFamily="2" charset="77"/>
                <a:cs typeface="League Gothic" pitchFamily="2" charset="77"/>
              </a:rPr>
              <a:t> legitimately used / reused </a:t>
            </a: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(e.g., lawfully donated for its intended purpose) or reclaimed</a:t>
            </a:r>
          </a:p>
          <a:p>
            <a:pPr marL="685800" indent="-685800" eaLnBrk="1" hangingPunct="1">
              <a:lnSpc>
                <a:spcPct val="100000"/>
              </a:lnSpc>
              <a:spcBef>
                <a:spcPct val="0"/>
              </a:spcBef>
              <a:defRPr/>
            </a:pP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An </a:t>
            </a:r>
            <a:r>
              <a:rPr lang="en-US" altLang="en-US" sz="2400" u="sng" dirty="0">
                <a:solidFill>
                  <a:schemeClr val="accent6">
                    <a:lumMod val="50000"/>
                  </a:schemeClr>
                </a:solidFill>
                <a:latin typeface="Franklin Gothic Demi Cond" panose="020B0603020102020204" pitchFamily="34" charset="0"/>
                <a:ea typeface="League Gothic" pitchFamily="2" charset="77"/>
                <a:cs typeface="League Gothic" pitchFamily="2" charset="77"/>
              </a:rPr>
              <a:t>over-the-counter pharmaceutical, dietary supplement, or homeopathic drug </a:t>
            </a: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is not a solid waste, as defined in 40 CFR 261.2, and therefore not a HW pharmaceutical, if it has a </a:t>
            </a:r>
            <a:r>
              <a:rPr lang="en-US" altLang="en-US" sz="2400" i="1" u="sng" dirty="0">
                <a:solidFill>
                  <a:schemeClr val="accent6">
                    <a:lumMod val="50000"/>
                  </a:schemeClr>
                </a:solidFill>
                <a:latin typeface="Franklin Gothic Demi Cond" panose="020B0603020102020204" pitchFamily="34" charset="0"/>
                <a:ea typeface="League Gothic" pitchFamily="2" charset="77"/>
                <a:cs typeface="League Gothic" pitchFamily="2" charset="77"/>
              </a:rPr>
              <a:t>reasonable expectation </a:t>
            </a:r>
            <a:r>
              <a:rPr lang="en-US" altLang="en-US" sz="2400" i="1" dirty="0">
                <a:solidFill>
                  <a:schemeClr val="accent6">
                    <a:lumMod val="50000"/>
                  </a:schemeClr>
                </a:solidFill>
                <a:latin typeface="Franklin Gothic Demi Cond" panose="020B0603020102020204" pitchFamily="34" charset="0"/>
                <a:ea typeface="League Gothic" pitchFamily="2" charset="77"/>
                <a:cs typeface="League Gothic" pitchFamily="2" charset="77"/>
              </a:rPr>
              <a:t>of being legitimately used / reused </a:t>
            </a: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(e.g., lawfully redistributed for its intended purpose) or reclaimed</a:t>
            </a:r>
          </a:p>
          <a:p>
            <a:pPr marL="685800" indent="-685800" eaLnBrk="1" hangingPunct="1">
              <a:lnSpc>
                <a:spcPct val="100000"/>
              </a:lnSpc>
              <a:spcBef>
                <a:spcPct val="0"/>
              </a:spcBef>
              <a:defRPr/>
            </a:pP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Household Waste Pharmaceutical is a solid waste, as defined in 40 CFR 261.2, but is excluded from being a HW under 40 CFR 261.4(b)(1)</a:t>
            </a:r>
          </a:p>
        </p:txBody>
      </p:sp>
      <p:sp>
        <p:nvSpPr>
          <p:cNvPr id="6" name="TextBox 5">
            <a:extLst>
              <a:ext uri="{FF2B5EF4-FFF2-40B4-BE49-F238E27FC236}">
                <a16:creationId xmlns:a16="http://schemas.microsoft.com/office/drawing/2014/main" id="{CCF102C3-EA84-4812-89B6-1FDE96CF0447}"/>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7" name="Title 1">
            <a:extLst>
              <a:ext uri="{FF2B5EF4-FFF2-40B4-BE49-F238E27FC236}">
                <a16:creationId xmlns:a16="http://schemas.microsoft.com/office/drawing/2014/main" id="{9D0435EF-2FB2-4854-9336-57FA1F6FCA23}"/>
              </a:ext>
            </a:extLst>
          </p:cNvPr>
          <p:cNvSpPr>
            <a:spLocks noGrp="1"/>
          </p:cNvSpPr>
          <p:nvPr>
            <p:ph type="title"/>
          </p:nvPr>
        </p:nvSpPr>
        <p:spPr>
          <a:xfrm>
            <a:off x="787400" y="1758949"/>
            <a:ext cx="10820400"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Hazardous Waste Pharmaceutical</a:t>
            </a:r>
            <a:endParaRPr lang="en-US" sz="6000" dirty="0"/>
          </a:p>
        </p:txBody>
      </p:sp>
    </p:spTree>
    <p:extLst>
      <p:ext uri="{BB962C8B-B14F-4D97-AF65-F5344CB8AC3E}">
        <p14:creationId xmlns:p14="http://schemas.microsoft.com/office/powerpoint/2010/main" val="343705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41300" y="2817813"/>
            <a:ext cx="117094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Donations:</a:t>
            </a:r>
          </a:p>
          <a:p>
            <a:pPr marL="457200" indent="-457200" eaLnBrk="1" hangingPunct="1">
              <a:lnSpc>
                <a:spcPct val="100000"/>
              </a:lnSpc>
              <a:spcBef>
                <a:spcPct val="0"/>
              </a:spcBef>
              <a:defRPr/>
            </a:pPr>
            <a:r>
              <a:rPr lang="en-US" sz="2600" dirty="0">
                <a:solidFill>
                  <a:schemeClr val="accent6">
                    <a:lumMod val="50000"/>
                  </a:schemeClr>
                </a:solidFill>
                <a:latin typeface="Franklin Gothic Demi Cond" panose="020B0603020102020204" pitchFamily="34" charset="0"/>
              </a:rPr>
              <a:t>A pharmaceutical is not a solid waste if it is lawfully donated for its intended purpose</a:t>
            </a:r>
          </a:p>
          <a:p>
            <a:pPr marL="457200" indent="-457200" eaLnBrk="1" hangingPunct="1">
              <a:lnSpc>
                <a:spcPct val="100000"/>
              </a:lnSpc>
              <a:spcBef>
                <a:spcPct val="0"/>
              </a:spcBef>
              <a:defRPr/>
            </a:pPr>
            <a:r>
              <a:rPr lang="en-US" sz="2600" dirty="0">
                <a:solidFill>
                  <a:schemeClr val="accent6">
                    <a:lumMod val="50000"/>
                  </a:schemeClr>
                </a:solidFill>
                <a:latin typeface="Franklin Gothic Demi Cond" panose="020B0603020102020204" pitchFamily="34" charset="0"/>
              </a:rPr>
              <a:t>This would include donations to a charity, non-governmental organization, or to a healthcare facility that is participating in a donation or repository program that is authorized by the state.</a:t>
            </a:r>
          </a:p>
          <a:p>
            <a:pPr marL="457200" indent="-457200" eaLnBrk="1" hangingPunct="1">
              <a:lnSpc>
                <a:spcPct val="100000"/>
              </a:lnSpc>
              <a:spcBef>
                <a:spcPct val="0"/>
              </a:spcBef>
              <a:defRPr/>
            </a:pPr>
            <a:r>
              <a:rPr lang="en-US" sz="2600" dirty="0">
                <a:solidFill>
                  <a:schemeClr val="accent6">
                    <a:lumMod val="50000"/>
                  </a:schemeClr>
                </a:solidFill>
                <a:latin typeface="Franklin Gothic Demi Cond" panose="020B0603020102020204" pitchFamily="34" charset="0"/>
              </a:rPr>
              <a:t>Repurposing pharmaceuticals happens under narrow circumstances and state donation and repository laws dictate the conditions under which pharmaceuticals may be donated</a:t>
            </a:r>
          </a:p>
          <a:p>
            <a:pPr marL="457200" indent="-457200" eaLnBrk="1" hangingPunct="1">
              <a:lnSpc>
                <a:spcPct val="100000"/>
              </a:lnSpc>
              <a:spcBef>
                <a:spcPct val="0"/>
              </a:spcBef>
              <a:defRPr/>
            </a:pPr>
            <a:r>
              <a:rPr lang="en-US" sz="2600" dirty="0">
                <a:solidFill>
                  <a:schemeClr val="accent6">
                    <a:lumMod val="50000"/>
                  </a:schemeClr>
                </a:solidFill>
                <a:latin typeface="Franklin Gothic Demi Cond" panose="020B0603020102020204" pitchFamily="34" charset="0"/>
              </a:rPr>
              <a:t>In addition to the state regulations, the FDA has guidelines for the donation of pharmaceuticals for international relief efforts, as does the World Health Organization</a:t>
            </a:r>
            <a:endPar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457200" indent="-457200" eaLnBrk="1" hangingPunct="1">
              <a:lnSpc>
                <a:spcPct val="100000"/>
              </a:lnSpc>
              <a:spcBef>
                <a:spcPct val="0"/>
              </a:spcBef>
              <a:defRPr/>
            </a:pPr>
            <a:endParaRPr lang="en-US" altLang="en-US" sz="2300" dirty="0">
              <a:solidFill>
                <a:schemeClr val="accent6">
                  <a:lumMod val="50000"/>
                </a:schemeClr>
              </a:solidFill>
              <a:latin typeface="Franklin Gothic Demi Cond" panose="020B0603020102020204" pitchFamily="34" charset="0"/>
            </a:endParaRPr>
          </a:p>
          <a:p>
            <a:pPr eaLnBrk="1" hangingPunct="1">
              <a:lnSpc>
                <a:spcPct val="100000"/>
              </a:lnSpc>
              <a:spcBef>
                <a:spcPct val="0"/>
              </a:spcBef>
              <a:buNone/>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2" name="Title 1">
            <a:extLst>
              <a:ext uri="{FF2B5EF4-FFF2-40B4-BE49-F238E27FC236}">
                <a16:creationId xmlns:a16="http://schemas.microsoft.com/office/drawing/2014/main" id="{AECB2ECD-353F-4152-98BF-C9E3807BED81}"/>
              </a:ext>
            </a:extLst>
          </p:cNvPr>
          <p:cNvSpPr>
            <a:spLocks noGrp="1"/>
          </p:cNvSpPr>
          <p:nvPr>
            <p:ph type="title"/>
          </p:nvPr>
        </p:nvSpPr>
        <p:spPr>
          <a:xfrm>
            <a:off x="903287" y="1758949"/>
            <a:ext cx="10410825" cy="1325563"/>
          </a:xfrm>
        </p:spPr>
        <p:txBody>
          <a:bodyPr/>
          <a:lstStyle/>
          <a:p>
            <a:pPr algn="ctr"/>
            <a:r>
              <a:rPr lang="en-US" sz="6000" dirty="0"/>
              <a:t>Hazardous Waste Pharmaceutical</a:t>
            </a:r>
          </a:p>
        </p:txBody>
      </p:sp>
    </p:spTree>
    <p:extLst>
      <p:ext uri="{BB962C8B-B14F-4D97-AF65-F5344CB8AC3E}">
        <p14:creationId xmlns:p14="http://schemas.microsoft.com/office/powerpoint/2010/main" val="118190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7614D2-2984-4CAD-98FD-D416AEE16979}"/>
              </a:ext>
              <a:ext uri="{C183D7F6-B498-43B3-948B-1728B52AA6E4}">
                <adec:decorative xmlns:adec="http://schemas.microsoft.com/office/drawing/2017/decorative" val="1"/>
              </a:ext>
            </a:extLst>
          </p:cNvPr>
          <p:cNvSpPr/>
          <p:nvPr/>
        </p:nvSpPr>
        <p:spPr>
          <a:xfrm>
            <a:off x="-468313" y="1600199"/>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sp>
        <p:nvSpPr>
          <p:cNvPr id="6" name="TextBox 18">
            <a:extLst>
              <a:ext uri="{FF2B5EF4-FFF2-40B4-BE49-F238E27FC236}">
                <a16:creationId xmlns:a16="http://schemas.microsoft.com/office/drawing/2014/main" id="{3542FA09-8AD3-764F-9AE0-5A71D00391C6}"/>
              </a:ext>
            </a:extLst>
          </p:cNvPr>
          <p:cNvSpPr txBox="1">
            <a:spLocks noChangeArrowheads="1"/>
          </p:cNvSpPr>
          <p:nvPr/>
        </p:nvSpPr>
        <p:spPr bwMode="auto">
          <a:xfrm>
            <a:off x="660400" y="3023117"/>
            <a:ext cx="10871199"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428750" lvl="1"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New regulations under 40 CFR 266 Subpart P for the management of Hazardous Waste (HW) pharmaceuticals by healthcare facilities and reverse distributors.</a:t>
            </a:r>
          </a:p>
          <a:p>
            <a:pPr marL="1828800" lvl="2"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Conditional exemption for DEA controlled substances</a:t>
            </a:r>
          </a:p>
          <a:p>
            <a:pPr marL="1828800" lvl="2"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Redefines when Subpart P containers are RCRA Empty</a:t>
            </a:r>
          </a:p>
          <a:p>
            <a:pPr marL="1828800" lvl="2"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Establishes EPA policy on status of unsold retail items managed at reverse logistics centers</a:t>
            </a:r>
          </a:p>
          <a:p>
            <a:pPr marL="1428750" lvl="1"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Prohibition on </a:t>
            </a:r>
            <a:r>
              <a:rPr lang="en-US" altLang="en-US" sz="2600" dirty="0" err="1">
                <a:solidFill>
                  <a:schemeClr val="accent6">
                    <a:lumMod val="50000"/>
                  </a:schemeClr>
                </a:solidFill>
                <a:latin typeface="Franklin Gothic Demi Cond" panose="020B0706030402020204" pitchFamily="34" charset="0"/>
                <a:ea typeface="League Gothic" pitchFamily="2" charset="77"/>
                <a:cs typeface="League Gothic" pitchFamily="2" charset="77"/>
              </a:rPr>
              <a:t>sewering</a:t>
            </a: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 of HW pharmaceuticals</a:t>
            </a:r>
          </a:p>
          <a:p>
            <a:pPr marL="1428750" lvl="1" indent="-6858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Amendment to P075 Acute HW listing for nicotine &amp; salts</a:t>
            </a:r>
          </a:p>
          <a:p>
            <a:pPr marL="1428750" lvl="1" indent="-685800" eaLnBrk="1" hangingPunct="1">
              <a:lnSpc>
                <a:spcPct val="100000"/>
              </a:lnSpc>
              <a:spcBef>
                <a:spcPct val="0"/>
              </a:spcBef>
              <a:defRPr/>
            </a:pPr>
            <a:endParaRPr lang="en-US" altLang="en-US" sz="30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a:p>
            <a:pPr marL="1828800" lvl="2" indent="-685800" eaLnBrk="1" hangingPunct="1">
              <a:lnSpc>
                <a:spcPct val="100000"/>
              </a:lnSpc>
              <a:spcBef>
                <a:spcPct val="0"/>
              </a:spcBef>
              <a:defRPr/>
            </a:pPr>
            <a:endParaRPr lang="en-US" altLang="en-US" sz="26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a:p>
            <a:pPr marL="1428750" lvl="1" indent="-685800" eaLnBrk="1" hangingPunct="1">
              <a:lnSpc>
                <a:spcPct val="100000"/>
              </a:lnSpc>
              <a:spcBef>
                <a:spcPct val="0"/>
              </a:spcBef>
              <a:defRPr/>
            </a:pPr>
            <a:endParaRPr lang="en-US" altLang="en-US" sz="26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a:p>
            <a:pPr marL="1428750" lvl="1" indent="-685800" eaLnBrk="1" hangingPunct="1">
              <a:lnSpc>
                <a:spcPct val="100000"/>
              </a:lnSpc>
              <a:spcBef>
                <a:spcPct val="0"/>
              </a:spcBef>
              <a:defRPr/>
            </a:pPr>
            <a:endParaRPr lang="en-US" altLang="en-US" sz="26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p:txBody>
      </p:sp>
      <p:sp>
        <p:nvSpPr>
          <p:cNvPr id="8" name="Title 7">
            <a:extLst>
              <a:ext uri="{FF2B5EF4-FFF2-40B4-BE49-F238E27FC236}">
                <a16:creationId xmlns:a16="http://schemas.microsoft.com/office/drawing/2014/main" id="{3637512D-DC1C-4588-B881-237738ECD3DA}"/>
              </a:ext>
            </a:extLst>
          </p:cNvPr>
          <p:cNvSpPr>
            <a:spLocks noGrp="1"/>
          </p:cNvSpPr>
          <p:nvPr>
            <p:ph type="title"/>
          </p:nvPr>
        </p:nvSpPr>
        <p:spPr>
          <a:xfrm>
            <a:off x="-1" y="1641505"/>
            <a:ext cx="12192000" cy="1325563"/>
          </a:xfrm>
        </p:spPr>
        <p:txBody>
          <a:bodyPr/>
          <a:lstStyle/>
          <a:p>
            <a:pPr algn="ctr"/>
            <a:r>
              <a:rPr lang="en-US" altLang="en-US" sz="5400" dirty="0">
                <a:latin typeface="Franklin Gothic Medium" panose="020B0603020102020204" pitchFamily="34" charset="0"/>
                <a:ea typeface="League Gothic" panose="00000500000000000000" pitchFamily="50" charset="0"/>
                <a:cs typeface="Calibri" panose="020F0502020204030204" pitchFamily="34" charset="0"/>
              </a:rPr>
              <a:t>Management Standards for Hazardous Waste Pharmaceuticals</a:t>
            </a:r>
            <a:endParaRPr lang="en-US" sz="5400" dirty="0"/>
          </a:p>
        </p:txBody>
      </p:sp>
    </p:spTree>
    <p:extLst>
      <p:ext uri="{BB962C8B-B14F-4D97-AF65-F5344CB8AC3E}">
        <p14:creationId xmlns:p14="http://schemas.microsoft.com/office/powerpoint/2010/main" val="201355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3408124"/>
            <a:ext cx="1078230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3 Types of HW Pharmaceuticals:</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Non-Creditable HW Pharmaceuticals</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Potentially Creditable HW Pharmaceuticals</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Evaluated HW Pharmaceuticals</a:t>
            </a: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CFB36551-864C-41AB-A80C-F38F4530CB8A}"/>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C7166574-4D34-4C09-A10D-B9B4937CF1C4}"/>
              </a:ext>
            </a:extLst>
          </p:cNvPr>
          <p:cNvSpPr>
            <a:spLocks noGrp="1"/>
          </p:cNvSpPr>
          <p:nvPr>
            <p:ph type="title"/>
          </p:nvPr>
        </p:nvSpPr>
        <p:spPr>
          <a:xfrm>
            <a:off x="876300" y="1787405"/>
            <a:ext cx="10439399"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Hazardous Waste Pharmaceutical</a:t>
            </a:r>
            <a:endParaRPr lang="en-US" sz="6000" dirty="0"/>
          </a:p>
        </p:txBody>
      </p:sp>
    </p:spTree>
    <p:extLst>
      <p:ext uri="{BB962C8B-B14F-4D97-AF65-F5344CB8AC3E}">
        <p14:creationId xmlns:p14="http://schemas.microsoft.com/office/powerpoint/2010/main" val="155610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704850" y="3376856"/>
            <a:ext cx="107823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prescription HW pharmaceutical that does not have a reasonable expectation to be eligible for manufacturer credit</a:t>
            </a:r>
          </a:p>
          <a:p>
            <a:pPr marL="457200" indent="-457200" eaLnBrk="1" hangingPunct="1">
              <a:lnSpc>
                <a:spcPct val="100000"/>
              </a:lnSpc>
              <a:spcBef>
                <a:spcPct val="0"/>
              </a:spcBef>
              <a:defRPr/>
            </a:pPr>
            <a:endPar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non-prescription HW pharmaceutical that does not have a reasonable expectation to be legitimately used / reused or reclaimed</a:t>
            </a: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84E0FDF6-D75B-4688-94D4-DE5557A3A18A}"/>
              </a:ext>
            </a:extLst>
          </p:cNvPr>
          <p:cNvSpPr txBox="1"/>
          <p:nvPr/>
        </p:nvSpPr>
        <p:spPr>
          <a:xfrm>
            <a:off x="10348913"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8B8F731F-C0DB-4342-B122-1159CE0BA313}"/>
              </a:ext>
            </a:extLst>
          </p:cNvPr>
          <p:cNvSpPr>
            <a:spLocks noGrp="1"/>
          </p:cNvSpPr>
          <p:nvPr>
            <p:ph type="title"/>
          </p:nvPr>
        </p:nvSpPr>
        <p:spPr>
          <a:xfrm>
            <a:off x="652264" y="1758949"/>
            <a:ext cx="10887472" cy="1325563"/>
          </a:xfrm>
        </p:spPr>
        <p:txBody>
          <a:bodyPr/>
          <a:lstStyle/>
          <a:p>
            <a:pPr algn="ctr"/>
            <a:r>
              <a:rPr lang="en-US" altLang="en-US" sz="6000" dirty="0">
                <a:latin typeface="Franklin Gothic Demi Cond" panose="020B0706030402020204" pitchFamily="34" charset="0"/>
                <a:ea typeface="League Gothic" panose="00000500000000000000" pitchFamily="50" charset="0"/>
                <a:cs typeface="League Gothic" panose="00000500000000000000" pitchFamily="50" charset="0"/>
              </a:rPr>
              <a:t>Non-Creditable HW Pharmaceutical</a:t>
            </a:r>
            <a:endParaRPr lang="en-US" sz="6000" dirty="0"/>
          </a:p>
        </p:txBody>
      </p:sp>
    </p:spTree>
    <p:extLst>
      <p:ext uri="{BB962C8B-B14F-4D97-AF65-F5344CB8AC3E}">
        <p14:creationId xmlns:p14="http://schemas.microsoft.com/office/powerpoint/2010/main" val="107928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7" name="TextBox 18">
            <a:extLst>
              <a:ext uri="{FF2B5EF4-FFF2-40B4-BE49-F238E27FC236}">
                <a16:creationId xmlns:a16="http://schemas.microsoft.com/office/drawing/2014/main" id="{0550FB7E-CC5B-4EE4-9DE2-E4990138E2C1}"/>
              </a:ext>
            </a:extLst>
          </p:cNvPr>
          <p:cNvSpPr txBox="1">
            <a:spLocks noChangeArrowheads="1"/>
          </p:cNvSpPr>
          <p:nvPr/>
        </p:nvSpPr>
        <p:spPr bwMode="auto">
          <a:xfrm>
            <a:off x="859036" y="1913899"/>
            <a:ext cx="10473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ct val="0"/>
              </a:spcBef>
              <a:buFontTx/>
              <a:buNone/>
            </a:pPr>
            <a:r>
              <a:rPr lang="en-US" altLang="en-US" sz="6000" b="1" dirty="0">
                <a:solidFill>
                  <a:schemeClr val="bg1"/>
                </a:solidFill>
                <a:latin typeface="Franklin Gothic Demi Cond" panose="020B0706030402020204" pitchFamily="34" charset="0"/>
                <a:ea typeface="League Gothic" panose="00000500000000000000" pitchFamily="50" charset="0"/>
                <a:cs typeface="League Gothic" panose="00000500000000000000" pitchFamily="50" charset="0"/>
              </a:rPr>
              <a:t>Non-Creditable HW Pharmaceutical</a:t>
            </a:r>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2829739"/>
            <a:ext cx="107823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2400" dirty="0">
                <a:solidFill>
                  <a:schemeClr val="accent6">
                    <a:lumMod val="50000"/>
                  </a:schemeClr>
                </a:solidFill>
                <a:latin typeface="Franklin Gothic Demi Cond" panose="020B0603020102020204" pitchFamily="34" charset="0"/>
                <a:ea typeface="League Gothic" pitchFamily="2" charset="77"/>
                <a:cs typeface="League Gothic" pitchFamily="2" charset="77"/>
              </a:rPr>
              <a:t>Examples include, but are not limited to:</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Free samples of pharmaceuticals received by healthcare facilities</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Investigational drugs</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Pharmaceuticals more than 1 year past their expiration date</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Residues of pharmaceuticals remaining in empty containers</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Floor sweepings and spill cleanup from spills of pharmaceuticals &amp; PPE</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Pharmaceuticals removed from original container &amp; repackaged for dispensing</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Pharmaceuticals in leaking or damaged packaging</a:t>
            </a:r>
          </a:p>
          <a:p>
            <a:pPr marL="1200150" lvl="1" indent="-457200" eaLnBrk="1" hangingPunct="1">
              <a:lnSpc>
                <a:spcPct val="100000"/>
              </a:lnSpc>
              <a:spcBef>
                <a:spcPct val="0"/>
              </a:spcBef>
              <a:defRPr/>
            </a:pPr>
            <a:r>
              <a:rPr lang="en-US" altLang="en-US" dirty="0">
                <a:solidFill>
                  <a:schemeClr val="accent6">
                    <a:lumMod val="50000"/>
                  </a:schemeClr>
                </a:solidFill>
                <a:latin typeface="Franklin Gothic Demi Cond" panose="020B0603020102020204" pitchFamily="34" charset="0"/>
                <a:ea typeface="League Gothic" pitchFamily="2" charset="77"/>
                <a:cs typeface="League Gothic" pitchFamily="2" charset="77"/>
              </a:rPr>
              <a:t>Dispensed pharmaceuticals returned to pharmacy after third-party payer compensation received</a:t>
            </a:r>
          </a:p>
          <a:p>
            <a:pPr marL="1200150" lvl="1" indent="-45720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84E0FDF6-D75B-4688-94D4-DE5557A3A18A}"/>
              </a:ext>
            </a:extLst>
          </p:cNvPr>
          <p:cNvSpPr txBox="1"/>
          <p:nvPr/>
        </p:nvSpPr>
        <p:spPr>
          <a:xfrm>
            <a:off x="10348913"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F3026A45-6134-4490-9DC5-3D3EC5135B65}"/>
              </a:ext>
            </a:extLst>
          </p:cNvPr>
          <p:cNvSpPr>
            <a:spLocks noGrp="1"/>
          </p:cNvSpPr>
          <p:nvPr>
            <p:ph type="title"/>
          </p:nvPr>
        </p:nvSpPr>
        <p:spPr/>
        <p:txBody>
          <a:bodyPr/>
          <a:lstStyle/>
          <a:p>
            <a:pPr rtl="0" eaLnBrk="1" fontAlgn="base" hangingPunct="1"/>
            <a:r>
              <a:rPr lang="en-US" sz="5000" b="1" kern="1200" dirty="0">
                <a:solidFill>
                  <a:srgbClr val="FFFFFF">
                    <a:alpha val="0"/>
                  </a:srgbClr>
                </a:solidFill>
                <a:effectLst/>
                <a:latin typeface="Franklin Gothic Demi Cond" panose="020B0706030402020204" pitchFamily="34" charset="0"/>
                <a:ea typeface="League Gothic" panose="00000500000000000000" pitchFamily="50" charset="0"/>
                <a:cs typeface="League Gothic" panose="00000500000000000000" pitchFamily="50" charset="0"/>
              </a:rPr>
              <a:t>Non-Creditable HW Pharmaceutical</a:t>
            </a:r>
            <a:endParaRPr lang="en-US" dirty="0">
              <a:solidFill>
                <a:srgbClr val="FFFFFF">
                  <a:alpha val="0"/>
                </a:srgbClr>
              </a:solidFill>
            </a:endParaRPr>
          </a:p>
        </p:txBody>
      </p:sp>
    </p:spTree>
    <p:extLst>
      <p:ext uri="{BB962C8B-B14F-4D97-AF65-F5344CB8AC3E}">
        <p14:creationId xmlns:p14="http://schemas.microsoft.com/office/powerpoint/2010/main" val="148593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2963406"/>
            <a:ext cx="107823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prescription HW pharmaceutical that has a reasonable expectation to receive manufacturer credit and is</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In original manufacturer packaging (except pharmaceuticals that were subject to a recall)</a:t>
            </a:r>
          </a:p>
          <a:p>
            <a:pPr marL="1200150" lvl="1" indent="-457200" eaLnBrk="1" hangingPunct="1">
              <a:lnSpc>
                <a:spcPct val="100000"/>
              </a:lnSpc>
              <a:spcBef>
                <a:spcPct val="0"/>
              </a:spcBef>
              <a:defRPr/>
            </a:pPr>
            <a:r>
              <a:rPr lang="en-US" altLang="en-US" sz="2600" dirty="0" err="1">
                <a:solidFill>
                  <a:schemeClr val="accent6">
                    <a:lumMod val="50000"/>
                  </a:schemeClr>
                </a:solidFill>
                <a:latin typeface="Franklin Gothic Demi Cond" panose="020B0603020102020204" pitchFamily="34" charset="0"/>
                <a:ea typeface="League Gothic" pitchFamily="2" charset="77"/>
                <a:cs typeface="League Gothic" pitchFamily="2" charset="77"/>
              </a:rPr>
              <a:t>Undispensed</a:t>
            </a: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 and</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Unexpired or less than 1 year past expiration date</a:t>
            </a:r>
          </a:p>
          <a:p>
            <a:pPr marL="457200" indent="-457200" eaLnBrk="1" hangingPunct="1">
              <a:lnSpc>
                <a:spcPct val="100000"/>
              </a:lnSpc>
              <a:spcBef>
                <a:spcPct val="0"/>
              </a:spcBef>
              <a:defRPr/>
            </a:pPr>
            <a:r>
              <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rPr>
              <a:t>This term does not include evaluated HW pharmaceuticals or non-prescription pharmaceuticals (e.g., OTC drugs, dietary supplements, homeopathic drugs)</a:t>
            </a: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9EA18E5A-3BA1-446E-8F54-9DE5C8F666CF}"/>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3A38E6BD-FDF9-4464-A872-1B40C5370F2E}"/>
              </a:ext>
            </a:extLst>
          </p:cNvPr>
          <p:cNvSpPr>
            <a:spLocks noGrp="1"/>
          </p:cNvSpPr>
          <p:nvPr>
            <p:ph type="title"/>
          </p:nvPr>
        </p:nvSpPr>
        <p:spPr>
          <a:xfrm>
            <a:off x="0" y="1766888"/>
            <a:ext cx="12192000" cy="1325563"/>
          </a:xfrm>
        </p:spPr>
        <p:txBody>
          <a:bodyPr/>
          <a:lstStyle/>
          <a:p>
            <a:pPr algn="ctr" rtl="0" eaLnBrk="1" fontAlgn="base" hangingPunct="1"/>
            <a:r>
              <a:rPr lang="en-US" sz="54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Potentially Creditable HW Pharmaceutical</a:t>
            </a:r>
            <a:endParaRPr lang="en-US" sz="7200" dirty="0">
              <a:solidFill>
                <a:srgbClr val="FFFFFF"/>
              </a:solidFill>
            </a:endParaRPr>
          </a:p>
        </p:txBody>
      </p:sp>
    </p:spTree>
    <p:extLst>
      <p:ext uri="{BB962C8B-B14F-4D97-AF65-F5344CB8AC3E}">
        <p14:creationId xmlns:p14="http://schemas.microsoft.com/office/powerpoint/2010/main" val="22895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3180070"/>
            <a:ext cx="107823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prescription HW pharmaceutical that has been evaluated by a reverse distributor in accordance with 40 CFR 266.510(a)(3) and will not be sent to another reverse distributor for further evaluation or verification of manufacturer credit</a:t>
            </a:r>
            <a:endParaRPr lang="en-US" altLang="en-US" sz="26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3AB6F1FF-307B-4586-BB59-71E5B144F387}"/>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AA825E68-8816-4E2F-9A49-22804A5917A7}"/>
              </a:ext>
            </a:extLst>
          </p:cNvPr>
          <p:cNvSpPr>
            <a:spLocks noGrp="1"/>
          </p:cNvSpPr>
          <p:nvPr>
            <p:ph type="title"/>
          </p:nvPr>
        </p:nvSpPr>
        <p:spPr>
          <a:xfrm>
            <a:off x="1435100" y="1758949"/>
            <a:ext cx="9321800" cy="1325563"/>
          </a:xfrm>
        </p:spPr>
        <p:txBody>
          <a:bodyPr/>
          <a:lstStyle/>
          <a:p>
            <a:pPr algn="ctr" rtl="0" eaLnBrk="1" fontAlgn="base" hangingPunct="1"/>
            <a:r>
              <a:rPr lang="en-US" sz="60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Evaluated HW Pharmaceutical</a:t>
            </a:r>
            <a:endParaRPr lang="en-US" sz="8000" dirty="0">
              <a:solidFill>
                <a:srgbClr val="FFFFFF"/>
              </a:solidFill>
            </a:endParaRPr>
          </a:p>
        </p:txBody>
      </p:sp>
    </p:spTree>
    <p:extLst>
      <p:ext uri="{BB962C8B-B14F-4D97-AF65-F5344CB8AC3E}">
        <p14:creationId xmlns:p14="http://schemas.microsoft.com/office/powerpoint/2010/main" val="227119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3084512"/>
            <a:ext cx="107823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Any person that is lawfully authorized to:</a:t>
            </a:r>
          </a:p>
          <a:p>
            <a:pPr marL="457200" indent="-45720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1200150" lvl="1" indent="-457200" eaLnBrk="1" hangingPunct="1">
              <a:lnSpc>
                <a:spcPct val="100000"/>
              </a:lnSpc>
              <a:spcBef>
                <a:spcPct val="0"/>
              </a:spcBef>
              <a:defRPr/>
            </a:pPr>
            <a:r>
              <a:rPr lang="en-US" sz="2500" dirty="0">
                <a:solidFill>
                  <a:schemeClr val="accent6">
                    <a:lumMod val="50000"/>
                  </a:schemeClr>
                </a:solidFill>
                <a:latin typeface="Franklin Gothic Demi Cond" panose="020B0603020102020204" pitchFamily="34" charset="0"/>
              </a:rPr>
              <a:t>Provide preventative, diagnostic, therapeutic, rehabilitative, maintenance or palliative care, and counseling, service, assessment or procedure with respect to the physical or mental condition, or functional status, of a human or animal or that affects the structure or function of the human or animal body; or</a:t>
            </a:r>
          </a:p>
          <a:p>
            <a:pPr marL="1200150" lvl="1" indent="-457200" eaLnBrk="1" hangingPunct="1">
              <a:lnSpc>
                <a:spcPct val="100000"/>
              </a:lnSpc>
              <a:spcBef>
                <a:spcPct val="0"/>
              </a:spcBef>
              <a:defRPr/>
            </a:pPr>
            <a:r>
              <a:rPr lang="en-US" sz="2500" dirty="0">
                <a:solidFill>
                  <a:schemeClr val="accent6">
                    <a:lumMod val="50000"/>
                  </a:schemeClr>
                </a:solidFill>
                <a:latin typeface="Franklin Gothic Demi Cond" panose="020B0603020102020204" pitchFamily="34" charset="0"/>
              </a:rPr>
              <a:t>Distribute, sell, or dispense pharmaceuticals, including OTC pharmaceuticals, dietary supplements, homeopathic drugs, or prescription pharmaceuticals</a:t>
            </a:r>
            <a:endParaRPr lang="en-US" altLang="en-US" sz="2500" dirty="0">
              <a:solidFill>
                <a:schemeClr val="accent6">
                  <a:lumMod val="50000"/>
                </a:schemeClr>
              </a:solidFill>
              <a:latin typeface="Franklin Gothic Demi Cond" panose="020B0603020102020204" pitchFamily="34" charset="0"/>
            </a:endParaRP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5" name="TextBox 4">
            <a:extLst>
              <a:ext uri="{FF2B5EF4-FFF2-40B4-BE49-F238E27FC236}">
                <a16:creationId xmlns:a16="http://schemas.microsoft.com/office/drawing/2014/main" id="{19FCA24A-5BC3-4B93-99E1-8EF772EA39B5}"/>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AB89C3A9-A954-426B-8EFE-1591942EA6B5}"/>
              </a:ext>
            </a:extLst>
          </p:cNvPr>
          <p:cNvSpPr>
            <a:spLocks noGrp="1"/>
          </p:cNvSpPr>
          <p:nvPr>
            <p:ph type="title"/>
          </p:nvPr>
        </p:nvSpPr>
        <p:spPr>
          <a:xfrm>
            <a:off x="1435100" y="1758949"/>
            <a:ext cx="9321800" cy="1325563"/>
          </a:xfrm>
        </p:spPr>
        <p:txBody>
          <a:bodyPr/>
          <a:lstStyle/>
          <a:p>
            <a:pPr algn="ctr" rtl="0" eaLnBrk="1" fontAlgn="base" hangingPunct="1"/>
            <a:r>
              <a:rPr lang="en-US" sz="60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Healthcare Facility</a:t>
            </a:r>
            <a:endParaRPr lang="en-US" sz="8000" dirty="0">
              <a:solidFill>
                <a:srgbClr val="FFFFFF"/>
              </a:solidFill>
            </a:endParaRPr>
          </a:p>
        </p:txBody>
      </p:sp>
    </p:spTree>
    <p:extLst>
      <p:ext uri="{BB962C8B-B14F-4D97-AF65-F5344CB8AC3E}">
        <p14:creationId xmlns:p14="http://schemas.microsoft.com/office/powerpoint/2010/main" val="256165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B29AE9-4AAA-4609-BD4F-A00F65BC47FB}"/>
              </a:ext>
            </a:extLst>
          </p:cNvPr>
          <p:cNvSpPr txBox="1"/>
          <p:nvPr/>
        </p:nvSpPr>
        <p:spPr>
          <a:xfrm>
            <a:off x="7416800" y="1675896"/>
            <a:ext cx="4521200" cy="1523494"/>
          </a:xfrm>
          <a:prstGeom prst="rect">
            <a:avLst/>
          </a:prstGeom>
          <a:noFill/>
        </p:spPr>
        <p:txBody>
          <a:bodyPr wrap="square" rtlCol="0">
            <a:spAutoFit/>
          </a:bodyPr>
          <a:lstStyle/>
          <a:p>
            <a:r>
              <a:rPr lang="en-US" sz="2200" b="1" dirty="0">
                <a:solidFill>
                  <a:schemeClr val="accent6">
                    <a:lumMod val="50000"/>
                  </a:schemeClr>
                </a:solidFill>
                <a:latin typeface="Franklin Gothic Demi Cond" panose="020B0706030402020204" pitchFamily="34" charset="0"/>
              </a:rPr>
              <a:t>Healthcare Facility does NOT include:</a:t>
            </a:r>
          </a:p>
          <a:p>
            <a:endParaRPr lang="en-US" sz="500" dirty="0">
              <a:solidFill>
                <a:schemeClr val="accent6">
                  <a:lumMod val="50000"/>
                </a:schemeClr>
              </a:solidFill>
              <a:latin typeface="Franklin Gothic Demi Cond" panose="020B0706030402020204" pitchFamily="34" charset="0"/>
            </a:endParaRP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Pharmaceutical manufacturers</a:t>
            </a: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Reverse distributors</a:t>
            </a:r>
          </a:p>
          <a:p>
            <a:pPr marL="285750" indent="-285750">
              <a:buFont typeface="Arial" panose="020B0604020202020204" pitchFamily="34" charset="0"/>
              <a:buChar char="•"/>
            </a:pPr>
            <a:r>
              <a:rPr lang="en-US" sz="2200" dirty="0">
                <a:solidFill>
                  <a:schemeClr val="accent6">
                    <a:lumMod val="50000"/>
                  </a:schemeClr>
                </a:solidFill>
                <a:latin typeface="Franklin Gothic Demi Cond" panose="020B0706030402020204" pitchFamily="34" charset="0"/>
              </a:rPr>
              <a:t>Reverse logistics centers</a:t>
            </a:r>
          </a:p>
        </p:txBody>
      </p:sp>
      <p:sp>
        <p:nvSpPr>
          <p:cNvPr id="15362" name="TextBox 18">
            <a:extLst>
              <a:ext uri="{FF2B5EF4-FFF2-40B4-BE49-F238E27FC236}">
                <a16:creationId xmlns:a16="http://schemas.microsoft.com/office/drawing/2014/main" id="{0B045D10-4E69-4DE8-9037-FFE3E247548C}"/>
              </a:ext>
            </a:extLst>
          </p:cNvPr>
          <p:cNvSpPr txBox="1">
            <a:spLocks noChangeArrowheads="1"/>
          </p:cNvSpPr>
          <p:nvPr/>
        </p:nvSpPr>
        <p:spPr bwMode="auto">
          <a:xfrm>
            <a:off x="254000" y="1809208"/>
            <a:ext cx="6299199" cy="44987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85000" lnSpcReduction="20000"/>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228600" eaLnBrk="1" hangingPunct="1">
              <a:spcBef>
                <a:spcPct val="0"/>
              </a:spcBef>
              <a:spcAft>
                <a:spcPts val="600"/>
              </a:spcAft>
              <a:buNone/>
            </a:pPr>
            <a:r>
              <a:rPr lang="en-US" altLang="en-US" sz="2600" b="1" dirty="0">
                <a:solidFill>
                  <a:schemeClr val="accent6">
                    <a:lumMod val="50000"/>
                  </a:schemeClr>
                </a:solidFill>
                <a:latin typeface="Franklin Gothic Demi Cond" panose="020B0706030402020204" pitchFamily="34" charset="0"/>
              </a:rPr>
              <a:t>Healthcare Facility includes, but is not limited to:</a:t>
            </a:r>
          </a:p>
          <a:p>
            <a:pPr marL="228600" eaLnBrk="1" hangingPunct="1">
              <a:spcBef>
                <a:spcPct val="0"/>
              </a:spcBef>
              <a:spcAft>
                <a:spcPts val="600"/>
              </a:spcAft>
              <a:buNone/>
            </a:pPr>
            <a:endParaRPr lang="en-US" altLang="en-US" sz="500" b="1" dirty="0">
              <a:solidFill>
                <a:schemeClr val="accent6">
                  <a:lumMod val="50000"/>
                </a:schemeClr>
              </a:solidFill>
              <a:latin typeface="Franklin Gothic Demi Cond" panose="020B0706030402020204" pitchFamily="34" charset="0"/>
            </a:endParaRP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Wholesale distributors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Hospitals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Psychiatric hospitals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Ambulatory surgical centers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Health clinics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Physician’s offices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Optical &amp; Dental providers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Chiropractors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Long-Term care facilities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Pharmacies (including compounding)</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Retailers of pharmaceuticals</a:t>
            </a:r>
          </a:p>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Veterinary clinics &amp; hospitals</a:t>
            </a:r>
          </a:p>
          <a:p>
            <a:pPr marL="1200150" lvl="1" indent="-228600" eaLnBrk="1" hangingPunct="1">
              <a:spcBef>
                <a:spcPct val="0"/>
              </a:spcBef>
              <a:spcAft>
                <a:spcPts val="600"/>
              </a:spcAft>
            </a:pPr>
            <a:endParaRPr lang="en-US" altLang="en-US" sz="2000" dirty="0">
              <a:solidFill>
                <a:srgbClr val="000000"/>
              </a:solidFill>
              <a:latin typeface="+mn-lt"/>
            </a:endParaRPr>
          </a:p>
        </p:txBody>
      </p:sp>
      <p:sp>
        <p:nvSpPr>
          <p:cNvPr id="6" name="TextBox 5">
            <a:extLst>
              <a:ext uri="{FF2B5EF4-FFF2-40B4-BE49-F238E27FC236}">
                <a16:creationId xmlns:a16="http://schemas.microsoft.com/office/drawing/2014/main" id="{73670C14-A0C4-4499-B961-44C2BBCF201E}"/>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B92C3850-41ED-46AB-985B-B9C02587DCAA}"/>
              </a:ext>
            </a:extLst>
          </p:cNvPr>
          <p:cNvSpPr>
            <a:spLocks noGrp="1"/>
          </p:cNvSpPr>
          <p:nvPr>
            <p:ph type="title" idx="4294967295"/>
          </p:nvPr>
        </p:nvSpPr>
        <p:spPr/>
        <p:txBody>
          <a:bodyPr/>
          <a:lstStyle/>
          <a:p>
            <a:pPr rtl="0" eaLnBrk="1" fontAlgn="base" hangingPunct="1"/>
            <a:r>
              <a:rPr lang="en-US" sz="6000" b="1" kern="1200" dirty="0">
                <a:solidFill>
                  <a:srgbClr val="385723"/>
                </a:solidFill>
                <a:effectLst/>
                <a:latin typeface="Franklin Gothic Demi" panose="020B0703020102020204" pitchFamily="34" charset="0"/>
                <a:ea typeface="+mn-ea"/>
                <a:cs typeface="+mn-cs"/>
              </a:rPr>
              <a:t>Healthcare Facility</a:t>
            </a:r>
            <a:endParaRPr lang="en-US" sz="6000" dirty="0"/>
          </a:p>
        </p:txBody>
      </p:sp>
    </p:spTree>
    <p:extLst>
      <p:ext uri="{BB962C8B-B14F-4D97-AF65-F5344CB8AC3E}">
        <p14:creationId xmlns:p14="http://schemas.microsoft.com/office/powerpoint/2010/main" val="291092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3576498"/>
            <a:ext cx="107823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0"/>
              </a:spcBef>
              <a:defRPr/>
            </a:pPr>
            <a:r>
              <a:rPr lang="en-US" altLang="en-US" sz="3000" dirty="0">
                <a:solidFill>
                  <a:schemeClr val="accent6">
                    <a:lumMod val="50000"/>
                  </a:schemeClr>
                </a:solidFill>
                <a:latin typeface="Franklin Gothic Demi Cond" panose="020B0603020102020204" pitchFamily="34" charset="0"/>
                <a:ea typeface="League Gothic" pitchFamily="2" charset="77"/>
                <a:cs typeface="League Gothic" pitchFamily="2" charset="77"/>
              </a:rPr>
              <a:t>A licensed entity that provides assistance with activities of daily living, including managing and administering pharmaceuticals to one or more individuals at the facility</a:t>
            </a:r>
            <a:endParaRPr lang="en-US" altLang="en-US" sz="2500" dirty="0">
              <a:solidFill>
                <a:schemeClr val="accent6">
                  <a:lumMod val="50000"/>
                </a:schemeClr>
              </a:solidFill>
              <a:latin typeface="Franklin Gothic Demi Cond" panose="020B0603020102020204" pitchFamily="34" charset="0"/>
            </a:endParaRP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2" name="TextBox 1">
            <a:extLst>
              <a:ext uri="{FF2B5EF4-FFF2-40B4-BE49-F238E27FC236}">
                <a16:creationId xmlns:a16="http://schemas.microsoft.com/office/drawing/2014/main" id="{0206A774-5DE5-4C83-A6B1-6BBC90FB7644}"/>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3" name="Title 2">
            <a:extLst>
              <a:ext uri="{FF2B5EF4-FFF2-40B4-BE49-F238E27FC236}">
                <a16:creationId xmlns:a16="http://schemas.microsoft.com/office/drawing/2014/main" id="{894B5916-2074-4653-BA9E-36005ADF75E7}"/>
              </a:ext>
            </a:extLst>
          </p:cNvPr>
          <p:cNvSpPr>
            <a:spLocks noGrp="1"/>
          </p:cNvSpPr>
          <p:nvPr>
            <p:ph type="title"/>
          </p:nvPr>
        </p:nvSpPr>
        <p:spPr>
          <a:xfrm>
            <a:off x="1435100" y="1758949"/>
            <a:ext cx="9321800" cy="1325563"/>
          </a:xfrm>
        </p:spPr>
        <p:txBody>
          <a:bodyPr/>
          <a:lstStyle/>
          <a:p>
            <a:pPr algn="ctr" rtl="0" eaLnBrk="1" fontAlgn="base" hangingPunct="1"/>
            <a:r>
              <a:rPr lang="en-US" sz="60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Long-Term Care Facility</a:t>
            </a:r>
            <a:endParaRPr lang="en-US" sz="8000" dirty="0">
              <a:solidFill>
                <a:srgbClr val="FFFFFF"/>
              </a:solidFill>
            </a:endParaRPr>
          </a:p>
        </p:txBody>
      </p:sp>
    </p:spTree>
    <p:extLst>
      <p:ext uri="{BB962C8B-B14F-4D97-AF65-F5344CB8AC3E}">
        <p14:creationId xmlns:p14="http://schemas.microsoft.com/office/powerpoint/2010/main" val="13523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B29AE9-4AAA-4609-BD4F-A00F65BC47FB}"/>
              </a:ext>
            </a:extLst>
          </p:cNvPr>
          <p:cNvSpPr txBox="1"/>
          <p:nvPr/>
        </p:nvSpPr>
        <p:spPr>
          <a:xfrm>
            <a:off x="7416800" y="2374396"/>
            <a:ext cx="4521200" cy="3154710"/>
          </a:xfrm>
          <a:prstGeom prst="rect">
            <a:avLst/>
          </a:prstGeom>
          <a:noFill/>
        </p:spPr>
        <p:txBody>
          <a:bodyPr wrap="square" rtlCol="0">
            <a:spAutoFit/>
          </a:bodyPr>
          <a:lstStyle/>
          <a:p>
            <a:r>
              <a:rPr lang="en-US" altLang="en-US" sz="2500" b="1" dirty="0">
                <a:solidFill>
                  <a:schemeClr val="accent6">
                    <a:lumMod val="50000"/>
                  </a:schemeClr>
                </a:solidFill>
                <a:latin typeface="Franklin Gothic Demi Cond" panose="020B0706030402020204" pitchFamily="34" charset="0"/>
              </a:rPr>
              <a:t>Long-Term Car</a:t>
            </a:r>
            <a:r>
              <a:rPr lang="en-US" sz="2500" b="1" dirty="0">
                <a:solidFill>
                  <a:schemeClr val="accent6">
                    <a:lumMod val="50000"/>
                  </a:schemeClr>
                </a:solidFill>
                <a:latin typeface="Franklin Gothic Demi Cond" panose="020B0706030402020204" pitchFamily="34" charset="0"/>
              </a:rPr>
              <a:t> Facility does NOT include:</a:t>
            </a:r>
          </a:p>
          <a:p>
            <a:endParaRPr lang="en-US" sz="500" dirty="0">
              <a:solidFill>
                <a:schemeClr val="accent6">
                  <a:lumMod val="50000"/>
                </a:schemeClr>
              </a:solidFill>
              <a:latin typeface="Franklin Gothic Demi Cond" panose="020B0706030402020204" pitchFamily="34" charset="0"/>
            </a:endParaRPr>
          </a:p>
          <a:p>
            <a:pPr marL="285750" indent="-285750">
              <a:buFont typeface="Arial" panose="020B0604020202020204" pitchFamily="34" charset="0"/>
              <a:buChar char="•"/>
            </a:pPr>
            <a:r>
              <a:rPr lang="en-US" sz="2400" dirty="0">
                <a:solidFill>
                  <a:schemeClr val="accent6">
                    <a:lumMod val="50000"/>
                  </a:schemeClr>
                </a:solidFill>
                <a:latin typeface="Franklin Gothic Demi Cond" panose="020B0706030402020204" pitchFamily="34" charset="0"/>
              </a:rPr>
              <a:t>Group homes</a:t>
            </a:r>
          </a:p>
          <a:p>
            <a:pPr marL="285750" indent="-285750">
              <a:buFont typeface="Arial" panose="020B0604020202020204" pitchFamily="34" charset="0"/>
              <a:buChar char="•"/>
            </a:pPr>
            <a:r>
              <a:rPr lang="en-US" sz="2400" dirty="0">
                <a:solidFill>
                  <a:schemeClr val="accent6">
                    <a:lumMod val="50000"/>
                  </a:schemeClr>
                </a:solidFill>
                <a:latin typeface="Franklin Gothic Demi Cond" panose="020B0706030402020204" pitchFamily="34" charset="0"/>
              </a:rPr>
              <a:t>Independent living communities</a:t>
            </a:r>
          </a:p>
          <a:p>
            <a:pPr marL="285750" indent="-285750">
              <a:buFont typeface="Arial" panose="020B0604020202020204" pitchFamily="34" charset="0"/>
              <a:buChar char="•"/>
            </a:pPr>
            <a:r>
              <a:rPr lang="en-US" sz="2400" dirty="0">
                <a:solidFill>
                  <a:schemeClr val="accent6">
                    <a:lumMod val="50000"/>
                  </a:schemeClr>
                </a:solidFill>
                <a:latin typeface="Franklin Gothic Demi Cond" panose="020B0706030402020204" pitchFamily="34" charset="0"/>
              </a:rPr>
              <a:t>Assisted living facilities</a:t>
            </a:r>
          </a:p>
          <a:p>
            <a:pPr marL="285750" indent="-285750">
              <a:buFont typeface="Arial" panose="020B0604020202020204" pitchFamily="34" charset="0"/>
              <a:buChar char="•"/>
            </a:pPr>
            <a:r>
              <a:rPr lang="en-US" sz="2400" dirty="0">
                <a:solidFill>
                  <a:schemeClr val="accent6">
                    <a:lumMod val="50000"/>
                  </a:schemeClr>
                </a:solidFill>
                <a:latin typeface="Franklin Gothic Demi Cond" panose="020B0706030402020204" pitchFamily="34" charset="0"/>
              </a:rPr>
              <a:t>Independent and assisted living portions of continuing care retirement communities</a:t>
            </a:r>
          </a:p>
        </p:txBody>
      </p:sp>
      <p:sp>
        <p:nvSpPr>
          <p:cNvPr id="15362" name="TextBox 18">
            <a:extLst>
              <a:ext uri="{FF2B5EF4-FFF2-40B4-BE49-F238E27FC236}">
                <a16:creationId xmlns:a16="http://schemas.microsoft.com/office/drawing/2014/main" id="{0B045D10-4E69-4DE8-9037-FFE3E247548C}"/>
              </a:ext>
            </a:extLst>
          </p:cNvPr>
          <p:cNvSpPr txBox="1">
            <a:spLocks noChangeArrowheads="1"/>
          </p:cNvSpPr>
          <p:nvPr/>
        </p:nvSpPr>
        <p:spPr bwMode="auto">
          <a:xfrm>
            <a:off x="190499" y="1809208"/>
            <a:ext cx="6299199" cy="44987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228600" eaLnBrk="1" hangingPunct="1">
              <a:spcBef>
                <a:spcPct val="0"/>
              </a:spcBef>
              <a:spcAft>
                <a:spcPts val="600"/>
              </a:spcAft>
              <a:buNone/>
            </a:pPr>
            <a:r>
              <a:rPr lang="en-US" altLang="en-US" sz="2500" b="1" dirty="0">
                <a:solidFill>
                  <a:schemeClr val="accent6">
                    <a:lumMod val="50000"/>
                  </a:schemeClr>
                </a:solidFill>
                <a:latin typeface="Franklin Gothic Demi Cond" panose="020B0706030402020204" pitchFamily="34" charset="0"/>
              </a:rPr>
              <a:t>Long-Term Care Facility includes, but is not limited to:</a:t>
            </a:r>
          </a:p>
          <a:p>
            <a:pPr marL="228600" eaLnBrk="1" hangingPunct="1">
              <a:spcBef>
                <a:spcPct val="0"/>
              </a:spcBef>
              <a:spcAft>
                <a:spcPts val="600"/>
              </a:spcAft>
              <a:buNone/>
            </a:pPr>
            <a:endParaRPr lang="en-US" altLang="en-US" sz="500" b="1" dirty="0">
              <a:solidFill>
                <a:schemeClr val="accent6">
                  <a:lumMod val="50000"/>
                </a:schemeClr>
              </a:solidFill>
              <a:latin typeface="Franklin Gothic Demi Cond" panose="020B0706030402020204" pitchFamily="34" charset="0"/>
            </a:endParaRP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Hospice facilities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Nursing facilities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Skilled nursing facilities</a:t>
            </a:r>
          </a:p>
          <a:p>
            <a:pPr marL="457200" indent="-228600" eaLnBrk="1" hangingPunct="1">
              <a:spcBef>
                <a:spcPct val="0"/>
              </a:spcBef>
              <a:spcAft>
                <a:spcPts val="600"/>
              </a:spcAft>
            </a:pPr>
            <a:r>
              <a:rPr lang="en-US" altLang="en-US" sz="2400" dirty="0">
                <a:solidFill>
                  <a:schemeClr val="accent6">
                    <a:lumMod val="50000"/>
                  </a:schemeClr>
                </a:solidFill>
                <a:latin typeface="Franklin Gothic Demi Cond" panose="020B0706030402020204" pitchFamily="34" charset="0"/>
              </a:rPr>
              <a:t>Nursing and skilled nursing care portions of continuing care retirement communities</a:t>
            </a:r>
          </a:p>
          <a:p>
            <a:pPr marL="1200150" lvl="1" indent="-228600" eaLnBrk="1" hangingPunct="1">
              <a:spcBef>
                <a:spcPct val="0"/>
              </a:spcBef>
              <a:spcAft>
                <a:spcPts val="600"/>
              </a:spcAft>
            </a:pPr>
            <a:endParaRPr lang="en-US" altLang="en-US" sz="2000" dirty="0">
              <a:solidFill>
                <a:srgbClr val="000000"/>
              </a:solidFill>
              <a:latin typeface="+mn-lt"/>
            </a:endParaRPr>
          </a:p>
        </p:txBody>
      </p:sp>
      <p:sp>
        <p:nvSpPr>
          <p:cNvPr id="6" name="TextBox 5">
            <a:extLst>
              <a:ext uri="{FF2B5EF4-FFF2-40B4-BE49-F238E27FC236}">
                <a16:creationId xmlns:a16="http://schemas.microsoft.com/office/drawing/2014/main" id="{9724B4E8-5C05-49E1-B79D-97A35AC9DAA9}"/>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2" name="Title 1">
            <a:extLst>
              <a:ext uri="{FF2B5EF4-FFF2-40B4-BE49-F238E27FC236}">
                <a16:creationId xmlns:a16="http://schemas.microsoft.com/office/drawing/2014/main" id="{B41B399C-C4C7-460A-9360-DB956E7F257E}"/>
              </a:ext>
            </a:extLst>
          </p:cNvPr>
          <p:cNvSpPr>
            <a:spLocks noGrp="1"/>
          </p:cNvSpPr>
          <p:nvPr>
            <p:ph type="title"/>
          </p:nvPr>
        </p:nvSpPr>
        <p:spPr/>
        <p:txBody>
          <a:bodyPr/>
          <a:lstStyle/>
          <a:p>
            <a:r>
              <a:rPr lang="en-US" altLang="en-US" sz="6000" dirty="0">
                <a:solidFill>
                  <a:schemeClr val="accent6">
                    <a:lumMod val="50000"/>
                  </a:schemeClr>
                </a:solidFill>
                <a:latin typeface="Franklin Gothic Demi" panose="020B0703020102020204" pitchFamily="34" charset="0"/>
              </a:rPr>
              <a:t>Long-Term Care Facility</a:t>
            </a:r>
            <a:endParaRPr lang="en-US" sz="6000" dirty="0"/>
          </a:p>
        </p:txBody>
      </p:sp>
    </p:spTree>
    <p:extLst>
      <p:ext uri="{BB962C8B-B14F-4D97-AF65-F5344CB8AC3E}">
        <p14:creationId xmlns:p14="http://schemas.microsoft.com/office/powerpoint/2010/main" val="276857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Picture of a generic house">
            <a:extLst>
              <a:ext uri="{FF2B5EF4-FFF2-40B4-BE49-F238E27FC236}">
                <a16:creationId xmlns:a16="http://schemas.microsoft.com/office/drawing/2014/main" id="{BF122048-8608-4A6D-B005-0A0B7F2696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424" y="2849941"/>
            <a:ext cx="1652016" cy="1652016"/>
          </a:xfrm>
          <a:prstGeom prst="rect">
            <a:avLst/>
          </a:prstGeom>
        </p:spPr>
      </p:pic>
      <p:sp>
        <p:nvSpPr>
          <p:cNvPr id="3" name="Content Placeholder 2">
            <a:extLst>
              <a:ext uri="{FF2B5EF4-FFF2-40B4-BE49-F238E27FC236}">
                <a16:creationId xmlns:a16="http://schemas.microsoft.com/office/drawing/2014/main" id="{905435D1-1FCB-444E-8FDB-7BAB5A0CE90D}"/>
              </a:ext>
            </a:extLst>
          </p:cNvPr>
          <p:cNvSpPr>
            <a:spLocks noGrp="1"/>
          </p:cNvSpPr>
          <p:nvPr>
            <p:ph idx="1"/>
          </p:nvPr>
        </p:nvSpPr>
        <p:spPr>
          <a:xfrm>
            <a:off x="417576" y="1524378"/>
            <a:ext cx="10515600" cy="3302240"/>
          </a:xfrm>
        </p:spPr>
        <p:txBody>
          <a:bodyPr/>
          <a:lstStyle/>
          <a:p>
            <a:r>
              <a:rPr lang="en-US" dirty="0">
                <a:solidFill>
                  <a:schemeClr val="accent6">
                    <a:lumMod val="50000"/>
                  </a:schemeClr>
                </a:solidFill>
                <a:latin typeface="Franklin Gothic Demi Cond" panose="020B0706030402020204" pitchFamily="34" charset="0"/>
              </a:rPr>
              <a:t>A pharmaceutical that is a solid waste, as defined in 40 CFR 261.2, but is excluded from being  HW under 40 CFR 261.4(b)(1).</a:t>
            </a:r>
          </a:p>
          <a:p>
            <a:r>
              <a:rPr lang="en-US" dirty="0">
                <a:solidFill>
                  <a:schemeClr val="accent6">
                    <a:lumMod val="50000"/>
                  </a:schemeClr>
                </a:solidFill>
                <a:latin typeface="Franklin Gothic Demi Cond" panose="020B0706030402020204" pitchFamily="34" charset="0"/>
              </a:rPr>
              <a:t>A household includes: </a:t>
            </a:r>
          </a:p>
          <a:p>
            <a:pPr lvl="1"/>
            <a:r>
              <a:rPr lang="en-US" dirty="0">
                <a:solidFill>
                  <a:schemeClr val="accent6">
                    <a:lumMod val="50000"/>
                  </a:schemeClr>
                </a:solidFill>
                <a:latin typeface="Franklin Gothic Demi Cond" panose="020B0706030402020204" pitchFamily="34" charset="0"/>
              </a:rPr>
              <a:t>Single/multiple residences</a:t>
            </a:r>
          </a:p>
          <a:p>
            <a:pPr lvl="1"/>
            <a:r>
              <a:rPr lang="en-US" dirty="0">
                <a:solidFill>
                  <a:schemeClr val="accent6">
                    <a:lumMod val="50000"/>
                  </a:schemeClr>
                </a:solidFill>
                <a:latin typeface="Franklin Gothic Demi Cond" panose="020B0706030402020204" pitchFamily="34" charset="0"/>
              </a:rPr>
              <a:t>Hotels/motels</a:t>
            </a:r>
          </a:p>
          <a:p>
            <a:pPr lvl="1"/>
            <a:r>
              <a:rPr lang="en-US" dirty="0">
                <a:solidFill>
                  <a:schemeClr val="accent6">
                    <a:lumMod val="50000"/>
                  </a:schemeClr>
                </a:solidFill>
                <a:latin typeface="Franklin Gothic Demi Cond" panose="020B0706030402020204" pitchFamily="34" charset="0"/>
              </a:rPr>
              <a:t>Bunkhouses/ranger stations/ crew quarters</a:t>
            </a:r>
          </a:p>
          <a:p>
            <a:pPr lvl="1"/>
            <a:r>
              <a:rPr lang="en-US" dirty="0">
                <a:solidFill>
                  <a:schemeClr val="accent6">
                    <a:lumMod val="50000"/>
                  </a:schemeClr>
                </a:solidFill>
                <a:latin typeface="Franklin Gothic Demi Cond" panose="020B0706030402020204" pitchFamily="34" charset="0"/>
              </a:rPr>
              <a:t>Campgrounds/picnic grounds/ day-use recreation areas</a:t>
            </a:r>
          </a:p>
          <a:p>
            <a:r>
              <a:rPr lang="en-US" dirty="0">
                <a:solidFill>
                  <a:schemeClr val="accent6">
                    <a:lumMod val="50000"/>
                  </a:schemeClr>
                </a:solidFill>
                <a:latin typeface="Franklin Gothic Demi Cond" panose="020B0706030402020204" pitchFamily="34" charset="0"/>
              </a:rPr>
              <a:t>To be considered household waste the following must be met:</a:t>
            </a:r>
          </a:p>
          <a:p>
            <a:pPr lvl="1"/>
            <a:r>
              <a:rPr lang="en-US" dirty="0">
                <a:solidFill>
                  <a:schemeClr val="accent6">
                    <a:lumMod val="50000"/>
                  </a:schemeClr>
                </a:solidFill>
                <a:latin typeface="Franklin Gothic Demi Cond" panose="020B0706030402020204" pitchFamily="34" charset="0"/>
              </a:rPr>
              <a:t>Waste must be generated by individuals on the premise of a temporary or permanent residence; and</a:t>
            </a:r>
          </a:p>
          <a:p>
            <a:pPr lvl="1"/>
            <a:r>
              <a:rPr lang="en-US" dirty="0">
                <a:solidFill>
                  <a:schemeClr val="accent6">
                    <a:lumMod val="50000"/>
                  </a:schemeClr>
                </a:solidFill>
                <a:latin typeface="Franklin Gothic Demi Cond" panose="020B0706030402020204" pitchFamily="34" charset="0"/>
              </a:rPr>
              <a:t>The waste stream must be composed primarily of materials found in wastes generated by consumers in their homes</a:t>
            </a:r>
          </a:p>
          <a:p>
            <a:endParaRPr lang="en-US" dirty="0"/>
          </a:p>
        </p:txBody>
      </p:sp>
      <p:sp>
        <p:nvSpPr>
          <p:cNvPr id="4" name="TextBox 3">
            <a:extLst>
              <a:ext uri="{FF2B5EF4-FFF2-40B4-BE49-F238E27FC236}">
                <a16:creationId xmlns:a16="http://schemas.microsoft.com/office/drawing/2014/main" id="{70FD5BE8-E576-48E8-B81A-0214D0C45568}"/>
              </a:ext>
            </a:extLst>
          </p:cNvPr>
          <p:cNvSpPr txBox="1"/>
          <p:nvPr/>
        </p:nvSpPr>
        <p:spPr>
          <a:xfrm>
            <a:off x="9058656" y="6413500"/>
            <a:ext cx="2993644" cy="369332"/>
          </a:xfrm>
          <a:prstGeom prst="rect">
            <a:avLst/>
          </a:prstGeom>
          <a:noFill/>
        </p:spPr>
        <p:txBody>
          <a:bodyPr wrap="square" rtlCol="0">
            <a:spAutoFit/>
          </a:bodyPr>
          <a:lstStyle/>
          <a:p>
            <a:r>
              <a:rPr lang="en-US" dirty="0"/>
              <a:t>40 CFR 266.500 &amp; 261.4(b)(1)</a:t>
            </a:r>
          </a:p>
        </p:txBody>
      </p:sp>
      <p:sp>
        <p:nvSpPr>
          <p:cNvPr id="2" name="Title 1">
            <a:extLst>
              <a:ext uri="{FF2B5EF4-FFF2-40B4-BE49-F238E27FC236}">
                <a16:creationId xmlns:a16="http://schemas.microsoft.com/office/drawing/2014/main" id="{ECCD81D6-8C7B-4DEB-8618-8375141A415E}"/>
              </a:ext>
            </a:extLst>
          </p:cNvPr>
          <p:cNvSpPr>
            <a:spLocks noGrp="1"/>
          </p:cNvSpPr>
          <p:nvPr>
            <p:ph type="title"/>
          </p:nvPr>
        </p:nvSpPr>
        <p:spPr>
          <a:xfrm>
            <a:off x="1848394" y="365125"/>
            <a:ext cx="9673046" cy="1325563"/>
          </a:xfrm>
        </p:spPr>
        <p:txBody>
          <a:bodyPr/>
          <a:lstStyle/>
          <a:p>
            <a:r>
              <a:rPr lang="en-US" sz="5000" dirty="0">
                <a:solidFill>
                  <a:schemeClr val="accent6">
                    <a:lumMod val="50000"/>
                  </a:schemeClr>
                </a:solidFill>
                <a:latin typeface="Franklin Gothic Demi" panose="020B0703020102020204" pitchFamily="34" charset="0"/>
              </a:rPr>
              <a:t>Household Waste Pharmaceutical</a:t>
            </a:r>
          </a:p>
        </p:txBody>
      </p:sp>
    </p:spTree>
    <p:extLst>
      <p:ext uri="{BB962C8B-B14F-4D97-AF65-F5344CB8AC3E}">
        <p14:creationId xmlns:p14="http://schemas.microsoft.com/office/powerpoint/2010/main" val="367845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EDE14B-8328-4141-9C38-A3231700FEE2}"/>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pic>
        <p:nvPicPr>
          <p:cNvPr id="2" name="Picture 1">
            <a:extLst>
              <a:ext uri="{FF2B5EF4-FFF2-40B4-BE49-F238E27FC236}">
                <a16:creationId xmlns:a16="http://schemas.microsoft.com/office/drawing/2014/main" id="{7247082D-D533-48B1-AA91-E6BDA6370F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808" y="3647829"/>
            <a:ext cx="2066667" cy="2171429"/>
          </a:xfrm>
          <a:prstGeom prst="rect">
            <a:avLst/>
          </a:prstGeom>
        </p:spPr>
      </p:pic>
      <p:sp>
        <p:nvSpPr>
          <p:cNvPr id="6" name="TextBox 18">
            <a:extLst>
              <a:ext uri="{FF2B5EF4-FFF2-40B4-BE49-F238E27FC236}">
                <a16:creationId xmlns:a16="http://schemas.microsoft.com/office/drawing/2014/main" id="{3542FA09-8AD3-764F-9AE0-5A71D00391C6}"/>
              </a:ext>
            </a:extLst>
          </p:cNvPr>
          <p:cNvSpPr txBox="1">
            <a:spLocks noChangeArrowheads="1"/>
          </p:cNvSpPr>
          <p:nvPr/>
        </p:nvSpPr>
        <p:spPr bwMode="auto">
          <a:xfrm>
            <a:off x="1572768" y="2817813"/>
            <a:ext cx="995883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indent="0" eaLnBrk="1" hangingPunct="1">
              <a:lnSpc>
                <a:spcPct val="100000"/>
              </a:lnSpc>
              <a:spcBef>
                <a:spcPct val="0"/>
              </a:spcBef>
              <a:buNone/>
              <a:defRPr/>
            </a:pPr>
            <a:r>
              <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rPr>
              <a:t>August 21, 2019 – Federal Regulation Effective Date</a:t>
            </a:r>
          </a:p>
          <a:p>
            <a:pPr lvl="1" indent="0" eaLnBrk="1" hangingPunct="1">
              <a:lnSpc>
                <a:spcPct val="100000"/>
              </a:lnSpc>
              <a:spcBef>
                <a:spcPct val="0"/>
              </a:spcBef>
              <a:buNone/>
              <a:defRPr/>
            </a:pPr>
            <a:endPar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endParaRP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Part 266 Subpart P effective </a:t>
            </a:r>
            <a:r>
              <a:rPr lang="en-US" altLang="en-US" sz="2600" i="1" dirty="0">
                <a:solidFill>
                  <a:schemeClr val="accent6">
                    <a:lumMod val="50000"/>
                  </a:schemeClr>
                </a:solidFill>
                <a:latin typeface="Franklin Gothic Demi Cond" panose="020B0706030402020204" pitchFamily="34" charset="0"/>
                <a:ea typeface="League Gothic" pitchFamily="2" charset="77"/>
                <a:cs typeface="League Gothic" pitchFamily="2" charset="77"/>
              </a:rPr>
              <a:t>after</a:t>
            </a: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  authorized states adopt (states are required to adopt by July 1, 2021 or 2022)</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Nicotine amendment effective </a:t>
            </a:r>
            <a:r>
              <a:rPr lang="en-US" altLang="en-US" sz="2600" i="1" dirty="0">
                <a:solidFill>
                  <a:schemeClr val="accent6">
                    <a:lumMod val="50000"/>
                  </a:schemeClr>
                </a:solidFill>
                <a:latin typeface="Franklin Gothic Demi Cond" panose="020B0706030402020204" pitchFamily="34" charset="0"/>
                <a:ea typeface="League Gothic" pitchFamily="2" charset="77"/>
                <a:cs typeface="League Gothic" pitchFamily="2" charset="77"/>
              </a:rPr>
              <a:t>after</a:t>
            </a: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  authorized states adopt (states not required to adopt)</a:t>
            </a:r>
          </a:p>
          <a:p>
            <a:pPr marL="1200150" lvl="1" indent="-457200" eaLnBrk="1" hangingPunct="1">
              <a:lnSpc>
                <a:spcPct val="100000"/>
              </a:lnSpc>
              <a:spcBef>
                <a:spcPct val="0"/>
              </a:spcBef>
              <a:defRPr/>
            </a:pPr>
            <a:r>
              <a:rPr lang="en-US" altLang="en-US" sz="2600" dirty="0">
                <a:solidFill>
                  <a:schemeClr val="accent6">
                    <a:lumMod val="50000"/>
                  </a:schemeClr>
                </a:solidFill>
                <a:latin typeface="Franklin Gothic Demi Cond" panose="020B0706030402020204" pitchFamily="34" charset="0"/>
                <a:ea typeface="League Gothic" pitchFamily="2" charset="77"/>
                <a:cs typeface="League Gothic" pitchFamily="2" charset="77"/>
              </a:rPr>
              <a:t>Sewer prohibition effective in ALL states, regardless of whether Subpart P is adopted &amp; applies to ALL generators, including VSQG’s</a:t>
            </a:r>
          </a:p>
          <a:p>
            <a:pPr marL="1200150" lvl="1" indent="-457200" eaLnBrk="1" hangingPunct="1">
              <a:lnSpc>
                <a:spcPct val="100000"/>
              </a:lnSpc>
              <a:spcBef>
                <a:spcPct val="0"/>
              </a:spcBef>
              <a:defRPr/>
            </a:pPr>
            <a:endParaRPr lang="en-US" altLang="en-US" sz="41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a:p>
            <a:pPr lvl="1" indent="0" eaLnBrk="1" hangingPunct="1">
              <a:lnSpc>
                <a:spcPct val="100000"/>
              </a:lnSpc>
              <a:spcBef>
                <a:spcPct val="0"/>
              </a:spcBef>
              <a:buNone/>
              <a:defRPr/>
            </a:pPr>
            <a:endParaRPr lang="en-US" altLang="en-US" sz="41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p:txBody>
      </p:sp>
      <p:sp>
        <p:nvSpPr>
          <p:cNvPr id="3" name="Title 2">
            <a:extLst>
              <a:ext uri="{FF2B5EF4-FFF2-40B4-BE49-F238E27FC236}">
                <a16:creationId xmlns:a16="http://schemas.microsoft.com/office/drawing/2014/main" id="{096CC353-BC8C-4A13-9898-1FD9CCC70178}"/>
              </a:ext>
            </a:extLst>
          </p:cNvPr>
          <p:cNvSpPr>
            <a:spLocks noGrp="1"/>
          </p:cNvSpPr>
          <p:nvPr>
            <p:ph type="title"/>
          </p:nvPr>
        </p:nvSpPr>
        <p:spPr>
          <a:xfrm>
            <a:off x="1891284" y="1758949"/>
            <a:ext cx="9321800" cy="1325563"/>
          </a:xfrm>
        </p:spPr>
        <p:txBody>
          <a:bodyPr/>
          <a:lstStyle/>
          <a:p>
            <a:pPr algn="ctr"/>
            <a:r>
              <a:rPr lang="en-US" altLang="en-US" sz="6000" dirty="0">
                <a:latin typeface="Franklin Gothic Medium" panose="020B0603020102020204" pitchFamily="34" charset="0"/>
                <a:ea typeface="League Gothic" panose="00000500000000000000" pitchFamily="50" charset="0"/>
                <a:cs typeface="Calibri" panose="020F0502020204030204" pitchFamily="34" charset="0"/>
              </a:rPr>
              <a:t>Effective Dates</a:t>
            </a:r>
            <a:endParaRPr lang="en-US" sz="6000" dirty="0"/>
          </a:p>
        </p:txBody>
      </p:sp>
    </p:spTree>
    <p:extLst>
      <p:ext uri="{BB962C8B-B14F-4D97-AF65-F5344CB8AC3E}">
        <p14:creationId xmlns:p14="http://schemas.microsoft.com/office/powerpoint/2010/main" val="118353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18">
            <a:extLst>
              <a:ext uri="{FF2B5EF4-FFF2-40B4-BE49-F238E27FC236}">
                <a16:creationId xmlns:a16="http://schemas.microsoft.com/office/drawing/2014/main" id="{0AC1A2F9-0255-F24B-85D4-B50937105C75}"/>
              </a:ext>
            </a:extLst>
          </p:cNvPr>
          <p:cNvSpPr txBox="1">
            <a:spLocks noChangeArrowheads="1"/>
          </p:cNvSpPr>
          <p:nvPr/>
        </p:nvSpPr>
        <p:spPr bwMode="auto">
          <a:xfrm>
            <a:off x="254000" y="3084512"/>
            <a:ext cx="11633200" cy="335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r>
              <a:rPr lang="en-US" sz="2500" dirty="0">
                <a:solidFill>
                  <a:schemeClr val="accent6">
                    <a:lumMod val="50000"/>
                  </a:schemeClr>
                </a:solidFill>
                <a:latin typeface="Franklin Gothic Demi Cond" panose="020B0603020102020204" pitchFamily="34" charset="0"/>
              </a:rPr>
              <a:t>Means any person that receives and accumulates prescription pharmaceuticals that are potentially creditable HW pharmaceuticals for the purpose of facilitating or verifying manufacturer credit</a:t>
            </a:r>
          </a:p>
          <a:p>
            <a:pPr marL="457200" indent="-457200"/>
            <a:r>
              <a:rPr lang="en-US" sz="2500" dirty="0">
                <a:solidFill>
                  <a:schemeClr val="accent6">
                    <a:lumMod val="50000"/>
                  </a:schemeClr>
                </a:solidFill>
                <a:latin typeface="Franklin Gothic Demi Cond" panose="020B0603020102020204" pitchFamily="34" charset="0"/>
              </a:rPr>
              <a:t>Any person, including forward distributors, third-party logistics providers, and pharmaceutical manufacturers, that processes prescription pharmaceuticals for the facilitation or verification of manufacturer credit is considered a reverse distributor</a:t>
            </a:r>
          </a:p>
          <a:p>
            <a:pPr marL="457200" indent="-457200"/>
            <a:endParaRPr lang="en-US" sz="500" dirty="0">
              <a:solidFill>
                <a:schemeClr val="accent6">
                  <a:lumMod val="50000"/>
                </a:schemeClr>
              </a:solidFill>
              <a:latin typeface="Franklin Gothic Demi Cond" panose="020B0603020102020204" pitchFamily="34" charset="0"/>
            </a:endParaRPr>
          </a:p>
          <a:p>
            <a:pPr marL="1200150" lvl="1" indent="-457200"/>
            <a:r>
              <a:rPr lang="en-US" sz="2300" dirty="0">
                <a:solidFill>
                  <a:schemeClr val="accent6">
                    <a:lumMod val="50000"/>
                  </a:schemeClr>
                </a:solidFill>
                <a:latin typeface="Franklin Gothic Demi Cond" panose="020B0603020102020204" pitchFamily="34" charset="0"/>
              </a:rPr>
              <a:t>A DEA-registered reverse distributor may or may not meet EPA’s definition of a reverse distributor</a:t>
            </a:r>
          </a:p>
          <a:p>
            <a:pPr marL="171450" indent="-171450" eaLnBrk="1" hangingPunct="1">
              <a:lnSpc>
                <a:spcPct val="100000"/>
              </a:lnSpc>
              <a:spcBef>
                <a:spcPct val="0"/>
              </a:spcBef>
              <a:defRPr/>
            </a:pPr>
            <a:endParaRPr lang="en-US" altLang="en-US" sz="5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p:txBody>
      </p:sp>
      <p:sp>
        <p:nvSpPr>
          <p:cNvPr id="2" name="TextBox 1">
            <a:extLst>
              <a:ext uri="{FF2B5EF4-FFF2-40B4-BE49-F238E27FC236}">
                <a16:creationId xmlns:a16="http://schemas.microsoft.com/office/drawing/2014/main" id="{0206A774-5DE5-4C83-A6B1-6BBC90FB7644}"/>
              </a:ext>
            </a:extLst>
          </p:cNvPr>
          <p:cNvSpPr txBox="1"/>
          <p:nvPr/>
        </p:nvSpPr>
        <p:spPr>
          <a:xfrm>
            <a:off x="10020300" y="6413500"/>
            <a:ext cx="2032000" cy="369332"/>
          </a:xfrm>
          <a:prstGeom prst="rect">
            <a:avLst/>
          </a:prstGeom>
          <a:noFill/>
        </p:spPr>
        <p:txBody>
          <a:bodyPr wrap="square" rtlCol="0">
            <a:spAutoFit/>
          </a:bodyPr>
          <a:lstStyle/>
          <a:p>
            <a:r>
              <a:rPr lang="en-US" dirty="0"/>
              <a:t>40 CFR 266.500</a:t>
            </a:r>
          </a:p>
        </p:txBody>
      </p:sp>
      <p:sp>
        <p:nvSpPr>
          <p:cNvPr id="3" name="Title 2">
            <a:extLst>
              <a:ext uri="{FF2B5EF4-FFF2-40B4-BE49-F238E27FC236}">
                <a16:creationId xmlns:a16="http://schemas.microsoft.com/office/drawing/2014/main" id="{8F6A717A-C958-4CF5-A91C-C17259680390}"/>
              </a:ext>
            </a:extLst>
          </p:cNvPr>
          <p:cNvSpPr>
            <a:spLocks noGrp="1"/>
          </p:cNvSpPr>
          <p:nvPr>
            <p:ph type="title"/>
          </p:nvPr>
        </p:nvSpPr>
        <p:spPr>
          <a:xfrm>
            <a:off x="1435100" y="1758949"/>
            <a:ext cx="9321800" cy="1325563"/>
          </a:xfrm>
        </p:spPr>
        <p:txBody>
          <a:bodyPr/>
          <a:lstStyle/>
          <a:p>
            <a:pPr algn="ctr" rtl="0" eaLnBrk="1" fontAlgn="base" hangingPunct="1"/>
            <a:r>
              <a:rPr lang="en-US" sz="60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Reverse Distributor</a:t>
            </a:r>
            <a:endParaRPr lang="en-US" sz="8000" dirty="0">
              <a:solidFill>
                <a:srgbClr val="FFFFFF"/>
              </a:solidFill>
            </a:endParaRPr>
          </a:p>
        </p:txBody>
      </p:sp>
    </p:spTree>
    <p:extLst>
      <p:ext uri="{BB962C8B-B14F-4D97-AF65-F5344CB8AC3E}">
        <p14:creationId xmlns:p14="http://schemas.microsoft.com/office/powerpoint/2010/main" val="1313180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4" y="2025650"/>
            <a:ext cx="13001689"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ltLang="en-US" sz="5000" b="1" dirty="0">
              <a:solidFill>
                <a:schemeClr val="bg1"/>
              </a:solidFill>
              <a:latin typeface="Franklin Gothic Demi Cond" panose="020B0706030402020204" pitchFamily="34" charset="0"/>
              <a:ea typeface="League Gothic" panose="00000500000000000000" pitchFamily="50" charset="0"/>
              <a:cs typeface="League Gothic" panose="00000500000000000000" pitchFamily="50"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508000" y="3091656"/>
            <a:ext cx="9969500" cy="4216539"/>
          </a:xfrm>
          <a:prstGeom prst="rect">
            <a:avLst/>
          </a:prstGeom>
          <a:noFill/>
        </p:spPr>
        <p:txBody>
          <a:bodyPr wrap="square" rtlCol="0">
            <a:spAutoFit/>
          </a:bodyPr>
          <a:lstStyle/>
          <a:p>
            <a:pPr lvl="1" eaLnBrk="1" hangingPunct="1">
              <a:defRPr/>
            </a:pPr>
            <a:r>
              <a:rPr lang="en-US" sz="2800" dirty="0">
                <a:solidFill>
                  <a:schemeClr val="accent6">
                    <a:lumMod val="50000"/>
                  </a:schemeClr>
                </a:solidFill>
                <a:latin typeface="Franklin Gothic Demi Cond" panose="020B0603020102020204" pitchFamily="34" charset="0"/>
              </a:rPr>
              <a:t>A healthcare facility that is a VSQG when counting all of its HW, including both its HW pharmaceuticals and its non-pharmaceutical HW, remains subject to 40 CFR 262.14 (VSQG Requirements) and is not subject to this subpart, except for 40 CFR 266.505 (Sewering Prohibition) and 40 CFR 266.507 (Empty Containers) and the optional provisions of 40 CFR 266.504</a:t>
            </a:r>
          </a:p>
          <a:p>
            <a:pPr lvl="1" eaLnBrk="1" hangingPunct="1">
              <a:defRPr/>
            </a:pPr>
            <a:endParaRPr lang="en-US" sz="2500" dirty="0">
              <a:solidFill>
                <a:schemeClr val="accent6">
                  <a:lumMod val="50000"/>
                </a:schemeClr>
              </a:solidFill>
              <a:latin typeface="Franklin Gothic Demi Cond" panose="020B0603020102020204" pitchFamily="34" charset="0"/>
            </a:endParaRPr>
          </a:p>
          <a:p>
            <a:pPr lvl="1" eaLnBrk="1" hangingPunct="1">
              <a:defRPr/>
            </a:pPr>
            <a:endParaRPr lang="en-US" sz="2500" dirty="0">
              <a:solidFill>
                <a:schemeClr val="accent6">
                  <a:lumMod val="50000"/>
                </a:schemeClr>
              </a:solidFill>
              <a:latin typeface="Franklin Gothic Demi Cond" panose="020B0603020102020204" pitchFamily="34" charset="0"/>
            </a:endParaRPr>
          </a:p>
          <a:p>
            <a:pPr lvl="1" eaLnBrk="1" hangingPunct="1">
              <a:defRPr/>
            </a:pPr>
            <a:endParaRPr lang="en-US" sz="2500" dirty="0">
              <a:solidFill>
                <a:schemeClr val="accent6">
                  <a:lumMod val="50000"/>
                </a:schemeClr>
              </a:solidFill>
              <a:latin typeface="Franklin Gothic Demi Cond" panose="020B0603020102020204" pitchFamily="34" charset="0"/>
            </a:endParaRPr>
          </a:p>
          <a:p>
            <a:pPr lvl="1" eaLnBrk="1" hangingPunct="1">
              <a:defRPr/>
            </a:pPr>
            <a:endParaRPr lang="en-US" sz="25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160000" y="6488668"/>
            <a:ext cx="1890261" cy="369332"/>
          </a:xfrm>
          <a:prstGeom prst="rect">
            <a:avLst/>
          </a:prstGeom>
          <a:noFill/>
        </p:spPr>
        <p:txBody>
          <a:bodyPr wrap="none" rtlCol="0">
            <a:spAutoFit/>
          </a:bodyPr>
          <a:lstStyle/>
          <a:p>
            <a:r>
              <a:rPr lang="en-US" dirty="0"/>
              <a:t>40 CFR 266.501(a)</a:t>
            </a:r>
          </a:p>
        </p:txBody>
      </p:sp>
      <p:sp>
        <p:nvSpPr>
          <p:cNvPr id="5" name="Title 4">
            <a:extLst>
              <a:ext uri="{FF2B5EF4-FFF2-40B4-BE49-F238E27FC236}">
                <a16:creationId xmlns:a16="http://schemas.microsoft.com/office/drawing/2014/main" id="{4AC4EE2A-E17D-4534-90E9-93A4171CB69C}"/>
              </a:ext>
            </a:extLst>
          </p:cNvPr>
          <p:cNvSpPr>
            <a:spLocks noGrp="1"/>
          </p:cNvSpPr>
          <p:nvPr>
            <p:ph type="title"/>
          </p:nvPr>
        </p:nvSpPr>
        <p:spPr>
          <a:xfrm>
            <a:off x="0" y="1766093"/>
            <a:ext cx="12192000" cy="1325563"/>
          </a:xfrm>
        </p:spPr>
        <p:txBody>
          <a:bodyPr/>
          <a:lstStyle/>
          <a:p>
            <a:pPr algn="ctr" rtl="0" eaLnBrk="1" fontAlgn="base" hangingPunct="1"/>
            <a:r>
              <a:rPr lang="en-US" sz="5000" b="1" kern="1200" dirty="0">
                <a:solidFill>
                  <a:srgbClr val="FFFFFF"/>
                </a:solidFill>
                <a:effectLst/>
                <a:latin typeface="Franklin Gothic Demi Cond" panose="020B0706030402020204" pitchFamily="34" charset="0"/>
                <a:ea typeface="League Gothic" panose="00000500000000000000" pitchFamily="50" charset="0"/>
                <a:cs typeface="League Gothic" panose="00000500000000000000" pitchFamily="50" charset="0"/>
              </a:rPr>
              <a:t>Applicability- Do I have to comply with Subpart P?</a:t>
            </a:r>
            <a:endParaRPr lang="en-US" sz="5000" dirty="0">
              <a:solidFill>
                <a:srgbClr val="FFFFFF"/>
              </a:solidFill>
            </a:endParaRPr>
          </a:p>
        </p:txBody>
      </p:sp>
    </p:spTree>
    <p:extLst>
      <p:ext uri="{BB962C8B-B14F-4D97-AF65-F5344CB8AC3E}">
        <p14:creationId xmlns:p14="http://schemas.microsoft.com/office/powerpoint/2010/main" val="230844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6228D-485D-4F90-BE28-4BDC6ED8340F}"/>
              </a:ext>
            </a:extLst>
          </p:cNvPr>
          <p:cNvSpPr>
            <a:spLocks noGrp="1"/>
          </p:cNvSpPr>
          <p:nvPr>
            <p:ph idx="1"/>
          </p:nvPr>
        </p:nvSpPr>
        <p:spPr>
          <a:xfrm>
            <a:off x="838200" y="1690688"/>
            <a:ext cx="10515600" cy="3302240"/>
          </a:xfrm>
        </p:spPr>
        <p:txBody>
          <a:bodyPr/>
          <a:lstStyle/>
          <a:p>
            <a:pPr lvl="1" eaLnBrk="1" hangingPunct="1">
              <a:defRPr/>
            </a:pPr>
            <a:r>
              <a:rPr lang="en-US" sz="2800" dirty="0">
                <a:solidFill>
                  <a:schemeClr val="accent6">
                    <a:lumMod val="50000"/>
                  </a:schemeClr>
                </a:solidFill>
                <a:latin typeface="Franklin Gothic Demi Cond" panose="020B0603020102020204" pitchFamily="34" charset="0"/>
              </a:rPr>
              <a:t>A healthcare facility that is a SQG, LQG, or Reverse Distributor when counting all of its HW, including both its HW pharmaceuticals and its non-pharmaceutical HW, must comply with Subpart P.</a:t>
            </a:r>
          </a:p>
          <a:p>
            <a:pPr lvl="1" eaLnBrk="1" hangingPunct="1">
              <a:defRPr/>
            </a:pPr>
            <a:endParaRPr lang="en-US" sz="2800" dirty="0">
              <a:solidFill>
                <a:schemeClr val="accent6">
                  <a:lumMod val="50000"/>
                </a:schemeClr>
              </a:solidFill>
              <a:latin typeface="Franklin Gothic Demi Cond" panose="020B0603020102020204" pitchFamily="34" charset="0"/>
            </a:endParaRPr>
          </a:p>
          <a:p>
            <a:pPr lvl="1" eaLnBrk="1" hangingPunct="1">
              <a:defRPr/>
            </a:pPr>
            <a:r>
              <a:rPr lang="en-US" sz="2800" dirty="0">
                <a:solidFill>
                  <a:schemeClr val="accent6">
                    <a:lumMod val="50000"/>
                  </a:schemeClr>
                </a:solidFill>
                <a:latin typeface="Franklin Gothic Demi Cond" panose="020B0603020102020204" pitchFamily="34" charset="0"/>
              </a:rPr>
              <a:t>In other words, Subpart P applies to a healthcare facility that generates:</a:t>
            </a:r>
          </a:p>
          <a:p>
            <a:pPr marL="1371600" lvl="2" indent="-457200" eaLnBrk="1" hangingPunct="1">
              <a:defRPr/>
            </a:pPr>
            <a:r>
              <a:rPr lang="en-US" sz="2600" dirty="0">
                <a:solidFill>
                  <a:schemeClr val="accent6">
                    <a:lumMod val="50000"/>
                  </a:schemeClr>
                </a:solidFill>
                <a:latin typeface="Franklin Gothic Demi Cond" panose="020B0603020102020204" pitchFamily="34" charset="0"/>
              </a:rPr>
              <a:t>More than 100 kg of hazardous waste per calendar month; or</a:t>
            </a:r>
          </a:p>
          <a:p>
            <a:pPr marL="1371600" lvl="2" indent="-457200" eaLnBrk="1" hangingPunct="1">
              <a:defRPr/>
            </a:pPr>
            <a:r>
              <a:rPr lang="en-US" sz="2600" dirty="0">
                <a:solidFill>
                  <a:schemeClr val="accent6">
                    <a:lumMod val="50000"/>
                  </a:schemeClr>
                </a:solidFill>
                <a:latin typeface="Franklin Gothic Demi Cond" panose="020B0603020102020204" pitchFamily="34" charset="0"/>
              </a:rPr>
              <a:t>More than 1 kg of acute hazardous waste per calendar month; or</a:t>
            </a:r>
          </a:p>
          <a:p>
            <a:pPr marL="1371600" lvl="2" indent="-457200" eaLnBrk="1" hangingPunct="1">
              <a:defRPr/>
            </a:pPr>
            <a:r>
              <a:rPr lang="en-US" sz="2600" dirty="0">
                <a:solidFill>
                  <a:schemeClr val="accent6">
                    <a:lumMod val="50000"/>
                  </a:schemeClr>
                </a:solidFill>
                <a:latin typeface="Franklin Gothic Demi Cond" panose="020B0603020102020204" pitchFamily="34" charset="0"/>
              </a:rPr>
              <a:t>More than 100 kg of any residue or contaminated soil, water, or other debris resulting form the cleanup of a spill into or on any land or water of any  acute hazardous wastes listed in 40 CFR 261.31 or 261.33(e) per calendar month</a:t>
            </a:r>
          </a:p>
          <a:p>
            <a:pPr marL="1371600" lvl="2" indent="-457200" eaLnBrk="1" hangingPunct="1">
              <a:defRPr/>
            </a:pPr>
            <a:endParaRPr lang="en-US" sz="2600" dirty="0">
              <a:solidFill>
                <a:schemeClr val="accent6">
                  <a:lumMod val="50000"/>
                </a:schemeClr>
              </a:solidFill>
              <a:latin typeface="Franklin Gothic Demi Cond" panose="020B0603020102020204" pitchFamily="34" charset="0"/>
            </a:endParaRPr>
          </a:p>
          <a:p>
            <a:pPr lvl="1" eaLnBrk="1" hangingPunct="1">
              <a:defRPr/>
            </a:pPr>
            <a:endParaRPr lang="en-US" sz="2800" dirty="0">
              <a:solidFill>
                <a:schemeClr val="accent6">
                  <a:lumMod val="50000"/>
                </a:schemeClr>
              </a:solidFill>
              <a:latin typeface="Franklin Gothic Demi Cond" panose="020B0603020102020204" pitchFamily="34" charset="0"/>
            </a:endParaRPr>
          </a:p>
          <a:p>
            <a:endParaRPr lang="en-US" dirty="0"/>
          </a:p>
        </p:txBody>
      </p:sp>
      <p:sp>
        <p:nvSpPr>
          <p:cNvPr id="3" name="Title 2">
            <a:extLst>
              <a:ext uri="{FF2B5EF4-FFF2-40B4-BE49-F238E27FC236}">
                <a16:creationId xmlns:a16="http://schemas.microsoft.com/office/drawing/2014/main" id="{26884D23-E6F2-4CDB-9443-5B304D6DDEBC}"/>
              </a:ext>
            </a:extLst>
          </p:cNvPr>
          <p:cNvSpPr>
            <a:spLocks noGrp="1"/>
          </p:cNvSpPr>
          <p:nvPr>
            <p:ph type="title"/>
          </p:nvPr>
        </p:nvSpPr>
        <p:spPr/>
        <p:txBody>
          <a:bodyPr/>
          <a:lstStyle/>
          <a:p>
            <a:pPr algn="ctr"/>
            <a:r>
              <a:rPr lang="en-US" altLang="en-US" sz="6000" dirty="0">
                <a:solidFill>
                  <a:schemeClr val="accent6">
                    <a:lumMod val="50000"/>
                  </a:schemeClr>
                </a:solidFill>
                <a:latin typeface="Franklin Gothic Demi" panose="020B0703020102020204" pitchFamily="34" charset="0"/>
              </a:rPr>
              <a:t>Applicability</a:t>
            </a:r>
            <a:endParaRPr lang="en-US" sz="6000" dirty="0"/>
          </a:p>
        </p:txBody>
      </p:sp>
    </p:spTree>
    <p:extLst>
      <p:ext uri="{BB962C8B-B14F-4D97-AF65-F5344CB8AC3E}">
        <p14:creationId xmlns:p14="http://schemas.microsoft.com/office/powerpoint/2010/main" val="17692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261CF6-7F0D-4BFC-8BF1-E294DAD95F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6128" y="2933898"/>
            <a:ext cx="2024047" cy="1481456"/>
          </a:xfrm>
          <a:prstGeom prst="rect">
            <a:avLst/>
          </a:prstGeom>
        </p:spPr>
      </p:pic>
      <p:pic>
        <p:nvPicPr>
          <p:cNvPr id="9" name="Picture 8">
            <a:extLst>
              <a:ext uri="{FF2B5EF4-FFF2-40B4-BE49-F238E27FC236}">
                <a16:creationId xmlns:a16="http://schemas.microsoft.com/office/drawing/2014/main" id="{5C7D1FD2-5B81-45F3-AE43-5F52AC4705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70780" y="4068028"/>
            <a:ext cx="2024047" cy="1481456"/>
          </a:xfrm>
          <a:prstGeom prst="rect">
            <a:avLst/>
          </a:prstGeom>
        </p:spPr>
      </p:pic>
      <p:pic>
        <p:nvPicPr>
          <p:cNvPr id="14" name="Picture 13">
            <a:extLst>
              <a:ext uri="{FF2B5EF4-FFF2-40B4-BE49-F238E27FC236}">
                <a16:creationId xmlns:a16="http://schemas.microsoft.com/office/drawing/2014/main" id="{4505395B-28BC-4424-8CF0-294DA47AEA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70781" y="2270749"/>
            <a:ext cx="2024047" cy="1481456"/>
          </a:xfrm>
          <a:prstGeom prst="rect">
            <a:avLst/>
          </a:prstGeom>
        </p:spPr>
      </p:pic>
      <p:pic>
        <p:nvPicPr>
          <p:cNvPr id="4" name="Picture 3">
            <a:extLst>
              <a:ext uri="{FF2B5EF4-FFF2-40B4-BE49-F238E27FC236}">
                <a16:creationId xmlns:a16="http://schemas.microsoft.com/office/drawing/2014/main" id="{2B04B6C8-FDC4-4A05-8CCD-B082886607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1127" y="3011477"/>
            <a:ext cx="2024047" cy="1481456"/>
          </a:xfrm>
          <a:prstGeom prst="rect">
            <a:avLst/>
          </a:prstGeom>
        </p:spPr>
      </p:pic>
      <p:sp>
        <p:nvSpPr>
          <p:cNvPr id="3" name="Rectangle: Rounded Corners 2">
            <a:extLst>
              <a:ext uri="{FF2B5EF4-FFF2-40B4-BE49-F238E27FC236}">
                <a16:creationId xmlns:a16="http://schemas.microsoft.com/office/drawing/2014/main" id="{C9474D11-7FD4-4D4B-A175-552A710E5557}"/>
              </a:ext>
              <a:ext uri="{C183D7F6-B498-43B3-948B-1728B52AA6E4}">
                <adec:decorative xmlns:adec="http://schemas.microsoft.com/office/drawing/2017/decorative" val="1"/>
              </a:ext>
            </a:extLst>
          </p:cNvPr>
          <p:cNvSpPr/>
          <p:nvPr/>
        </p:nvSpPr>
        <p:spPr>
          <a:xfrm>
            <a:off x="103687" y="3063335"/>
            <a:ext cx="2014634" cy="14709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A4830DD-78A3-48B0-872F-37CFCE9D7B41}"/>
              </a:ext>
            </a:extLst>
          </p:cNvPr>
          <p:cNvSpPr txBox="1"/>
          <p:nvPr/>
        </p:nvSpPr>
        <p:spPr>
          <a:xfrm>
            <a:off x="10107581" y="3097545"/>
            <a:ext cx="1561140" cy="1154162"/>
          </a:xfrm>
          <a:prstGeom prst="rect">
            <a:avLst/>
          </a:prstGeom>
          <a:noFill/>
        </p:spPr>
        <p:txBody>
          <a:bodyPr wrap="square" rtlCol="0">
            <a:spAutoFit/>
          </a:bodyPr>
          <a:lstStyle/>
          <a:p>
            <a:pPr algn="ctr"/>
            <a:r>
              <a:rPr lang="en-US" sz="2300" b="1" dirty="0"/>
              <a:t>VSQG NOT subject to Subpart P</a:t>
            </a:r>
          </a:p>
        </p:txBody>
      </p:sp>
      <p:sp>
        <p:nvSpPr>
          <p:cNvPr id="22" name="Arrow: Right 21" descr="Arrow pointing right to continue the flow">
            <a:extLst>
              <a:ext uri="{FF2B5EF4-FFF2-40B4-BE49-F238E27FC236}">
                <a16:creationId xmlns:a16="http://schemas.microsoft.com/office/drawing/2014/main" id="{6AF6B285-4224-4FFD-8FA9-2E8E4FCE3CBE}"/>
              </a:ext>
            </a:extLst>
          </p:cNvPr>
          <p:cNvSpPr/>
          <p:nvPr/>
        </p:nvSpPr>
        <p:spPr>
          <a:xfrm>
            <a:off x="8793780" y="35098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7D9CC9-88AB-422C-BBE4-398E51036FD4}"/>
              </a:ext>
            </a:extLst>
          </p:cNvPr>
          <p:cNvSpPr/>
          <p:nvPr/>
        </p:nvSpPr>
        <p:spPr>
          <a:xfrm>
            <a:off x="6662251" y="3352096"/>
            <a:ext cx="1936256" cy="800219"/>
          </a:xfrm>
          <a:prstGeom prst="rect">
            <a:avLst/>
          </a:prstGeom>
        </p:spPr>
        <p:txBody>
          <a:bodyPr wrap="square">
            <a:spAutoFit/>
          </a:bodyPr>
          <a:lstStyle/>
          <a:p>
            <a:pPr lvl="0" algn="ctr"/>
            <a:r>
              <a:rPr lang="en-US" sz="2300" b="1" dirty="0">
                <a:solidFill>
                  <a:prstClr val="black"/>
                </a:solidFill>
                <a:latin typeface="Calibri" panose="020F0502020204030204"/>
              </a:rPr>
              <a:t>100 kg total of HW</a:t>
            </a:r>
          </a:p>
        </p:txBody>
      </p:sp>
      <p:pic>
        <p:nvPicPr>
          <p:cNvPr id="10" name="Picture 9" descr="Arrow pointing right to continue the flow">
            <a:extLst>
              <a:ext uri="{FF2B5EF4-FFF2-40B4-BE49-F238E27FC236}">
                <a16:creationId xmlns:a16="http://schemas.microsoft.com/office/drawing/2014/main" id="{45663C3A-0933-49EB-875D-42D670F28624}"/>
              </a:ext>
            </a:extLst>
          </p:cNvPr>
          <p:cNvPicPr>
            <a:picLocks noChangeAspect="1"/>
          </p:cNvPicPr>
          <p:nvPr/>
        </p:nvPicPr>
        <p:blipFill>
          <a:blip r:embed="rId4"/>
          <a:stretch>
            <a:fillRect/>
          </a:stretch>
        </p:blipFill>
        <p:spPr>
          <a:xfrm>
            <a:off x="5575367" y="3537276"/>
            <a:ext cx="993734" cy="518205"/>
          </a:xfrm>
          <a:prstGeom prst="rect">
            <a:avLst/>
          </a:prstGeom>
        </p:spPr>
      </p:pic>
      <p:sp>
        <p:nvSpPr>
          <p:cNvPr id="17" name="TextBox 16">
            <a:extLst>
              <a:ext uri="{FF2B5EF4-FFF2-40B4-BE49-F238E27FC236}">
                <a16:creationId xmlns:a16="http://schemas.microsoft.com/office/drawing/2014/main" id="{665176CC-DFDA-4253-AE00-CE741FE18B44}"/>
              </a:ext>
              <a:ext uri="{C183D7F6-B498-43B3-948B-1728B52AA6E4}">
                <adec:decorative xmlns:adec="http://schemas.microsoft.com/office/drawing/2017/decorative" val="0"/>
              </a:ext>
            </a:extLst>
          </p:cNvPr>
          <p:cNvSpPr txBox="1"/>
          <p:nvPr/>
        </p:nvSpPr>
        <p:spPr>
          <a:xfrm>
            <a:off x="3298934" y="4068028"/>
            <a:ext cx="2123214" cy="1508105"/>
          </a:xfrm>
          <a:prstGeom prst="rect">
            <a:avLst/>
          </a:prstGeom>
          <a:noFill/>
        </p:spPr>
        <p:txBody>
          <a:bodyPr wrap="square" rtlCol="0">
            <a:spAutoFit/>
          </a:bodyPr>
          <a:lstStyle/>
          <a:p>
            <a:pPr algn="ctr"/>
            <a:r>
              <a:rPr lang="en-US" sz="2300" b="1" dirty="0"/>
              <a:t>Generates 50 kg non-pharmaceutical HW</a:t>
            </a:r>
          </a:p>
        </p:txBody>
      </p:sp>
      <p:sp>
        <p:nvSpPr>
          <p:cNvPr id="15" name="TextBox 14">
            <a:extLst>
              <a:ext uri="{FF2B5EF4-FFF2-40B4-BE49-F238E27FC236}">
                <a16:creationId xmlns:a16="http://schemas.microsoft.com/office/drawing/2014/main" id="{AB01EA3D-14B9-488E-89FA-CE49C7DD388E}"/>
              </a:ext>
              <a:ext uri="{C183D7F6-B498-43B3-948B-1728B52AA6E4}">
                <adec:decorative xmlns:adec="http://schemas.microsoft.com/office/drawing/2017/decorative" val="0"/>
              </a:ext>
            </a:extLst>
          </p:cNvPr>
          <p:cNvSpPr txBox="1"/>
          <p:nvPr/>
        </p:nvSpPr>
        <p:spPr>
          <a:xfrm>
            <a:off x="3294973" y="2308526"/>
            <a:ext cx="2127175" cy="1508105"/>
          </a:xfrm>
          <a:prstGeom prst="rect">
            <a:avLst/>
          </a:prstGeom>
          <a:noFill/>
        </p:spPr>
        <p:txBody>
          <a:bodyPr wrap="square" rtlCol="0">
            <a:spAutoFit/>
          </a:bodyPr>
          <a:lstStyle/>
          <a:p>
            <a:pPr algn="ctr"/>
            <a:r>
              <a:rPr lang="en-US" sz="2300" b="1" dirty="0"/>
              <a:t>Generates 50 kg pharmaceutical HW</a:t>
            </a:r>
          </a:p>
        </p:txBody>
      </p:sp>
      <p:sp>
        <p:nvSpPr>
          <p:cNvPr id="21" name="Arrow: Right 20" descr="Arrow pointing right to continue the flow">
            <a:extLst>
              <a:ext uri="{FF2B5EF4-FFF2-40B4-BE49-F238E27FC236}">
                <a16:creationId xmlns:a16="http://schemas.microsoft.com/office/drawing/2014/main" id="{A1A31162-E388-4A97-ABF0-E4324E5A63F4}"/>
              </a:ext>
            </a:extLst>
          </p:cNvPr>
          <p:cNvSpPr/>
          <p:nvPr/>
        </p:nvSpPr>
        <p:spPr>
          <a:xfrm>
            <a:off x="2302948" y="35098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6419F7-141C-4DDB-BFE2-27D9B7D03D68}"/>
              </a:ext>
            </a:extLst>
          </p:cNvPr>
          <p:cNvSpPr txBox="1"/>
          <p:nvPr/>
        </p:nvSpPr>
        <p:spPr>
          <a:xfrm>
            <a:off x="318599" y="3352097"/>
            <a:ext cx="1555267" cy="800219"/>
          </a:xfrm>
          <a:prstGeom prst="rect">
            <a:avLst/>
          </a:prstGeom>
          <a:noFill/>
        </p:spPr>
        <p:txBody>
          <a:bodyPr wrap="square" rtlCol="0">
            <a:spAutoFit/>
          </a:bodyPr>
          <a:lstStyle/>
          <a:p>
            <a:pPr algn="ctr"/>
            <a:r>
              <a:rPr lang="en-US" sz="2300" b="1" dirty="0"/>
              <a:t>Healthcare Facility A</a:t>
            </a:r>
          </a:p>
        </p:txBody>
      </p:sp>
      <p:sp>
        <p:nvSpPr>
          <p:cNvPr id="2" name="Title 1">
            <a:extLst>
              <a:ext uri="{FF2B5EF4-FFF2-40B4-BE49-F238E27FC236}">
                <a16:creationId xmlns:a16="http://schemas.microsoft.com/office/drawing/2014/main" id="{1FEE4F15-5F30-421E-9A16-D8E0C02B856F}"/>
              </a:ext>
            </a:extLst>
          </p:cNvPr>
          <p:cNvSpPr>
            <a:spLocks noGrp="1"/>
          </p:cNvSpPr>
          <p:nvPr>
            <p:ph type="title"/>
          </p:nvPr>
        </p:nvSpPr>
        <p:spPr/>
        <p:txBody>
          <a:bodyPr/>
          <a:lstStyle/>
          <a:p>
            <a:pPr algn="ctr"/>
            <a:r>
              <a:rPr lang="en-US" altLang="en-US" sz="6000" dirty="0">
                <a:solidFill>
                  <a:schemeClr val="accent6">
                    <a:lumMod val="50000"/>
                  </a:schemeClr>
                </a:solidFill>
                <a:latin typeface="Franklin Gothic Demi" panose="020B0703020102020204" pitchFamily="34" charset="0"/>
              </a:rPr>
              <a:t>Applicability</a:t>
            </a:r>
            <a:endParaRPr lang="en-US" sz="6000" dirty="0"/>
          </a:p>
        </p:txBody>
      </p:sp>
    </p:spTree>
    <p:extLst>
      <p:ext uri="{BB962C8B-B14F-4D97-AF65-F5344CB8AC3E}">
        <p14:creationId xmlns:p14="http://schemas.microsoft.com/office/powerpoint/2010/main" val="162295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0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508000" y="3247995"/>
            <a:ext cx="10591800" cy="2677656"/>
          </a:xfrm>
          <a:prstGeom prst="rect">
            <a:avLst/>
          </a:prstGeom>
          <a:noFill/>
        </p:spPr>
        <p:txBody>
          <a:bodyPr wrap="square" rtlCol="0">
            <a:spAutoFit/>
          </a:bodyPr>
          <a:lstStyle/>
          <a:p>
            <a:pPr lvl="1" eaLnBrk="1" hangingPunct="1">
              <a:defRPr/>
            </a:pPr>
            <a:r>
              <a:rPr lang="en-US" sz="2800" dirty="0">
                <a:solidFill>
                  <a:schemeClr val="accent6">
                    <a:lumMod val="50000"/>
                  </a:schemeClr>
                </a:solidFill>
                <a:latin typeface="Franklin Gothic Demi Cond" panose="020B0603020102020204" pitchFamily="34" charset="0"/>
              </a:rPr>
              <a:t>A healthcare facility that is a VSQG when counting all of its HW, including both its HW pharmaceuticals and its non-pharmaceutical HW, has the option of complying with 40 CFR 266.501(d) (</a:t>
            </a:r>
            <a:r>
              <a:rPr lang="en-US" sz="2800" b="1" u="sng" dirty="0">
                <a:solidFill>
                  <a:schemeClr val="accent6">
                    <a:lumMod val="50000"/>
                  </a:schemeClr>
                </a:solidFill>
                <a:latin typeface="Franklin Gothic Demi Cond" panose="020B0603020102020204" pitchFamily="34" charset="0"/>
              </a:rPr>
              <a:t>opting into ALL Subpart P</a:t>
            </a:r>
            <a:r>
              <a:rPr lang="en-US" sz="2800" dirty="0">
                <a:solidFill>
                  <a:schemeClr val="accent6">
                    <a:lumMod val="50000"/>
                  </a:schemeClr>
                </a:solidFill>
                <a:latin typeface="Franklin Gothic Demi Cond" panose="020B0603020102020204" pitchFamily="34" charset="0"/>
              </a:rPr>
              <a:t>) for the management of HW pharmaceuticals as an alternative to complying with 40 CFR 262.14 (VSQG Requirements) and the optional provisions of 40 CFR 266.504</a:t>
            </a:r>
          </a:p>
        </p:txBody>
      </p:sp>
      <p:sp>
        <p:nvSpPr>
          <p:cNvPr id="3" name="TextBox 2">
            <a:extLst>
              <a:ext uri="{FF2B5EF4-FFF2-40B4-BE49-F238E27FC236}">
                <a16:creationId xmlns:a16="http://schemas.microsoft.com/office/drawing/2014/main" id="{16BB4F22-0120-4620-BD80-5653FC995976}"/>
              </a:ext>
            </a:extLst>
          </p:cNvPr>
          <p:cNvSpPr txBox="1"/>
          <p:nvPr/>
        </p:nvSpPr>
        <p:spPr>
          <a:xfrm>
            <a:off x="10068107" y="6355834"/>
            <a:ext cx="2063385" cy="369332"/>
          </a:xfrm>
          <a:prstGeom prst="rect">
            <a:avLst/>
          </a:prstGeom>
          <a:noFill/>
        </p:spPr>
        <p:txBody>
          <a:bodyPr wrap="none" rtlCol="0">
            <a:spAutoFit/>
          </a:bodyPr>
          <a:lstStyle/>
          <a:p>
            <a:r>
              <a:rPr lang="en-US" dirty="0"/>
              <a:t>[40 CFR 266.501(b)]</a:t>
            </a:r>
          </a:p>
        </p:txBody>
      </p:sp>
      <p:sp>
        <p:nvSpPr>
          <p:cNvPr id="4" name="Title 3">
            <a:extLst>
              <a:ext uri="{FF2B5EF4-FFF2-40B4-BE49-F238E27FC236}">
                <a16:creationId xmlns:a16="http://schemas.microsoft.com/office/drawing/2014/main" id="{39EA7F32-4E7E-4ADB-9F01-D13F4824E83F}"/>
              </a:ext>
            </a:extLst>
          </p:cNvPr>
          <p:cNvSpPr>
            <a:spLocks noGrp="1"/>
          </p:cNvSpPr>
          <p:nvPr>
            <p:ph type="title"/>
          </p:nvPr>
        </p:nvSpPr>
        <p:spPr>
          <a:xfrm>
            <a:off x="1435100" y="1766093"/>
            <a:ext cx="9321800" cy="1325563"/>
          </a:xfrm>
        </p:spPr>
        <p:txBody>
          <a:bodyPr/>
          <a:lstStyle/>
          <a:p>
            <a:pPr algn="ctr" rtl="0" eaLnBrk="1" fontAlgn="auto" hangingPunct="1"/>
            <a:r>
              <a:rPr lang="en-US" sz="6000" kern="1200" dirty="0">
                <a:solidFill>
                  <a:srgbClr val="FFFFFF"/>
                </a:solidFill>
                <a:effectLst/>
                <a:latin typeface="Franklin Gothic Demi" panose="020B0703020102020204" pitchFamily="34" charset="0"/>
                <a:ea typeface="+mn-ea"/>
                <a:cs typeface="+mn-cs"/>
              </a:rPr>
              <a:t>VSQG Healthcare Facilities</a:t>
            </a:r>
            <a:endParaRPr lang="en-US" sz="8000" dirty="0">
              <a:solidFill>
                <a:srgbClr val="FFFFFF"/>
              </a:solidFill>
            </a:endParaRPr>
          </a:p>
        </p:txBody>
      </p:sp>
    </p:spTree>
    <p:extLst>
      <p:ext uri="{BB962C8B-B14F-4D97-AF65-F5344CB8AC3E}">
        <p14:creationId xmlns:p14="http://schemas.microsoft.com/office/powerpoint/2010/main" val="3167316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4" y="1600200"/>
            <a:ext cx="13147993"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313944" y="3557248"/>
            <a:ext cx="10947400" cy="2062103"/>
          </a:xfrm>
          <a:prstGeom prst="rect">
            <a:avLst/>
          </a:prstGeom>
          <a:noFill/>
        </p:spPr>
        <p:txBody>
          <a:bodyPr wrap="square" rtlCol="0">
            <a:spAutoFit/>
          </a:bodyPr>
          <a:lstStyle/>
          <a:p>
            <a:pPr lvl="1" eaLnBrk="1" hangingPunct="1">
              <a:defRPr/>
            </a:pPr>
            <a:r>
              <a:rPr lang="en-US" sz="2500" dirty="0">
                <a:solidFill>
                  <a:schemeClr val="accent6">
                    <a:lumMod val="50000"/>
                  </a:schemeClr>
                </a:solidFill>
                <a:latin typeface="Franklin Gothic Demi Cond" panose="020B0603020102020204" pitchFamily="34" charset="0"/>
              </a:rPr>
              <a:t>VSQGs that do not opt into Subpart P </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Must still comply with the hazardous waste </a:t>
            </a:r>
            <a:r>
              <a:rPr lang="en-US" sz="2500" dirty="0" err="1">
                <a:solidFill>
                  <a:schemeClr val="accent6">
                    <a:lumMod val="50000"/>
                  </a:schemeClr>
                </a:solidFill>
                <a:latin typeface="Franklin Gothic Demi Cond" panose="020B0603020102020204" pitchFamily="34" charset="0"/>
              </a:rPr>
              <a:t>sewering</a:t>
            </a:r>
            <a:r>
              <a:rPr lang="en-US" sz="2500" dirty="0">
                <a:solidFill>
                  <a:schemeClr val="accent6">
                    <a:lumMod val="50000"/>
                  </a:schemeClr>
                </a:solidFill>
                <a:latin typeface="Franklin Gothic Demi Cond" panose="020B0603020102020204" pitchFamily="34" charset="0"/>
              </a:rPr>
              <a:t> prohibition</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Must comply with the empty container standards</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May comply with the optional provisions of 40 CFR 266.504</a:t>
            </a:r>
            <a:endParaRPr lang="en-US" sz="2200" dirty="0">
              <a:solidFill>
                <a:schemeClr val="accent6">
                  <a:lumMod val="50000"/>
                </a:schemeClr>
              </a:solidFill>
              <a:latin typeface="Franklin Gothic Demi Cond" panose="020B0603020102020204" pitchFamily="34" charset="0"/>
            </a:endParaRPr>
          </a:p>
          <a:p>
            <a:pPr lvl="1" eaLnBrk="1" hangingPunct="1">
              <a:defRPr/>
            </a:pPr>
            <a:endParaRPr lang="en-US" sz="28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160000" y="6355834"/>
            <a:ext cx="1795684" cy="369332"/>
          </a:xfrm>
          <a:prstGeom prst="rect">
            <a:avLst/>
          </a:prstGeom>
          <a:noFill/>
        </p:spPr>
        <p:txBody>
          <a:bodyPr wrap="none" rtlCol="0">
            <a:spAutoFit/>
          </a:bodyPr>
          <a:lstStyle/>
          <a:p>
            <a:r>
              <a:rPr lang="en-US" dirty="0"/>
              <a:t>[40 CFR 266.501]</a:t>
            </a:r>
          </a:p>
        </p:txBody>
      </p:sp>
      <p:sp>
        <p:nvSpPr>
          <p:cNvPr id="4" name="Title 3">
            <a:extLst>
              <a:ext uri="{FF2B5EF4-FFF2-40B4-BE49-F238E27FC236}">
                <a16:creationId xmlns:a16="http://schemas.microsoft.com/office/drawing/2014/main" id="{ABFAC537-8007-4B7A-8A76-1EE2A46E6603}"/>
              </a:ext>
            </a:extLst>
          </p:cNvPr>
          <p:cNvSpPr>
            <a:spLocks noGrp="1"/>
          </p:cNvSpPr>
          <p:nvPr>
            <p:ph type="title"/>
          </p:nvPr>
        </p:nvSpPr>
        <p:spPr>
          <a:xfrm>
            <a:off x="0" y="1641506"/>
            <a:ext cx="12192000" cy="1325563"/>
          </a:xfrm>
        </p:spPr>
        <p:txBody>
          <a:bodyPr/>
          <a:lstStyle/>
          <a:p>
            <a:pPr algn="ctr" rtl="0" eaLnBrk="1" fontAlgn="auto" hangingPunct="1"/>
            <a:r>
              <a:rPr lang="en-US" sz="5400" kern="1200" dirty="0">
                <a:solidFill>
                  <a:srgbClr val="FFFFFF"/>
                </a:solidFill>
                <a:effectLst/>
                <a:latin typeface="Franklin Gothic Demi" panose="020B0703020102020204" pitchFamily="34" charset="0"/>
                <a:ea typeface="+mn-ea"/>
                <a:cs typeface="+mn-cs"/>
              </a:rPr>
              <a:t>VSQG Healthcare Facilities – Non-Optional Provisions</a:t>
            </a:r>
            <a:endParaRPr lang="en-US" sz="7200" dirty="0">
              <a:solidFill>
                <a:srgbClr val="FFFFFF"/>
              </a:solidFill>
            </a:endParaRPr>
          </a:p>
        </p:txBody>
      </p:sp>
    </p:spTree>
    <p:extLst>
      <p:ext uri="{BB962C8B-B14F-4D97-AF65-F5344CB8AC3E}">
        <p14:creationId xmlns:p14="http://schemas.microsoft.com/office/powerpoint/2010/main" val="3951386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110442" y="3008085"/>
            <a:ext cx="10947400" cy="4293483"/>
          </a:xfrm>
          <a:prstGeom prst="rect">
            <a:avLst/>
          </a:prstGeom>
          <a:noFill/>
        </p:spPr>
        <p:txBody>
          <a:bodyPr wrap="square" rtlCol="0">
            <a:spAutoFit/>
          </a:bodyPr>
          <a:lstStyle/>
          <a:p>
            <a:pPr marL="914400" lvl="1"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A VSQG healthcare facility can continue to send potentially creditable HW pharmaceuticals to a reverse distributor</a:t>
            </a:r>
          </a:p>
          <a:p>
            <a:pPr marL="914400" lvl="1"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A VSQG healthcare facility can send its HW pharmaceuticals off-site to another healthcare facility provided the receiving healthcare facility:</a:t>
            </a:r>
          </a:p>
          <a:p>
            <a:pPr marL="1371600" lvl="2"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Meets 266.502(l) – Under control of same ‘person’, manages the non-creditable HW pharmaceuticals in compliance with 266 Subpart P</a:t>
            </a:r>
          </a:p>
          <a:p>
            <a:pPr marL="1371600" lvl="2"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1371600" lvl="2"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Meets 266.503(b) – Under control of same ‘person’, manages the potentially creditable HW pharmaceuticals in compliance with 266 Subpart P</a:t>
            </a:r>
          </a:p>
          <a:p>
            <a:pPr marL="1371600" lvl="2" indent="-457200" eaLnBrk="1" hangingPunct="1">
              <a:buFont typeface="Arial" panose="020B0604020202020204" pitchFamily="34" charset="0"/>
              <a:buChar char="•"/>
              <a:defRPr/>
            </a:pPr>
            <a:endParaRPr lang="en-US" sz="2800" dirty="0">
              <a:solidFill>
                <a:schemeClr val="accent6">
                  <a:lumMod val="50000"/>
                </a:schemeClr>
              </a:solidFill>
              <a:latin typeface="Franklin Gothic Demi Cond" panose="020B0603020102020204" pitchFamily="34" charset="0"/>
            </a:endParaRPr>
          </a:p>
          <a:p>
            <a:pPr lvl="1" eaLnBrk="1" hangingPunct="1">
              <a:defRPr/>
            </a:pPr>
            <a:endParaRPr lang="en-US" sz="28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160000" y="6355834"/>
            <a:ext cx="1795684" cy="369332"/>
          </a:xfrm>
          <a:prstGeom prst="rect">
            <a:avLst/>
          </a:prstGeom>
          <a:noFill/>
        </p:spPr>
        <p:txBody>
          <a:bodyPr wrap="none" rtlCol="0">
            <a:spAutoFit/>
          </a:bodyPr>
          <a:lstStyle/>
          <a:p>
            <a:r>
              <a:rPr lang="en-US" dirty="0"/>
              <a:t>[40 CFR 266.504]</a:t>
            </a:r>
          </a:p>
        </p:txBody>
      </p:sp>
      <p:sp>
        <p:nvSpPr>
          <p:cNvPr id="4" name="Title 3">
            <a:extLst>
              <a:ext uri="{FF2B5EF4-FFF2-40B4-BE49-F238E27FC236}">
                <a16:creationId xmlns:a16="http://schemas.microsoft.com/office/drawing/2014/main" id="{5AF50A2D-7A6F-4B7C-AB9D-4556859EB99A}"/>
              </a:ext>
            </a:extLst>
          </p:cNvPr>
          <p:cNvSpPr>
            <a:spLocks noGrp="1"/>
          </p:cNvSpPr>
          <p:nvPr>
            <p:ph type="title"/>
          </p:nvPr>
        </p:nvSpPr>
        <p:spPr>
          <a:xfrm>
            <a:off x="0" y="1641506"/>
            <a:ext cx="12192000" cy="1325563"/>
          </a:xfrm>
        </p:spPr>
        <p:txBody>
          <a:bodyPr/>
          <a:lstStyle/>
          <a:p>
            <a:pPr algn="ctr" rtl="0" eaLnBrk="1" fontAlgn="auto" hangingPunct="1"/>
            <a:r>
              <a:rPr lang="en-US" sz="5400" kern="1200" dirty="0">
                <a:solidFill>
                  <a:srgbClr val="FFFFFF"/>
                </a:solidFill>
                <a:effectLst/>
                <a:latin typeface="Franklin Gothic Demi" panose="020B0703020102020204" pitchFamily="34" charset="0"/>
                <a:ea typeface="+mn-ea"/>
                <a:cs typeface="+mn-cs"/>
              </a:rPr>
              <a:t>VSQG Healthcare Facilities – Optional Provisions</a:t>
            </a:r>
            <a:endParaRPr lang="en-US" sz="7200" dirty="0">
              <a:solidFill>
                <a:srgbClr val="FFFFFF"/>
              </a:solidFill>
            </a:endParaRPr>
          </a:p>
        </p:txBody>
      </p:sp>
    </p:spTree>
    <p:extLst>
      <p:ext uri="{BB962C8B-B14F-4D97-AF65-F5344CB8AC3E}">
        <p14:creationId xmlns:p14="http://schemas.microsoft.com/office/powerpoint/2010/main" val="374898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33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228600" y="3198090"/>
            <a:ext cx="10947400" cy="3308598"/>
          </a:xfrm>
          <a:prstGeom prst="rect">
            <a:avLst/>
          </a:prstGeom>
          <a:noFill/>
        </p:spPr>
        <p:txBody>
          <a:bodyPr wrap="square" rtlCol="0">
            <a:spAutoFit/>
          </a:bodyPr>
          <a:lstStyle/>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Long-Term Care Facility that is a VSQG can dispose of its HW pharmaceuticals in an on-site collection receptacle that complies with DEA regulations</a:t>
            </a:r>
          </a:p>
          <a:p>
            <a:pPr marL="914400" lvl="1"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1371600" lvl="2" indent="-457200" eaLnBrk="1" hangingPunct="1">
              <a:buFont typeface="Arial" panose="020B0604020202020204" pitchFamily="34" charset="0"/>
              <a:buChar char="•"/>
              <a:defRPr/>
            </a:pPr>
            <a:r>
              <a:rPr lang="en-US" sz="2200" dirty="0">
                <a:solidFill>
                  <a:schemeClr val="accent6">
                    <a:lumMod val="50000"/>
                  </a:schemeClr>
                </a:solidFill>
                <a:latin typeface="Franklin Gothic Demi Cond" panose="020B0603020102020204" pitchFamily="34" charset="0"/>
              </a:rPr>
              <a:t>DEA collection receptacles can only be used for controlled substances that are from the ultimate user</a:t>
            </a:r>
          </a:p>
          <a:p>
            <a:pPr marL="1371600" lvl="2"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Long-Term Care Facility with 20 beds or fewer will be “presumed” to be a VSQG and not subject to 40 CFR 266 Subpart P, except the sewer prohibition</a:t>
            </a:r>
          </a:p>
          <a:p>
            <a:pPr marL="914400" lvl="1"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1371600" lvl="2" indent="-457200" eaLnBrk="1" hangingPunct="1">
              <a:buFont typeface="Arial" panose="020B0604020202020204" pitchFamily="34" charset="0"/>
              <a:buChar char="•"/>
              <a:defRPr/>
            </a:pPr>
            <a:r>
              <a:rPr lang="en-US" sz="2200" dirty="0">
                <a:solidFill>
                  <a:schemeClr val="accent6">
                    <a:lumMod val="50000"/>
                  </a:schemeClr>
                </a:solidFill>
                <a:latin typeface="Franklin Gothic Demi Cond" panose="020B0603020102020204" pitchFamily="34" charset="0"/>
              </a:rPr>
              <a:t>A Long-Term Care facility with more than 20 beds must demonstrate that it is a VSQG</a:t>
            </a:r>
          </a:p>
          <a:p>
            <a:pPr lvl="1" eaLnBrk="1" hangingPunct="1">
              <a:defRPr/>
            </a:pPr>
            <a:endParaRPr lang="en-US" sz="28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160000" y="6355834"/>
            <a:ext cx="1795684" cy="369332"/>
          </a:xfrm>
          <a:prstGeom prst="rect">
            <a:avLst/>
          </a:prstGeom>
          <a:noFill/>
        </p:spPr>
        <p:txBody>
          <a:bodyPr wrap="none" rtlCol="0">
            <a:spAutoFit/>
          </a:bodyPr>
          <a:lstStyle/>
          <a:p>
            <a:r>
              <a:rPr lang="en-US" dirty="0"/>
              <a:t>[40 CFR 266.504]</a:t>
            </a:r>
          </a:p>
        </p:txBody>
      </p:sp>
      <p:sp>
        <p:nvSpPr>
          <p:cNvPr id="4" name="Title 3">
            <a:extLst>
              <a:ext uri="{FF2B5EF4-FFF2-40B4-BE49-F238E27FC236}">
                <a16:creationId xmlns:a16="http://schemas.microsoft.com/office/drawing/2014/main" id="{3698BAEF-33F5-4622-BB7E-EC30983E48C8}"/>
              </a:ext>
            </a:extLst>
          </p:cNvPr>
          <p:cNvSpPr>
            <a:spLocks noGrp="1"/>
          </p:cNvSpPr>
          <p:nvPr>
            <p:ph type="title"/>
          </p:nvPr>
        </p:nvSpPr>
        <p:spPr>
          <a:xfrm>
            <a:off x="0" y="1639093"/>
            <a:ext cx="12192000" cy="1325563"/>
          </a:xfrm>
        </p:spPr>
        <p:txBody>
          <a:bodyPr/>
          <a:lstStyle/>
          <a:p>
            <a:pPr algn="ctr" rtl="0" eaLnBrk="1" fontAlgn="auto" hangingPunct="1"/>
            <a:r>
              <a:rPr lang="en-US" sz="5400" kern="1200" dirty="0">
                <a:solidFill>
                  <a:srgbClr val="FFFFFF"/>
                </a:solidFill>
                <a:effectLst/>
                <a:latin typeface="Franklin Gothic Demi" panose="020B0703020102020204" pitchFamily="34" charset="0"/>
                <a:ea typeface="+mn-ea"/>
                <a:cs typeface="+mn-cs"/>
              </a:rPr>
              <a:t>VSQG Healthcare Facilities – Optional Provisions</a:t>
            </a:r>
            <a:endParaRPr lang="en-US" sz="7200" dirty="0">
              <a:solidFill>
                <a:srgbClr val="FFFFFF"/>
              </a:solidFill>
            </a:endParaRPr>
          </a:p>
        </p:txBody>
      </p:sp>
    </p:spTree>
    <p:extLst>
      <p:ext uri="{BB962C8B-B14F-4D97-AF65-F5344CB8AC3E}">
        <p14:creationId xmlns:p14="http://schemas.microsoft.com/office/powerpoint/2010/main" val="354058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6228D-485D-4F90-BE28-4BDC6ED8340F}"/>
              </a:ext>
            </a:extLst>
          </p:cNvPr>
          <p:cNvSpPr>
            <a:spLocks noGrp="1"/>
          </p:cNvSpPr>
          <p:nvPr>
            <p:ph idx="1"/>
          </p:nvPr>
        </p:nvSpPr>
        <p:spPr>
          <a:xfrm>
            <a:off x="815975" y="1557986"/>
            <a:ext cx="10537825" cy="4586781"/>
          </a:xfrm>
        </p:spPr>
        <p:txBody>
          <a:bodyPr/>
          <a:lstStyle/>
          <a:p>
            <a:pPr lvl="1" eaLnBrk="1" hangingPunct="1">
              <a:defRPr/>
            </a:pPr>
            <a:endParaRPr lang="en-US" sz="2800" dirty="0">
              <a:solidFill>
                <a:schemeClr val="accent6">
                  <a:lumMod val="50000"/>
                </a:schemeClr>
              </a:solidFill>
              <a:latin typeface="Franklin Gothic Demi Cond" panose="020B0603020102020204" pitchFamily="34" charset="0"/>
            </a:endParaRPr>
          </a:p>
          <a:p>
            <a:r>
              <a:rPr lang="en-US" dirty="0">
                <a:solidFill>
                  <a:schemeClr val="accent6">
                    <a:lumMod val="50000"/>
                  </a:schemeClr>
                </a:solidFill>
                <a:latin typeface="Franklin Gothic Demi Cond" panose="020B0706030402020204" pitchFamily="34" charset="0"/>
              </a:rPr>
              <a:t>There are no generator categories for HW pharmaceuticals under Subpart P</a:t>
            </a:r>
          </a:p>
          <a:p>
            <a:r>
              <a:rPr lang="en-US" dirty="0">
                <a:solidFill>
                  <a:schemeClr val="accent6">
                    <a:lumMod val="50000"/>
                  </a:schemeClr>
                </a:solidFill>
                <a:latin typeface="Franklin Gothic Demi Cond" panose="020B0706030402020204" pitchFamily="34" charset="0"/>
              </a:rPr>
              <a:t>Non-pharmaceutical HW remains subject to the 40 CFR 262 generator regulations and the associated generator categories.  </a:t>
            </a:r>
          </a:p>
          <a:p>
            <a:r>
              <a:rPr lang="en-US" dirty="0">
                <a:solidFill>
                  <a:schemeClr val="accent6">
                    <a:lumMod val="50000"/>
                  </a:schemeClr>
                </a:solidFill>
                <a:latin typeface="Franklin Gothic Demi Cond" panose="020B0706030402020204" pitchFamily="34" charset="0"/>
              </a:rPr>
              <a:t>Complying with Subpart P may allow you to drop a generator category (e.g. your facility generates over the VSQG thresholds and is therefore subject to Subpart P for its HW pharmaceuticals, but becomes a VSQG for its non-pharmaceutical HW after complying with Subpart P because it is non longer required to count its HW pharmaceuticals toward its generator category). </a:t>
            </a:r>
          </a:p>
        </p:txBody>
      </p:sp>
      <p:sp>
        <p:nvSpPr>
          <p:cNvPr id="3" name="Title 2">
            <a:extLst>
              <a:ext uri="{FF2B5EF4-FFF2-40B4-BE49-F238E27FC236}">
                <a16:creationId xmlns:a16="http://schemas.microsoft.com/office/drawing/2014/main" id="{8AAA4B7C-5931-49FA-B378-B4C2DBB186F4}"/>
              </a:ext>
            </a:extLst>
          </p:cNvPr>
          <p:cNvSpPr>
            <a:spLocks noGrp="1"/>
          </p:cNvSpPr>
          <p:nvPr>
            <p:ph type="title" idx="4294967295"/>
          </p:nvPr>
        </p:nvSpPr>
        <p:spPr/>
        <p:txBody>
          <a:bodyPr/>
          <a:lstStyle/>
          <a:p>
            <a:pPr rtl="0" eaLnBrk="1" fontAlgn="base" hangingPunct="1"/>
            <a:r>
              <a:rPr lang="en-US" sz="5000" b="1" kern="1200" dirty="0">
                <a:solidFill>
                  <a:srgbClr val="385723"/>
                </a:solidFill>
                <a:effectLst/>
                <a:latin typeface="Franklin Gothic Demi" panose="020B0703020102020204" pitchFamily="34" charset="0"/>
                <a:ea typeface="+mn-ea"/>
                <a:cs typeface="+mn-cs"/>
              </a:rPr>
              <a:t>How Does This Effect My Generator Category?</a:t>
            </a:r>
            <a:endParaRPr lang="en-US" dirty="0">
              <a:solidFill>
                <a:srgbClr val="385723"/>
              </a:solidFill>
            </a:endParaRPr>
          </a:p>
        </p:txBody>
      </p:sp>
    </p:spTree>
    <p:extLst>
      <p:ext uri="{BB962C8B-B14F-4D97-AF65-F5344CB8AC3E}">
        <p14:creationId xmlns:p14="http://schemas.microsoft.com/office/powerpoint/2010/main" val="111924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FDF7949-170A-4498-B54A-D15D69B4E8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11797" y="5118287"/>
            <a:ext cx="1810669" cy="1457070"/>
          </a:xfrm>
          <a:prstGeom prst="rect">
            <a:avLst/>
          </a:prstGeom>
        </p:spPr>
      </p:pic>
      <p:pic>
        <p:nvPicPr>
          <p:cNvPr id="19" name="Picture 18">
            <a:extLst>
              <a:ext uri="{FF2B5EF4-FFF2-40B4-BE49-F238E27FC236}">
                <a16:creationId xmlns:a16="http://schemas.microsoft.com/office/drawing/2014/main" id="{129A910A-C859-48F1-9195-C03EC59537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60676" y="2092516"/>
            <a:ext cx="1810669" cy="1457070"/>
          </a:xfrm>
          <a:prstGeom prst="rect">
            <a:avLst/>
          </a:prstGeom>
        </p:spPr>
      </p:pic>
      <p:pic>
        <p:nvPicPr>
          <p:cNvPr id="12" name="Picture 11">
            <a:extLst>
              <a:ext uri="{FF2B5EF4-FFF2-40B4-BE49-F238E27FC236}">
                <a16:creationId xmlns:a16="http://schemas.microsoft.com/office/drawing/2014/main" id="{662DD4F6-1AC5-4B60-9BCC-CB3A37CB48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03398" y="2961852"/>
            <a:ext cx="1810669" cy="1457070"/>
          </a:xfrm>
          <a:prstGeom prst="rect">
            <a:avLst/>
          </a:prstGeom>
        </p:spPr>
      </p:pic>
      <p:pic>
        <p:nvPicPr>
          <p:cNvPr id="26" name="Picture 25">
            <a:extLst>
              <a:ext uri="{FF2B5EF4-FFF2-40B4-BE49-F238E27FC236}">
                <a16:creationId xmlns:a16="http://schemas.microsoft.com/office/drawing/2014/main" id="{5263C229-619C-444E-B6A4-BFB5CC84C9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91091" y="3970248"/>
            <a:ext cx="1810669" cy="1457070"/>
          </a:xfrm>
          <a:prstGeom prst="rect">
            <a:avLst/>
          </a:prstGeom>
        </p:spPr>
      </p:pic>
      <p:sp>
        <p:nvSpPr>
          <p:cNvPr id="11" name="Rectangle: Rounded Corners 10">
            <a:extLst>
              <a:ext uri="{FF2B5EF4-FFF2-40B4-BE49-F238E27FC236}">
                <a16:creationId xmlns:a16="http://schemas.microsoft.com/office/drawing/2014/main" id="{C047E2C5-1EFA-4BF4-8AF9-09F09E2CA2B9}"/>
              </a:ext>
              <a:ext uri="{C183D7F6-B498-43B3-948B-1728B52AA6E4}">
                <adec:decorative xmlns:adec="http://schemas.microsoft.com/office/drawing/2017/decorative" val="1"/>
              </a:ext>
            </a:extLst>
          </p:cNvPr>
          <p:cNvSpPr/>
          <p:nvPr/>
        </p:nvSpPr>
        <p:spPr>
          <a:xfrm>
            <a:off x="3154933" y="2195529"/>
            <a:ext cx="1797651" cy="14429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FDFCECE-27A6-4E6F-9437-0DE7EEF6DF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272" y="2994875"/>
            <a:ext cx="1810669" cy="1457070"/>
          </a:xfrm>
          <a:prstGeom prst="rect">
            <a:avLst/>
          </a:prstGeom>
        </p:spPr>
      </p:pic>
      <p:sp>
        <p:nvSpPr>
          <p:cNvPr id="23" name="TextBox 22">
            <a:extLst>
              <a:ext uri="{FF2B5EF4-FFF2-40B4-BE49-F238E27FC236}">
                <a16:creationId xmlns:a16="http://schemas.microsoft.com/office/drawing/2014/main" id="{B0119D1B-6D30-4D5C-B7B8-6A6DE62C34D3}"/>
              </a:ext>
            </a:extLst>
          </p:cNvPr>
          <p:cNvSpPr txBox="1"/>
          <p:nvPr/>
        </p:nvSpPr>
        <p:spPr>
          <a:xfrm>
            <a:off x="9448156" y="5246657"/>
            <a:ext cx="1575253" cy="1200329"/>
          </a:xfrm>
          <a:prstGeom prst="rect">
            <a:avLst/>
          </a:prstGeom>
          <a:noFill/>
        </p:spPr>
        <p:txBody>
          <a:bodyPr wrap="square" rtlCol="0">
            <a:spAutoFit/>
          </a:bodyPr>
          <a:lstStyle/>
          <a:p>
            <a:pPr algn="ctr"/>
            <a:r>
              <a:rPr lang="en-US" b="1" dirty="0"/>
              <a:t>Now drop to a VSQG generator status!</a:t>
            </a:r>
          </a:p>
        </p:txBody>
      </p:sp>
      <p:pic>
        <p:nvPicPr>
          <p:cNvPr id="16" name="Picture 15" descr="Arrow pointing down to continue the flow chart">
            <a:extLst>
              <a:ext uri="{FF2B5EF4-FFF2-40B4-BE49-F238E27FC236}">
                <a16:creationId xmlns:a16="http://schemas.microsoft.com/office/drawing/2014/main" id="{381A370D-2724-4F8F-A503-89119DF17C07}"/>
              </a:ext>
            </a:extLst>
          </p:cNvPr>
          <p:cNvPicPr>
            <a:picLocks noChangeAspect="1"/>
          </p:cNvPicPr>
          <p:nvPr/>
        </p:nvPicPr>
        <p:blipFill>
          <a:blip r:embed="rId4"/>
          <a:stretch>
            <a:fillRect/>
          </a:stretch>
        </p:blipFill>
        <p:spPr>
          <a:xfrm rot="5400000">
            <a:off x="9789045" y="4016842"/>
            <a:ext cx="993734" cy="518205"/>
          </a:xfrm>
          <a:prstGeom prst="rect">
            <a:avLst/>
          </a:prstGeom>
        </p:spPr>
      </p:pic>
      <p:sp>
        <p:nvSpPr>
          <p:cNvPr id="20" name="TextBox 19">
            <a:extLst>
              <a:ext uri="{FF2B5EF4-FFF2-40B4-BE49-F238E27FC236}">
                <a16:creationId xmlns:a16="http://schemas.microsoft.com/office/drawing/2014/main" id="{5A4830DD-78A3-48B0-872F-37CFCE9D7B41}"/>
              </a:ext>
            </a:extLst>
          </p:cNvPr>
          <p:cNvSpPr txBox="1"/>
          <p:nvPr/>
        </p:nvSpPr>
        <p:spPr>
          <a:xfrm>
            <a:off x="9381565" y="2261853"/>
            <a:ext cx="1768890" cy="1015663"/>
          </a:xfrm>
          <a:prstGeom prst="rect">
            <a:avLst/>
          </a:prstGeom>
          <a:noFill/>
        </p:spPr>
        <p:txBody>
          <a:bodyPr wrap="square" rtlCol="0">
            <a:spAutoFit/>
          </a:bodyPr>
          <a:lstStyle/>
          <a:p>
            <a:pPr algn="ctr"/>
            <a:r>
              <a:rPr lang="en-US" sz="2000" b="1" dirty="0"/>
              <a:t>SQG MUST comply with Subpart P</a:t>
            </a:r>
          </a:p>
        </p:txBody>
      </p:sp>
      <p:sp>
        <p:nvSpPr>
          <p:cNvPr id="22" name="Arrow: Right 21" descr="Arrow pointing to the right to continue the flow chart">
            <a:extLst>
              <a:ext uri="{FF2B5EF4-FFF2-40B4-BE49-F238E27FC236}">
                <a16:creationId xmlns:a16="http://schemas.microsoft.com/office/drawing/2014/main" id="{6AF6B285-4224-4FFD-8FA9-2E8E4FCE3CBE}"/>
              </a:ext>
            </a:extLst>
          </p:cNvPr>
          <p:cNvSpPr/>
          <p:nvPr/>
        </p:nvSpPr>
        <p:spPr>
          <a:xfrm rot="20155879">
            <a:off x="8099733" y="3093106"/>
            <a:ext cx="981859" cy="46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1B3FF5-6596-40B4-9F3C-72973B17D2CC}"/>
              </a:ext>
            </a:extLst>
          </p:cNvPr>
          <p:cNvSpPr txBox="1"/>
          <p:nvPr/>
        </p:nvSpPr>
        <p:spPr>
          <a:xfrm>
            <a:off x="6191827" y="3125017"/>
            <a:ext cx="1643086" cy="1015663"/>
          </a:xfrm>
          <a:prstGeom prst="rect">
            <a:avLst/>
          </a:prstGeom>
          <a:noFill/>
        </p:spPr>
        <p:txBody>
          <a:bodyPr wrap="square" rtlCol="0">
            <a:spAutoFit/>
          </a:bodyPr>
          <a:lstStyle/>
          <a:p>
            <a:pPr algn="ctr"/>
            <a:r>
              <a:rPr lang="en-US" sz="2000" b="1" dirty="0"/>
              <a:t>Generates 101 kg HW total</a:t>
            </a:r>
          </a:p>
        </p:txBody>
      </p:sp>
      <p:pic>
        <p:nvPicPr>
          <p:cNvPr id="10" name="Picture 9" descr="Arrow pointing to the right to continue the flow chart">
            <a:extLst>
              <a:ext uri="{FF2B5EF4-FFF2-40B4-BE49-F238E27FC236}">
                <a16:creationId xmlns:a16="http://schemas.microsoft.com/office/drawing/2014/main" id="{45663C3A-0933-49EB-875D-42D670F28624}"/>
              </a:ext>
            </a:extLst>
          </p:cNvPr>
          <p:cNvPicPr>
            <a:picLocks noChangeAspect="1"/>
          </p:cNvPicPr>
          <p:nvPr/>
        </p:nvPicPr>
        <p:blipFill>
          <a:blip r:embed="rId4"/>
          <a:stretch>
            <a:fillRect/>
          </a:stretch>
        </p:blipFill>
        <p:spPr>
          <a:xfrm>
            <a:off x="5039725" y="3469472"/>
            <a:ext cx="993734" cy="518205"/>
          </a:xfrm>
          <a:prstGeom prst="rect">
            <a:avLst/>
          </a:prstGeom>
        </p:spPr>
      </p:pic>
      <p:sp>
        <p:nvSpPr>
          <p:cNvPr id="17" name="TextBox 16">
            <a:extLst>
              <a:ext uri="{FF2B5EF4-FFF2-40B4-BE49-F238E27FC236}">
                <a16:creationId xmlns:a16="http://schemas.microsoft.com/office/drawing/2014/main" id="{665176CC-DFDA-4253-AE00-CE741FE18B44}"/>
              </a:ext>
            </a:extLst>
          </p:cNvPr>
          <p:cNvSpPr txBox="1"/>
          <p:nvPr/>
        </p:nvSpPr>
        <p:spPr>
          <a:xfrm>
            <a:off x="3034818" y="4091046"/>
            <a:ext cx="2123214" cy="1323439"/>
          </a:xfrm>
          <a:prstGeom prst="rect">
            <a:avLst/>
          </a:prstGeom>
          <a:noFill/>
        </p:spPr>
        <p:txBody>
          <a:bodyPr wrap="square" rtlCol="0">
            <a:spAutoFit/>
          </a:bodyPr>
          <a:lstStyle/>
          <a:p>
            <a:pPr algn="ctr"/>
            <a:r>
              <a:rPr lang="en-US" sz="2000" b="1" dirty="0"/>
              <a:t>Generates 50 kg non-pharmaceutical HW</a:t>
            </a:r>
          </a:p>
        </p:txBody>
      </p:sp>
      <p:sp>
        <p:nvSpPr>
          <p:cNvPr id="24" name="Oval 23" descr="Red circle emphasizing &quot;51kg&quot;">
            <a:extLst>
              <a:ext uri="{FF2B5EF4-FFF2-40B4-BE49-F238E27FC236}">
                <a16:creationId xmlns:a16="http://schemas.microsoft.com/office/drawing/2014/main" id="{311BC285-F144-417D-BECD-CC55DA3D2CF5}"/>
              </a:ext>
            </a:extLst>
          </p:cNvPr>
          <p:cNvSpPr/>
          <p:nvPr/>
        </p:nvSpPr>
        <p:spPr>
          <a:xfrm>
            <a:off x="4333758" y="2393749"/>
            <a:ext cx="618826" cy="420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B01EA3D-14B9-488E-89FA-CE49C7DD388E}"/>
              </a:ext>
            </a:extLst>
          </p:cNvPr>
          <p:cNvSpPr txBox="1"/>
          <p:nvPr/>
        </p:nvSpPr>
        <p:spPr>
          <a:xfrm>
            <a:off x="2990170" y="2423779"/>
            <a:ext cx="2127175" cy="1015663"/>
          </a:xfrm>
          <a:prstGeom prst="rect">
            <a:avLst/>
          </a:prstGeom>
          <a:noFill/>
        </p:spPr>
        <p:txBody>
          <a:bodyPr wrap="square" rtlCol="0">
            <a:spAutoFit/>
          </a:bodyPr>
          <a:lstStyle/>
          <a:p>
            <a:pPr algn="ctr"/>
            <a:r>
              <a:rPr lang="en-US" sz="2000" b="1" dirty="0"/>
              <a:t>Generates 51 kg pharmaceutical HW</a:t>
            </a:r>
          </a:p>
        </p:txBody>
      </p:sp>
      <p:sp>
        <p:nvSpPr>
          <p:cNvPr id="21" name="Arrow: Right 20" descr="Arrow pointing to the right to continue the flow chart">
            <a:extLst>
              <a:ext uri="{FF2B5EF4-FFF2-40B4-BE49-F238E27FC236}">
                <a16:creationId xmlns:a16="http://schemas.microsoft.com/office/drawing/2014/main" id="{A1A31162-E388-4A97-ABF0-E4324E5A63F4}"/>
              </a:ext>
            </a:extLst>
          </p:cNvPr>
          <p:cNvSpPr/>
          <p:nvPr/>
        </p:nvSpPr>
        <p:spPr>
          <a:xfrm>
            <a:off x="2055171" y="3513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6419F7-141C-4DDB-BFE2-27D9B7D03D68}"/>
              </a:ext>
            </a:extLst>
          </p:cNvPr>
          <p:cNvSpPr txBox="1"/>
          <p:nvPr/>
        </p:nvSpPr>
        <p:spPr>
          <a:xfrm>
            <a:off x="228468" y="3336444"/>
            <a:ext cx="1555267" cy="707886"/>
          </a:xfrm>
          <a:prstGeom prst="rect">
            <a:avLst/>
          </a:prstGeom>
          <a:noFill/>
        </p:spPr>
        <p:txBody>
          <a:bodyPr wrap="square" rtlCol="0">
            <a:spAutoFit/>
          </a:bodyPr>
          <a:lstStyle/>
          <a:p>
            <a:pPr algn="ctr"/>
            <a:r>
              <a:rPr lang="en-US" sz="2000" b="1" dirty="0"/>
              <a:t>Healthcare Facility B</a:t>
            </a:r>
          </a:p>
        </p:txBody>
      </p:sp>
      <p:sp>
        <p:nvSpPr>
          <p:cNvPr id="3" name="Title 2">
            <a:extLst>
              <a:ext uri="{FF2B5EF4-FFF2-40B4-BE49-F238E27FC236}">
                <a16:creationId xmlns:a16="http://schemas.microsoft.com/office/drawing/2014/main" id="{32EBB55F-C626-438C-97EB-1F5B78A8280F}"/>
              </a:ext>
            </a:extLst>
          </p:cNvPr>
          <p:cNvSpPr>
            <a:spLocks noGrp="1"/>
          </p:cNvSpPr>
          <p:nvPr>
            <p:ph type="title"/>
          </p:nvPr>
        </p:nvSpPr>
        <p:spPr/>
        <p:txBody>
          <a:bodyPr/>
          <a:lstStyle/>
          <a:p>
            <a:pPr algn="ctr"/>
            <a:r>
              <a:rPr lang="en-US" altLang="en-US" sz="4800" dirty="0">
                <a:solidFill>
                  <a:schemeClr val="accent6">
                    <a:lumMod val="50000"/>
                  </a:schemeClr>
                </a:solidFill>
                <a:latin typeface="Franklin Gothic Demi" panose="020B0703020102020204" pitchFamily="34" charset="0"/>
              </a:rPr>
              <a:t>How Does This Effect My Generator Category?</a:t>
            </a:r>
            <a:endParaRPr lang="en-US" sz="4800" dirty="0"/>
          </a:p>
        </p:txBody>
      </p:sp>
    </p:spTree>
    <p:extLst>
      <p:ext uri="{BB962C8B-B14F-4D97-AF65-F5344CB8AC3E}">
        <p14:creationId xmlns:p14="http://schemas.microsoft.com/office/powerpoint/2010/main" val="38110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7237B-CBEB-483D-A4AE-6EA212E75B6A}"/>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pic>
        <p:nvPicPr>
          <p:cNvPr id="3" name="Picture 2" descr="A sign ">
            <a:extLst>
              <a:ext uri="{FF2B5EF4-FFF2-40B4-BE49-F238E27FC236}">
                <a16:creationId xmlns:a16="http://schemas.microsoft.com/office/drawing/2014/main" id="{D8D4502E-B274-47D5-BA56-99D27D37D3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231" y="5253814"/>
            <a:ext cx="1714244" cy="1297143"/>
          </a:xfrm>
          <a:prstGeom prst="rect">
            <a:avLst/>
          </a:prstGeom>
        </p:spPr>
      </p:pic>
      <p:sp>
        <p:nvSpPr>
          <p:cNvPr id="4" name="Multiplication Sign 3">
            <a:extLst>
              <a:ext uri="{FF2B5EF4-FFF2-40B4-BE49-F238E27FC236}">
                <a16:creationId xmlns:a16="http://schemas.microsoft.com/office/drawing/2014/main" id="{26DE3EF9-C6FF-47D8-B63F-6A7C446C22C6}"/>
              </a:ext>
              <a:ext uri="{C183D7F6-B498-43B3-948B-1728B52AA6E4}">
                <adec:decorative xmlns:adec="http://schemas.microsoft.com/office/drawing/2017/decorative" val="1"/>
              </a:ext>
            </a:extLst>
          </p:cNvPr>
          <p:cNvSpPr/>
          <p:nvPr/>
        </p:nvSpPr>
        <p:spPr>
          <a:xfrm>
            <a:off x="146304" y="5108448"/>
            <a:ext cx="2316479" cy="1442508"/>
          </a:xfrm>
          <a:prstGeom prst="mathMultiply">
            <a:avLst/>
          </a:prstGeom>
          <a:gradFill>
            <a:gsLst>
              <a:gs pos="0">
                <a:schemeClr val="accent1">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421414-ACC9-48D7-A1C0-2CD572044B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4893" y="2728913"/>
            <a:ext cx="2066667" cy="2171429"/>
          </a:xfrm>
          <a:prstGeom prst="rect">
            <a:avLst/>
          </a:prstGeom>
        </p:spPr>
      </p:pic>
      <p:sp>
        <p:nvSpPr>
          <p:cNvPr id="6" name="TextBox 18">
            <a:extLst>
              <a:ext uri="{FF2B5EF4-FFF2-40B4-BE49-F238E27FC236}">
                <a16:creationId xmlns:a16="http://schemas.microsoft.com/office/drawing/2014/main" id="{3542FA09-8AD3-764F-9AE0-5A71D00391C6}"/>
              </a:ext>
            </a:extLst>
          </p:cNvPr>
          <p:cNvSpPr txBox="1">
            <a:spLocks noChangeArrowheads="1"/>
          </p:cNvSpPr>
          <p:nvPr/>
        </p:nvSpPr>
        <p:spPr bwMode="auto">
          <a:xfrm>
            <a:off x="1994851" y="2817813"/>
            <a:ext cx="9922256"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indent="0" eaLnBrk="1" hangingPunct="1">
              <a:lnSpc>
                <a:spcPct val="100000"/>
              </a:lnSpc>
              <a:spcBef>
                <a:spcPct val="0"/>
              </a:spcBef>
              <a:buNone/>
              <a:defRPr/>
            </a:pPr>
            <a:r>
              <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rPr>
              <a:t>August 21, 2019 – State of Florida Effective Date</a:t>
            </a:r>
          </a:p>
          <a:p>
            <a:pPr lvl="1" indent="0" eaLnBrk="1" hangingPunct="1">
              <a:lnSpc>
                <a:spcPct val="100000"/>
              </a:lnSpc>
              <a:spcBef>
                <a:spcPct val="0"/>
              </a:spcBef>
              <a:buNone/>
              <a:defRPr/>
            </a:pPr>
            <a:endPar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endParaRPr>
          </a:p>
          <a:p>
            <a:pPr marL="1200150" lvl="1" indent="-457200" eaLnBrk="1" hangingPunct="1">
              <a:lnSpc>
                <a:spcPct val="100000"/>
              </a:lnSpc>
              <a:spcBef>
                <a:spcPct val="0"/>
              </a:spcBef>
              <a:defRPr/>
            </a:pPr>
            <a:r>
              <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rPr>
              <a:t>June 26, 2019 – Florida adopts 40 CFR 266 Subpart P, the </a:t>
            </a:r>
            <a:r>
              <a:rPr lang="en-US" altLang="en-US" sz="3000" dirty="0" err="1">
                <a:solidFill>
                  <a:schemeClr val="accent6">
                    <a:lumMod val="50000"/>
                  </a:schemeClr>
                </a:solidFill>
                <a:latin typeface="Franklin Gothic Demi Cond" panose="020B0706030402020204" pitchFamily="34" charset="0"/>
                <a:ea typeface="League Gothic" pitchFamily="2" charset="77"/>
                <a:cs typeface="League Gothic" pitchFamily="2" charset="77"/>
              </a:rPr>
              <a:t>sewering</a:t>
            </a:r>
            <a:r>
              <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rPr>
              <a:t> prohibition and nicotine amendment by reference</a:t>
            </a:r>
          </a:p>
          <a:p>
            <a:pPr marL="1200150" lvl="1" indent="-457200" eaLnBrk="1" hangingPunct="1">
              <a:lnSpc>
                <a:spcPct val="100000"/>
              </a:lnSpc>
              <a:spcBef>
                <a:spcPct val="0"/>
              </a:spcBef>
              <a:defRPr/>
            </a:pPr>
            <a:endPar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endParaRPr>
          </a:p>
          <a:p>
            <a:pPr marL="1200150" lvl="1" indent="-457200" eaLnBrk="1" hangingPunct="1">
              <a:lnSpc>
                <a:spcPct val="100000"/>
              </a:lnSpc>
              <a:spcBef>
                <a:spcPct val="0"/>
              </a:spcBef>
              <a:defRPr/>
            </a:pPr>
            <a:r>
              <a:rPr lang="en-US" altLang="en-US" sz="3000" dirty="0">
                <a:solidFill>
                  <a:schemeClr val="accent6">
                    <a:lumMod val="50000"/>
                  </a:schemeClr>
                </a:solidFill>
                <a:latin typeface="Franklin Gothic Demi Cond" panose="020B0706030402020204" pitchFamily="34" charset="0"/>
                <a:ea typeface="League Gothic" pitchFamily="2" charset="77"/>
                <a:cs typeface="League Gothic" pitchFamily="2" charset="77"/>
              </a:rPr>
              <a:t>August 16, 2019 – Florida repeals the Universal Pharmaceutical Waste Regulation, 62-730.186, FAC</a:t>
            </a:r>
          </a:p>
          <a:p>
            <a:pPr lvl="1" indent="0" eaLnBrk="1" hangingPunct="1">
              <a:lnSpc>
                <a:spcPct val="100000"/>
              </a:lnSpc>
              <a:spcBef>
                <a:spcPct val="0"/>
              </a:spcBef>
              <a:buNone/>
              <a:defRPr/>
            </a:pPr>
            <a:endParaRPr lang="en-US" altLang="en-US" sz="41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p:txBody>
      </p:sp>
      <p:sp>
        <p:nvSpPr>
          <p:cNvPr id="5" name="Title 4">
            <a:extLst>
              <a:ext uri="{FF2B5EF4-FFF2-40B4-BE49-F238E27FC236}">
                <a16:creationId xmlns:a16="http://schemas.microsoft.com/office/drawing/2014/main" id="{2750E891-2AC7-4466-B531-4A100EE7E555}"/>
              </a:ext>
            </a:extLst>
          </p:cNvPr>
          <p:cNvSpPr>
            <a:spLocks noGrp="1"/>
          </p:cNvSpPr>
          <p:nvPr>
            <p:ph type="title"/>
          </p:nvPr>
        </p:nvSpPr>
        <p:spPr>
          <a:xfrm>
            <a:off x="1435100" y="1758949"/>
            <a:ext cx="9321800" cy="1325563"/>
          </a:xfrm>
        </p:spPr>
        <p:txBody>
          <a:bodyPr/>
          <a:lstStyle/>
          <a:p>
            <a:pPr algn="ctr"/>
            <a:r>
              <a:rPr lang="en-US" altLang="en-US" sz="6000" dirty="0">
                <a:latin typeface="Franklin Gothic Medium" panose="020B0603020102020204" pitchFamily="34" charset="0"/>
                <a:ea typeface="League Gothic" panose="00000500000000000000" pitchFamily="50" charset="0"/>
                <a:cs typeface="Calibri" panose="020F0502020204030204" pitchFamily="34" charset="0"/>
              </a:rPr>
              <a:t>Effective Dates</a:t>
            </a:r>
            <a:endParaRPr lang="en-US" sz="6000" dirty="0"/>
          </a:p>
        </p:txBody>
      </p:sp>
    </p:spTree>
    <p:extLst>
      <p:ext uri="{BB962C8B-B14F-4D97-AF65-F5344CB8AC3E}">
        <p14:creationId xmlns:p14="http://schemas.microsoft.com/office/powerpoint/2010/main" val="56455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pic>
        <p:nvPicPr>
          <p:cNvPr id="4" name="Picture 3" descr="Example photo of a Florida Notification of Regulated Waste Activity form, 8700-12 FL">
            <a:extLst>
              <a:ext uri="{FF2B5EF4-FFF2-40B4-BE49-F238E27FC236}">
                <a16:creationId xmlns:a16="http://schemas.microsoft.com/office/drawing/2014/main" id="{428CBDD5-0151-4ABE-BA3F-28708C7DEC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207" y="2904271"/>
            <a:ext cx="1606793" cy="1491272"/>
          </a:xfrm>
          <a:prstGeom prst="rect">
            <a:avLst/>
          </a:prstGeom>
        </p:spPr>
      </p:pic>
      <p:sp>
        <p:nvSpPr>
          <p:cNvPr id="3" name="TextBox 2">
            <a:extLst>
              <a:ext uri="{FF2B5EF4-FFF2-40B4-BE49-F238E27FC236}">
                <a16:creationId xmlns:a16="http://schemas.microsoft.com/office/drawing/2014/main" id="{0744A240-5FBD-4561-83C1-3B593909BB7A}"/>
              </a:ext>
            </a:extLst>
          </p:cNvPr>
          <p:cNvSpPr txBox="1"/>
          <p:nvPr/>
        </p:nvSpPr>
        <p:spPr>
          <a:xfrm>
            <a:off x="188795" y="3086100"/>
            <a:ext cx="10858500" cy="3554819"/>
          </a:xfrm>
          <a:prstGeom prst="rect">
            <a:avLst/>
          </a:prstGeom>
          <a:noFill/>
        </p:spPr>
        <p:txBody>
          <a:bodyPr wrap="square" rtlCol="0">
            <a:spAutoFit/>
          </a:bodyPr>
          <a:lstStyle/>
          <a:p>
            <a:r>
              <a:rPr lang="en-US" sz="2500" b="1" u="sng" dirty="0">
                <a:solidFill>
                  <a:schemeClr val="accent6">
                    <a:lumMod val="50000"/>
                  </a:schemeClr>
                </a:solidFill>
                <a:latin typeface="Franklin Gothic Demi Cond" panose="020B0603020102020204" pitchFamily="34" charset="0"/>
              </a:rPr>
              <a:t>Notification</a:t>
            </a:r>
            <a:r>
              <a:rPr lang="en-US" sz="2500" dirty="0">
                <a:solidFill>
                  <a:schemeClr val="accent6">
                    <a:lumMod val="50000"/>
                  </a:schemeClr>
                </a:solidFill>
                <a:latin typeface="Franklin Gothic Demi Cond" panose="020B0603020102020204" pitchFamily="34" charset="0"/>
              </a:rPr>
              <a:t>: All Healthcare facilities must notify DEP using  the Florida Notification of Regulated Waste Activity form, 8700-12FL, that they are operating under 40 CFR Part 266 Subpart P.  This includes VSQGs opting in to Subpart P.</a:t>
            </a:r>
          </a:p>
          <a:p>
            <a:pPr marL="171450" indent="-17145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Facilities not required to submit a biennial report in 2020 for their non-pharmaceutical HW must notify within 60 days of the rule going into effect in October 2019</a:t>
            </a:r>
          </a:p>
          <a:p>
            <a:pPr marL="628650" lvl="1" indent="-17145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Facilities that are required to submit a biennial report may notify on their normal biennial reporting cycle, by March 1, 2020</a:t>
            </a:r>
          </a:p>
          <a:p>
            <a:pPr marL="800100" lvl="1" indent="-3429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A copy of the notification must be kept on file for as long as the healthcare facility is subject to this Subpart</a:t>
            </a: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289409" cy="369332"/>
          </a:xfrm>
          <a:prstGeom prst="rect">
            <a:avLst/>
          </a:prstGeom>
          <a:noFill/>
        </p:spPr>
        <p:txBody>
          <a:bodyPr wrap="none" rtlCol="0">
            <a:spAutoFit/>
          </a:bodyPr>
          <a:lstStyle/>
          <a:p>
            <a:r>
              <a:rPr lang="en-US"/>
              <a:t>[40 CFR 266.502(a)(1)]</a:t>
            </a:r>
            <a:endParaRPr lang="en-US" dirty="0"/>
          </a:p>
        </p:txBody>
      </p:sp>
      <p:sp>
        <p:nvSpPr>
          <p:cNvPr id="5" name="Title 4">
            <a:extLst>
              <a:ext uri="{FF2B5EF4-FFF2-40B4-BE49-F238E27FC236}">
                <a16:creationId xmlns:a16="http://schemas.microsoft.com/office/drawing/2014/main" id="{5A8CA5F1-7B31-43B2-9B0B-FDCE5C460880}"/>
              </a:ext>
            </a:extLst>
          </p:cNvPr>
          <p:cNvSpPr>
            <a:spLocks noGrp="1"/>
          </p:cNvSpPr>
          <p:nvPr>
            <p:ph type="title"/>
          </p:nvPr>
        </p:nvSpPr>
        <p:spPr>
          <a:xfrm>
            <a:off x="0" y="1757632"/>
            <a:ext cx="12192000" cy="1325563"/>
          </a:xfrm>
        </p:spPr>
        <p:txBody>
          <a:bodyPr/>
          <a:lstStyle/>
          <a:p>
            <a:pPr algn="ctr"/>
            <a:r>
              <a:rPr lang="en-US" sz="6000" dirty="0">
                <a:latin typeface="Franklin Gothic Demi" panose="020B0703020102020204" pitchFamily="34" charset="0"/>
              </a:rPr>
              <a:t>Healthcare Facilities Standards</a:t>
            </a:r>
            <a:endParaRPr lang="en-US" sz="6000" dirty="0"/>
          </a:p>
        </p:txBody>
      </p:sp>
    </p:spTree>
    <p:extLst>
      <p:ext uri="{BB962C8B-B14F-4D97-AF65-F5344CB8AC3E}">
        <p14:creationId xmlns:p14="http://schemas.microsoft.com/office/powerpoint/2010/main" val="3493289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289409" cy="369332"/>
          </a:xfrm>
          <a:prstGeom prst="rect">
            <a:avLst/>
          </a:prstGeom>
          <a:noFill/>
        </p:spPr>
        <p:txBody>
          <a:bodyPr wrap="none" rtlCol="0">
            <a:spAutoFit/>
          </a:bodyPr>
          <a:lstStyle/>
          <a:p>
            <a:r>
              <a:rPr lang="en-US" dirty="0"/>
              <a:t>[40 CFR 266.502(a)(2)]</a:t>
            </a:r>
          </a:p>
        </p:txBody>
      </p:sp>
      <p:sp>
        <p:nvSpPr>
          <p:cNvPr id="3" name="TextBox 2">
            <a:extLst>
              <a:ext uri="{FF2B5EF4-FFF2-40B4-BE49-F238E27FC236}">
                <a16:creationId xmlns:a16="http://schemas.microsoft.com/office/drawing/2014/main" id="{0744A240-5FBD-4561-83C1-3B593909BB7A}"/>
              </a:ext>
            </a:extLst>
          </p:cNvPr>
          <p:cNvSpPr txBox="1"/>
          <p:nvPr/>
        </p:nvSpPr>
        <p:spPr>
          <a:xfrm>
            <a:off x="527050" y="3086100"/>
            <a:ext cx="10858500" cy="3123932"/>
          </a:xfrm>
          <a:prstGeom prst="rect">
            <a:avLst/>
          </a:prstGeom>
          <a:noFill/>
        </p:spPr>
        <p:txBody>
          <a:bodyPr wrap="square" rtlCol="0">
            <a:spAutoFit/>
          </a:bodyPr>
          <a:lstStyle/>
          <a:p>
            <a:pPr marL="342900" indent="-342900">
              <a:buFont typeface="Arial" panose="020B0604020202020204" pitchFamily="34" charset="0"/>
              <a:buChar char="•"/>
            </a:pPr>
            <a:r>
              <a:rPr lang="en-US" sz="2500" b="1" u="sng" dirty="0">
                <a:solidFill>
                  <a:schemeClr val="accent6">
                    <a:lumMod val="50000"/>
                  </a:schemeClr>
                </a:solidFill>
                <a:latin typeface="Franklin Gothic Demi Cond" panose="020B0603020102020204" pitchFamily="34" charset="0"/>
              </a:rPr>
              <a:t>Withdrawal</a:t>
            </a:r>
            <a:r>
              <a:rPr lang="en-US" sz="2500" dirty="0">
                <a:solidFill>
                  <a:schemeClr val="accent6">
                    <a:lumMod val="50000"/>
                  </a:schemeClr>
                </a:solidFill>
                <a:latin typeface="Franklin Gothic Demi Cond" panose="020B0603020102020204" pitchFamily="34" charset="0"/>
              </a:rPr>
              <a:t>: A Healthcare facility that operated under 40 CFR 266 Subpart P but becomes a VSQG and elects to withdraw from this Subpart must notify DEP using  the Florida Notification of Regulated Waste Activity form, 8700-12FL, that they are no longer operating under 40 CFR Part 266 Subpart P</a:t>
            </a:r>
          </a:p>
          <a:p>
            <a:pPr marL="171450" indent="-17145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The Notification form must be submitted before the facility can begin operating as a VSQG under 40 CFR 262.14</a:t>
            </a:r>
          </a:p>
          <a:p>
            <a:pPr marL="800100" lvl="1" indent="-3429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A healthcare facility must keep a copy of its withdrawal on file for 3 years from the date of the signature on the notification form.</a:t>
            </a:r>
          </a:p>
        </p:txBody>
      </p:sp>
      <p:sp>
        <p:nvSpPr>
          <p:cNvPr id="11" name="Title 4">
            <a:extLst>
              <a:ext uri="{FF2B5EF4-FFF2-40B4-BE49-F238E27FC236}">
                <a16:creationId xmlns:a16="http://schemas.microsoft.com/office/drawing/2014/main" id="{FEF229A8-4E8D-4387-BFA6-1AB378C04D53}"/>
              </a:ext>
            </a:extLst>
          </p:cNvPr>
          <p:cNvSpPr>
            <a:spLocks noGrp="1"/>
          </p:cNvSpPr>
          <p:nvPr>
            <p:ph type="title"/>
          </p:nvPr>
        </p:nvSpPr>
        <p:spPr>
          <a:xfrm>
            <a:off x="0" y="1760537"/>
            <a:ext cx="12192000" cy="1325563"/>
          </a:xfrm>
        </p:spPr>
        <p:txBody>
          <a:bodyPr/>
          <a:lstStyle/>
          <a:p>
            <a:pPr algn="ctr"/>
            <a:r>
              <a:rPr lang="en-US" sz="6000" dirty="0">
                <a:latin typeface="Franklin Gothic Demi" panose="020B0703020102020204" pitchFamily="34" charset="0"/>
              </a:rPr>
              <a:t>Healthcare Facilities Standards</a:t>
            </a:r>
            <a:endParaRPr lang="en-US" sz="6000" dirty="0"/>
          </a:p>
        </p:txBody>
      </p:sp>
    </p:spTree>
    <p:extLst>
      <p:ext uri="{BB962C8B-B14F-4D97-AF65-F5344CB8AC3E}">
        <p14:creationId xmlns:p14="http://schemas.microsoft.com/office/powerpoint/2010/main" val="50729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228600" y="3187700"/>
            <a:ext cx="10947400" cy="3216265"/>
          </a:xfrm>
          <a:prstGeom prst="rect">
            <a:avLst/>
          </a:prstGeom>
          <a:noFill/>
        </p:spPr>
        <p:txBody>
          <a:bodyPr wrap="square" rtlCol="0">
            <a:spAutoFit/>
          </a:bodyPr>
          <a:lstStyle/>
          <a:p>
            <a:pPr marL="914400" lvl="1"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Only a small number of HW that are also DEA controlled substances</a:t>
            </a:r>
          </a:p>
          <a:p>
            <a:pPr marL="914400" lvl="1"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914400" lvl="1"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Two new conditional exemptions for healthcare facilities and reverse distributors for:</a:t>
            </a:r>
          </a:p>
          <a:p>
            <a:pPr marL="914400" lvl="1"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1371600" lvl="2"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RCRA HW that are also DEA controlled substances</a:t>
            </a:r>
          </a:p>
          <a:p>
            <a:pPr marL="1371600" lvl="2"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Household waste pharmaceuticals collected in DEA authorized collection receptacles (kiosks)</a:t>
            </a:r>
          </a:p>
          <a:p>
            <a:pPr lvl="1" eaLnBrk="1" hangingPunct="1">
              <a:defRPr/>
            </a:pPr>
            <a:endParaRPr lang="en-US" sz="28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160000" y="6355834"/>
            <a:ext cx="2053767" cy="369332"/>
          </a:xfrm>
          <a:prstGeom prst="rect">
            <a:avLst/>
          </a:prstGeom>
          <a:noFill/>
        </p:spPr>
        <p:txBody>
          <a:bodyPr wrap="none" rtlCol="0">
            <a:spAutoFit/>
          </a:bodyPr>
          <a:lstStyle/>
          <a:p>
            <a:r>
              <a:rPr lang="en-US" dirty="0"/>
              <a:t>[40 CFR 266.506(a)]</a:t>
            </a:r>
          </a:p>
        </p:txBody>
      </p:sp>
      <p:sp>
        <p:nvSpPr>
          <p:cNvPr id="4" name="Title 3">
            <a:extLst>
              <a:ext uri="{FF2B5EF4-FFF2-40B4-BE49-F238E27FC236}">
                <a16:creationId xmlns:a16="http://schemas.microsoft.com/office/drawing/2014/main" id="{3C3D5109-FA24-4B4B-8D71-A151DE813CF7}"/>
              </a:ext>
            </a:extLst>
          </p:cNvPr>
          <p:cNvSpPr>
            <a:spLocks noGrp="1"/>
          </p:cNvSpPr>
          <p:nvPr>
            <p:ph type="title"/>
          </p:nvPr>
        </p:nvSpPr>
        <p:spPr>
          <a:xfrm>
            <a:off x="0" y="1758949"/>
            <a:ext cx="12192000" cy="1325563"/>
          </a:xfrm>
        </p:spPr>
        <p:txBody>
          <a:bodyPr/>
          <a:lstStyle/>
          <a:p>
            <a:pPr algn="ctr"/>
            <a:r>
              <a:rPr lang="en-US" sz="6000" dirty="0">
                <a:latin typeface="Franklin Gothic Demi" panose="020B0703020102020204" pitchFamily="34" charset="0"/>
              </a:rPr>
              <a:t>DEA Controlled Substances</a:t>
            </a:r>
            <a:endParaRPr lang="en-US" sz="6000" dirty="0"/>
          </a:p>
        </p:txBody>
      </p:sp>
    </p:spTree>
    <p:extLst>
      <p:ext uri="{BB962C8B-B14F-4D97-AF65-F5344CB8AC3E}">
        <p14:creationId xmlns:p14="http://schemas.microsoft.com/office/powerpoint/2010/main" val="881573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19F374-44E4-49D0-B176-BE36C9740814}"/>
              </a:ext>
            </a:extLst>
          </p:cNvPr>
          <p:cNvGraphicFramePr>
            <a:graphicFrameLocks noGrp="1"/>
          </p:cNvGraphicFramePr>
          <p:nvPr>
            <p:extLst>
              <p:ext uri="{D42A27DB-BD31-4B8C-83A1-F6EECF244321}">
                <p14:modId xmlns:p14="http://schemas.microsoft.com/office/powerpoint/2010/main" val="3820311479"/>
              </p:ext>
            </p:extLst>
          </p:nvPr>
        </p:nvGraphicFramePr>
        <p:xfrm>
          <a:off x="579120" y="2164188"/>
          <a:ext cx="11104880" cy="4461683"/>
        </p:xfrm>
        <a:graphic>
          <a:graphicData uri="http://schemas.openxmlformats.org/drawingml/2006/table">
            <a:tbl>
              <a:tblPr firstRow="1" firstCol="1" bandRow="1">
                <a:tableStyleId>{5C22544A-7EE6-4342-B048-85BDC9FD1C3A}</a:tableStyleId>
              </a:tblPr>
              <a:tblGrid>
                <a:gridCol w="1899519">
                  <a:extLst>
                    <a:ext uri="{9D8B030D-6E8A-4147-A177-3AD203B41FA5}">
                      <a16:colId xmlns:a16="http://schemas.microsoft.com/office/drawing/2014/main" val="3923634186"/>
                    </a:ext>
                  </a:extLst>
                </a:gridCol>
                <a:gridCol w="1983014">
                  <a:extLst>
                    <a:ext uri="{9D8B030D-6E8A-4147-A177-3AD203B41FA5}">
                      <a16:colId xmlns:a16="http://schemas.microsoft.com/office/drawing/2014/main" val="777165764"/>
                    </a:ext>
                  </a:extLst>
                </a:gridCol>
                <a:gridCol w="1565538">
                  <a:extLst>
                    <a:ext uri="{9D8B030D-6E8A-4147-A177-3AD203B41FA5}">
                      <a16:colId xmlns:a16="http://schemas.microsoft.com/office/drawing/2014/main" val="1533568200"/>
                    </a:ext>
                  </a:extLst>
                </a:gridCol>
                <a:gridCol w="1461169">
                  <a:extLst>
                    <a:ext uri="{9D8B030D-6E8A-4147-A177-3AD203B41FA5}">
                      <a16:colId xmlns:a16="http://schemas.microsoft.com/office/drawing/2014/main" val="622171125"/>
                    </a:ext>
                  </a:extLst>
                </a:gridCol>
                <a:gridCol w="1252430">
                  <a:extLst>
                    <a:ext uri="{9D8B030D-6E8A-4147-A177-3AD203B41FA5}">
                      <a16:colId xmlns:a16="http://schemas.microsoft.com/office/drawing/2014/main" val="1218303519"/>
                    </a:ext>
                  </a:extLst>
                </a:gridCol>
                <a:gridCol w="2943210">
                  <a:extLst>
                    <a:ext uri="{9D8B030D-6E8A-4147-A177-3AD203B41FA5}">
                      <a16:colId xmlns:a16="http://schemas.microsoft.com/office/drawing/2014/main" val="230480743"/>
                    </a:ext>
                  </a:extLst>
                </a:gridCol>
              </a:tblGrid>
              <a:tr h="732991">
                <a:tc>
                  <a:txBody>
                    <a:bodyPr/>
                    <a:lstStyle/>
                    <a:p>
                      <a:pPr marL="0" marR="0" algn="ctr">
                        <a:spcBef>
                          <a:spcPts val="0"/>
                        </a:spcBef>
                        <a:spcAft>
                          <a:spcPts val="0"/>
                        </a:spcAft>
                      </a:pPr>
                      <a:r>
                        <a:rPr lang="en-US" sz="1800" dirty="0">
                          <a:effectLst/>
                          <a:latin typeface="Calibri" panose="020F0502020204030204" pitchFamily="34" charset="0"/>
                          <a:cs typeface="Calibri" panose="020F0502020204030204" pitchFamily="34" charset="0"/>
                        </a:rPr>
                        <a:t>Name of Drug</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Other Name(s)</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Medical Uses</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RCRA HW Code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DEA CS Schedule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Comment</a:t>
                      </a:r>
                    </a:p>
                  </a:txBody>
                  <a:tcPr marL="68580" marR="68580" marT="0" marB="0" anchor="ctr"/>
                </a:tc>
                <a:extLst>
                  <a:ext uri="{0D108BD9-81ED-4DB2-BD59-A6C34878D82A}">
                    <a16:rowId xmlns:a16="http://schemas.microsoft.com/office/drawing/2014/main" val="4291001412"/>
                  </a:ext>
                </a:extLst>
              </a:tr>
              <a:tr h="1434112">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Chloral; chloral hydrate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Acetaldehyde, trichloro-; </a:t>
                      </a:r>
                      <a:r>
                        <a:rPr lang="en-US" sz="1800" b="1" kern="1200" dirty="0" err="1">
                          <a:solidFill>
                            <a:schemeClr val="tx1"/>
                          </a:solidFill>
                          <a:effectLst/>
                          <a:latin typeface="Calibri" panose="020F0502020204030204" pitchFamily="34" charset="0"/>
                          <a:ea typeface="+mn-ea"/>
                          <a:cs typeface="Calibri" panose="020F0502020204030204" pitchFamily="34" charset="0"/>
                        </a:rPr>
                        <a:t>Aquachloral</a:t>
                      </a:r>
                      <a:r>
                        <a:rPr lang="en-US" sz="1800" b="1" kern="1200" dirty="0">
                          <a:solidFill>
                            <a:schemeClr val="tx1"/>
                          </a:solidFill>
                          <a:effectLst/>
                          <a:latin typeface="Calibri" panose="020F0502020204030204" pitchFamily="34" charset="0"/>
                          <a:ea typeface="+mn-ea"/>
                          <a:cs typeface="Calibri" panose="020F0502020204030204" pitchFamily="34" charset="0"/>
                        </a:rPr>
                        <a:t>, Notec, </a:t>
                      </a:r>
                      <a:r>
                        <a:rPr lang="en-US" sz="1800" b="1" kern="1200" dirty="0" err="1">
                          <a:solidFill>
                            <a:schemeClr val="tx1"/>
                          </a:solidFill>
                          <a:effectLst/>
                          <a:latin typeface="Calibri" panose="020F0502020204030204" pitchFamily="34" charset="0"/>
                          <a:ea typeface="+mn-ea"/>
                          <a:cs typeface="Calibri" panose="020F0502020204030204" pitchFamily="34" charset="0"/>
                        </a:rPr>
                        <a:t>Somnote</a:t>
                      </a:r>
                      <a:r>
                        <a:rPr lang="en-US" sz="1800" b="1" kern="1200" dirty="0">
                          <a:solidFill>
                            <a:schemeClr val="tx1"/>
                          </a:solidFill>
                          <a:effectLst/>
                          <a:latin typeface="Calibri" panose="020F0502020204030204" pitchFamily="34" charset="0"/>
                          <a:ea typeface="+mn-ea"/>
                          <a:cs typeface="Calibri" panose="020F0502020204030204" pitchFamily="34" charset="0"/>
                        </a:rPr>
                        <a:t>, </a:t>
                      </a:r>
                      <a:r>
                        <a:rPr lang="en-US" sz="1800" b="1" kern="1200" dirty="0" err="1">
                          <a:solidFill>
                            <a:schemeClr val="tx1"/>
                          </a:solidFill>
                          <a:effectLst/>
                          <a:latin typeface="Calibri" panose="020F0502020204030204" pitchFamily="34" charset="0"/>
                          <a:ea typeface="+mn-ea"/>
                          <a:cs typeface="Calibri" panose="020F0502020204030204" pitchFamily="34" charset="0"/>
                        </a:rPr>
                        <a:t>Supprettes</a:t>
                      </a:r>
                      <a:endParaRPr lang="en-US" sz="1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Sedative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D034 Toxic</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IV</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Calibri" panose="020F0502020204030204" pitchFamily="34" charset="0"/>
                          <a:ea typeface="+mn-ea"/>
                          <a:cs typeface="Calibri" panose="020F0502020204030204" pitchFamily="34" charset="0"/>
                        </a:rPr>
                        <a:t>Used in hospital pediatric units; common ingredient in vet anesthetics</a:t>
                      </a:r>
                    </a:p>
                  </a:txBody>
                  <a:tcPr marL="68580" marR="68580" marT="0" marB="0" anchor="ctr"/>
                </a:tc>
                <a:extLst>
                  <a:ext uri="{0D108BD9-81ED-4DB2-BD59-A6C34878D82A}">
                    <a16:rowId xmlns:a16="http://schemas.microsoft.com/office/drawing/2014/main" val="2722919929"/>
                  </a:ext>
                </a:extLst>
              </a:tr>
              <a:tr h="573645">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Fentanyl sublingual spray</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err="1">
                          <a:solidFill>
                            <a:schemeClr val="tx1"/>
                          </a:solidFill>
                          <a:effectLst/>
                          <a:latin typeface="Calibri" panose="020F0502020204030204" pitchFamily="34" charset="0"/>
                          <a:ea typeface="+mn-ea"/>
                          <a:cs typeface="Calibri" panose="020F0502020204030204" pitchFamily="34" charset="0"/>
                        </a:rPr>
                        <a:t>Subsys</a:t>
                      </a:r>
                      <a:endParaRPr lang="en-US" sz="1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Analgesic</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D001 Ignitable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II</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Calibri" panose="020F0502020204030204" pitchFamily="34" charset="0"/>
                          <a:ea typeface="+mn-ea"/>
                          <a:cs typeface="Calibri" panose="020F0502020204030204" pitchFamily="34" charset="0"/>
                        </a:rPr>
                        <a:t>Ignitable due to alcohol content</a:t>
                      </a:r>
                    </a:p>
                  </a:txBody>
                  <a:tcPr marL="68580" marR="68580" marT="0" marB="0" anchor="ctr"/>
                </a:tc>
                <a:extLst>
                  <a:ext uri="{0D108BD9-81ED-4DB2-BD59-A6C34878D82A}">
                    <a16:rowId xmlns:a16="http://schemas.microsoft.com/office/drawing/2014/main" val="46133087"/>
                  </a:ext>
                </a:extLst>
              </a:tr>
              <a:tr h="573645">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Phenobarbital</a:t>
                      </a:r>
                    </a:p>
                  </a:txBody>
                  <a:tcPr marL="68580" marR="68580" marT="0" marB="0" anchor="ctr"/>
                </a:tc>
                <a:tc>
                  <a:txBody>
                    <a:bodyPr/>
                    <a:lstStyle/>
                    <a:p>
                      <a:pPr marL="0" marR="0" algn="ctr">
                        <a:spcBef>
                          <a:spcPts val="0"/>
                        </a:spcBef>
                        <a:spcAft>
                          <a:spcPts val="0"/>
                        </a:spcAft>
                      </a:pPr>
                      <a:r>
                        <a:rPr lang="en-US" sz="1800" b="1" kern="1200" dirty="0" err="1">
                          <a:solidFill>
                            <a:schemeClr val="tx1"/>
                          </a:solidFill>
                          <a:effectLst/>
                          <a:latin typeface="Calibri" panose="020F0502020204030204" pitchFamily="34" charset="0"/>
                          <a:ea typeface="+mn-ea"/>
                          <a:cs typeface="Calibri" panose="020F0502020204030204" pitchFamily="34" charset="0"/>
                        </a:rPr>
                        <a:t>Bellergal</a:t>
                      </a:r>
                      <a:r>
                        <a:rPr lang="en-US" sz="1800" b="1" kern="1200" dirty="0">
                          <a:solidFill>
                            <a:schemeClr val="tx1"/>
                          </a:solidFill>
                          <a:effectLst/>
                          <a:latin typeface="Calibri" panose="020F0502020204030204" pitchFamily="34" charset="0"/>
                          <a:ea typeface="+mn-ea"/>
                          <a:cs typeface="Calibri" panose="020F0502020204030204" pitchFamily="34" charset="0"/>
                        </a:rPr>
                        <a:t>-S, </a:t>
                      </a:r>
                      <a:r>
                        <a:rPr lang="en-US" sz="1800" b="1" kern="1200" dirty="0" err="1">
                          <a:solidFill>
                            <a:schemeClr val="tx1"/>
                          </a:solidFill>
                          <a:effectLst/>
                          <a:latin typeface="Calibri" panose="020F0502020204030204" pitchFamily="34" charset="0"/>
                          <a:ea typeface="+mn-ea"/>
                          <a:cs typeface="Calibri" panose="020F0502020204030204" pitchFamily="34" charset="0"/>
                        </a:rPr>
                        <a:t>Donnatal</a:t>
                      </a:r>
                      <a:r>
                        <a:rPr lang="en-US" sz="1800" b="1" kern="1200" dirty="0">
                          <a:solidFill>
                            <a:schemeClr val="tx1"/>
                          </a:solidFill>
                          <a:effectLst/>
                          <a:latin typeface="Calibri" panose="020F0502020204030204" pitchFamily="34" charset="0"/>
                          <a:ea typeface="+mn-ea"/>
                          <a:cs typeface="Calibri" panose="020F0502020204030204" pitchFamily="34" charset="0"/>
                        </a:rPr>
                        <a:t>, Luminal</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Calibri" panose="020F0502020204030204" pitchFamily="34" charset="0"/>
                          <a:ea typeface="+mn-ea"/>
                          <a:cs typeface="Calibri" panose="020F0502020204030204" pitchFamily="34" charset="0"/>
                        </a:rPr>
                        <a:t>Anticonvulsant</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D001 Ignitable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IV</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Ignitable due to alcohol content</a:t>
                      </a:r>
                    </a:p>
                  </a:txBody>
                  <a:tcPr marL="68580" marR="68580" marT="0" marB="0" anchor="ctr"/>
                </a:tc>
                <a:extLst>
                  <a:ext uri="{0D108BD9-81ED-4DB2-BD59-A6C34878D82A}">
                    <a16:rowId xmlns:a16="http://schemas.microsoft.com/office/drawing/2014/main" val="250980371"/>
                  </a:ext>
                </a:extLst>
              </a:tr>
              <a:tr h="573645">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Testosterone gels / solutions</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err="1">
                          <a:solidFill>
                            <a:schemeClr val="tx1"/>
                          </a:solidFill>
                          <a:effectLst/>
                          <a:latin typeface="Calibri" panose="020F0502020204030204" pitchFamily="34" charset="0"/>
                          <a:ea typeface="+mn-ea"/>
                          <a:cs typeface="Calibri" panose="020F0502020204030204" pitchFamily="34" charset="0"/>
                        </a:rPr>
                        <a:t>Androgel</a:t>
                      </a:r>
                      <a:r>
                        <a:rPr lang="en-US" sz="1800" b="1" kern="1200" dirty="0">
                          <a:solidFill>
                            <a:schemeClr val="tx1"/>
                          </a:solidFill>
                          <a:effectLst/>
                          <a:latin typeface="Calibri" panose="020F0502020204030204" pitchFamily="34" charset="0"/>
                          <a:ea typeface="+mn-ea"/>
                          <a:cs typeface="Calibri" panose="020F0502020204030204" pitchFamily="34" charset="0"/>
                        </a:rPr>
                        <a:t>, </a:t>
                      </a:r>
                      <a:r>
                        <a:rPr lang="en-US" sz="1800" b="1" kern="1200" dirty="0" err="1">
                          <a:solidFill>
                            <a:schemeClr val="tx1"/>
                          </a:solidFill>
                          <a:effectLst/>
                          <a:latin typeface="Calibri" panose="020F0502020204030204" pitchFamily="34" charset="0"/>
                          <a:ea typeface="+mn-ea"/>
                          <a:cs typeface="Calibri" panose="020F0502020204030204" pitchFamily="34" charset="0"/>
                        </a:rPr>
                        <a:t>Axiron</a:t>
                      </a:r>
                      <a:r>
                        <a:rPr lang="en-US" sz="1800" b="1" kern="1200" dirty="0">
                          <a:solidFill>
                            <a:schemeClr val="tx1"/>
                          </a:solidFill>
                          <a:effectLst/>
                          <a:latin typeface="Calibri" panose="020F0502020204030204" pitchFamily="34" charset="0"/>
                          <a:ea typeface="+mn-ea"/>
                          <a:cs typeface="Calibri" panose="020F0502020204030204" pitchFamily="34" charset="0"/>
                        </a:rPr>
                        <a:t>, </a:t>
                      </a:r>
                      <a:r>
                        <a:rPr lang="en-US" sz="1800" b="1" kern="1200" dirty="0" err="1">
                          <a:solidFill>
                            <a:schemeClr val="tx1"/>
                          </a:solidFill>
                          <a:effectLst/>
                          <a:latin typeface="Calibri" panose="020F0502020204030204" pitchFamily="34" charset="0"/>
                          <a:ea typeface="+mn-ea"/>
                          <a:cs typeface="Calibri" panose="020F0502020204030204" pitchFamily="34" charset="0"/>
                        </a:rPr>
                        <a:t>Fortesta</a:t>
                      </a:r>
                      <a:r>
                        <a:rPr lang="en-US" sz="1800" b="1" kern="1200" dirty="0">
                          <a:solidFill>
                            <a:schemeClr val="tx1"/>
                          </a:solidFill>
                          <a:effectLst/>
                          <a:latin typeface="Calibri" panose="020F0502020204030204" pitchFamily="34" charset="0"/>
                          <a:ea typeface="+mn-ea"/>
                          <a:cs typeface="Calibri" panose="020F0502020204030204" pitchFamily="34" charset="0"/>
                        </a:rPr>
                        <a:t>, </a:t>
                      </a:r>
                      <a:r>
                        <a:rPr lang="en-US" sz="1800" b="1" kern="1200" dirty="0" err="1">
                          <a:solidFill>
                            <a:schemeClr val="tx1"/>
                          </a:solidFill>
                          <a:effectLst/>
                          <a:latin typeface="Calibri" panose="020F0502020204030204" pitchFamily="34" charset="0"/>
                          <a:ea typeface="+mn-ea"/>
                          <a:cs typeface="Calibri" panose="020F0502020204030204" pitchFamily="34" charset="0"/>
                        </a:rPr>
                        <a:t>Testim</a:t>
                      </a:r>
                      <a:endParaRPr lang="en-US" sz="1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Calibri" panose="020F0502020204030204" pitchFamily="34" charset="0"/>
                          <a:ea typeface="+mn-ea"/>
                          <a:cs typeface="Calibri" panose="020F0502020204030204" pitchFamily="34" charset="0"/>
                        </a:rPr>
                        <a:t>Hormone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Calibri" panose="020F0502020204030204" pitchFamily="34" charset="0"/>
                          <a:ea typeface="+mn-ea"/>
                          <a:cs typeface="Calibri" panose="020F0502020204030204" pitchFamily="34" charset="0"/>
                        </a:rPr>
                        <a:t>D001 Ignitable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III</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Ignitable due to alcohol content</a:t>
                      </a:r>
                    </a:p>
                  </a:txBody>
                  <a:tcPr marL="68580" marR="68580" marT="0" marB="0" anchor="ctr"/>
                </a:tc>
                <a:extLst>
                  <a:ext uri="{0D108BD9-81ED-4DB2-BD59-A6C34878D82A}">
                    <a16:rowId xmlns:a16="http://schemas.microsoft.com/office/drawing/2014/main" val="3115750929"/>
                  </a:ext>
                </a:extLst>
              </a:tr>
              <a:tr h="573645">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Calibri" panose="020F0502020204030204" pitchFamily="34" charset="0"/>
                          <a:ea typeface="+mn-ea"/>
                          <a:cs typeface="Calibri" panose="020F0502020204030204" pitchFamily="34" charset="0"/>
                        </a:rPr>
                        <a:t>Valium injectable gel</a:t>
                      </a:r>
                    </a:p>
                  </a:txBody>
                  <a:tcPr marL="68580" marR="68580" marT="0" marB="0" anchor="ctr"/>
                </a:tc>
                <a:tc>
                  <a:txBody>
                    <a:bodyPr/>
                    <a:lstStyle/>
                    <a:p>
                      <a:pPr marL="0" marR="0" algn="ctr">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Diazepam, </a:t>
                      </a:r>
                      <a:r>
                        <a:rPr lang="en-US" sz="1800" b="1" kern="1200" dirty="0" err="1">
                          <a:solidFill>
                            <a:schemeClr val="tx1"/>
                          </a:solidFill>
                          <a:effectLst/>
                          <a:latin typeface="Calibri" panose="020F0502020204030204" pitchFamily="34" charset="0"/>
                          <a:ea typeface="+mn-ea"/>
                          <a:cs typeface="Calibri" panose="020F0502020204030204" pitchFamily="34" charset="0"/>
                        </a:rPr>
                        <a:t>Diastat</a:t>
                      </a:r>
                      <a:endParaRPr lang="en-US" sz="1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Anti-anxiety</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D001 Ignitable</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IV</a:t>
                      </a:r>
                    </a:p>
                  </a:txBody>
                  <a:tcPr marL="68580" marR="68580" marT="0" marB="0" anchor="ctr"/>
                </a:tc>
                <a:tc>
                  <a:txBody>
                    <a:bodyPr/>
                    <a:lstStyle/>
                    <a:p>
                      <a:pPr marL="0" marR="0" algn="ctr" defTabSz="914400" rtl="0" eaLnBrk="1" latinLnBrk="0" hangingPunct="1">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Ignitable due to alcohol content</a:t>
                      </a:r>
                    </a:p>
                  </a:txBody>
                  <a:tcPr marL="68580" marR="68580" marT="0" marB="0" anchor="ctr"/>
                </a:tc>
                <a:extLst>
                  <a:ext uri="{0D108BD9-81ED-4DB2-BD59-A6C34878D82A}">
                    <a16:rowId xmlns:a16="http://schemas.microsoft.com/office/drawing/2014/main" val="1494502950"/>
                  </a:ext>
                </a:extLst>
              </a:tr>
            </a:tbl>
          </a:graphicData>
        </a:graphic>
      </p:graphicFrame>
      <p:sp>
        <p:nvSpPr>
          <p:cNvPr id="5" name="Title 4">
            <a:extLst>
              <a:ext uri="{FF2B5EF4-FFF2-40B4-BE49-F238E27FC236}">
                <a16:creationId xmlns:a16="http://schemas.microsoft.com/office/drawing/2014/main" id="{1014E57A-B480-4791-B9E3-0A8862BCDC27}"/>
              </a:ext>
            </a:extLst>
          </p:cNvPr>
          <p:cNvSpPr>
            <a:spLocks noGrp="1"/>
          </p:cNvSpPr>
          <p:nvPr>
            <p:ph type="title"/>
          </p:nvPr>
        </p:nvSpPr>
        <p:spPr/>
        <p:txBody>
          <a:bodyPr/>
          <a:lstStyle/>
          <a:p>
            <a:pPr algn="ctr"/>
            <a:r>
              <a:rPr lang="en-US" sz="6000" dirty="0">
                <a:solidFill>
                  <a:schemeClr val="accent6">
                    <a:lumMod val="50000"/>
                  </a:schemeClr>
                </a:solidFill>
                <a:latin typeface="Franklin Gothic Demi" panose="020B0703020102020204" pitchFamily="34" charset="0"/>
              </a:rPr>
              <a:t>DEA Controlled Substances &amp; RCRA HW</a:t>
            </a:r>
            <a:endParaRPr lang="en-US" sz="6000" dirty="0"/>
          </a:p>
        </p:txBody>
      </p:sp>
    </p:spTree>
    <p:extLst>
      <p:ext uri="{BB962C8B-B14F-4D97-AF65-F5344CB8AC3E}">
        <p14:creationId xmlns:p14="http://schemas.microsoft.com/office/powerpoint/2010/main" val="543459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328613" y="1600200"/>
            <a:ext cx="12849226" cy="14033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800" dirty="0">
              <a:latin typeface="Franklin Gothic Demi" panose="020B0703020102020204" pitchFamily="34" charset="0"/>
            </a:endParaRPr>
          </a:p>
        </p:txBody>
      </p:sp>
      <p:sp>
        <p:nvSpPr>
          <p:cNvPr id="2" name="TextBox 1">
            <a:extLst>
              <a:ext uri="{FF2B5EF4-FFF2-40B4-BE49-F238E27FC236}">
                <a16:creationId xmlns:a16="http://schemas.microsoft.com/office/drawing/2014/main" id="{64D12A8A-E407-4554-A204-81E7610F3966}"/>
              </a:ext>
            </a:extLst>
          </p:cNvPr>
          <p:cNvSpPr txBox="1"/>
          <p:nvPr/>
        </p:nvSpPr>
        <p:spPr>
          <a:xfrm>
            <a:off x="228600" y="3304651"/>
            <a:ext cx="10947400" cy="2523768"/>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HW pharmaceuticals must be:</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914400" lvl="1"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Managed in compliance with sewer prohibition</a:t>
            </a:r>
          </a:p>
          <a:p>
            <a:pPr marL="914400" lvl="1"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914400" lvl="1"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Collected, stored, transported, and disposed of in accordance with DEA regulations for controlled substances</a:t>
            </a:r>
            <a:endParaRPr lang="en-US" sz="2500" dirty="0">
              <a:solidFill>
                <a:schemeClr val="accent6">
                  <a:lumMod val="50000"/>
                </a:schemeClr>
              </a:solidFill>
              <a:latin typeface="Franklin Gothic Demi Cond" panose="020B0603020102020204" pitchFamily="34" charset="0"/>
            </a:endParaRPr>
          </a:p>
          <a:p>
            <a:pPr lvl="1" eaLnBrk="1" hangingPunct="1">
              <a:defRPr/>
            </a:pPr>
            <a:endParaRPr lang="en-US" sz="28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16BB4F22-0120-4620-BD80-5653FC995976}"/>
              </a:ext>
            </a:extLst>
          </p:cNvPr>
          <p:cNvSpPr txBox="1"/>
          <p:nvPr/>
        </p:nvSpPr>
        <p:spPr>
          <a:xfrm>
            <a:off x="10020300" y="6355834"/>
            <a:ext cx="2063385" cy="369332"/>
          </a:xfrm>
          <a:prstGeom prst="rect">
            <a:avLst/>
          </a:prstGeom>
          <a:noFill/>
        </p:spPr>
        <p:txBody>
          <a:bodyPr wrap="none" rtlCol="0">
            <a:spAutoFit/>
          </a:bodyPr>
          <a:lstStyle/>
          <a:p>
            <a:r>
              <a:rPr lang="en-US" dirty="0"/>
              <a:t>[40 CFR 266.506(b)]</a:t>
            </a:r>
          </a:p>
        </p:txBody>
      </p:sp>
      <p:sp>
        <p:nvSpPr>
          <p:cNvPr id="4" name="Title 3">
            <a:extLst>
              <a:ext uri="{FF2B5EF4-FFF2-40B4-BE49-F238E27FC236}">
                <a16:creationId xmlns:a16="http://schemas.microsoft.com/office/drawing/2014/main" id="{1921133B-387F-4617-B459-D96A16A30261}"/>
              </a:ext>
            </a:extLst>
          </p:cNvPr>
          <p:cNvSpPr>
            <a:spLocks noGrp="1"/>
          </p:cNvSpPr>
          <p:nvPr>
            <p:ph type="title"/>
          </p:nvPr>
        </p:nvSpPr>
        <p:spPr>
          <a:xfrm>
            <a:off x="0" y="1639093"/>
            <a:ext cx="12192000" cy="1325563"/>
          </a:xfrm>
        </p:spPr>
        <p:txBody>
          <a:bodyPr/>
          <a:lstStyle/>
          <a:p>
            <a:pPr algn="ctr"/>
            <a:r>
              <a:rPr lang="en-US" sz="5400" dirty="0">
                <a:latin typeface="Franklin Gothic Demi" panose="020B0703020102020204" pitchFamily="34" charset="0"/>
              </a:rPr>
              <a:t>DEA Controlled Substances – Conditions for Exemption</a:t>
            </a:r>
            <a:endParaRPr lang="en-US" sz="5400" dirty="0"/>
          </a:p>
        </p:txBody>
      </p:sp>
    </p:spTree>
    <p:extLst>
      <p:ext uri="{BB962C8B-B14F-4D97-AF65-F5344CB8AC3E}">
        <p14:creationId xmlns:p14="http://schemas.microsoft.com/office/powerpoint/2010/main" val="855739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33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800" dirty="0">
              <a:latin typeface="Franklin Gothic Demi" panose="020B0703020102020204" pitchFamily="34" charset="0"/>
            </a:endParaRPr>
          </a:p>
        </p:txBody>
      </p:sp>
      <p:pic>
        <p:nvPicPr>
          <p:cNvPr id="5" name="Graphic 4" descr="Fire">
            <a:extLst>
              <a:ext uri="{FF2B5EF4-FFF2-40B4-BE49-F238E27FC236}">
                <a16:creationId xmlns:a16="http://schemas.microsoft.com/office/drawing/2014/main" id="{08CFB90A-3355-463F-BE48-6B9A2C613D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7552" y="4431845"/>
            <a:ext cx="1554480" cy="1554480"/>
          </a:xfrm>
          <a:prstGeom prst="rect">
            <a:avLst/>
          </a:prstGeom>
        </p:spPr>
      </p:pic>
      <p:sp>
        <p:nvSpPr>
          <p:cNvPr id="2" name="TextBox 1">
            <a:extLst>
              <a:ext uri="{FF2B5EF4-FFF2-40B4-BE49-F238E27FC236}">
                <a16:creationId xmlns:a16="http://schemas.microsoft.com/office/drawing/2014/main" id="{64D12A8A-E407-4554-A204-81E7610F3966}"/>
              </a:ext>
            </a:extLst>
          </p:cNvPr>
          <p:cNvSpPr txBox="1"/>
          <p:nvPr/>
        </p:nvSpPr>
        <p:spPr>
          <a:xfrm>
            <a:off x="228600" y="3262680"/>
            <a:ext cx="10947400" cy="3093154"/>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Destroyed by a method DEA has publicly deemed in writing to meet their non-retrievable standard of destruction or combusted at:</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permitted large municipal waste combustor</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permitted small municipal waste combustor</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permitted hospital, medical and infectious waste incinerator</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permitted commercial and industrial solid waste incinerator</a:t>
            </a:r>
          </a:p>
          <a:p>
            <a:pPr marL="914400" lvl="1" indent="-457200" eaLnBrk="1" hangingPunct="1">
              <a:buFont typeface="Arial" panose="020B0604020202020204" pitchFamily="34" charset="0"/>
              <a:buChar char="•"/>
              <a:defRPr/>
            </a:pPr>
            <a:r>
              <a:rPr lang="en-US" sz="2500" dirty="0">
                <a:solidFill>
                  <a:schemeClr val="accent6">
                    <a:lumMod val="50000"/>
                  </a:schemeClr>
                </a:solidFill>
                <a:latin typeface="Franklin Gothic Demi Cond" panose="020B0603020102020204" pitchFamily="34" charset="0"/>
              </a:rPr>
              <a:t>A permitted hazardous waste combustor</a:t>
            </a:r>
          </a:p>
        </p:txBody>
      </p:sp>
      <p:sp>
        <p:nvSpPr>
          <p:cNvPr id="3" name="TextBox 2">
            <a:extLst>
              <a:ext uri="{FF2B5EF4-FFF2-40B4-BE49-F238E27FC236}">
                <a16:creationId xmlns:a16="http://schemas.microsoft.com/office/drawing/2014/main" id="{16BB4F22-0120-4620-BD80-5653FC995976}"/>
              </a:ext>
            </a:extLst>
          </p:cNvPr>
          <p:cNvSpPr txBox="1"/>
          <p:nvPr/>
        </p:nvSpPr>
        <p:spPr>
          <a:xfrm>
            <a:off x="10020300" y="6355834"/>
            <a:ext cx="2063385" cy="369332"/>
          </a:xfrm>
          <a:prstGeom prst="rect">
            <a:avLst/>
          </a:prstGeom>
          <a:noFill/>
        </p:spPr>
        <p:txBody>
          <a:bodyPr wrap="none" rtlCol="0">
            <a:spAutoFit/>
          </a:bodyPr>
          <a:lstStyle/>
          <a:p>
            <a:r>
              <a:rPr lang="en-US" dirty="0"/>
              <a:t>[40 CFR 266.506(b)]</a:t>
            </a:r>
          </a:p>
        </p:txBody>
      </p:sp>
      <p:sp>
        <p:nvSpPr>
          <p:cNvPr id="4" name="Title 3">
            <a:extLst>
              <a:ext uri="{FF2B5EF4-FFF2-40B4-BE49-F238E27FC236}">
                <a16:creationId xmlns:a16="http://schemas.microsoft.com/office/drawing/2014/main" id="{750384FE-7F9D-4732-A452-C31318B4C4BB}"/>
              </a:ext>
            </a:extLst>
          </p:cNvPr>
          <p:cNvSpPr>
            <a:spLocks noGrp="1"/>
          </p:cNvSpPr>
          <p:nvPr>
            <p:ph type="title"/>
          </p:nvPr>
        </p:nvSpPr>
        <p:spPr>
          <a:xfrm>
            <a:off x="0" y="1639093"/>
            <a:ext cx="12192000" cy="1325563"/>
          </a:xfrm>
        </p:spPr>
        <p:txBody>
          <a:bodyPr/>
          <a:lstStyle/>
          <a:p>
            <a:pPr algn="ctr"/>
            <a:r>
              <a:rPr lang="en-US" sz="5400" dirty="0">
                <a:latin typeface="Franklin Gothic Demi" panose="020B0703020102020204" pitchFamily="34" charset="0"/>
              </a:rPr>
              <a:t>DEA Controlled Substances – Conditions for Exemption</a:t>
            </a:r>
            <a:endParaRPr lang="en-US" sz="5400" dirty="0"/>
          </a:p>
        </p:txBody>
      </p:sp>
    </p:spTree>
    <p:extLst>
      <p:ext uri="{BB962C8B-B14F-4D97-AF65-F5344CB8AC3E}">
        <p14:creationId xmlns:p14="http://schemas.microsoft.com/office/powerpoint/2010/main" val="287803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8D4EA45E-FC17-4005-91CB-3E4DCFBD834D}"/>
              </a:ext>
            </a:extLst>
          </p:cNvPr>
          <p:cNvSpPr txBox="1"/>
          <p:nvPr/>
        </p:nvSpPr>
        <p:spPr>
          <a:xfrm>
            <a:off x="698500" y="3086100"/>
            <a:ext cx="11010900" cy="2046714"/>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200" dirty="0">
                <a:solidFill>
                  <a:schemeClr val="accent6">
                    <a:lumMod val="50000"/>
                  </a:schemeClr>
                </a:solidFill>
                <a:latin typeface="Franklin Gothic Demi Cond" panose="020B0603020102020204" pitchFamily="34" charset="0"/>
              </a:rPr>
              <a:t>Residues of HW in empty containers</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Containers of HW pharmaceuticals are subject to 40 CFR 266.507 for determining when they are considered empty, in lieu of this section, except as provided by 40 CFR 266.507(c) and (d)</a:t>
            </a:r>
          </a:p>
        </p:txBody>
      </p:sp>
      <p:sp>
        <p:nvSpPr>
          <p:cNvPr id="3" name="TextBox 2">
            <a:extLst>
              <a:ext uri="{FF2B5EF4-FFF2-40B4-BE49-F238E27FC236}">
                <a16:creationId xmlns:a16="http://schemas.microsoft.com/office/drawing/2014/main" id="{1FE0C4DC-FB8C-427B-9AF0-59D53500A5EB}"/>
              </a:ext>
            </a:extLst>
          </p:cNvPr>
          <p:cNvSpPr txBox="1"/>
          <p:nvPr/>
        </p:nvSpPr>
        <p:spPr>
          <a:xfrm>
            <a:off x="10210801" y="6285468"/>
            <a:ext cx="1828799" cy="369332"/>
          </a:xfrm>
          <a:prstGeom prst="rect">
            <a:avLst/>
          </a:prstGeom>
          <a:noFill/>
        </p:spPr>
        <p:txBody>
          <a:bodyPr wrap="square" rtlCol="0">
            <a:spAutoFit/>
          </a:bodyPr>
          <a:lstStyle/>
          <a:p>
            <a:r>
              <a:rPr lang="en-US" dirty="0"/>
              <a:t>40 CFR 261.7(c)</a:t>
            </a:r>
          </a:p>
        </p:txBody>
      </p:sp>
      <p:sp>
        <p:nvSpPr>
          <p:cNvPr id="4" name="Title 3">
            <a:extLst>
              <a:ext uri="{FF2B5EF4-FFF2-40B4-BE49-F238E27FC236}">
                <a16:creationId xmlns:a16="http://schemas.microsoft.com/office/drawing/2014/main" id="{7D250CDD-6BCF-4EBD-9AB4-40C56296EEAA}"/>
              </a:ext>
            </a:extLst>
          </p:cNvPr>
          <p:cNvSpPr>
            <a:spLocks noGrp="1"/>
          </p:cNvSpPr>
          <p:nvPr>
            <p:ph type="title"/>
          </p:nvPr>
        </p:nvSpPr>
        <p:spPr>
          <a:xfrm>
            <a:off x="1435100" y="1758949"/>
            <a:ext cx="9321800" cy="1325563"/>
          </a:xfrm>
        </p:spPr>
        <p:txBody>
          <a:bodyPr/>
          <a:lstStyle/>
          <a:p>
            <a:pPr algn="ctr"/>
            <a:r>
              <a:rPr lang="en-US" sz="6000" dirty="0">
                <a:latin typeface="Franklin Gothic Demi" panose="020B0703020102020204" pitchFamily="34" charset="0"/>
              </a:rPr>
              <a:t>Empty Containers</a:t>
            </a:r>
            <a:endParaRPr lang="en-US" sz="6000" dirty="0"/>
          </a:p>
        </p:txBody>
      </p:sp>
    </p:spTree>
    <p:extLst>
      <p:ext uri="{BB962C8B-B14F-4D97-AF65-F5344CB8AC3E}">
        <p14:creationId xmlns:p14="http://schemas.microsoft.com/office/powerpoint/2010/main" val="1859025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6" name="Content Placeholder 4">
            <a:extLst>
              <a:ext uri="{FF2B5EF4-FFF2-40B4-BE49-F238E27FC236}">
                <a16:creationId xmlns:a16="http://schemas.microsoft.com/office/drawing/2014/main" id="{5EFAED3A-DAA1-463D-BA8D-47360FA3D662}"/>
              </a:ext>
            </a:extLst>
          </p:cNvPr>
          <p:cNvSpPr txBox="1">
            <a:spLocks/>
          </p:cNvSpPr>
          <p:nvPr/>
        </p:nvSpPr>
        <p:spPr>
          <a:xfrm>
            <a:off x="6096000" y="2666873"/>
            <a:ext cx="5181600" cy="43513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Franklin Gothic Medium Cond" panose="020B06060304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solidFill>
                <a:schemeClr val="accent6">
                  <a:lumMod val="50000"/>
                </a:schemeClr>
              </a:solidFill>
              <a:latin typeface="Franklin Gothic Demi Cond" panose="020B0603020102020204" pitchFamily="34" charset="0"/>
            </a:endParaRPr>
          </a:p>
          <a:p>
            <a:pPr marL="0" indent="0" algn="ctr">
              <a:buFont typeface="Arial" panose="020B0604020202020204" pitchFamily="34" charset="0"/>
              <a:buNone/>
            </a:pPr>
            <a:endParaRPr lang="en-US" dirty="0">
              <a:solidFill>
                <a:schemeClr val="accent6">
                  <a:lumMod val="50000"/>
                </a:schemeClr>
              </a:solidFill>
              <a:latin typeface="Franklin Gothic Demi Cond" panose="020B0603020102020204" pitchFamily="34" charset="0"/>
            </a:endParaRPr>
          </a:p>
          <a:p>
            <a:pPr marL="0" indent="0" algn="ctr">
              <a:buFont typeface="Arial" panose="020B0604020202020204" pitchFamily="34" charset="0"/>
              <a:buNone/>
            </a:pPr>
            <a:r>
              <a:rPr lang="en-US" dirty="0">
                <a:solidFill>
                  <a:schemeClr val="accent6">
                    <a:lumMod val="50000"/>
                  </a:schemeClr>
                </a:solidFill>
                <a:latin typeface="Franklin Gothic Demi Cond" panose="020B0603020102020204" pitchFamily="34" charset="0"/>
              </a:rPr>
              <a:t>Considered empty and the residues are not regulated as HW provided pharmaceuticals have been removed using practices commonly employed to remove materials from that type of container</a:t>
            </a:r>
            <a:endParaRPr lang="en-US" dirty="0"/>
          </a:p>
        </p:txBody>
      </p:sp>
      <p:sp>
        <p:nvSpPr>
          <p:cNvPr id="5" name="Content Placeholder 3">
            <a:extLst>
              <a:ext uri="{FF2B5EF4-FFF2-40B4-BE49-F238E27FC236}">
                <a16:creationId xmlns:a16="http://schemas.microsoft.com/office/drawing/2014/main" id="{E889A8CB-0B48-42CF-B4B4-FD6E3FE8C358}"/>
              </a:ext>
            </a:extLst>
          </p:cNvPr>
          <p:cNvSpPr>
            <a:spLocks noGrp="1"/>
          </p:cNvSpPr>
          <p:nvPr>
            <p:ph sz="half" idx="4294967295"/>
          </p:nvPr>
        </p:nvSpPr>
        <p:spPr>
          <a:xfrm>
            <a:off x="914400" y="2971800"/>
            <a:ext cx="3879850" cy="3159125"/>
          </a:xfrm>
        </p:spPr>
        <p:txBody>
          <a:bodyPr/>
          <a:lstStyle/>
          <a:p>
            <a:r>
              <a:rPr lang="en-US" u="sng" dirty="0">
                <a:solidFill>
                  <a:schemeClr val="accent6">
                    <a:lumMod val="50000"/>
                  </a:schemeClr>
                </a:solidFill>
                <a:latin typeface="Franklin Gothic Demi Cond" panose="020B0603020102020204" pitchFamily="34" charset="0"/>
              </a:rPr>
              <a:t>Stock</a:t>
            </a:r>
            <a:r>
              <a:rPr lang="en-US" dirty="0">
                <a:solidFill>
                  <a:schemeClr val="accent6">
                    <a:lumMod val="50000"/>
                  </a:schemeClr>
                </a:solidFill>
                <a:latin typeface="Franklin Gothic Demi Cond" panose="020B0603020102020204" pitchFamily="34" charset="0"/>
              </a:rPr>
              <a:t> </a:t>
            </a:r>
            <a:r>
              <a:rPr lang="en-US" u="sng" dirty="0">
                <a:solidFill>
                  <a:schemeClr val="accent6">
                    <a:lumMod val="50000"/>
                  </a:schemeClr>
                </a:solidFill>
                <a:latin typeface="Franklin Gothic Demi Cond" panose="020B0603020102020204" pitchFamily="34" charset="0"/>
              </a:rPr>
              <a:t>bottle</a:t>
            </a:r>
            <a:r>
              <a:rPr lang="en-US" dirty="0">
                <a:solidFill>
                  <a:schemeClr val="accent6">
                    <a:lumMod val="50000"/>
                  </a:schemeClr>
                </a:solidFill>
                <a:latin typeface="Franklin Gothic Demi Cond" panose="020B0603020102020204" pitchFamily="34" charset="0"/>
              </a:rPr>
              <a:t>, </a:t>
            </a:r>
            <a:r>
              <a:rPr lang="en-US" u="sng" dirty="0">
                <a:solidFill>
                  <a:schemeClr val="accent6">
                    <a:lumMod val="50000"/>
                  </a:schemeClr>
                </a:solidFill>
                <a:latin typeface="Franklin Gothic Demi Cond" panose="020B0603020102020204" pitchFamily="34" charset="0"/>
              </a:rPr>
              <a:t>dispensing</a:t>
            </a:r>
            <a:r>
              <a:rPr lang="en-US" dirty="0">
                <a:solidFill>
                  <a:schemeClr val="accent6">
                    <a:lumMod val="50000"/>
                  </a:schemeClr>
                </a:solidFill>
                <a:latin typeface="Franklin Gothic Demi Cond" panose="020B0603020102020204" pitchFamily="34" charset="0"/>
              </a:rPr>
              <a:t> </a:t>
            </a:r>
            <a:r>
              <a:rPr lang="en-US" u="sng" dirty="0">
                <a:solidFill>
                  <a:schemeClr val="accent6">
                    <a:lumMod val="50000"/>
                  </a:schemeClr>
                </a:solidFill>
                <a:latin typeface="Franklin Gothic Demi Cond" panose="020B0603020102020204" pitchFamily="34" charset="0"/>
              </a:rPr>
              <a:t>bottle</a:t>
            </a:r>
            <a:r>
              <a:rPr lang="en-US" dirty="0">
                <a:solidFill>
                  <a:schemeClr val="accent6">
                    <a:lumMod val="50000"/>
                  </a:schemeClr>
                </a:solidFill>
                <a:latin typeface="Franklin Gothic Demi Cond" panose="020B0603020102020204" pitchFamily="34" charset="0"/>
              </a:rPr>
              <a:t>, </a:t>
            </a:r>
            <a:r>
              <a:rPr lang="en-US" u="sng" dirty="0">
                <a:solidFill>
                  <a:schemeClr val="accent6">
                    <a:lumMod val="50000"/>
                  </a:schemeClr>
                </a:solidFill>
                <a:latin typeface="Franklin Gothic Demi Cond" panose="020B0603020102020204" pitchFamily="34" charset="0"/>
              </a:rPr>
              <a:t>vial</a:t>
            </a:r>
            <a:r>
              <a:rPr lang="en-US" dirty="0">
                <a:solidFill>
                  <a:schemeClr val="accent6">
                    <a:lumMod val="50000"/>
                  </a:schemeClr>
                </a:solidFill>
                <a:latin typeface="Franklin Gothic Demi Cond" panose="020B0603020102020204" pitchFamily="34" charset="0"/>
              </a:rPr>
              <a:t>, or </a:t>
            </a:r>
            <a:r>
              <a:rPr lang="en-US" u="sng" dirty="0">
                <a:solidFill>
                  <a:schemeClr val="accent6">
                    <a:lumMod val="50000"/>
                  </a:schemeClr>
                </a:solidFill>
                <a:latin typeface="Franklin Gothic Demi Cond" panose="020B0603020102020204" pitchFamily="34" charset="0"/>
              </a:rPr>
              <a:t>ampule (not to exceed 1 liter or 10,000 pills)</a:t>
            </a:r>
            <a:r>
              <a:rPr lang="en-US" dirty="0">
                <a:solidFill>
                  <a:schemeClr val="accent6">
                    <a:lumMod val="50000"/>
                  </a:schemeClr>
                </a:solidFill>
                <a:latin typeface="Franklin Gothic Demi Cond" panose="020B0603020102020204" pitchFamily="34" charset="0"/>
              </a:rPr>
              <a:t>;</a:t>
            </a:r>
          </a:p>
          <a:p>
            <a:endParaRPr lang="en-US" dirty="0">
              <a:solidFill>
                <a:schemeClr val="accent6">
                  <a:lumMod val="50000"/>
                </a:schemeClr>
              </a:solidFill>
              <a:latin typeface="Franklin Gothic Demi Cond" panose="020B0603020102020204" pitchFamily="34" charset="0"/>
            </a:endParaRPr>
          </a:p>
          <a:p>
            <a:r>
              <a:rPr lang="en-US" u="sng" dirty="0">
                <a:solidFill>
                  <a:schemeClr val="accent6">
                    <a:lumMod val="50000"/>
                  </a:schemeClr>
                </a:solidFill>
                <a:latin typeface="Franklin Gothic Demi Cond" panose="020B0603020102020204" pitchFamily="34" charset="0"/>
              </a:rPr>
              <a:t>Unit-dose container </a:t>
            </a:r>
            <a:r>
              <a:rPr lang="en-US" dirty="0">
                <a:solidFill>
                  <a:schemeClr val="accent6">
                    <a:lumMod val="50000"/>
                  </a:schemeClr>
                </a:solidFill>
                <a:latin typeface="Franklin Gothic Demi Cond" panose="020B0603020102020204" pitchFamily="34" charset="0"/>
              </a:rPr>
              <a:t>(unit-dose packet, cup, wrapper, blister pack or delivery device)</a:t>
            </a:r>
          </a:p>
          <a:p>
            <a:endParaRPr lang="en-US" dirty="0"/>
          </a:p>
        </p:txBody>
      </p:sp>
      <p:sp>
        <p:nvSpPr>
          <p:cNvPr id="7" name="TextBox 6">
            <a:extLst>
              <a:ext uri="{FF2B5EF4-FFF2-40B4-BE49-F238E27FC236}">
                <a16:creationId xmlns:a16="http://schemas.microsoft.com/office/drawing/2014/main" id="{2C0A82FF-025E-4842-9AB4-E3254DF1268E}"/>
              </a:ext>
            </a:extLst>
          </p:cNvPr>
          <p:cNvSpPr txBox="1"/>
          <p:nvPr/>
        </p:nvSpPr>
        <p:spPr>
          <a:xfrm>
            <a:off x="10100017" y="6334442"/>
            <a:ext cx="1901483" cy="369332"/>
          </a:xfrm>
          <a:prstGeom prst="rect">
            <a:avLst/>
          </a:prstGeom>
          <a:noFill/>
        </p:spPr>
        <p:txBody>
          <a:bodyPr wrap="none" rtlCol="0">
            <a:spAutoFit/>
          </a:bodyPr>
          <a:lstStyle/>
          <a:p>
            <a:r>
              <a:rPr lang="en-US" dirty="0"/>
              <a:t>40 CFR 266.507(a)</a:t>
            </a:r>
          </a:p>
        </p:txBody>
      </p:sp>
      <p:sp>
        <p:nvSpPr>
          <p:cNvPr id="3" name="Title 2">
            <a:extLst>
              <a:ext uri="{FF2B5EF4-FFF2-40B4-BE49-F238E27FC236}">
                <a16:creationId xmlns:a16="http://schemas.microsoft.com/office/drawing/2014/main" id="{0052BABE-6B22-4DB5-B62F-1F8BBA35DB4F}"/>
              </a:ext>
            </a:extLst>
          </p:cNvPr>
          <p:cNvSpPr>
            <a:spLocks noGrp="1"/>
          </p:cNvSpPr>
          <p:nvPr>
            <p:ph type="title"/>
          </p:nvPr>
        </p:nvSpPr>
        <p:spPr>
          <a:xfrm>
            <a:off x="1435100" y="1758949"/>
            <a:ext cx="9321800" cy="1325563"/>
          </a:xfrm>
        </p:spPr>
        <p:txBody>
          <a:bodyPr/>
          <a:lstStyle/>
          <a:p>
            <a:pPr algn="ctr"/>
            <a:r>
              <a:rPr lang="en-US" sz="6000" dirty="0">
                <a:latin typeface="Franklin Gothic Demi" panose="020B0703020102020204" pitchFamily="34" charset="0"/>
              </a:rPr>
              <a:t>Empty Containers</a:t>
            </a:r>
            <a:endParaRPr lang="en-US" sz="6000" dirty="0"/>
          </a:p>
        </p:txBody>
      </p:sp>
    </p:spTree>
    <p:extLst>
      <p:ext uri="{BB962C8B-B14F-4D97-AF65-F5344CB8AC3E}">
        <p14:creationId xmlns:p14="http://schemas.microsoft.com/office/powerpoint/2010/main" val="373733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sp>
        <p:nvSpPr>
          <p:cNvPr id="2" name="TextBox 1">
            <a:extLst>
              <a:ext uri="{FF2B5EF4-FFF2-40B4-BE49-F238E27FC236}">
                <a16:creationId xmlns:a16="http://schemas.microsoft.com/office/drawing/2014/main" id="{8D4EA45E-FC17-4005-91CB-3E4DCFBD834D}"/>
              </a:ext>
            </a:extLst>
          </p:cNvPr>
          <p:cNvSpPr txBox="1"/>
          <p:nvPr/>
        </p:nvSpPr>
        <p:spPr>
          <a:xfrm>
            <a:off x="450850" y="3086100"/>
            <a:ext cx="11322050" cy="1708160"/>
          </a:xfrm>
          <a:prstGeom prst="rect">
            <a:avLst/>
          </a:prstGeom>
          <a:noFill/>
        </p:spPr>
        <p:txBody>
          <a:bodyPr wrap="square" rtlCol="0">
            <a:spAutoFit/>
          </a:bodyPr>
          <a:lstStyle/>
          <a:p>
            <a:pPr lvl="1" eaLnBrk="1" hangingPunct="1">
              <a:defRPr/>
            </a:pPr>
            <a:r>
              <a:rPr lang="en-US" sz="3500" dirty="0">
                <a:solidFill>
                  <a:schemeClr val="accent6">
                    <a:lumMod val="50000"/>
                  </a:schemeClr>
                </a:solidFill>
                <a:latin typeface="Franklin Gothic Demi Cond" panose="020B0603020102020204" pitchFamily="34" charset="0"/>
              </a:rPr>
              <a:t>A container that has held a HW that is a </a:t>
            </a:r>
            <a:r>
              <a:rPr lang="en-US" sz="3500" u="sng" dirty="0">
                <a:solidFill>
                  <a:schemeClr val="accent6">
                    <a:lumMod val="50000"/>
                  </a:schemeClr>
                </a:solidFill>
                <a:latin typeface="Franklin Gothic Demi Cond" panose="020B0603020102020204" pitchFamily="34" charset="0"/>
              </a:rPr>
              <a:t>compressed gas </a:t>
            </a:r>
            <a:r>
              <a:rPr lang="en-US" sz="3500" dirty="0">
                <a:solidFill>
                  <a:schemeClr val="accent6">
                    <a:lumMod val="50000"/>
                  </a:schemeClr>
                </a:solidFill>
                <a:latin typeface="Franklin Gothic Demi Cond" panose="020B0603020102020204" pitchFamily="34" charset="0"/>
              </a:rPr>
              <a:t>is empty when the pressure in the container approaches atmospheric</a:t>
            </a:r>
          </a:p>
        </p:txBody>
      </p:sp>
      <p:sp>
        <p:nvSpPr>
          <p:cNvPr id="5" name="TextBox 4">
            <a:extLst>
              <a:ext uri="{FF2B5EF4-FFF2-40B4-BE49-F238E27FC236}">
                <a16:creationId xmlns:a16="http://schemas.microsoft.com/office/drawing/2014/main" id="{D1216A37-3BCF-4636-A7B4-261AC037E6FC}"/>
              </a:ext>
            </a:extLst>
          </p:cNvPr>
          <p:cNvSpPr txBox="1"/>
          <p:nvPr/>
        </p:nvSpPr>
        <p:spPr>
          <a:xfrm>
            <a:off x="10062594" y="6286500"/>
            <a:ext cx="1925527" cy="369332"/>
          </a:xfrm>
          <a:prstGeom prst="rect">
            <a:avLst/>
          </a:prstGeom>
          <a:noFill/>
        </p:spPr>
        <p:txBody>
          <a:bodyPr wrap="none" rtlCol="0">
            <a:spAutoFit/>
          </a:bodyPr>
          <a:lstStyle/>
          <a:p>
            <a:r>
              <a:rPr lang="en-US" dirty="0"/>
              <a:t>40 CFR 261.7(b)(2)</a:t>
            </a:r>
          </a:p>
        </p:txBody>
      </p:sp>
      <p:sp>
        <p:nvSpPr>
          <p:cNvPr id="3" name="Title 2">
            <a:extLst>
              <a:ext uri="{FF2B5EF4-FFF2-40B4-BE49-F238E27FC236}">
                <a16:creationId xmlns:a16="http://schemas.microsoft.com/office/drawing/2014/main" id="{F5A66E6E-3846-40DA-821D-39B8A4303811}"/>
              </a:ext>
            </a:extLst>
          </p:cNvPr>
          <p:cNvSpPr>
            <a:spLocks noGrp="1"/>
          </p:cNvSpPr>
          <p:nvPr>
            <p:ph type="title"/>
          </p:nvPr>
        </p:nvSpPr>
        <p:spPr>
          <a:xfrm>
            <a:off x="1435100" y="1758949"/>
            <a:ext cx="9321800" cy="1325563"/>
          </a:xfrm>
        </p:spPr>
        <p:txBody>
          <a:bodyPr/>
          <a:lstStyle/>
          <a:p>
            <a:pPr algn="ctr"/>
            <a:r>
              <a:rPr lang="en-US" sz="6000" dirty="0">
                <a:latin typeface="Franklin Gothic Demi" panose="020B0703020102020204" pitchFamily="34" charset="0"/>
              </a:rPr>
              <a:t>Empty Containers</a:t>
            </a:r>
            <a:endParaRPr lang="en-US" sz="6000" dirty="0"/>
          </a:p>
        </p:txBody>
      </p:sp>
    </p:spTree>
    <p:extLst>
      <p:ext uri="{BB962C8B-B14F-4D97-AF65-F5344CB8AC3E}">
        <p14:creationId xmlns:p14="http://schemas.microsoft.com/office/powerpoint/2010/main" val="3204719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pic>
        <p:nvPicPr>
          <p:cNvPr id="3" name="Picture 2" descr="Photo of a syringe">
            <a:extLst>
              <a:ext uri="{FF2B5EF4-FFF2-40B4-BE49-F238E27FC236}">
                <a16:creationId xmlns:a16="http://schemas.microsoft.com/office/drawing/2014/main" id="{CBFF28F2-641A-4B7C-A188-15AD02597B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0096123" y="4189523"/>
            <a:ext cx="1909270" cy="1271028"/>
          </a:xfrm>
          <a:prstGeom prst="rect">
            <a:avLst/>
          </a:prstGeom>
        </p:spPr>
      </p:pic>
      <p:sp>
        <p:nvSpPr>
          <p:cNvPr id="2" name="TextBox 1">
            <a:extLst>
              <a:ext uri="{FF2B5EF4-FFF2-40B4-BE49-F238E27FC236}">
                <a16:creationId xmlns:a16="http://schemas.microsoft.com/office/drawing/2014/main" id="{8D4EA45E-FC17-4005-91CB-3E4DCFBD834D}"/>
              </a:ext>
            </a:extLst>
          </p:cNvPr>
          <p:cNvSpPr txBox="1"/>
          <p:nvPr/>
        </p:nvSpPr>
        <p:spPr>
          <a:xfrm>
            <a:off x="698500" y="3086100"/>
            <a:ext cx="9554972" cy="3477875"/>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000" u="sng" dirty="0">
                <a:solidFill>
                  <a:schemeClr val="accent6">
                    <a:lumMod val="50000"/>
                  </a:schemeClr>
                </a:solidFill>
                <a:latin typeface="Franklin Gothic Demi Cond" panose="020B0603020102020204" pitchFamily="34" charset="0"/>
              </a:rPr>
              <a:t>Syringes</a:t>
            </a:r>
            <a:r>
              <a:rPr lang="en-US" sz="3000" dirty="0">
                <a:solidFill>
                  <a:schemeClr val="accent6">
                    <a:lumMod val="50000"/>
                  </a:schemeClr>
                </a:solidFill>
                <a:latin typeface="Franklin Gothic Demi Cond" panose="020B0603020102020204" pitchFamily="34" charset="0"/>
              </a:rPr>
              <a:t> are considered empty and the residues are not regulated as HW provided the contents have been removed by fully depressing the plunger of the syringe</a:t>
            </a:r>
          </a:p>
          <a:p>
            <a:pPr marL="457200" indent="-457200" eaLnBrk="1" hangingPunct="1">
              <a:buFont typeface="Arial" panose="020B0604020202020204" pitchFamily="34" charset="0"/>
              <a:buChar char="•"/>
              <a:defRPr/>
            </a:pPr>
            <a:endParaRPr lang="en-US" sz="30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If not empty, and containing a HW pharmaceutical, the syringe must be managed and disposed of as a non-creditable HW pharmaceutical</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p:txBody>
      </p:sp>
      <p:sp>
        <p:nvSpPr>
          <p:cNvPr id="4" name="TextBox 3">
            <a:extLst>
              <a:ext uri="{FF2B5EF4-FFF2-40B4-BE49-F238E27FC236}">
                <a16:creationId xmlns:a16="http://schemas.microsoft.com/office/drawing/2014/main" id="{928C419A-D4E0-4B1E-ACDE-EE1D59866C19}"/>
              </a:ext>
            </a:extLst>
          </p:cNvPr>
          <p:cNvSpPr txBox="1"/>
          <p:nvPr/>
        </p:nvSpPr>
        <p:spPr>
          <a:xfrm>
            <a:off x="10100017" y="6334442"/>
            <a:ext cx="1901483" cy="369332"/>
          </a:xfrm>
          <a:prstGeom prst="rect">
            <a:avLst/>
          </a:prstGeom>
          <a:noFill/>
        </p:spPr>
        <p:txBody>
          <a:bodyPr wrap="none" rtlCol="0">
            <a:spAutoFit/>
          </a:bodyPr>
          <a:lstStyle/>
          <a:p>
            <a:r>
              <a:rPr lang="en-US" dirty="0"/>
              <a:t>40 CFR 266.507(b)</a:t>
            </a:r>
          </a:p>
        </p:txBody>
      </p:sp>
      <p:sp>
        <p:nvSpPr>
          <p:cNvPr id="5" name="Title 4">
            <a:extLst>
              <a:ext uri="{FF2B5EF4-FFF2-40B4-BE49-F238E27FC236}">
                <a16:creationId xmlns:a16="http://schemas.microsoft.com/office/drawing/2014/main" id="{F1A918C7-72B2-49B8-8EC0-758C0074696E}"/>
              </a:ext>
            </a:extLst>
          </p:cNvPr>
          <p:cNvSpPr>
            <a:spLocks noGrp="1"/>
          </p:cNvSpPr>
          <p:nvPr>
            <p:ph type="title"/>
          </p:nvPr>
        </p:nvSpPr>
        <p:spPr>
          <a:xfrm>
            <a:off x="311150" y="1782762"/>
            <a:ext cx="11569700" cy="1325563"/>
          </a:xfrm>
        </p:spPr>
        <p:txBody>
          <a:bodyPr/>
          <a:lstStyle/>
          <a:p>
            <a:pPr algn="ctr"/>
            <a:r>
              <a:rPr lang="en-US" sz="6000" dirty="0">
                <a:latin typeface="Franklin Gothic Demi" panose="020B0703020102020204" pitchFamily="34" charset="0"/>
              </a:rPr>
              <a:t>Residues of HW Pharmaceuticals</a:t>
            </a:r>
            <a:endParaRPr lang="en-US" sz="6000" dirty="0"/>
          </a:p>
        </p:txBody>
      </p:sp>
    </p:spTree>
    <p:extLst>
      <p:ext uri="{BB962C8B-B14F-4D97-AF65-F5344CB8AC3E}">
        <p14:creationId xmlns:p14="http://schemas.microsoft.com/office/powerpoint/2010/main" val="363469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1EBA16-A6ED-43B2-BB17-9DB104E60E37}"/>
              </a:ext>
              <a:ext uri="{C183D7F6-B498-43B3-948B-1728B52AA6E4}">
                <adec:decorative xmlns:adec="http://schemas.microsoft.com/office/drawing/2017/decorative" val="1"/>
              </a:ext>
            </a:extLst>
          </p:cNvPr>
          <p:cNvSpPr/>
          <p:nvPr/>
        </p:nvSpPr>
        <p:spPr>
          <a:xfrm>
            <a:off x="-466344"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pic>
        <p:nvPicPr>
          <p:cNvPr id="2" name="Picture 1" descr="Picture of a sink with a red X over it.">
            <a:extLst>
              <a:ext uri="{FF2B5EF4-FFF2-40B4-BE49-F238E27FC236}">
                <a16:creationId xmlns:a16="http://schemas.microsoft.com/office/drawing/2014/main" id="{3E5048C9-289A-4265-B194-815061C1DE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7177" y="3221736"/>
            <a:ext cx="3834422" cy="2877312"/>
          </a:xfrm>
          <a:prstGeom prst="rect">
            <a:avLst/>
          </a:prstGeom>
          <a:ln>
            <a:solidFill>
              <a:srgbClr val="000000"/>
            </a:solidFill>
          </a:ln>
        </p:spPr>
      </p:pic>
      <p:sp>
        <p:nvSpPr>
          <p:cNvPr id="5" name="Multiplication Sign 4">
            <a:extLst>
              <a:ext uri="{FF2B5EF4-FFF2-40B4-BE49-F238E27FC236}">
                <a16:creationId xmlns:a16="http://schemas.microsoft.com/office/drawing/2014/main" id="{6B63FFDC-6C43-45BF-A685-42C3659C9A41}"/>
              </a:ext>
              <a:ext uri="{C183D7F6-B498-43B3-948B-1728B52AA6E4}">
                <adec:decorative xmlns:adec="http://schemas.microsoft.com/office/drawing/2017/decorative" val="1"/>
              </a:ext>
            </a:extLst>
          </p:cNvPr>
          <p:cNvSpPr/>
          <p:nvPr/>
        </p:nvSpPr>
        <p:spPr>
          <a:xfrm>
            <a:off x="7697177" y="3221736"/>
            <a:ext cx="3834422" cy="2877312"/>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18">
            <a:extLst>
              <a:ext uri="{FF2B5EF4-FFF2-40B4-BE49-F238E27FC236}">
                <a16:creationId xmlns:a16="http://schemas.microsoft.com/office/drawing/2014/main" id="{3542FA09-8AD3-764F-9AE0-5A71D00391C6}"/>
              </a:ext>
            </a:extLst>
          </p:cNvPr>
          <p:cNvSpPr txBox="1">
            <a:spLocks noChangeArrowheads="1"/>
          </p:cNvSpPr>
          <p:nvPr/>
        </p:nvSpPr>
        <p:spPr bwMode="auto">
          <a:xfrm>
            <a:off x="0" y="2883127"/>
            <a:ext cx="7264399"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indent="0" eaLnBrk="1" hangingPunct="1">
              <a:lnSpc>
                <a:spcPct val="100000"/>
              </a:lnSpc>
              <a:spcBef>
                <a:spcPct val="0"/>
              </a:spcBef>
              <a:buNone/>
              <a:defRPr/>
            </a:pPr>
            <a:r>
              <a:rPr lang="en-US" altLang="en-US" sz="2800" dirty="0">
                <a:solidFill>
                  <a:schemeClr val="accent6">
                    <a:lumMod val="50000"/>
                  </a:schemeClr>
                </a:solidFill>
                <a:latin typeface="Franklin Gothic Demi Cond" panose="020B0603020102020204" pitchFamily="34" charset="0"/>
                <a:ea typeface="League Gothic" pitchFamily="2" charset="77"/>
                <a:cs typeface="League Gothic" pitchFamily="2" charset="77"/>
              </a:rPr>
              <a:t>As of August 21, 2019, healthcare facilities are prohibited from discharging HW pharmaceuticals to a sewer system</a:t>
            </a:r>
          </a:p>
          <a:p>
            <a:pPr lvl="1" indent="0" eaLnBrk="1" hangingPunct="1">
              <a:lnSpc>
                <a:spcPct val="100000"/>
              </a:lnSpc>
              <a:spcBef>
                <a:spcPct val="0"/>
              </a:spcBef>
              <a:buNone/>
              <a:defRPr/>
            </a:pPr>
            <a:endParaRPr lang="en-US" altLang="en-US" sz="2800" dirty="0">
              <a:solidFill>
                <a:schemeClr val="accent6">
                  <a:lumMod val="50000"/>
                </a:schemeClr>
              </a:solidFill>
              <a:latin typeface="Franklin Gothic Demi Cond" panose="020B0603020102020204" pitchFamily="34" charset="0"/>
              <a:ea typeface="League Gothic" pitchFamily="2" charset="77"/>
              <a:cs typeface="League Gothic" pitchFamily="2" charset="77"/>
            </a:endParaRPr>
          </a:p>
          <a:p>
            <a:pPr marL="1428750" lvl="1" indent="-685800" eaLnBrk="1" hangingPunct="1">
              <a:lnSpc>
                <a:spcPct val="100000"/>
              </a:lnSpc>
              <a:spcBef>
                <a:spcPct val="0"/>
              </a:spcBef>
              <a:defRPr/>
            </a:pPr>
            <a:r>
              <a:rPr lang="en-US" altLang="en-US" sz="2800" dirty="0">
                <a:solidFill>
                  <a:schemeClr val="accent6">
                    <a:lumMod val="50000"/>
                  </a:schemeClr>
                </a:solidFill>
                <a:latin typeface="Franklin Gothic Demi Cond" panose="020B0603020102020204" pitchFamily="34" charset="0"/>
                <a:ea typeface="League Gothic" pitchFamily="2" charset="77"/>
                <a:cs typeface="League Gothic" pitchFamily="2" charset="77"/>
              </a:rPr>
              <a:t>Applies to all generators, including VSQG’s</a:t>
            </a:r>
          </a:p>
          <a:p>
            <a:pPr marL="1428750" lvl="1" indent="-685800" eaLnBrk="1" hangingPunct="1">
              <a:lnSpc>
                <a:spcPct val="100000"/>
              </a:lnSpc>
              <a:spcBef>
                <a:spcPct val="0"/>
              </a:spcBef>
              <a:defRPr/>
            </a:pPr>
            <a:r>
              <a:rPr lang="en-US" altLang="en-US" sz="2800" dirty="0">
                <a:solidFill>
                  <a:schemeClr val="accent6">
                    <a:lumMod val="50000"/>
                  </a:schemeClr>
                </a:solidFill>
                <a:latin typeface="Franklin Gothic Demi Cond" panose="020B0603020102020204" pitchFamily="34" charset="0"/>
                <a:ea typeface="League Gothic" pitchFamily="2" charset="77"/>
                <a:cs typeface="League Gothic" pitchFamily="2" charset="77"/>
              </a:rPr>
              <a:t>Includes HW controlled substances and HW pharmaceutical wastage</a:t>
            </a:r>
          </a:p>
          <a:p>
            <a:pPr lvl="1" indent="0" eaLnBrk="1" hangingPunct="1">
              <a:lnSpc>
                <a:spcPct val="100000"/>
              </a:lnSpc>
              <a:spcBef>
                <a:spcPct val="0"/>
              </a:spcBef>
              <a:buNone/>
              <a:defRPr/>
            </a:pPr>
            <a:endParaRPr lang="en-US" altLang="en-US" sz="4100" dirty="0">
              <a:solidFill>
                <a:schemeClr val="accent6">
                  <a:lumMod val="50000"/>
                </a:schemeClr>
              </a:solidFill>
              <a:latin typeface="Franklin Gothic Medium" panose="020B0603020102020204" pitchFamily="34" charset="0"/>
              <a:ea typeface="League Gothic" pitchFamily="2" charset="77"/>
              <a:cs typeface="League Gothic" pitchFamily="2" charset="77"/>
            </a:endParaRPr>
          </a:p>
        </p:txBody>
      </p:sp>
      <p:sp>
        <p:nvSpPr>
          <p:cNvPr id="3" name="Title 2">
            <a:extLst>
              <a:ext uri="{FF2B5EF4-FFF2-40B4-BE49-F238E27FC236}">
                <a16:creationId xmlns:a16="http://schemas.microsoft.com/office/drawing/2014/main" id="{5A173076-93C1-4E32-A10E-CD8950F3A3E7}"/>
              </a:ext>
            </a:extLst>
          </p:cNvPr>
          <p:cNvSpPr>
            <a:spLocks noGrp="1"/>
          </p:cNvSpPr>
          <p:nvPr>
            <p:ph type="title"/>
          </p:nvPr>
        </p:nvSpPr>
        <p:spPr>
          <a:xfrm>
            <a:off x="1435100" y="1758949"/>
            <a:ext cx="9321800" cy="1325563"/>
          </a:xfrm>
        </p:spPr>
        <p:txBody>
          <a:bodyPr/>
          <a:lstStyle/>
          <a:p>
            <a:pPr algn="ctr"/>
            <a:r>
              <a:rPr lang="en-US" altLang="en-US" sz="6000" dirty="0">
                <a:latin typeface="Franklin Gothic Medium" panose="020B0603020102020204" pitchFamily="34" charset="0"/>
                <a:ea typeface="League Gothic" panose="00000500000000000000" pitchFamily="50" charset="0"/>
                <a:cs typeface="Calibri" panose="020F0502020204030204" pitchFamily="34" charset="0"/>
              </a:rPr>
              <a:t>Sewer Prohibition</a:t>
            </a:r>
            <a:endParaRPr lang="en-US" sz="6000" dirty="0"/>
          </a:p>
        </p:txBody>
      </p:sp>
    </p:spTree>
    <p:extLst>
      <p:ext uri="{BB962C8B-B14F-4D97-AF65-F5344CB8AC3E}">
        <p14:creationId xmlns:p14="http://schemas.microsoft.com/office/powerpoint/2010/main" val="1062996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pic>
        <p:nvPicPr>
          <p:cNvPr id="5" name="Graphic 4" descr="IV Pouch">
            <a:extLst>
              <a:ext uri="{FF2B5EF4-FFF2-40B4-BE49-F238E27FC236}">
                <a16:creationId xmlns:a16="http://schemas.microsoft.com/office/drawing/2014/main" id="{F3846F99-31E1-4CB2-BCF1-FD672DD1A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79811"/>
            <a:ext cx="1613471" cy="1613471"/>
          </a:xfrm>
          <a:prstGeom prst="rect">
            <a:avLst/>
          </a:prstGeom>
        </p:spPr>
      </p:pic>
      <p:sp>
        <p:nvSpPr>
          <p:cNvPr id="2" name="TextBox 1">
            <a:extLst>
              <a:ext uri="{FF2B5EF4-FFF2-40B4-BE49-F238E27FC236}">
                <a16:creationId xmlns:a16="http://schemas.microsoft.com/office/drawing/2014/main" id="{8D4EA45E-FC17-4005-91CB-3E4DCFBD834D}"/>
              </a:ext>
            </a:extLst>
          </p:cNvPr>
          <p:cNvSpPr txBox="1"/>
          <p:nvPr/>
        </p:nvSpPr>
        <p:spPr>
          <a:xfrm>
            <a:off x="1402080" y="3086100"/>
            <a:ext cx="10370820" cy="3339376"/>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2800" u="sng" dirty="0">
                <a:solidFill>
                  <a:schemeClr val="accent6">
                    <a:lumMod val="50000"/>
                  </a:schemeClr>
                </a:solidFill>
                <a:latin typeface="Franklin Gothic Demi Cond" panose="020B0603020102020204" pitchFamily="34" charset="0"/>
              </a:rPr>
              <a:t>Intravenous (IV) bags </a:t>
            </a:r>
            <a:r>
              <a:rPr lang="en-US" sz="2800" dirty="0">
                <a:solidFill>
                  <a:schemeClr val="accent6">
                    <a:lumMod val="50000"/>
                  </a:schemeClr>
                </a:solidFill>
                <a:latin typeface="Franklin Gothic Demi Cond" panose="020B0603020102020204" pitchFamily="34" charset="0"/>
              </a:rPr>
              <a:t>are considered empty provided the pharmaceuticals in the IV bag have been fully administered to a patient</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If an IV bag is not empty, the IV bag must be placed with its remaining HW pharmaceuticals into a container that is managed and disposed of as a non-creditable HW pharmaceutical, unless the IV bag held non-acute hazardous waste pharmaceuticals and is empty as defined in      40 CFR 261.7(b)(1)</a:t>
            </a:r>
            <a:endParaRPr lang="en-US" sz="32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p:txBody>
      </p:sp>
      <p:sp>
        <p:nvSpPr>
          <p:cNvPr id="4" name="TextBox 3">
            <a:extLst>
              <a:ext uri="{FF2B5EF4-FFF2-40B4-BE49-F238E27FC236}">
                <a16:creationId xmlns:a16="http://schemas.microsoft.com/office/drawing/2014/main" id="{52365C46-3A77-430E-99B0-1C5550F003BE}"/>
              </a:ext>
            </a:extLst>
          </p:cNvPr>
          <p:cNvSpPr txBox="1"/>
          <p:nvPr/>
        </p:nvSpPr>
        <p:spPr>
          <a:xfrm>
            <a:off x="10036517" y="6334442"/>
            <a:ext cx="1877437" cy="369332"/>
          </a:xfrm>
          <a:prstGeom prst="rect">
            <a:avLst/>
          </a:prstGeom>
          <a:noFill/>
        </p:spPr>
        <p:txBody>
          <a:bodyPr wrap="none" rtlCol="0">
            <a:spAutoFit/>
          </a:bodyPr>
          <a:lstStyle/>
          <a:p>
            <a:r>
              <a:rPr lang="en-US" dirty="0"/>
              <a:t>40 CFR 266.507(c)</a:t>
            </a:r>
          </a:p>
        </p:txBody>
      </p:sp>
      <p:sp>
        <p:nvSpPr>
          <p:cNvPr id="3" name="Title 2">
            <a:extLst>
              <a:ext uri="{FF2B5EF4-FFF2-40B4-BE49-F238E27FC236}">
                <a16:creationId xmlns:a16="http://schemas.microsoft.com/office/drawing/2014/main" id="{39829AAB-5C9B-4B98-8033-A4D768BFEB18}"/>
              </a:ext>
            </a:extLst>
          </p:cNvPr>
          <p:cNvSpPr>
            <a:spLocks noGrp="1"/>
          </p:cNvSpPr>
          <p:nvPr>
            <p:ph type="title"/>
          </p:nvPr>
        </p:nvSpPr>
        <p:spPr>
          <a:xfrm>
            <a:off x="379268" y="1792859"/>
            <a:ext cx="11433464" cy="1325563"/>
          </a:xfrm>
        </p:spPr>
        <p:txBody>
          <a:bodyPr/>
          <a:lstStyle/>
          <a:p>
            <a:pPr algn="ctr"/>
            <a:r>
              <a:rPr lang="en-US" sz="6000" dirty="0">
                <a:latin typeface="Franklin Gothic Demi" panose="020B0703020102020204" pitchFamily="34" charset="0"/>
              </a:rPr>
              <a:t>Residues of HW Pharmaceuticals</a:t>
            </a:r>
            <a:endParaRPr lang="en-US" sz="6000" dirty="0"/>
          </a:p>
        </p:txBody>
      </p:sp>
    </p:spTree>
    <p:extLst>
      <p:ext uri="{BB962C8B-B14F-4D97-AF65-F5344CB8AC3E}">
        <p14:creationId xmlns:p14="http://schemas.microsoft.com/office/powerpoint/2010/main" val="2039576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0" dirty="0">
              <a:latin typeface="Franklin Gothic Demi" panose="020B0703020102020204" pitchFamily="34" charset="0"/>
            </a:endParaRPr>
          </a:p>
        </p:txBody>
      </p:sp>
      <p:pic>
        <p:nvPicPr>
          <p:cNvPr id="4" name="Picture 3" descr="Photo of an inhaler">
            <a:extLst>
              <a:ext uri="{FF2B5EF4-FFF2-40B4-BE49-F238E27FC236}">
                <a16:creationId xmlns:a16="http://schemas.microsoft.com/office/drawing/2014/main" id="{87E0B28C-C1F1-4EDA-8851-A490FAAE38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61848" y="2928004"/>
            <a:ext cx="1566672" cy="2088896"/>
          </a:xfrm>
          <a:prstGeom prst="rect">
            <a:avLst/>
          </a:prstGeom>
        </p:spPr>
      </p:pic>
      <p:sp>
        <p:nvSpPr>
          <p:cNvPr id="2" name="TextBox 1">
            <a:extLst>
              <a:ext uri="{FF2B5EF4-FFF2-40B4-BE49-F238E27FC236}">
                <a16:creationId xmlns:a16="http://schemas.microsoft.com/office/drawing/2014/main" id="{8D4EA45E-FC17-4005-91CB-3E4DCFBD834D}"/>
              </a:ext>
            </a:extLst>
          </p:cNvPr>
          <p:cNvSpPr txBox="1"/>
          <p:nvPr/>
        </p:nvSpPr>
        <p:spPr>
          <a:xfrm>
            <a:off x="2389632" y="3086100"/>
            <a:ext cx="9383268" cy="3339376"/>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HW pharmaceuticals remaining in all other types of unused, partially administered, or fully administered containers must be managed as non-creditable HW pharmaceuticals, unless the container held non-acute HW pharmaceuticals and is empty as defined in 40 CFR 261.7(b)(1) or (2)</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This includes, but is not limited to, residues </a:t>
            </a:r>
            <a:r>
              <a:rPr lang="en-US" sz="2800" u="sng" dirty="0">
                <a:solidFill>
                  <a:schemeClr val="accent6">
                    <a:lumMod val="50000"/>
                  </a:schemeClr>
                </a:solidFill>
                <a:latin typeface="Franklin Gothic Demi Cond" panose="020B0603020102020204" pitchFamily="34" charset="0"/>
              </a:rPr>
              <a:t>in inhalers, aerosol cans, nebulizers, tubes of ointments, gels, or creams</a:t>
            </a: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buFont typeface="Arial" panose="020B0604020202020204" pitchFamily="34" charset="0"/>
              <a:buChar char="•"/>
              <a:defRPr/>
            </a:pPr>
            <a:endParaRPr lang="en-US" sz="500" dirty="0">
              <a:solidFill>
                <a:schemeClr val="accent6">
                  <a:lumMod val="50000"/>
                </a:schemeClr>
              </a:solidFill>
              <a:latin typeface="Franklin Gothic Demi Cond" panose="020B0603020102020204" pitchFamily="34" charset="0"/>
            </a:endParaRPr>
          </a:p>
        </p:txBody>
      </p:sp>
      <p:sp>
        <p:nvSpPr>
          <p:cNvPr id="3" name="TextBox 2">
            <a:extLst>
              <a:ext uri="{FF2B5EF4-FFF2-40B4-BE49-F238E27FC236}">
                <a16:creationId xmlns:a16="http://schemas.microsoft.com/office/drawing/2014/main" id="{45F723F6-649A-4B55-86FE-23AA6257DC4A}"/>
              </a:ext>
            </a:extLst>
          </p:cNvPr>
          <p:cNvSpPr txBox="1"/>
          <p:nvPr/>
        </p:nvSpPr>
        <p:spPr>
          <a:xfrm>
            <a:off x="10036517" y="6356984"/>
            <a:ext cx="1901483" cy="369332"/>
          </a:xfrm>
          <a:prstGeom prst="rect">
            <a:avLst/>
          </a:prstGeom>
          <a:noFill/>
        </p:spPr>
        <p:txBody>
          <a:bodyPr wrap="none" rtlCol="0">
            <a:spAutoFit/>
          </a:bodyPr>
          <a:lstStyle/>
          <a:p>
            <a:r>
              <a:rPr lang="en-US" dirty="0"/>
              <a:t>40 CFR 266.507(d)</a:t>
            </a:r>
          </a:p>
        </p:txBody>
      </p:sp>
      <p:sp>
        <p:nvSpPr>
          <p:cNvPr id="6" name="Title 2">
            <a:extLst>
              <a:ext uri="{FF2B5EF4-FFF2-40B4-BE49-F238E27FC236}">
                <a16:creationId xmlns:a16="http://schemas.microsoft.com/office/drawing/2014/main" id="{8ED8BAA9-817A-44E8-AC41-EBB7020BBD78}"/>
              </a:ext>
            </a:extLst>
          </p:cNvPr>
          <p:cNvSpPr>
            <a:spLocks noGrp="1"/>
          </p:cNvSpPr>
          <p:nvPr>
            <p:ph type="title"/>
          </p:nvPr>
        </p:nvSpPr>
        <p:spPr>
          <a:xfrm>
            <a:off x="419100" y="1812045"/>
            <a:ext cx="11353800" cy="1325563"/>
          </a:xfrm>
        </p:spPr>
        <p:txBody>
          <a:bodyPr/>
          <a:lstStyle/>
          <a:p>
            <a:pPr algn="ctr"/>
            <a:r>
              <a:rPr lang="en-US" sz="6000" dirty="0">
                <a:latin typeface="Franklin Gothic Demi" panose="020B0703020102020204" pitchFamily="34" charset="0"/>
              </a:rPr>
              <a:t>Residues of HW Pharmaceuticals</a:t>
            </a:r>
            <a:endParaRPr lang="en-US" sz="6000" dirty="0"/>
          </a:p>
        </p:txBody>
      </p:sp>
    </p:spTree>
    <p:extLst>
      <p:ext uri="{BB962C8B-B14F-4D97-AF65-F5344CB8AC3E}">
        <p14:creationId xmlns:p14="http://schemas.microsoft.com/office/powerpoint/2010/main" val="140523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21F553-9482-4368-B76E-5C079688C1ED}"/>
              </a:ext>
            </a:extLst>
          </p:cNvPr>
          <p:cNvSpPr>
            <a:spLocks noGrp="1"/>
          </p:cNvSpPr>
          <p:nvPr>
            <p:ph idx="1"/>
          </p:nvPr>
        </p:nvSpPr>
        <p:spPr>
          <a:xfrm>
            <a:off x="838200" y="1777880"/>
            <a:ext cx="10515600" cy="3302240"/>
          </a:xfrm>
        </p:spPr>
        <p:txBody>
          <a:bodyPr/>
          <a:lstStyle/>
          <a:p>
            <a:pPr marL="457200" indent="-457200" eaLnBrk="1" hangingPunct="1">
              <a:spcBef>
                <a:spcPct val="0"/>
              </a:spcBef>
              <a:defRPr/>
            </a:pPr>
            <a:r>
              <a:rPr lang="en-US" sz="2700" dirty="0">
                <a:solidFill>
                  <a:schemeClr val="accent6">
                    <a:lumMod val="50000"/>
                  </a:schemeClr>
                </a:solidFill>
                <a:latin typeface="Franklin Gothic Demi Cond" panose="020B0603020102020204" pitchFamily="34" charset="0"/>
              </a:rPr>
              <a:t>A container or an inner liner removed from a container that has held any HW, except a waste that is a compressed gas or that is identified as an acute hazardous waste listed in 40 CFR 261.31 or 261.33(e) of this chapter is empty if:</a:t>
            </a:r>
          </a:p>
          <a:p>
            <a:pPr marL="457200" indent="-457200" eaLnBrk="1" hangingPunct="1">
              <a:spcBef>
                <a:spcPct val="0"/>
              </a:spcBef>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spcBef>
                <a:spcPct val="0"/>
              </a:spcBef>
              <a:defRPr/>
            </a:pPr>
            <a:r>
              <a:rPr lang="en-US" sz="2300" dirty="0">
                <a:solidFill>
                  <a:schemeClr val="accent6">
                    <a:lumMod val="50000"/>
                  </a:schemeClr>
                </a:solidFill>
                <a:latin typeface="Franklin Gothic Demi Cond" panose="020B0603020102020204" pitchFamily="34" charset="0"/>
              </a:rPr>
              <a:t>(i) All wastes have been removed that can be removed using the practices commonly employed to remove materials from that type of container, e.g., pouring, pumping, and aspirating, </a:t>
            </a:r>
            <a:r>
              <a:rPr lang="en-US" sz="2300" b="1" u="sng" dirty="0">
                <a:solidFill>
                  <a:schemeClr val="accent6">
                    <a:lumMod val="50000"/>
                  </a:schemeClr>
                </a:solidFill>
                <a:latin typeface="Franklin Gothic Demi Cond" panose="020B0603020102020204" pitchFamily="34" charset="0"/>
              </a:rPr>
              <a:t>and</a:t>
            </a:r>
          </a:p>
          <a:p>
            <a:pPr marL="457200" indent="-457200" eaLnBrk="1" hangingPunct="1">
              <a:spcBef>
                <a:spcPct val="0"/>
              </a:spcBef>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spcBef>
                <a:spcPct val="0"/>
              </a:spcBef>
              <a:defRPr/>
            </a:pPr>
            <a:r>
              <a:rPr lang="en-US" sz="2300" dirty="0">
                <a:solidFill>
                  <a:schemeClr val="accent6">
                    <a:lumMod val="50000"/>
                  </a:schemeClr>
                </a:solidFill>
                <a:latin typeface="Franklin Gothic Demi Cond" panose="020B0603020102020204" pitchFamily="34" charset="0"/>
              </a:rPr>
              <a:t>(ii) No more than 2.5 centimeters (one inch) of residue remain on the bottom of the container or inner liner, </a:t>
            </a:r>
            <a:r>
              <a:rPr lang="en-US" sz="2300" b="1" u="sng" dirty="0">
                <a:solidFill>
                  <a:schemeClr val="accent6">
                    <a:lumMod val="50000"/>
                  </a:schemeClr>
                </a:solidFill>
                <a:latin typeface="Franklin Gothic Demi Cond" panose="020B0603020102020204" pitchFamily="34" charset="0"/>
              </a:rPr>
              <a:t>or</a:t>
            </a:r>
          </a:p>
          <a:p>
            <a:pPr marL="457200" indent="-457200" eaLnBrk="1" hangingPunct="1">
              <a:spcBef>
                <a:spcPct val="0"/>
              </a:spcBef>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spcBef>
                <a:spcPct val="0"/>
              </a:spcBef>
              <a:defRPr/>
            </a:pPr>
            <a:r>
              <a:rPr lang="en-US" sz="2300" dirty="0">
                <a:solidFill>
                  <a:schemeClr val="accent6">
                    <a:lumMod val="50000"/>
                  </a:schemeClr>
                </a:solidFill>
                <a:latin typeface="Franklin Gothic Demi Cond" panose="020B0603020102020204" pitchFamily="34" charset="0"/>
              </a:rPr>
              <a:t>(iii)(A) No more than 3 percent by weight of the total capacity of the container remains in the container or inner liner if the container is less than or equal to 119 gallons in size; </a:t>
            </a:r>
            <a:r>
              <a:rPr lang="en-US" sz="2300" b="1" u="sng" dirty="0">
                <a:solidFill>
                  <a:schemeClr val="accent6">
                    <a:lumMod val="50000"/>
                  </a:schemeClr>
                </a:solidFill>
                <a:latin typeface="Franklin Gothic Demi Cond" panose="020B0603020102020204" pitchFamily="34" charset="0"/>
              </a:rPr>
              <a:t>or</a:t>
            </a:r>
          </a:p>
          <a:p>
            <a:pPr marL="457200" indent="-457200" eaLnBrk="1" hangingPunct="1">
              <a:spcBef>
                <a:spcPct val="0"/>
              </a:spcBef>
              <a:defRPr/>
            </a:pPr>
            <a:endParaRPr lang="en-US" sz="500" dirty="0">
              <a:solidFill>
                <a:schemeClr val="accent6">
                  <a:lumMod val="50000"/>
                </a:schemeClr>
              </a:solidFill>
              <a:latin typeface="Franklin Gothic Demi Cond" panose="020B0603020102020204" pitchFamily="34" charset="0"/>
            </a:endParaRPr>
          </a:p>
          <a:p>
            <a:pPr marL="457200" indent="-457200" eaLnBrk="1" hangingPunct="1">
              <a:spcBef>
                <a:spcPct val="0"/>
              </a:spcBef>
              <a:defRPr/>
            </a:pPr>
            <a:r>
              <a:rPr lang="en-US" sz="2300" dirty="0">
                <a:solidFill>
                  <a:schemeClr val="accent6">
                    <a:lumMod val="50000"/>
                  </a:schemeClr>
                </a:solidFill>
                <a:latin typeface="Franklin Gothic Demi Cond" panose="020B0603020102020204" pitchFamily="34" charset="0"/>
              </a:rPr>
              <a:t>(B) No more than 0.3 percent by weight of the total capacity of the container remains in the container or inner liner if the container is greater than 119 gallons in size</a:t>
            </a:r>
          </a:p>
          <a:p>
            <a:pPr lvl="1"/>
            <a:endParaRPr lang="en-US" dirty="0"/>
          </a:p>
        </p:txBody>
      </p:sp>
      <p:sp>
        <p:nvSpPr>
          <p:cNvPr id="4" name="TextBox 3">
            <a:extLst>
              <a:ext uri="{FF2B5EF4-FFF2-40B4-BE49-F238E27FC236}">
                <a16:creationId xmlns:a16="http://schemas.microsoft.com/office/drawing/2014/main" id="{26B9007A-3EEC-4CE9-8D1B-0519C56640A8}"/>
              </a:ext>
            </a:extLst>
          </p:cNvPr>
          <p:cNvSpPr txBox="1"/>
          <p:nvPr/>
        </p:nvSpPr>
        <p:spPr>
          <a:xfrm>
            <a:off x="9872773" y="6375400"/>
            <a:ext cx="1925527" cy="369332"/>
          </a:xfrm>
          <a:prstGeom prst="rect">
            <a:avLst/>
          </a:prstGeom>
          <a:noFill/>
        </p:spPr>
        <p:txBody>
          <a:bodyPr wrap="none" rtlCol="0">
            <a:spAutoFit/>
          </a:bodyPr>
          <a:lstStyle/>
          <a:p>
            <a:r>
              <a:rPr lang="en-US" dirty="0"/>
              <a:t>40 CFR 261.7(b)(1)</a:t>
            </a:r>
          </a:p>
        </p:txBody>
      </p:sp>
      <p:sp>
        <p:nvSpPr>
          <p:cNvPr id="3" name="Title 2">
            <a:extLst>
              <a:ext uri="{FF2B5EF4-FFF2-40B4-BE49-F238E27FC236}">
                <a16:creationId xmlns:a16="http://schemas.microsoft.com/office/drawing/2014/main" id="{4FBEBE92-1006-48A1-B010-B6BA8424FE9B}"/>
              </a:ext>
            </a:extLst>
          </p:cNvPr>
          <p:cNvSpPr>
            <a:spLocks noGrp="1"/>
          </p:cNvSpPr>
          <p:nvPr>
            <p:ph type="title"/>
          </p:nvPr>
        </p:nvSpPr>
        <p:spPr/>
        <p:txBody>
          <a:bodyPr/>
          <a:lstStyle/>
          <a:p>
            <a:pPr algn="ctr"/>
            <a:r>
              <a:rPr lang="en-US" sz="6000" dirty="0">
                <a:solidFill>
                  <a:schemeClr val="accent6">
                    <a:lumMod val="50000"/>
                  </a:schemeClr>
                </a:solidFill>
              </a:rPr>
              <a:t>Empty Containers – Traditional Standards</a:t>
            </a:r>
            <a:endParaRPr lang="en-US" sz="6000" dirty="0"/>
          </a:p>
        </p:txBody>
      </p:sp>
    </p:spTree>
    <p:extLst>
      <p:ext uri="{BB962C8B-B14F-4D97-AF65-F5344CB8AC3E}">
        <p14:creationId xmlns:p14="http://schemas.microsoft.com/office/powerpoint/2010/main" val="300778792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30F8CC-C3A5-4AC7-B966-4F190236F30B}"/>
              </a:ext>
            </a:extLst>
          </p:cNvPr>
          <p:cNvSpPr txBox="1"/>
          <p:nvPr/>
        </p:nvSpPr>
        <p:spPr>
          <a:xfrm>
            <a:off x="838200" y="6287322"/>
            <a:ext cx="9372901" cy="446276"/>
          </a:xfrm>
          <a:prstGeom prst="rect">
            <a:avLst/>
          </a:prstGeom>
          <a:noFill/>
        </p:spPr>
        <p:txBody>
          <a:bodyPr wrap="square" rtlCol="0">
            <a:spAutoFit/>
          </a:bodyPr>
          <a:lstStyle/>
          <a:p>
            <a:r>
              <a:rPr lang="en-US" sz="2300" dirty="0"/>
              <a:t>* No triple rinsing of containers with acute hazardous waste pharmaceuticals</a:t>
            </a:r>
          </a:p>
        </p:txBody>
      </p:sp>
      <p:graphicFrame>
        <p:nvGraphicFramePr>
          <p:cNvPr id="3" name="Content Placeholder 2">
            <a:extLst>
              <a:ext uri="{FF2B5EF4-FFF2-40B4-BE49-F238E27FC236}">
                <a16:creationId xmlns:a16="http://schemas.microsoft.com/office/drawing/2014/main" id="{C174C23D-07A3-4DF6-A249-95E0E11B00C0}"/>
              </a:ext>
            </a:extLst>
          </p:cNvPr>
          <p:cNvGraphicFramePr>
            <a:graphicFrameLocks noGrp="1"/>
          </p:cNvGraphicFramePr>
          <p:nvPr>
            <p:ph idx="1"/>
            <p:extLst>
              <p:ext uri="{D42A27DB-BD31-4B8C-83A1-F6EECF244321}">
                <p14:modId xmlns:p14="http://schemas.microsoft.com/office/powerpoint/2010/main" val="1896292127"/>
              </p:ext>
            </p:extLst>
          </p:nvPr>
        </p:nvGraphicFramePr>
        <p:xfrm>
          <a:off x="838200" y="1708151"/>
          <a:ext cx="10515600" cy="460497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721245858"/>
                    </a:ext>
                  </a:extLst>
                </a:gridCol>
                <a:gridCol w="3505200">
                  <a:extLst>
                    <a:ext uri="{9D8B030D-6E8A-4147-A177-3AD203B41FA5}">
                      <a16:colId xmlns:a16="http://schemas.microsoft.com/office/drawing/2014/main" val="3272562553"/>
                    </a:ext>
                  </a:extLst>
                </a:gridCol>
                <a:gridCol w="3505200">
                  <a:extLst>
                    <a:ext uri="{9D8B030D-6E8A-4147-A177-3AD203B41FA5}">
                      <a16:colId xmlns:a16="http://schemas.microsoft.com/office/drawing/2014/main" val="3705452919"/>
                    </a:ext>
                  </a:extLst>
                </a:gridCol>
              </a:tblGrid>
              <a:tr h="625670">
                <a:tc rowSpan="2">
                  <a:txBody>
                    <a:bodyPr/>
                    <a:lstStyle/>
                    <a:p>
                      <a:endParaRPr lang="en-US" sz="2300" dirty="0"/>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gridSpan="2">
                  <a:txBody>
                    <a:bodyPr/>
                    <a:lstStyle/>
                    <a:p>
                      <a:pPr algn="ctr"/>
                      <a:r>
                        <a:rPr lang="en-US" sz="2300" dirty="0"/>
                        <a:t>“RCRA Empty”</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hMerge="1">
                  <a:txBody>
                    <a:bodyPr/>
                    <a:lstStyle/>
                    <a:p>
                      <a:endParaRPr lang="en-US" dirty="0"/>
                    </a:p>
                  </a:txBody>
                  <a:tcPr/>
                </a:tc>
                <a:extLst>
                  <a:ext uri="{0D108BD9-81ED-4DB2-BD59-A6C34878D82A}">
                    <a16:rowId xmlns:a16="http://schemas.microsoft.com/office/drawing/2014/main" val="1010325983"/>
                  </a:ext>
                </a:extLst>
              </a:tr>
              <a:tr h="625670">
                <a:tc vMerge="1">
                  <a:txBody>
                    <a:bodyPr/>
                    <a:lstStyle/>
                    <a:p>
                      <a:endParaRPr lang="en-US" dirty="0"/>
                    </a:p>
                  </a:txBody>
                  <a:tcPr/>
                </a:tc>
                <a:tc>
                  <a:txBody>
                    <a:bodyPr/>
                    <a:lstStyle/>
                    <a:p>
                      <a:pPr algn="ctr"/>
                      <a:r>
                        <a:rPr lang="en-US" sz="2300" dirty="0">
                          <a:solidFill>
                            <a:schemeClr val="tx1"/>
                          </a:solidFill>
                        </a:rPr>
                        <a:t>Non-acute HW pharmaceuticals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Acute HW pharmaceuticals*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3972884830"/>
                  </a:ext>
                </a:extLst>
              </a:tr>
              <a:tr h="1079923">
                <a:tc>
                  <a:txBody>
                    <a:bodyPr/>
                    <a:lstStyle/>
                    <a:p>
                      <a:r>
                        <a:rPr lang="en-US" sz="2300" dirty="0">
                          <a:solidFill>
                            <a:schemeClr val="tx1"/>
                          </a:solidFill>
                        </a:rPr>
                        <a:t>Stock/dispensing bottles (1 L or 10,000 pills) &amp; Unit-dose containers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dirty="0">
                        <a:solidFill>
                          <a:schemeClr val="tx1"/>
                        </a:solidFill>
                      </a:endParaRPr>
                    </a:p>
                    <a:p>
                      <a:pPr algn="ctr"/>
                      <a:r>
                        <a:rPr lang="en-US" sz="2300" dirty="0">
                          <a:solidFill>
                            <a:schemeClr val="tx1"/>
                          </a:solidFill>
                        </a:rPr>
                        <a:t>Remove contents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dirty="0">
                        <a:solidFill>
                          <a:schemeClr val="tx1"/>
                        </a:solidFill>
                      </a:endParaRPr>
                    </a:p>
                    <a:p>
                      <a:pPr algn="ctr"/>
                      <a:r>
                        <a:rPr lang="en-US" sz="2300" dirty="0">
                          <a:solidFill>
                            <a:schemeClr val="tx1"/>
                          </a:solidFill>
                        </a:rPr>
                        <a:t>Remove contents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495865"/>
                  </a:ext>
                </a:extLst>
              </a:tr>
              <a:tr h="625670">
                <a:tc>
                  <a:txBody>
                    <a:bodyPr/>
                    <a:lstStyle/>
                    <a:p>
                      <a:r>
                        <a:rPr lang="en-US" sz="2300" dirty="0">
                          <a:solidFill>
                            <a:schemeClr val="tx1"/>
                          </a:solidFill>
                        </a:rPr>
                        <a:t>Syringes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Fully depress plunger</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Fully depress plunger</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2186434207"/>
                  </a:ext>
                </a:extLst>
              </a:tr>
              <a:tr h="625670">
                <a:tc>
                  <a:txBody>
                    <a:bodyPr/>
                    <a:lstStyle/>
                    <a:p>
                      <a:r>
                        <a:rPr lang="en-US" sz="2300" dirty="0">
                          <a:solidFill>
                            <a:schemeClr val="tx1"/>
                          </a:solidFill>
                        </a:rPr>
                        <a:t>IV Bags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chemeClr val="tx1"/>
                          </a:solidFill>
                        </a:rPr>
                        <a:t>Fully administer contents or 40 CFR 261.(b)(1)</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chemeClr val="tx1"/>
                          </a:solidFill>
                        </a:rPr>
                        <a:t>Fully administer contents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300684"/>
                  </a:ext>
                </a:extLst>
              </a:tr>
              <a:tr h="625670">
                <a:tc>
                  <a:txBody>
                    <a:bodyPr/>
                    <a:lstStyle/>
                    <a:p>
                      <a:r>
                        <a:rPr lang="en-US" sz="2300" dirty="0">
                          <a:solidFill>
                            <a:schemeClr val="tx1"/>
                          </a:solidFill>
                        </a:rPr>
                        <a:t>Other Containers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40 CFR 261.7(b)(1) or (2)</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Can not be RCRA empty</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1300461487"/>
                  </a:ext>
                </a:extLst>
              </a:tr>
            </a:tbl>
          </a:graphicData>
        </a:graphic>
      </p:graphicFrame>
      <p:sp>
        <p:nvSpPr>
          <p:cNvPr id="4" name="Title 3">
            <a:extLst>
              <a:ext uri="{FF2B5EF4-FFF2-40B4-BE49-F238E27FC236}">
                <a16:creationId xmlns:a16="http://schemas.microsoft.com/office/drawing/2014/main" id="{858AABC5-FE80-4FF4-B19B-831D2532C4CE}"/>
              </a:ext>
            </a:extLst>
          </p:cNvPr>
          <p:cNvSpPr>
            <a:spLocks noGrp="1"/>
          </p:cNvSpPr>
          <p:nvPr>
            <p:ph type="title"/>
          </p:nvPr>
        </p:nvSpPr>
        <p:spPr/>
        <p:txBody>
          <a:bodyPr/>
          <a:lstStyle/>
          <a:p>
            <a:pPr algn="ctr"/>
            <a:r>
              <a:rPr lang="en-US" sz="6000" dirty="0">
                <a:solidFill>
                  <a:schemeClr val="accent6">
                    <a:lumMod val="50000"/>
                  </a:schemeClr>
                </a:solidFill>
              </a:rPr>
              <a:t>Empty Containers</a:t>
            </a:r>
            <a:endParaRPr lang="en-US" sz="6000" dirty="0"/>
          </a:p>
        </p:txBody>
      </p:sp>
    </p:spTree>
    <p:extLst>
      <p:ext uri="{BB962C8B-B14F-4D97-AF65-F5344CB8AC3E}">
        <p14:creationId xmlns:p14="http://schemas.microsoft.com/office/powerpoint/2010/main" val="277505980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850186" cy="369332"/>
          </a:xfrm>
          <a:prstGeom prst="rect">
            <a:avLst/>
          </a:prstGeom>
          <a:noFill/>
        </p:spPr>
        <p:txBody>
          <a:bodyPr wrap="none" rtlCol="0">
            <a:spAutoFit/>
          </a:bodyPr>
          <a:lstStyle/>
          <a:p>
            <a:r>
              <a:rPr lang="en-US" dirty="0"/>
              <a:t>[40 CFR 266.502]</a:t>
            </a:r>
          </a:p>
        </p:txBody>
      </p:sp>
      <p:sp>
        <p:nvSpPr>
          <p:cNvPr id="3" name="TextBox 2">
            <a:extLst>
              <a:ext uri="{FF2B5EF4-FFF2-40B4-BE49-F238E27FC236}">
                <a16:creationId xmlns:a16="http://schemas.microsoft.com/office/drawing/2014/main" id="{0744A240-5FBD-4561-83C1-3B593909BB7A}"/>
              </a:ext>
            </a:extLst>
          </p:cNvPr>
          <p:cNvSpPr txBox="1"/>
          <p:nvPr/>
        </p:nvSpPr>
        <p:spPr>
          <a:xfrm>
            <a:off x="527050" y="3086100"/>
            <a:ext cx="10858500" cy="1169551"/>
          </a:xfrm>
          <a:prstGeom prst="rect">
            <a:avLst/>
          </a:prstGeom>
          <a:noFill/>
        </p:spPr>
        <p:txBody>
          <a:bodyPr wrap="square" rtlCol="0">
            <a:spAutoFit/>
          </a:bodyPr>
          <a:lstStyle/>
          <a:p>
            <a:pPr marL="342900" indent="-342900">
              <a:buFont typeface="Arial" panose="020B0604020202020204" pitchFamily="34" charset="0"/>
              <a:buChar char="•"/>
            </a:pPr>
            <a:r>
              <a:rPr lang="en-US" sz="3500" dirty="0">
                <a:solidFill>
                  <a:schemeClr val="accent6">
                    <a:lumMod val="50000"/>
                  </a:schemeClr>
                </a:solidFill>
                <a:latin typeface="Franklin Gothic Demi Cond" panose="020B0603020102020204" pitchFamily="34" charset="0"/>
              </a:rPr>
              <a:t>Standards for </a:t>
            </a:r>
            <a:r>
              <a:rPr lang="en-US" sz="3500" u="sng" dirty="0">
                <a:solidFill>
                  <a:schemeClr val="accent6">
                    <a:lumMod val="50000"/>
                  </a:schemeClr>
                </a:solidFill>
                <a:latin typeface="Franklin Gothic Demi Cond" panose="020B0603020102020204" pitchFamily="34" charset="0"/>
              </a:rPr>
              <a:t>Non-Creditable</a:t>
            </a:r>
            <a:r>
              <a:rPr lang="en-US" sz="3500" dirty="0">
                <a:solidFill>
                  <a:schemeClr val="accent6">
                    <a:lumMod val="50000"/>
                  </a:schemeClr>
                </a:solidFill>
                <a:latin typeface="Franklin Gothic Demi Cond" panose="020B0603020102020204" pitchFamily="34" charset="0"/>
              </a:rPr>
              <a:t> Hazardous Waste Pharmaceuticals – found at 40 CFR 266.502</a:t>
            </a:r>
          </a:p>
        </p:txBody>
      </p:sp>
      <p:sp>
        <p:nvSpPr>
          <p:cNvPr id="4" name="Title 3">
            <a:extLst>
              <a:ext uri="{FF2B5EF4-FFF2-40B4-BE49-F238E27FC236}">
                <a16:creationId xmlns:a16="http://schemas.microsoft.com/office/drawing/2014/main" id="{CE09CE82-7CB3-49F9-9BFC-55721C9F179B}"/>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2324195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18501" cy="369332"/>
          </a:xfrm>
          <a:prstGeom prst="rect">
            <a:avLst/>
          </a:prstGeom>
          <a:noFill/>
        </p:spPr>
        <p:txBody>
          <a:bodyPr wrap="none" rtlCol="0">
            <a:spAutoFit/>
          </a:bodyPr>
          <a:lstStyle/>
          <a:p>
            <a:r>
              <a:rPr lang="en-US" dirty="0"/>
              <a:t>[40 CFR 266.502(c)]</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187700"/>
            <a:ext cx="11169650" cy="3477875"/>
          </a:xfrm>
          <a:prstGeom prst="rect">
            <a:avLst/>
          </a:prstGeom>
          <a:noFill/>
        </p:spPr>
        <p:txBody>
          <a:bodyPr wrap="square" rtlCol="0">
            <a:spAutoFit/>
          </a:bodyPr>
          <a:lstStyle/>
          <a:p>
            <a:pPr marL="342900" indent="-3429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HW Determination for Non-Creditable HW pharmaceuticals</a:t>
            </a:r>
          </a:p>
          <a:p>
            <a:pPr marL="342900"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that generates a solid waste that is a non-creditable pharmaceutical must determine whether that pharmaceutical is a HW pharmaceutical</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Applies to both potentially creditable and non-creditable waste pharmaceuticals</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If a healthcare facility chooses to manage ALL of its non-creditable waste pharmaceuticals as non-creditable HW then individual determinations are not necessary</a:t>
            </a:r>
          </a:p>
        </p:txBody>
      </p:sp>
      <p:sp>
        <p:nvSpPr>
          <p:cNvPr id="4" name="Title 3">
            <a:extLst>
              <a:ext uri="{FF2B5EF4-FFF2-40B4-BE49-F238E27FC236}">
                <a16:creationId xmlns:a16="http://schemas.microsoft.com/office/drawing/2014/main" id="{75ECE335-40DD-4796-B0CF-DFC57993D6A6}"/>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645006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300630" cy="369332"/>
          </a:xfrm>
          <a:prstGeom prst="rect">
            <a:avLst/>
          </a:prstGeom>
          <a:noFill/>
        </p:spPr>
        <p:txBody>
          <a:bodyPr wrap="none" rtlCol="0">
            <a:spAutoFit/>
          </a:bodyPr>
          <a:lstStyle/>
          <a:p>
            <a:r>
              <a:rPr lang="en-US" dirty="0"/>
              <a:t>[40 CFR 266.502(d)(1)]</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187700"/>
            <a:ext cx="11169650" cy="1862048"/>
          </a:xfrm>
          <a:prstGeom prst="rect">
            <a:avLst/>
          </a:prstGeom>
          <a:noFill/>
        </p:spPr>
        <p:txBody>
          <a:bodyPr wrap="square" rtlCol="0">
            <a:spAutoFit/>
          </a:bodyPr>
          <a:lstStyle/>
          <a:p>
            <a:pPr marL="342900" indent="-3429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Container Standards</a:t>
            </a:r>
          </a:p>
          <a:p>
            <a:pPr marL="342900"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Structurally sound</a:t>
            </a: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Compatible with its contents</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Lacks evidence of leakage, spillage, or damage that could cause leakage</a:t>
            </a:r>
          </a:p>
        </p:txBody>
      </p:sp>
      <p:sp>
        <p:nvSpPr>
          <p:cNvPr id="4" name="Title 3">
            <a:extLst>
              <a:ext uri="{FF2B5EF4-FFF2-40B4-BE49-F238E27FC236}">
                <a16:creationId xmlns:a16="http://schemas.microsoft.com/office/drawing/2014/main" id="{BD0CDBBA-12A1-4F11-8B81-6E2433C5308E}"/>
              </a:ext>
            </a:extLst>
          </p:cNvPr>
          <p:cNvSpPr>
            <a:spLocks noGrp="1"/>
          </p:cNvSpPr>
          <p:nvPr>
            <p:ph type="title"/>
          </p:nvPr>
        </p:nvSpPr>
        <p:spPr>
          <a:xfrm>
            <a:off x="0" y="1641506"/>
            <a:ext cx="12203221"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900805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300630" cy="369332"/>
          </a:xfrm>
          <a:prstGeom prst="rect">
            <a:avLst/>
          </a:prstGeom>
          <a:noFill/>
        </p:spPr>
        <p:txBody>
          <a:bodyPr wrap="none" rtlCol="0">
            <a:spAutoFit/>
          </a:bodyPr>
          <a:lstStyle/>
          <a:p>
            <a:r>
              <a:rPr lang="en-US" dirty="0"/>
              <a:t>[40 CFR 266.502(d)(2)]</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008375"/>
            <a:ext cx="11169650" cy="3724096"/>
          </a:xfrm>
          <a:prstGeom prst="rect">
            <a:avLst/>
          </a:prstGeom>
          <a:noFill/>
        </p:spPr>
        <p:txBody>
          <a:bodyPr wrap="square" rtlCol="0">
            <a:spAutoFit/>
          </a:bodyPr>
          <a:lstStyle/>
          <a:p>
            <a:pPr marL="457200"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Ignitable or reactive HW pharmaceuticals, or commingled incompatible HW pharmaceutical containers must be managed so the container does not have the potential to:</a:t>
            </a: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Generate extreme heat or pressure, fire or explosion, or violent reaction</a:t>
            </a: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Produce uncontrolled toxic mists, fumes, dust, or gases in sufficient quantities to threaten human health</a:t>
            </a: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Produce uncontrolled flammable fumes or gases in sufficient quantities to pose a risk of fire or explosion</a:t>
            </a: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Damage the structural integrity of the container</a:t>
            </a: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Through other like means threaten human health or the environment</a:t>
            </a:r>
          </a:p>
        </p:txBody>
      </p:sp>
      <p:sp>
        <p:nvSpPr>
          <p:cNvPr id="4" name="Title 3">
            <a:extLst>
              <a:ext uri="{FF2B5EF4-FFF2-40B4-BE49-F238E27FC236}">
                <a16:creationId xmlns:a16="http://schemas.microsoft.com/office/drawing/2014/main" id="{A0EA63F0-A5BF-411F-A2E7-B2179F605855}"/>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  </a:t>
            </a:r>
            <a:endParaRPr lang="en-US" sz="5400" dirty="0"/>
          </a:p>
        </p:txBody>
      </p:sp>
    </p:spTree>
    <p:extLst>
      <p:ext uri="{BB962C8B-B14F-4D97-AF65-F5344CB8AC3E}">
        <p14:creationId xmlns:p14="http://schemas.microsoft.com/office/powerpoint/2010/main" val="1411246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pic>
        <p:nvPicPr>
          <p:cNvPr id="5" name="Picture 4" descr="An open box of miscellaneous prescription bottles. A large &quot;X&quot; is over the image to signify not to store pharmaceuticals in such a manner.  ">
            <a:extLst>
              <a:ext uri="{FF2B5EF4-FFF2-40B4-BE49-F238E27FC236}">
                <a16:creationId xmlns:a16="http://schemas.microsoft.com/office/drawing/2014/main" id="{34FD7B95-E784-4C77-8B8D-816F6ECC80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721" y="4519518"/>
            <a:ext cx="2874379" cy="21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Graphic 8">
            <a:extLst>
              <a:ext uri="{FF2B5EF4-FFF2-40B4-BE49-F238E27FC236}">
                <a16:creationId xmlns:a16="http://schemas.microsoft.com/office/drawing/2014/main" id="{34F9553B-746B-4A7D-A169-57CC2005153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450" y="4533924"/>
            <a:ext cx="1819910" cy="1954744"/>
          </a:xfrm>
          <a:prstGeom prst="rect">
            <a:avLst/>
          </a:prstGeom>
        </p:spPr>
      </p:pic>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300630" cy="369332"/>
          </a:xfrm>
          <a:prstGeom prst="rect">
            <a:avLst/>
          </a:prstGeom>
          <a:noFill/>
        </p:spPr>
        <p:txBody>
          <a:bodyPr wrap="none" rtlCol="0">
            <a:spAutoFit/>
          </a:bodyPr>
          <a:lstStyle/>
          <a:p>
            <a:r>
              <a:rPr lang="en-US" dirty="0"/>
              <a:t>[40 CFR 266.502(d)(3)]</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009900"/>
            <a:ext cx="1116965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 healthcare facility must keep containers of non-creditable HW pharmaceuticals </a:t>
            </a:r>
            <a:r>
              <a:rPr lang="en-US" sz="3000" u="sng" dirty="0">
                <a:solidFill>
                  <a:schemeClr val="accent6">
                    <a:lumMod val="50000"/>
                  </a:schemeClr>
                </a:solidFill>
                <a:latin typeface="Franklin Gothic Demi Cond" panose="020B0603020102020204" pitchFamily="34" charset="0"/>
              </a:rPr>
              <a:t>closed and secured </a:t>
            </a:r>
            <a:r>
              <a:rPr lang="en-US" sz="3000" dirty="0">
                <a:solidFill>
                  <a:schemeClr val="accent6">
                    <a:lumMod val="50000"/>
                  </a:schemeClr>
                </a:solidFill>
                <a:latin typeface="Franklin Gothic Demi Cond" panose="020B0603020102020204" pitchFamily="34" charset="0"/>
              </a:rPr>
              <a:t>in a manner that prevents unauthorized access to its contents</a:t>
            </a:r>
          </a:p>
        </p:txBody>
      </p:sp>
      <p:sp>
        <p:nvSpPr>
          <p:cNvPr id="4" name="Title 3">
            <a:extLst>
              <a:ext uri="{FF2B5EF4-FFF2-40B4-BE49-F238E27FC236}">
                <a16:creationId xmlns:a16="http://schemas.microsoft.com/office/drawing/2014/main" id="{F0FA7D1B-5787-4A57-8BDE-E8608B832481}"/>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256264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300630" cy="369332"/>
          </a:xfrm>
          <a:prstGeom prst="rect">
            <a:avLst/>
          </a:prstGeom>
          <a:noFill/>
        </p:spPr>
        <p:txBody>
          <a:bodyPr wrap="none" rtlCol="0">
            <a:spAutoFit/>
          </a:bodyPr>
          <a:lstStyle/>
          <a:p>
            <a:r>
              <a:rPr lang="en-US" dirty="0"/>
              <a:t>[40 CFR 266.502(d)(4)]</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247912"/>
            <a:ext cx="11169650" cy="2708434"/>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 healthcare facility may accumulate HW pharmaceuticals and non-HW waste pharmaceuticals in the same container</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Except that non-creditable HW pharmaceuticals prohibited from being combusted because of the dilution prohibition of 40 CFR 268.3(c) must be accumulated in separate containers and labeled with all applicable HW codes</a:t>
            </a:r>
          </a:p>
          <a:p>
            <a:pPr marL="457200" indent="-457200">
              <a:buFont typeface="Arial" panose="020B0604020202020204" pitchFamily="34" charset="0"/>
              <a:buChar char="•"/>
            </a:pPr>
            <a:endParaRPr lang="en-US" sz="30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49D1C76C-A2FC-4699-B3CE-0582B93038F5}"/>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222445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sp>
        <p:nvSpPr>
          <p:cNvPr id="2" name="TextBox 1">
            <a:extLst>
              <a:ext uri="{FF2B5EF4-FFF2-40B4-BE49-F238E27FC236}">
                <a16:creationId xmlns:a16="http://schemas.microsoft.com/office/drawing/2014/main" id="{8D4EA45E-FC17-4005-91CB-3E4DCFBD834D}"/>
              </a:ext>
            </a:extLst>
          </p:cNvPr>
          <p:cNvSpPr txBox="1"/>
          <p:nvPr/>
        </p:nvSpPr>
        <p:spPr>
          <a:xfrm>
            <a:off x="698500" y="3001396"/>
            <a:ext cx="11010900" cy="3385542"/>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200" dirty="0">
                <a:solidFill>
                  <a:schemeClr val="accent6">
                    <a:lumMod val="50000"/>
                  </a:schemeClr>
                </a:solidFill>
                <a:latin typeface="Franklin Gothic Demi Cond" panose="020B0603020102020204" pitchFamily="34" charset="0"/>
              </a:rPr>
              <a:t>The following materials are not solid waste for the purposes of this Part: Domestic sewage; and</a:t>
            </a:r>
          </a:p>
          <a:p>
            <a:pPr lvl="2"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Any mixture of domestic sewage and other wastes that passes through a sewer system to a publicly-owned treatment works (POTW) for treatment, </a:t>
            </a:r>
            <a:r>
              <a:rPr lang="en-US" sz="3000" b="1" i="1" dirty="0">
                <a:solidFill>
                  <a:schemeClr val="accent6">
                    <a:lumMod val="50000"/>
                  </a:schemeClr>
                </a:solidFill>
                <a:latin typeface="Franklin Gothic Demi Cond" panose="020B0603020102020204" pitchFamily="34" charset="0"/>
              </a:rPr>
              <a:t>except as prohibited by 40 CFR 266.505 and Clean Water Act requirements at 40 CFR 403.5(b).</a:t>
            </a:r>
            <a:r>
              <a:rPr lang="en-US" sz="3000" dirty="0">
                <a:solidFill>
                  <a:schemeClr val="accent6">
                    <a:lumMod val="50000"/>
                  </a:schemeClr>
                </a:solidFill>
                <a:latin typeface="Franklin Gothic Demi Cond" panose="020B0603020102020204" pitchFamily="34" charset="0"/>
              </a:rPr>
              <a:t> “Domestic sewage” means untreated sanitary wastes that pass through a sewer system</a:t>
            </a:r>
          </a:p>
        </p:txBody>
      </p:sp>
      <p:sp>
        <p:nvSpPr>
          <p:cNvPr id="3" name="TextBox 2">
            <a:extLst>
              <a:ext uri="{FF2B5EF4-FFF2-40B4-BE49-F238E27FC236}">
                <a16:creationId xmlns:a16="http://schemas.microsoft.com/office/drawing/2014/main" id="{C7EC1A5A-BC17-45EE-B91C-852F1A8FA361}"/>
              </a:ext>
            </a:extLst>
          </p:cNvPr>
          <p:cNvSpPr txBox="1"/>
          <p:nvPr/>
        </p:nvSpPr>
        <p:spPr>
          <a:xfrm>
            <a:off x="9855200" y="6471642"/>
            <a:ext cx="2161169" cy="369332"/>
          </a:xfrm>
          <a:prstGeom prst="rect">
            <a:avLst/>
          </a:prstGeom>
          <a:noFill/>
        </p:spPr>
        <p:txBody>
          <a:bodyPr wrap="none" rtlCol="0">
            <a:spAutoFit/>
          </a:bodyPr>
          <a:lstStyle/>
          <a:p>
            <a:r>
              <a:rPr lang="en-US" dirty="0"/>
              <a:t>40 CFR 261.4(a)(1)(ii)</a:t>
            </a:r>
          </a:p>
        </p:txBody>
      </p:sp>
      <p:sp>
        <p:nvSpPr>
          <p:cNvPr id="4" name="Title 3">
            <a:extLst>
              <a:ext uri="{FF2B5EF4-FFF2-40B4-BE49-F238E27FC236}">
                <a16:creationId xmlns:a16="http://schemas.microsoft.com/office/drawing/2014/main" id="{922DCC56-A3DF-436A-8940-9541D5318D68}"/>
              </a:ext>
            </a:extLst>
          </p:cNvPr>
          <p:cNvSpPr>
            <a:spLocks noGrp="1"/>
          </p:cNvSpPr>
          <p:nvPr>
            <p:ph type="title"/>
          </p:nvPr>
        </p:nvSpPr>
        <p:spPr>
          <a:xfrm>
            <a:off x="1543050" y="1760537"/>
            <a:ext cx="9321800" cy="1325563"/>
          </a:xfrm>
        </p:spPr>
        <p:txBody>
          <a:bodyPr/>
          <a:lstStyle/>
          <a:p>
            <a:pPr algn="ctr"/>
            <a:r>
              <a:rPr lang="en-US" sz="6000" dirty="0">
                <a:latin typeface="Franklin Gothic Medium" panose="020B0603020102020204" pitchFamily="34" charset="0"/>
              </a:rPr>
              <a:t>Exclusion Amendment</a:t>
            </a:r>
            <a:endParaRPr lang="en-US" sz="6000" dirty="0"/>
          </a:p>
        </p:txBody>
      </p:sp>
    </p:spTree>
    <p:extLst>
      <p:ext uri="{BB962C8B-B14F-4D97-AF65-F5344CB8AC3E}">
        <p14:creationId xmlns:p14="http://schemas.microsoft.com/office/powerpoint/2010/main" val="2040306805"/>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473184" y="6488668"/>
            <a:ext cx="2596759" cy="369332"/>
          </a:xfrm>
          <a:prstGeom prst="rect">
            <a:avLst/>
          </a:prstGeom>
          <a:noFill/>
        </p:spPr>
        <p:txBody>
          <a:bodyPr wrap="square" rtlCol="0">
            <a:spAutoFit/>
          </a:bodyPr>
          <a:lstStyle/>
          <a:p>
            <a:r>
              <a:rPr lang="en-US" dirty="0"/>
              <a:t>[40 CFR 268 Appendix XI]</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075872"/>
            <a:ext cx="11169650" cy="3093154"/>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The HW pharmaceuticals not suitable for incineration include:</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Characteristic metal wastes (i.e., D004–D011)</a:t>
            </a:r>
            <a:endParaRPr lang="en-US" sz="2500" dirty="0">
              <a:solidFill>
                <a:schemeClr val="accent6">
                  <a:lumMod val="50000"/>
                </a:schemeClr>
              </a:solidFill>
              <a:highlight>
                <a:srgbClr val="FFFF00"/>
              </a:highlight>
              <a:latin typeface="Franklin Gothic Demi Cond" panose="020B0603020102020204" pitchFamily="34" charset="0"/>
            </a:endParaRP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Listed wastes U151 (mercury), U205 (selenium sulfide), and P012 (arsenic trioxide)</a:t>
            </a: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Unless they contain greater than 1% total organic carbon</a:t>
            </a:r>
          </a:p>
          <a:p>
            <a:pPr marL="914400" lvl="1" indent="-457200">
              <a:buFont typeface="Arial" panose="020B0604020202020204" pitchFamily="34" charset="0"/>
              <a:buChar char="•"/>
            </a:pPr>
            <a:r>
              <a:rPr lang="en-US" sz="2500" dirty="0">
                <a:latin typeface="Franklin Gothic Demi Cond" panose="020B0603020102020204" pitchFamily="34" charset="0"/>
                <a:hlinkClick r:id="rId3">
                  <a:extLst>
                    <a:ext uri="{A12FA001-AC4F-418D-AE19-62706E023703}">
                      <ahyp:hlinkClr xmlns:ahyp="http://schemas.microsoft.com/office/drawing/2018/hyperlinkcolor" val="tx"/>
                    </a:ext>
                  </a:extLst>
                </a:hlinkClick>
              </a:rPr>
              <a:t>Clarification of the LDR Dilution Prohibition &amp; Combustion of Inorganic Metal Bearing Waste</a:t>
            </a:r>
            <a:r>
              <a:rPr lang="en-US" sz="2500" dirty="0">
                <a:latin typeface="Franklin Gothic Demi Cond" panose="020B0603020102020204" pitchFamily="34" charset="0"/>
              </a:rPr>
              <a:t> </a:t>
            </a:r>
            <a:r>
              <a:rPr lang="en-US" dirty="0">
                <a:latin typeface="Franklin Gothic Demi" panose="020B0703020102020204" pitchFamily="34" charset="0"/>
                <a:hlinkClick r:id="rId3"/>
              </a:rPr>
              <a:t>https://archive.epa.gov/epawaste/hazard/tsd/td/web/txt/memorcra.txt</a:t>
            </a:r>
            <a:endParaRPr lang="en-US" dirty="0">
              <a:solidFill>
                <a:schemeClr val="accent6">
                  <a:lumMod val="50000"/>
                </a:schemeClr>
              </a:solidFill>
              <a:latin typeface="Franklin Gothic Demi" panose="020B0703020102020204" pitchFamily="34" charset="0"/>
            </a:endParaRPr>
          </a:p>
        </p:txBody>
      </p:sp>
      <p:sp>
        <p:nvSpPr>
          <p:cNvPr id="4" name="Title 3">
            <a:extLst>
              <a:ext uri="{FF2B5EF4-FFF2-40B4-BE49-F238E27FC236}">
                <a16:creationId xmlns:a16="http://schemas.microsoft.com/office/drawing/2014/main" id="{A35F1002-CFDD-4648-A1DB-C688C2EBF3A9}"/>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2697219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106667" cy="369332"/>
          </a:xfrm>
          <a:prstGeom prst="rect">
            <a:avLst/>
          </a:prstGeom>
          <a:noFill/>
        </p:spPr>
        <p:txBody>
          <a:bodyPr wrap="none" rtlCol="0">
            <a:spAutoFit/>
          </a:bodyPr>
          <a:lstStyle/>
          <a:p>
            <a:r>
              <a:rPr lang="en-US" dirty="0"/>
              <a:t>[40 CFR 266.502(e)]</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146198"/>
            <a:ext cx="10915650" cy="2246769"/>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Labeling</a:t>
            </a:r>
          </a:p>
          <a:p>
            <a:r>
              <a:rPr lang="en-US" sz="500" dirty="0">
                <a:solidFill>
                  <a:schemeClr val="accent6">
                    <a:lumMod val="50000"/>
                  </a:schemeClr>
                </a:solidFill>
                <a:latin typeface="Franklin Gothic Demi Cond" panose="020B0603020102020204" pitchFamily="34" charset="0"/>
              </a:rPr>
              <a:t> </a:t>
            </a: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must label or clearly mark each container of non-creditable HW pharmaceuticals with the phrase ‘‘Hazardous Waste Pharmaceuticals’’</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NOTE: Hazard or waste code (except those prohibited from combustion) of the HW Pharmaceutical is not required to be on the container</a:t>
            </a:r>
          </a:p>
        </p:txBody>
      </p:sp>
      <p:sp>
        <p:nvSpPr>
          <p:cNvPr id="4" name="Title 3">
            <a:extLst>
              <a:ext uri="{FF2B5EF4-FFF2-40B4-BE49-F238E27FC236}">
                <a16:creationId xmlns:a16="http://schemas.microsoft.com/office/drawing/2014/main" id="{04C64716-25DF-46CC-8479-CD1B7B19EA34}"/>
              </a:ext>
            </a:extLst>
          </p:cNvPr>
          <p:cNvSpPr>
            <a:spLocks noGrp="1"/>
          </p:cNvSpPr>
          <p:nvPr>
            <p:ph type="title"/>
          </p:nvPr>
        </p:nvSpPr>
        <p:spPr>
          <a:xfrm>
            <a:off x="-1" y="1641506"/>
            <a:ext cx="12192001"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1669335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3A355-A411-4321-A572-509D3F6C106A}"/>
              </a:ext>
            </a:extLst>
          </p:cNvPr>
          <p:cNvSpPr txBox="1"/>
          <p:nvPr/>
        </p:nvSpPr>
        <p:spPr>
          <a:xfrm>
            <a:off x="7747000" y="1041400"/>
            <a:ext cx="4114800" cy="1600438"/>
          </a:xfrm>
          <a:prstGeom prst="rect">
            <a:avLst/>
          </a:prstGeom>
          <a:noFill/>
        </p:spPr>
        <p:txBody>
          <a:bodyPr wrap="square" rtlCol="0">
            <a:spAutoFit/>
          </a:bodyPr>
          <a:lstStyle/>
          <a:p>
            <a:pPr marL="285750" indent="-28575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Not correct</a:t>
            </a:r>
          </a:p>
          <a:p>
            <a:pPr marL="285750" indent="-28575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285750" indent="-28575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Label must read “Hazardous Waste Pharmaceuticals’’</a:t>
            </a:r>
          </a:p>
          <a:p>
            <a:pPr marL="285750" indent="-285750">
              <a:buFont typeface="Arial" panose="020B0604020202020204" pitchFamily="34" charset="0"/>
              <a:buChar char="•"/>
            </a:pPr>
            <a:endParaRPr lang="en-US" dirty="0"/>
          </a:p>
        </p:txBody>
      </p:sp>
      <p:pic>
        <p:nvPicPr>
          <p:cNvPr id="9" name="Content Placeholder 8" descr="A label on a clear container titled &quot;Pharmacy Hazardous Waste&quot;">
            <a:extLst>
              <a:ext uri="{FF2B5EF4-FFF2-40B4-BE49-F238E27FC236}">
                <a16:creationId xmlns:a16="http://schemas.microsoft.com/office/drawing/2014/main" id="{BD7BD086-35FF-4B1C-949E-DF672367F68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106058" y="572132"/>
            <a:ext cx="4238452" cy="5604831"/>
          </a:xfrm>
          <a:prstGeom prst="rect">
            <a:avLst/>
          </a:prstGeom>
        </p:spPr>
      </p:pic>
      <p:sp>
        <p:nvSpPr>
          <p:cNvPr id="2" name="Title 1">
            <a:extLst>
              <a:ext uri="{FF2B5EF4-FFF2-40B4-BE49-F238E27FC236}">
                <a16:creationId xmlns:a16="http://schemas.microsoft.com/office/drawing/2014/main" id="{9B279591-E122-4C08-A78F-47D16F4D6DA0}"/>
              </a:ext>
            </a:extLst>
          </p:cNvPr>
          <p:cNvSpPr>
            <a:spLocks noGrp="1"/>
          </p:cNvSpPr>
          <p:nvPr>
            <p:ph type="title"/>
          </p:nvPr>
        </p:nvSpPr>
        <p:spPr/>
        <p:txBody>
          <a:bodyPr/>
          <a:lstStyle/>
          <a:p>
            <a:r>
              <a:rPr lang="en-US" dirty="0">
                <a:solidFill>
                  <a:schemeClr val="tx1">
                    <a:alpha val="0"/>
                  </a:schemeClr>
                </a:solidFill>
              </a:rPr>
              <a:t>Pharmaceutical labeling </a:t>
            </a:r>
          </a:p>
        </p:txBody>
      </p:sp>
    </p:spTree>
    <p:extLst>
      <p:ext uri="{BB962C8B-B14F-4D97-AF65-F5344CB8AC3E}">
        <p14:creationId xmlns:p14="http://schemas.microsoft.com/office/powerpoint/2010/main" val="807457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994649" cy="369332"/>
          </a:xfrm>
          <a:prstGeom prst="rect">
            <a:avLst/>
          </a:prstGeom>
          <a:noFill/>
        </p:spPr>
        <p:txBody>
          <a:bodyPr wrap="none" rtlCol="0">
            <a:spAutoFit/>
          </a:bodyPr>
          <a:lstStyle/>
          <a:p>
            <a:r>
              <a:rPr lang="en-US" dirty="0"/>
              <a:t>[40 CFR 266.502(f)]</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429000"/>
            <a:ext cx="10915650" cy="1400383"/>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Accumulation Time</a:t>
            </a:r>
          </a:p>
          <a:p>
            <a:r>
              <a:rPr lang="en-US" sz="500" dirty="0">
                <a:solidFill>
                  <a:schemeClr val="accent6">
                    <a:lumMod val="50000"/>
                  </a:schemeClr>
                </a:solidFill>
                <a:latin typeface="Franklin Gothic Demi Cond" panose="020B0603020102020204" pitchFamily="34" charset="0"/>
              </a:rPr>
              <a:t> </a:t>
            </a: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may accumulate non-creditable HW pharmaceuticals on site for one year or less without a permit</a:t>
            </a:r>
          </a:p>
        </p:txBody>
      </p:sp>
      <p:sp>
        <p:nvSpPr>
          <p:cNvPr id="4" name="Title 3">
            <a:extLst>
              <a:ext uri="{FF2B5EF4-FFF2-40B4-BE49-F238E27FC236}">
                <a16:creationId xmlns:a16="http://schemas.microsoft.com/office/drawing/2014/main" id="{E3BAFA29-03F7-45F7-BD89-1D6A2511208C}"/>
              </a:ext>
            </a:extLst>
          </p:cNvPr>
          <p:cNvSpPr>
            <a:spLocks noGrp="1"/>
          </p:cNvSpPr>
          <p:nvPr>
            <p:ph type="title"/>
          </p:nvPr>
        </p:nvSpPr>
        <p:spPr>
          <a:xfrm>
            <a:off x="41275"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2028395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994649" cy="369332"/>
          </a:xfrm>
          <a:prstGeom prst="rect">
            <a:avLst/>
          </a:prstGeom>
          <a:noFill/>
        </p:spPr>
        <p:txBody>
          <a:bodyPr wrap="none" rtlCol="0">
            <a:spAutoFit/>
          </a:bodyPr>
          <a:lstStyle/>
          <a:p>
            <a:r>
              <a:rPr lang="en-US" dirty="0"/>
              <a:t>[40 CFR 266.502(f)]</a:t>
            </a:r>
          </a:p>
        </p:txBody>
      </p:sp>
      <p:sp>
        <p:nvSpPr>
          <p:cNvPr id="3" name="TextBox 2">
            <a:extLst>
              <a:ext uri="{FF2B5EF4-FFF2-40B4-BE49-F238E27FC236}">
                <a16:creationId xmlns:a16="http://schemas.microsoft.com/office/drawing/2014/main" id="{0744A240-5FBD-4561-83C1-3B593909BB7A}"/>
              </a:ext>
            </a:extLst>
          </p:cNvPr>
          <p:cNvSpPr txBox="1"/>
          <p:nvPr/>
        </p:nvSpPr>
        <p:spPr>
          <a:xfrm>
            <a:off x="679450" y="3084512"/>
            <a:ext cx="10915650" cy="2785378"/>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Methods for documenting accumulation time:</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Marking the container with the date the HW pharmaceuticals became a waste</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Maintaining an inventory system that identified the date the HW pharmaceuticals being accumulated first became a waste</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Placing the HW pharmaceuticals in a specific area and identifying the earliest date any of the HW pharmaceuticals in the area became a waste</a:t>
            </a:r>
          </a:p>
        </p:txBody>
      </p:sp>
      <p:sp>
        <p:nvSpPr>
          <p:cNvPr id="4" name="Title 3">
            <a:extLst>
              <a:ext uri="{FF2B5EF4-FFF2-40B4-BE49-F238E27FC236}">
                <a16:creationId xmlns:a16="http://schemas.microsoft.com/office/drawing/2014/main" id="{BA2A4E39-7C5B-4CC1-9497-264ABBC11F99}"/>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179616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30877" cy="369332"/>
          </a:xfrm>
          <a:prstGeom prst="rect">
            <a:avLst/>
          </a:prstGeom>
          <a:noFill/>
        </p:spPr>
        <p:txBody>
          <a:bodyPr wrap="none" rtlCol="0">
            <a:spAutoFit/>
          </a:bodyPr>
          <a:lstStyle/>
          <a:p>
            <a:r>
              <a:rPr lang="en-US" dirty="0"/>
              <a:t>[40 CFR 266.502(g)]</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3163472"/>
            <a:ext cx="10915650" cy="3170099"/>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Land Disposal Restrictions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HW pharmaceuticals generated by a healthcare facility are subject to the land disposal restrictions of 40 CFR Part 268</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The healthcare facility must comply with 40 CFR 268.7(a) requirements - determine if waste is restricted from land disposal</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Except, it is not required to identify the HW codes on the land disposal restriction notification</a:t>
            </a:r>
          </a:p>
        </p:txBody>
      </p:sp>
      <p:sp>
        <p:nvSpPr>
          <p:cNvPr id="4" name="Title 3">
            <a:extLst>
              <a:ext uri="{FF2B5EF4-FFF2-40B4-BE49-F238E27FC236}">
                <a16:creationId xmlns:a16="http://schemas.microsoft.com/office/drawing/2014/main" id="{0E83AE90-6185-4B3B-89A7-F9ADC3F62273}"/>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658204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289409" cy="369332"/>
          </a:xfrm>
          <a:prstGeom prst="rect">
            <a:avLst/>
          </a:prstGeom>
          <a:noFill/>
        </p:spPr>
        <p:txBody>
          <a:bodyPr wrap="none" rtlCol="0">
            <a:spAutoFit/>
          </a:bodyPr>
          <a:lstStyle/>
          <a:p>
            <a:r>
              <a:rPr lang="en-US" dirty="0"/>
              <a:t>[40 CFR 266.508(a)(1)]</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2923877"/>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Shipping Non-Creditable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must ship non-creditable HW pharmaceuticals off-site to a designated facility (Permitted RCRA TSD) in compliance with:</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Before transporting, or offering for transport off-site:</a:t>
            </a:r>
          </a:p>
          <a:p>
            <a:pPr marL="1371600" lvl="2" indent="-457200">
              <a:buFont typeface="Arial" panose="020B0604020202020204" pitchFamily="34" charset="0"/>
              <a:buChar char="•"/>
            </a:pPr>
            <a:r>
              <a:rPr lang="en-US" sz="2200" dirty="0">
                <a:solidFill>
                  <a:schemeClr val="accent6">
                    <a:lumMod val="50000"/>
                  </a:schemeClr>
                </a:solidFill>
                <a:latin typeface="Franklin Gothic Demi Cond" panose="020B0603020102020204" pitchFamily="34" charset="0"/>
              </a:rPr>
              <a:t>Package the waste in accordance with DOT regulations on hazardous materials</a:t>
            </a:r>
          </a:p>
          <a:p>
            <a:pPr marL="1371600" lvl="2" indent="-457200">
              <a:buFont typeface="Arial" panose="020B0604020202020204" pitchFamily="34" charset="0"/>
              <a:buChar char="•"/>
            </a:pPr>
            <a:r>
              <a:rPr lang="en-US" sz="2200" dirty="0">
                <a:solidFill>
                  <a:schemeClr val="accent6">
                    <a:lumMod val="50000"/>
                  </a:schemeClr>
                </a:solidFill>
                <a:latin typeface="Franklin Gothic Demi Cond" panose="020B0603020102020204" pitchFamily="34" charset="0"/>
              </a:rPr>
              <a:t>Label each package in accordance with DOT regulations on hazardous materials</a:t>
            </a:r>
          </a:p>
          <a:p>
            <a:pPr marL="1371600" lvl="2" indent="-457200">
              <a:buFont typeface="Arial" panose="020B0604020202020204" pitchFamily="34" charset="0"/>
              <a:buChar char="•"/>
            </a:pPr>
            <a:r>
              <a:rPr lang="en-US" sz="2200" dirty="0">
                <a:solidFill>
                  <a:schemeClr val="accent6">
                    <a:lumMod val="50000"/>
                  </a:schemeClr>
                </a:solidFill>
                <a:latin typeface="Franklin Gothic Demi Cond" panose="020B0603020102020204" pitchFamily="34" charset="0"/>
              </a:rPr>
              <a:t>Mark each package in accordance with DOT regulations on hazardous materials</a:t>
            </a:r>
          </a:p>
        </p:txBody>
      </p:sp>
      <p:sp>
        <p:nvSpPr>
          <p:cNvPr id="4" name="Title 3">
            <a:extLst>
              <a:ext uri="{FF2B5EF4-FFF2-40B4-BE49-F238E27FC236}">
                <a16:creationId xmlns:a16="http://schemas.microsoft.com/office/drawing/2014/main" id="{AEE800F4-2D30-4799-8728-35D858A44853}"/>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94798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289409" cy="369332"/>
          </a:xfrm>
          <a:prstGeom prst="rect">
            <a:avLst/>
          </a:prstGeom>
          <a:noFill/>
        </p:spPr>
        <p:txBody>
          <a:bodyPr wrap="none" rtlCol="0">
            <a:spAutoFit/>
          </a:bodyPr>
          <a:lstStyle/>
          <a:p>
            <a:r>
              <a:rPr lang="en-US" dirty="0"/>
              <a:t>[40 CFR 266.508(a)(1)]</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4016484"/>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Shipping Non-Creditable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Mark each container of 119 gallons or less with the following:</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lvl="3"/>
            <a:r>
              <a:rPr lang="en-US" sz="2000" dirty="0">
                <a:solidFill>
                  <a:schemeClr val="accent6">
                    <a:lumMod val="50000"/>
                  </a:schemeClr>
                </a:solidFill>
                <a:latin typeface="Franklin Gothic Demi Cond" panose="020B0603020102020204" pitchFamily="34" charset="0"/>
              </a:rPr>
              <a:t>HAZARDOUS WASTE—Federal Law Prohibits Improper Disposal. If found, contact the nearest police or public safety authority or the U.S. Environmental Protection Agency.</a:t>
            </a:r>
          </a:p>
          <a:p>
            <a:pPr lvl="3"/>
            <a:r>
              <a:rPr lang="en-US" sz="2000" dirty="0">
                <a:solidFill>
                  <a:schemeClr val="accent6">
                    <a:lumMod val="50000"/>
                  </a:schemeClr>
                </a:solidFill>
                <a:latin typeface="Franklin Gothic Demi Cond" panose="020B0603020102020204" pitchFamily="34" charset="0"/>
              </a:rPr>
              <a:t> </a:t>
            </a:r>
          </a:p>
          <a:p>
            <a:pPr lvl="3"/>
            <a:r>
              <a:rPr lang="en-US" sz="2000" dirty="0">
                <a:solidFill>
                  <a:schemeClr val="accent6">
                    <a:lumMod val="50000"/>
                  </a:schemeClr>
                </a:solidFill>
                <a:latin typeface="Franklin Gothic Demi Cond" panose="020B0603020102020204" pitchFamily="34" charset="0"/>
              </a:rPr>
              <a:t>Healthcare Facility’s or Reverse distributor’s</a:t>
            </a:r>
          </a:p>
          <a:p>
            <a:pPr lvl="3"/>
            <a:r>
              <a:rPr lang="en-US" sz="2000" dirty="0">
                <a:solidFill>
                  <a:schemeClr val="accent6">
                    <a:lumMod val="50000"/>
                  </a:schemeClr>
                </a:solidFill>
                <a:latin typeface="Franklin Gothic Demi Cond" panose="020B0603020102020204" pitchFamily="34" charset="0"/>
              </a:rPr>
              <a:t>Name and Address ______________________</a:t>
            </a:r>
          </a:p>
          <a:p>
            <a:pPr lvl="3"/>
            <a:r>
              <a:rPr lang="en-US" sz="2000" dirty="0">
                <a:solidFill>
                  <a:schemeClr val="accent6">
                    <a:lumMod val="50000"/>
                  </a:schemeClr>
                </a:solidFill>
                <a:latin typeface="Franklin Gothic Demi Cond" panose="020B0603020102020204" pitchFamily="34" charset="0"/>
              </a:rPr>
              <a:t>Healthcare Facility’s or Reverse distributor’s</a:t>
            </a:r>
          </a:p>
          <a:p>
            <a:pPr lvl="3"/>
            <a:r>
              <a:rPr lang="en-US" sz="2000" dirty="0">
                <a:solidFill>
                  <a:schemeClr val="accent6">
                    <a:lumMod val="50000"/>
                  </a:schemeClr>
                </a:solidFill>
                <a:latin typeface="Franklin Gothic Demi Cond" panose="020B0603020102020204" pitchFamily="34" charset="0"/>
              </a:rPr>
              <a:t>EPA Identification Number ________________</a:t>
            </a:r>
          </a:p>
          <a:p>
            <a:pPr lvl="3"/>
            <a:r>
              <a:rPr lang="en-US" sz="2000" dirty="0">
                <a:solidFill>
                  <a:schemeClr val="accent6">
                    <a:lumMod val="50000"/>
                  </a:schemeClr>
                </a:solidFill>
                <a:latin typeface="Franklin Gothic Demi Cond" panose="020B0603020102020204" pitchFamily="34" charset="0"/>
              </a:rPr>
              <a:t>Manifest Tracking Number ________________</a:t>
            </a:r>
          </a:p>
          <a:p>
            <a:pPr marL="1371600" lvl="2" indent="-457200">
              <a:buFont typeface="Arial" panose="020B0604020202020204" pitchFamily="34" charset="0"/>
              <a:buChar char="•"/>
            </a:pPr>
            <a:endParaRPr lang="en-US" sz="22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182E1D3E-CFFF-43AD-9216-EDB5C9027E28}"/>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536929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289409" cy="369332"/>
          </a:xfrm>
          <a:prstGeom prst="rect">
            <a:avLst/>
          </a:prstGeom>
          <a:noFill/>
        </p:spPr>
        <p:txBody>
          <a:bodyPr wrap="none" rtlCol="0">
            <a:spAutoFit/>
          </a:bodyPr>
          <a:lstStyle/>
          <a:p>
            <a:r>
              <a:rPr lang="en-US" dirty="0"/>
              <a:t>[40 CFR 266.508(a)(2)]</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3247043"/>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342900" indent="-3429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 healthcare facility must ship non-creditable HW pharmaceuticals off-site to a designated facility (Permitted RCRA TSD) in compliance with:</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Manifest requirements of 40 CFR 262 Subpart B, except:</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shipping non-creditable HW pharmaceuticals is not required to list all applicable HW codes in Item 13 of EPA Form 8700–22</a:t>
            </a:r>
          </a:p>
          <a:p>
            <a:pPr marL="1371600" lvl="2"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shipping non-creditable HW pharmaceuticals must write the word ‘‘</a:t>
            </a:r>
            <a:r>
              <a:rPr lang="en-US" sz="2500" b="1" dirty="0">
                <a:solidFill>
                  <a:schemeClr val="accent6">
                    <a:lumMod val="50000"/>
                  </a:schemeClr>
                </a:solidFill>
                <a:latin typeface="Franklin Gothic Demi Cond" panose="020B0603020102020204" pitchFamily="34" charset="0"/>
              </a:rPr>
              <a:t>PHARMS</a:t>
            </a:r>
            <a:r>
              <a:rPr lang="en-US" sz="2500" dirty="0">
                <a:solidFill>
                  <a:schemeClr val="accent6">
                    <a:lumMod val="50000"/>
                  </a:schemeClr>
                </a:solidFill>
                <a:latin typeface="Franklin Gothic Demi Cond" panose="020B0603020102020204" pitchFamily="34" charset="0"/>
              </a:rPr>
              <a:t>’’ in Item 13 of EPA Form 8700–22</a:t>
            </a:r>
          </a:p>
        </p:txBody>
      </p:sp>
      <p:sp>
        <p:nvSpPr>
          <p:cNvPr id="4" name="Title 3">
            <a:extLst>
              <a:ext uri="{FF2B5EF4-FFF2-40B4-BE49-F238E27FC236}">
                <a16:creationId xmlns:a16="http://schemas.microsoft.com/office/drawing/2014/main" id="{C7482F9B-AA76-43D4-87F8-D10134044D51}"/>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  </a:t>
            </a:r>
            <a:endParaRPr lang="en-US" sz="5400" dirty="0"/>
          </a:p>
        </p:txBody>
      </p:sp>
    </p:spTree>
    <p:extLst>
      <p:ext uri="{BB962C8B-B14F-4D97-AF65-F5344CB8AC3E}">
        <p14:creationId xmlns:p14="http://schemas.microsoft.com/office/powerpoint/2010/main" val="1245383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850186" cy="369332"/>
          </a:xfrm>
          <a:prstGeom prst="rect">
            <a:avLst/>
          </a:prstGeom>
          <a:noFill/>
        </p:spPr>
        <p:txBody>
          <a:bodyPr wrap="none" rtlCol="0">
            <a:spAutoFit/>
          </a:bodyPr>
          <a:lstStyle/>
          <a:p>
            <a:r>
              <a:rPr lang="en-US" dirty="0"/>
              <a:t>[40 CFR 266.502]</a:t>
            </a:r>
          </a:p>
        </p:txBody>
      </p:sp>
      <p:sp>
        <p:nvSpPr>
          <p:cNvPr id="3" name="TextBox 2">
            <a:extLst>
              <a:ext uri="{FF2B5EF4-FFF2-40B4-BE49-F238E27FC236}">
                <a16:creationId xmlns:a16="http://schemas.microsoft.com/office/drawing/2014/main" id="{0744A240-5FBD-4561-83C1-3B593909BB7A}"/>
              </a:ext>
            </a:extLst>
          </p:cNvPr>
          <p:cNvSpPr txBox="1"/>
          <p:nvPr/>
        </p:nvSpPr>
        <p:spPr>
          <a:xfrm>
            <a:off x="546099" y="2901459"/>
            <a:ext cx="11007725" cy="3770263"/>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Procedures for Managing Rejected Shipments of Non-Creditable HW Pharmaceuticals are found at 40 CFR 266.502(h)</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Procedures for Exception reporting by healthcare facilities for missing copies of the manifest are found at 40 CFR 266.502(</a:t>
            </a:r>
            <a:r>
              <a:rPr lang="en-US" sz="3000" dirty="0" err="1">
                <a:solidFill>
                  <a:schemeClr val="accent6">
                    <a:lumMod val="50000"/>
                  </a:schemeClr>
                </a:solidFill>
                <a:latin typeface="Franklin Gothic Demi Cond" panose="020B0603020102020204" pitchFamily="34" charset="0"/>
              </a:rPr>
              <a:t>i</a:t>
            </a:r>
            <a:r>
              <a:rPr lang="en-US" sz="3000" dirty="0">
                <a:solidFill>
                  <a:schemeClr val="accent6">
                    <a:lumMod val="50000"/>
                  </a:schemeClr>
                </a:solidFill>
                <a:latin typeface="Franklin Gothic Demi Cond" panose="020B0603020102020204" pitchFamily="34" charset="0"/>
              </a:rPr>
              <a:t>)(2)</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Healthcare facilities are not subject to Biennial Reporting requirements under 40 CFR 262.41 with respect to non-creditable HW pharmaceuticals per 40 CFR 266.502(</a:t>
            </a:r>
            <a:r>
              <a:rPr lang="en-US" sz="3000" dirty="0" err="1">
                <a:solidFill>
                  <a:schemeClr val="accent6">
                    <a:lumMod val="50000"/>
                  </a:schemeClr>
                </a:solidFill>
                <a:latin typeface="Franklin Gothic Demi Cond" panose="020B0603020102020204" pitchFamily="34" charset="0"/>
              </a:rPr>
              <a:t>i</a:t>
            </a:r>
            <a:r>
              <a:rPr lang="en-US" sz="3000" dirty="0">
                <a:solidFill>
                  <a:schemeClr val="accent6">
                    <a:lumMod val="50000"/>
                  </a:schemeClr>
                </a:solidFill>
                <a:latin typeface="Franklin Gothic Demi Cond" panose="020B0603020102020204" pitchFamily="34" charset="0"/>
              </a:rPr>
              <a:t>)(1)</a:t>
            </a:r>
          </a:p>
          <a:p>
            <a:pPr marL="457200" indent="-457200">
              <a:buFont typeface="Arial" panose="020B0604020202020204" pitchFamily="34" charset="0"/>
              <a:buChar char="•"/>
            </a:pPr>
            <a:endParaRPr lang="en-US" sz="25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D811ABFC-981E-43D4-BAC8-DEE549B18B09}"/>
              </a:ext>
            </a:extLst>
          </p:cNvPr>
          <p:cNvSpPr>
            <a:spLocks noGrp="1"/>
          </p:cNvSpPr>
          <p:nvPr>
            <p:ph type="title"/>
          </p:nvPr>
        </p:nvSpPr>
        <p:spPr>
          <a:xfrm>
            <a:off x="-46038"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112256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500" dirty="0">
              <a:latin typeface="Franklin Gothic Medium" panose="020B0603020102020204" pitchFamily="34" charset="0"/>
            </a:endParaRPr>
          </a:p>
        </p:txBody>
      </p:sp>
      <p:sp>
        <p:nvSpPr>
          <p:cNvPr id="2" name="TextBox 1">
            <a:extLst>
              <a:ext uri="{FF2B5EF4-FFF2-40B4-BE49-F238E27FC236}">
                <a16:creationId xmlns:a16="http://schemas.microsoft.com/office/drawing/2014/main" id="{8D4EA45E-FC17-4005-91CB-3E4DCFBD834D}"/>
              </a:ext>
            </a:extLst>
          </p:cNvPr>
          <p:cNvSpPr txBox="1"/>
          <p:nvPr/>
        </p:nvSpPr>
        <p:spPr>
          <a:xfrm>
            <a:off x="698500" y="3011629"/>
            <a:ext cx="11010900" cy="3570208"/>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3000" dirty="0">
                <a:solidFill>
                  <a:schemeClr val="accent6">
                    <a:lumMod val="50000"/>
                  </a:schemeClr>
                </a:solidFill>
                <a:latin typeface="Franklin Gothic Demi Cond" panose="020B0603020102020204" pitchFamily="34" charset="0"/>
              </a:rPr>
              <a:t>Specific Prohibitions</a:t>
            </a:r>
          </a:p>
          <a:p>
            <a:pPr marL="914400" lvl="1"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The following pollutants shall not be introduced into a POTW:</a:t>
            </a:r>
          </a:p>
          <a:p>
            <a:pPr marL="1371600" lvl="2"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Pollutants which create a fire or explosion hazard in the POTW, including, but not limited to, </a:t>
            </a:r>
            <a:r>
              <a:rPr lang="en-US" sz="2800" dirty="0" err="1">
                <a:solidFill>
                  <a:schemeClr val="accent6">
                    <a:lumMod val="50000"/>
                  </a:schemeClr>
                </a:solidFill>
                <a:latin typeface="Franklin Gothic Demi Cond" panose="020B0603020102020204" pitchFamily="34" charset="0"/>
              </a:rPr>
              <a:t>wastestreams</a:t>
            </a:r>
            <a:r>
              <a:rPr lang="en-US" sz="2800" dirty="0">
                <a:solidFill>
                  <a:schemeClr val="accent6">
                    <a:lumMod val="50000"/>
                  </a:schemeClr>
                </a:solidFill>
                <a:latin typeface="Franklin Gothic Demi Cond" panose="020B0603020102020204" pitchFamily="34" charset="0"/>
              </a:rPr>
              <a:t> with a closed cup flashpoint of less than 140 °F (60 °C)</a:t>
            </a:r>
          </a:p>
          <a:p>
            <a:pPr marL="1371600" lvl="2" indent="-457200" eaLnBrk="1" hangingPunct="1">
              <a:buFont typeface="Arial" panose="020B0604020202020204" pitchFamily="34" charset="0"/>
              <a:buChar char="•"/>
              <a:defRPr/>
            </a:pPr>
            <a:r>
              <a:rPr lang="en-US" sz="2800" dirty="0">
                <a:solidFill>
                  <a:schemeClr val="accent6">
                    <a:lumMod val="50000"/>
                  </a:schemeClr>
                </a:solidFill>
                <a:latin typeface="Franklin Gothic Demi Cond" panose="020B0603020102020204" pitchFamily="34" charset="0"/>
              </a:rPr>
              <a:t>Pollutants which will cause corrosive structural damage to the POTW, but in no case discharges with pH lower than 5.0, unless the works is specifically designed to accommodate such discharges</a:t>
            </a:r>
          </a:p>
        </p:txBody>
      </p:sp>
      <p:sp>
        <p:nvSpPr>
          <p:cNvPr id="3" name="TextBox 2">
            <a:extLst>
              <a:ext uri="{FF2B5EF4-FFF2-40B4-BE49-F238E27FC236}">
                <a16:creationId xmlns:a16="http://schemas.microsoft.com/office/drawing/2014/main" id="{B992CABA-574F-418D-88AD-671141EAA512}"/>
              </a:ext>
            </a:extLst>
          </p:cNvPr>
          <p:cNvSpPr txBox="1"/>
          <p:nvPr/>
        </p:nvSpPr>
        <p:spPr>
          <a:xfrm>
            <a:off x="9791700" y="6388100"/>
            <a:ext cx="1925527" cy="369332"/>
          </a:xfrm>
          <a:prstGeom prst="rect">
            <a:avLst/>
          </a:prstGeom>
          <a:noFill/>
        </p:spPr>
        <p:txBody>
          <a:bodyPr wrap="none" rtlCol="0">
            <a:spAutoFit/>
          </a:bodyPr>
          <a:lstStyle/>
          <a:p>
            <a:r>
              <a:rPr lang="en-US" dirty="0"/>
              <a:t>40 CFR 403.5(b)(1)</a:t>
            </a:r>
          </a:p>
        </p:txBody>
      </p:sp>
      <p:sp>
        <p:nvSpPr>
          <p:cNvPr id="4" name="Title 3">
            <a:extLst>
              <a:ext uri="{FF2B5EF4-FFF2-40B4-BE49-F238E27FC236}">
                <a16:creationId xmlns:a16="http://schemas.microsoft.com/office/drawing/2014/main" id="{5B9E95BA-2984-44C0-A911-0B823E58DF48}"/>
              </a:ext>
            </a:extLst>
          </p:cNvPr>
          <p:cNvSpPr>
            <a:spLocks noGrp="1"/>
          </p:cNvSpPr>
          <p:nvPr>
            <p:ph type="title"/>
          </p:nvPr>
        </p:nvSpPr>
        <p:spPr>
          <a:xfrm>
            <a:off x="0" y="1760537"/>
            <a:ext cx="12192000" cy="1325563"/>
          </a:xfrm>
        </p:spPr>
        <p:txBody>
          <a:bodyPr/>
          <a:lstStyle/>
          <a:p>
            <a:pPr algn="ctr"/>
            <a:r>
              <a:rPr lang="en-US" sz="4400" dirty="0">
                <a:latin typeface="Franklin Gothic Medium" panose="020B0603020102020204" pitchFamily="34" charset="0"/>
              </a:rPr>
              <a:t> Pretreatment Standards – Prohibited Discharges</a:t>
            </a:r>
            <a:endParaRPr lang="en-US" sz="4400" dirty="0"/>
          </a:p>
        </p:txBody>
      </p:sp>
    </p:spTree>
    <p:extLst>
      <p:ext uri="{BB962C8B-B14F-4D97-AF65-F5344CB8AC3E}">
        <p14:creationId xmlns:p14="http://schemas.microsoft.com/office/powerpoint/2010/main" val="3583256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113079" cy="369332"/>
          </a:xfrm>
          <a:prstGeom prst="rect">
            <a:avLst/>
          </a:prstGeom>
          <a:noFill/>
        </p:spPr>
        <p:txBody>
          <a:bodyPr wrap="none" rtlCol="0">
            <a:spAutoFit/>
          </a:bodyPr>
          <a:lstStyle/>
          <a:p>
            <a:r>
              <a:rPr lang="en-US" dirty="0"/>
              <a:t>[40 CFR 266.502(b)]</a:t>
            </a:r>
          </a:p>
        </p:txBody>
      </p:sp>
      <p:sp>
        <p:nvSpPr>
          <p:cNvPr id="3" name="TextBox 2">
            <a:extLst>
              <a:ext uri="{FF2B5EF4-FFF2-40B4-BE49-F238E27FC236}">
                <a16:creationId xmlns:a16="http://schemas.microsoft.com/office/drawing/2014/main" id="{0744A240-5FBD-4561-83C1-3B593909BB7A}"/>
              </a:ext>
            </a:extLst>
          </p:cNvPr>
          <p:cNvSpPr txBox="1"/>
          <p:nvPr/>
        </p:nvSpPr>
        <p:spPr>
          <a:xfrm>
            <a:off x="371475" y="3093584"/>
            <a:ext cx="11169650" cy="2816156"/>
          </a:xfrm>
          <a:prstGeom prst="rect">
            <a:avLst/>
          </a:prstGeom>
          <a:noFill/>
        </p:spPr>
        <p:txBody>
          <a:bodyPr wrap="square" rtlCol="0">
            <a:spAutoFit/>
          </a:bodyPr>
          <a:lstStyle/>
          <a:p>
            <a:r>
              <a:rPr lang="en-US" sz="3000" dirty="0">
                <a:solidFill>
                  <a:schemeClr val="accent6">
                    <a:lumMod val="50000"/>
                  </a:schemeClr>
                </a:solidFill>
                <a:latin typeface="Franklin Gothic Demi Cond" panose="020B0603020102020204" pitchFamily="34" charset="0"/>
              </a:rPr>
              <a:t>Training of Personnel Managing Non-Creditable HW Pharmaceuticals</a:t>
            </a:r>
          </a:p>
          <a:p>
            <a:pPr marL="342900" indent="-342900">
              <a:buFont typeface="Arial" panose="020B0604020202020204" pitchFamily="34" charset="0"/>
              <a:buChar char="•"/>
            </a:pPr>
            <a:endParaRPr lang="en-US" sz="3000" dirty="0">
              <a:solidFill>
                <a:schemeClr val="accent6">
                  <a:lumMod val="50000"/>
                </a:schemeClr>
              </a:solidFill>
              <a:latin typeface="Franklin Gothic Demi Cond" panose="020B0603020102020204" pitchFamily="34" charset="0"/>
            </a:endParaRPr>
          </a:p>
          <a:p>
            <a:pPr marL="342900"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800" dirty="0">
                <a:solidFill>
                  <a:schemeClr val="accent6">
                    <a:lumMod val="50000"/>
                  </a:schemeClr>
                </a:solidFill>
                <a:latin typeface="Franklin Gothic Demi Cond" panose="020B0603020102020204" pitchFamily="34" charset="0"/>
              </a:rPr>
              <a:t>A healthcare facility must ensure that all personnel that manage non-creditable hazardous waste pharmaceuticals are </a:t>
            </a:r>
            <a:r>
              <a:rPr lang="en-US" sz="2800" b="1" dirty="0">
                <a:solidFill>
                  <a:schemeClr val="accent6">
                    <a:lumMod val="50000"/>
                  </a:schemeClr>
                </a:solidFill>
                <a:latin typeface="Franklin Gothic Demi Cond" panose="020B0603020102020204" pitchFamily="34" charset="0"/>
              </a:rPr>
              <a:t>thoroughly familiar with proper waste handling and emergency procedures relevant to their responsibilities during normal facility operations and emergencies</a:t>
            </a:r>
          </a:p>
        </p:txBody>
      </p:sp>
      <p:sp>
        <p:nvSpPr>
          <p:cNvPr id="4" name="Title 3">
            <a:extLst>
              <a:ext uri="{FF2B5EF4-FFF2-40B4-BE49-F238E27FC236}">
                <a16:creationId xmlns:a16="http://schemas.microsoft.com/office/drawing/2014/main" id="{F9A93AF6-160E-4550-99F1-B9F5522AAF7F}"/>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1433726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982338" cy="369332"/>
          </a:xfrm>
          <a:prstGeom prst="rect">
            <a:avLst/>
          </a:prstGeom>
          <a:noFill/>
        </p:spPr>
        <p:txBody>
          <a:bodyPr wrap="none" rtlCol="0">
            <a:spAutoFit/>
          </a:bodyPr>
          <a:lstStyle/>
          <a:p>
            <a:r>
              <a:rPr lang="en-US" dirty="0"/>
              <a:t>[40 CFR 266.502(j)]</a:t>
            </a:r>
          </a:p>
        </p:txBody>
      </p:sp>
      <p:sp>
        <p:nvSpPr>
          <p:cNvPr id="3" name="TextBox 2">
            <a:extLst>
              <a:ext uri="{FF2B5EF4-FFF2-40B4-BE49-F238E27FC236}">
                <a16:creationId xmlns:a16="http://schemas.microsoft.com/office/drawing/2014/main" id="{0744A240-5FBD-4561-83C1-3B593909BB7A}"/>
              </a:ext>
            </a:extLst>
          </p:cNvPr>
          <p:cNvSpPr txBox="1"/>
          <p:nvPr/>
        </p:nvSpPr>
        <p:spPr>
          <a:xfrm>
            <a:off x="546100" y="3118515"/>
            <a:ext cx="11007725" cy="2862322"/>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Recordkeeping Requirements: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Manifest copies - 3 years</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Exception reports – 3 years</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Test results, waste analyses, and HW determinations – 3 years from the date the waste was last sent for treatment, storage, or disposal</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All records must be readily available upon request by an inspector</a:t>
            </a:r>
          </a:p>
        </p:txBody>
      </p:sp>
      <p:sp>
        <p:nvSpPr>
          <p:cNvPr id="4" name="Title 3">
            <a:extLst>
              <a:ext uri="{FF2B5EF4-FFF2-40B4-BE49-F238E27FC236}">
                <a16:creationId xmlns:a16="http://schemas.microsoft.com/office/drawing/2014/main" id="{46BFA5D3-A3C1-4021-8076-C4D7E9D7083D}"/>
              </a:ext>
            </a:extLst>
          </p:cNvPr>
          <p:cNvSpPr>
            <a:spLocks noGrp="1"/>
          </p:cNvSpPr>
          <p:nvPr>
            <p:ph type="title"/>
          </p:nvPr>
        </p:nvSpPr>
        <p:spPr>
          <a:xfrm>
            <a:off x="-46038"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1747070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6344"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24913" cy="369332"/>
          </a:xfrm>
          <a:prstGeom prst="rect">
            <a:avLst/>
          </a:prstGeom>
          <a:noFill/>
        </p:spPr>
        <p:txBody>
          <a:bodyPr wrap="none" rtlCol="0">
            <a:spAutoFit/>
          </a:bodyPr>
          <a:lstStyle/>
          <a:p>
            <a:r>
              <a:rPr lang="en-US" dirty="0"/>
              <a:t>[40 CFR 266.502(k)]</a:t>
            </a:r>
          </a:p>
        </p:txBody>
      </p:sp>
      <p:sp>
        <p:nvSpPr>
          <p:cNvPr id="3" name="TextBox 2">
            <a:extLst>
              <a:ext uri="{FF2B5EF4-FFF2-40B4-BE49-F238E27FC236}">
                <a16:creationId xmlns:a16="http://schemas.microsoft.com/office/drawing/2014/main" id="{0744A240-5FBD-4561-83C1-3B593909BB7A}"/>
              </a:ext>
            </a:extLst>
          </p:cNvPr>
          <p:cNvSpPr txBox="1"/>
          <p:nvPr/>
        </p:nvSpPr>
        <p:spPr>
          <a:xfrm>
            <a:off x="546100" y="3118515"/>
            <a:ext cx="11007725" cy="1862048"/>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Response to spills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must immediately contain all spills of non-creditable HW pharmaceuticals and manage the spill clean-up materials as non-creditable HW pharmaceuticals in accordance with the requirements of this subpart</a:t>
            </a:r>
          </a:p>
        </p:txBody>
      </p:sp>
      <p:sp>
        <p:nvSpPr>
          <p:cNvPr id="4" name="Title 3">
            <a:extLst>
              <a:ext uri="{FF2B5EF4-FFF2-40B4-BE49-F238E27FC236}">
                <a16:creationId xmlns:a16="http://schemas.microsoft.com/office/drawing/2014/main" id="{B057626A-035A-4E46-9CBB-6546462E1BC0}"/>
              </a:ext>
            </a:extLst>
          </p:cNvPr>
          <p:cNvSpPr>
            <a:spLocks noGrp="1"/>
          </p:cNvSpPr>
          <p:nvPr>
            <p:ph type="title"/>
          </p:nvPr>
        </p:nvSpPr>
        <p:spPr>
          <a:xfrm>
            <a:off x="0" y="1642159"/>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196908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2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42547" cy="369332"/>
          </a:xfrm>
          <a:prstGeom prst="rect">
            <a:avLst/>
          </a:prstGeom>
          <a:noFill/>
        </p:spPr>
        <p:txBody>
          <a:bodyPr wrap="none" rtlCol="0">
            <a:spAutoFit/>
          </a:bodyPr>
          <a:lstStyle/>
          <a:p>
            <a:r>
              <a:rPr lang="en-US" dirty="0"/>
              <a:t>[40 CFR 266.502(l)]</a:t>
            </a:r>
          </a:p>
        </p:txBody>
      </p:sp>
      <p:sp>
        <p:nvSpPr>
          <p:cNvPr id="3" name="TextBox 2">
            <a:extLst>
              <a:ext uri="{FF2B5EF4-FFF2-40B4-BE49-F238E27FC236}">
                <a16:creationId xmlns:a16="http://schemas.microsoft.com/office/drawing/2014/main" id="{0744A240-5FBD-4561-83C1-3B593909BB7A}"/>
              </a:ext>
            </a:extLst>
          </p:cNvPr>
          <p:cNvSpPr txBox="1"/>
          <p:nvPr/>
        </p:nvSpPr>
        <p:spPr>
          <a:xfrm>
            <a:off x="452437" y="2872294"/>
            <a:ext cx="11007725" cy="3985706"/>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Accepting HW pharmaceuticals from off-site VSQG healthcare facility:</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may accept non-creditable HW pharmaceuticals from an off-site healthcare facility that is a VSQG under 40 CFR 262.14, without a permit, provided the receiving healthcare facility:</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Is under the control of the same ‘person’ or has a contractual/documented business relationship whereby the receiving healthcare facility supplies pharmaceuticals to the VSQG</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Is operating under 40 CFR 266 Subpart P</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Manages the HW pharmaceuticals that it receives in compliance with Subpart P</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Keeps records of HW pharmaceutical shipments it receives for 3 years</a:t>
            </a:r>
          </a:p>
        </p:txBody>
      </p:sp>
      <p:sp>
        <p:nvSpPr>
          <p:cNvPr id="4" name="Title 3">
            <a:extLst>
              <a:ext uri="{FF2B5EF4-FFF2-40B4-BE49-F238E27FC236}">
                <a16:creationId xmlns:a16="http://schemas.microsoft.com/office/drawing/2014/main" id="{1D4E7A17-7B87-4714-9659-A68AC9DF4190}"/>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 Non-Creditable Hazardous Waste Pharmaceuticals</a:t>
            </a:r>
            <a:endParaRPr lang="en-US" sz="5400" dirty="0"/>
          </a:p>
        </p:txBody>
      </p:sp>
    </p:spTree>
    <p:extLst>
      <p:ext uri="{BB962C8B-B14F-4D97-AF65-F5344CB8AC3E}">
        <p14:creationId xmlns:p14="http://schemas.microsoft.com/office/powerpoint/2010/main" val="3421462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328613" y="1597247"/>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779654" cy="369332"/>
          </a:xfrm>
          <a:prstGeom prst="rect">
            <a:avLst/>
          </a:prstGeom>
          <a:noFill/>
        </p:spPr>
        <p:txBody>
          <a:bodyPr wrap="none" rtlCol="0">
            <a:spAutoFit/>
          </a:bodyPr>
          <a:lstStyle/>
          <a:p>
            <a:r>
              <a:rPr lang="en-US" dirty="0"/>
              <a:t>[40 CFR 266.503]</a:t>
            </a:r>
          </a:p>
        </p:txBody>
      </p:sp>
      <p:sp>
        <p:nvSpPr>
          <p:cNvPr id="3" name="TextBox 2">
            <a:extLst>
              <a:ext uri="{FF2B5EF4-FFF2-40B4-BE49-F238E27FC236}">
                <a16:creationId xmlns:a16="http://schemas.microsoft.com/office/drawing/2014/main" id="{0744A240-5FBD-4561-83C1-3B593909BB7A}"/>
              </a:ext>
            </a:extLst>
          </p:cNvPr>
          <p:cNvSpPr txBox="1"/>
          <p:nvPr/>
        </p:nvSpPr>
        <p:spPr>
          <a:xfrm>
            <a:off x="527050" y="3429000"/>
            <a:ext cx="10858500" cy="1169551"/>
          </a:xfrm>
          <a:prstGeom prst="rect">
            <a:avLst/>
          </a:prstGeom>
          <a:noFill/>
        </p:spPr>
        <p:txBody>
          <a:bodyPr wrap="square" rtlCol="0">
            <a:spAutoFit/>
          </a:bodyPr>
          <a:lstStyle/>
          <a:p>
            <a:pPr marL="342900" indent="-342900">
              <a:buFont typeface="Arial" panose="020B0604020202020204" pitchFamily="34" charset="0"/>
              <a:buChar char="•"/>
            </a:pPr>
            <a:r>
              <a:rPr lang="en-US" sz="3500" dirty="0">
                <a:solidFill>
                  <a:schemeClr val="accent6">
                    <a:lumMod val="50000"/>
                  </a:schemeClr>
                </a:solidFill>
                <a:latin typeface="Franklin Gothic Demi Cond" panose="020B0603020102020204" pitchFamily="34" charset="0"/>
              </a:rPr>
              <a:t>Standards for  </a:t>
            </a:r>
            <a:r>
              <a:rPr lang="en-US" sz="3500" u="sng" dirty="0">
                <a:solidFill>
                  <a:schemeClr val="accent6">
                    <a:lumMod val="50000"/>
                  </a:schemeClr>
                </a:solidFill>
                <a:latin typeface="Franklin Gothic Demi Cond" panose="020B0603020102020204" pitchFamily="34" charset="0"/>
              </a:rPr>
              <a:t>Potentially Creditable </a:t>
            </a:r>
            <a:r>
              <a:rPr lang="en-US" sz="3500" dirty="0">
                <a:solidFill>
                  <a:schemeClr val="accent6">
                    <a:lumMod val="50000"/>
                  </a:schemeClr>
                </a:solidFill>
                <a:latin typeface="Franklin Gothic Demi Cond" panose="020B0603020102020204" pitchFamily="34" charset="0"/>
              </a:rPr>
              <a:t>Hazardous Waste Pharmaceuticals – found at 40 CFR 266.503</a:t>
            </a:r>
          </a:p>
        </p:txBody>
      </p:sp>
      <p:sp>
        <p:nvSpPr>
          <p:cNvPr id="4" name="Title 3">
            <a:extLst>
              <a:ext uri="{FF2B5EF4-FFF2-40B4-BE49-F238E27FC236}">
                <a16:creationId xmlns:a16="http://schemas.microsoft.com/office/drawing/2014/main" id="{9F27E8E7-A6D8-4230-A49E-3881B855C562}"/>
              </a:ext>
            </a:extLst>
          </p:cNvPr>
          <p:cNvSpPr>
            <a:spLocks noGrp="1"/>
          </p:cNvSpPr>
          <p:nvPr>
            <p:ph type="title"/>
          </p:nvPr>
        </p:nvSpPr>
        <p:spPr>
          <a:xfrm>
            <a:off x="0" y="1638553"/>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861959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31325" cy="369332"/>
          </a:xfrm>
          <a:prstGeom prst="rect">
            <a:avLst/>
          </a:prstGeom>
          <a:noFill/>
        </p:spPr>
        <p:txBody>
          <a:bodyPr wrap="none" rtlCol="0">
            <a:spAutoFit/>
          </a:bodyPr>
          <a:lstStyle/>
          <a:p>
            <a:r>
              <a:rPr lang="en-US" dirty="0"/>
              <a:t>[40 CFR 266.503(a)]</a:t>
            </a:r>
          </a:p>
        </p:txBody>
      </p:sp>
      <p:sp>
        <p:nvSpPr>
          <p:cNvPr id="3" name="TextBox 2">
            <a:extLst>
              <a:ext uri="{FF2B5EF4-FFF2-40B4-BE49-F238E27FC236}">
                <a16:creationId xmlns:a16="http://schemas.microsoft.com/office/drawing/2014/main" id="{0744A240-5FBD-4561-83C1-3B593909BB7A}"/>
              </a:ext>
            </a:extLst>
          </p:cNvPr>
          <p:cNvSpPr txBox="1"/>
          <p:nvPr/>
        </p:nvSpPr>
        <p:spPr>
          <a:xfrm>
            <a:off x="527050" y="3086100"/>
            <a:ext cx="10858500" cy="2708434"/>
          </a:xfrm>
          <a:prstGeom prst="rect">
            <a:avLst/>
          </a:prstGeom>
          <a:noFill/>
        </p:spPr>
        <p:txBody>
          <a:bodyPr wrap="square" rtlCol="0">
            <a:spAutoFit/>
          </a:bodyPr>
          <a:lstStyle/>
          <a:p>
            <a:pPr marL="342900" indent="-3429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Hazardous waste determination for potentially creditable pharmaceuticals</a:t>
            </a:r>
          </a:p>
          <a:p>
            <a:pPr marL="342900"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that generates a solid waste that is a potentially creditable pharmaceutical must determine if it is a potentially creditable HW pharmaceutical</a:t>
            </a:r>
          </a:p>
          <a:p>
            <a:pPr marL="800100" lvl="1"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may choose to manage its potentially creditable non-HW pharmaceuticals as potentially creditable HW pharmaceuticals under this subpart</a:t>
            </a:r>
          </a:p>
        </p:txBody>
      </p:sp>
      <p:sp>
        <p:nvSpPr>
          <p:cNvPr id="4" name="Title 3">
            <a:extLst>
              <a:ext uri="{FF2B5EF4-FFF2-40B4-BE49-F238E27FC236}">
                <a16:creationId xmlns:a16="http://schemas.microsoft.com/office/drawing/2014/main" id="{30EC2BEE-5822-4588-B352-51E689A70FC4}"/>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3187617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36135" cy="369332"/>
          </a:xfrm>
          <a:prstGeom prst="rect">
            <a:avLst/>
          </a:prstGeom>
          <a:noFill/>
        </p:spPr>
        <p:txBody>
          <a:bodyPr wrap="none" rtlCol="0">
            <a:spAutoFit/>
          </a:bodyPr>
          <a:lstStyle/>
          <a:p>
            <a:r>
              <a:rPr lang="en-US" dirty="0"/>
              <a:t>[40 CFR 266.503(e)]</a:t>
            </a:r>
          </a:p>
        </p:txBody>
      </p:sp>
      <p:sp>
        <p:nvSpPr>
          <p:cNvPr id="3" name="TextBox 2">
            <a:extLst>
              <a:ext uri="{FF2B5EF4-FFF2-40B4-BE49-F238E27FC236}">
                <a16:creationId xmlns:a16="http://schemas.microsoft.com/office/drawing/2014/main" id="{0744A240-5FBD-4561-83C1-3B593909BB7A}"/>
              </a:ext>
            </a:extLst>
          </p:cNvPr>
          <p:cNvSpPr txBox="1"/>
          <p:nvPr/>
        </p:nvSpPr>
        <p:spPr>
          <a:xfrm>
            <a:off x="592136" y="3303321"/>
            <a:ext cx="11007725" cy="1092607"/>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There are no accumulation time limits, container standards or labeling requirements for potentially creditable HW pharmaceuticals. </a:t>
            </a:r>
            <a:endParaRPr lang="en-US" sz="25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B5E8EFF7-E3B9-4A31-9D70-76CE53EE2E7D}"/>
              </a:ext>
            </a:extLst>
          </p:cNvPr>
          <p:cNvSpPr>
            <a:spLocks noGrp="1"/>
          </p:cNvSpPr>
          <p:nvPr>
            <p:ph type="title"/>
          </p:nvPr>
        </p:nvSpPr>
        <p:spPr>
          <a:xfrm>
            <a:off x="-1"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2812357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42547" cy="369332"/>
          </a:xfrm>
          <a:prstGeom prst="rect">
            <a:avLst/>
          </a:prstGeom>
          <a:noFill/>
        </p:spPr>
        <p:txBody>
          <a:bodyPr wrap="none" rtlCol="0">
            <a:spAutoFit/>
          </a:bodyPr>
          <a:lstStyle/>
          <a:p>
            <a:r>
              <a:rPr lang="en-US" dirty="0"/>
              <a:t>[40 CFR 266.503(b)]</a:t>
            </a:r>
          </a:p>
        </p:txBody>
      </p:sp>
      <p:sp>
        <p:nvSpPr>
          <p:cNvPr id="3" name="TextBox 2">
            <a:extLst>
              <a:ext uri="{FF2B5EF4-FFF2-40B4-BE49-F238E27FC236}">
                <a16:creationId xmlns:a16="http://schemas.microsoft.com/office/drawing/2014/main" id="{0744A240-5FBD-4561-83C1-3B593909BB7A}"/>
              </a:ext>
            </a:extLst>
          </p:cNvPr>
          <p:cNvSpPr txBox="1"/>
          <p:nvPr/>
        </p:nvSpPr>
        <p:spPr>
          <a:xfrm>
            <a:off x="452437" y="2817813"/>
            <a:ext cx="11007725" cy="4093428"/>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Accepting potentially creditable HW pharmaceuticals from off-site VSQG healthcare facility:</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may accept potentially creditable HW pharmaceuticals from an off-site healthcare facility that is a VSQG under 40 CFR 262.14, without a permit, provided the receiving healthcare facility:</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Is under the control of the same ‘person’ or has a contractual/documented business  relationship whereby the facility supplies pharmaceuticals to the VSQG</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Is operating under 40 CFR 266 Subpart P</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Manages the HW pharmaceuticals that it receives in compliance with Subpart P</a:t>
            </a:r>
          </a:p>
          <a:p>
            <a:pPr marL="1371600" lvl="2" indent="-457200">
              <a:buFont typeface="Arial" panose="020B0604020202020204" pitchFamily="34" charset="0"/>
              <a:buChar char="•"/>
            </a:pPr>
            <a:r>
              <a:rPr lang="en-US" sz="2300" dirty="0">
                <a:solidFill>
                  <a:schemeClr val="accent6">
                    <a:lumMod val="50000"/>
                  </a:schemeClr>
                </a:solidFill>
                <a:latin typeface="Franklin Gothic Demi Cond" panose="020B0603020102020204" pitchFamily="34" charset="0"/>
              </a:rPr>
              <a:t>Keeps records of HW pharmaceutical shipments it receives for 3 years</a:t>
            </a:r>
          </a:p>
        </p:txBody>
      </p:sp>
      <p:sp>
        <p:nvSpPr>
          <p:cNvPr id="4" name="Title 3">
            <a:extLst>
              <a:ext uri="{FF2B5EF4-FFF2-40B4-BE49-F238E27FC236}">
                <a16:creationId xmlns:a16="http://schemas.microsoft.com/office/drawing/2014/main" id="{C44431EC-CD9D-49B6-AEEA-C4A9F75FC7F2}"/>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807520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18501" cy="369332"/>
          </a:xfrm>
          <a:prstGeom prst="rect">
            <a:avLst/>
          </a:prstGeom>
          <a:noFill/>
        </p:spPr>
        <p:txBody>
          <a:bodyPr wrap="none" rtlCol="0">
            <a:spAutoFit/>
          </a:bodyPr>
          <a:lstStyle/>
          <a:p>
            <a:r>
              <a:rPr lang="en-US" dirty="0"/>
              <a:t>[40 CFR 266.503(c)]</a:t>
            </a:r>
          </a:p>
        </p:txBody>
      </p:sp>
      <p:sp>
        <p:nvSpPr>
          <p:cNvPr id="3" name="TextBox 2">
            <a:extLst>
              <a:ext uri="{FF2B5EF4-FFF2-40B4-BE49-F238E27FC236}">
                <a16:creationId xmlns:a16="http://schemas.microsoft.com/office/drawing/2014/main" id="{0744A240-5FBD-4561-83C1-3B593909BB7A}"/>
              </a:ext>
            </a:extLst>
          </p:cNvPr>
          <p:cNvSpPr txBox="1"/>
          <p:nvPr/>
        </p:nvSpPr>
        <p:spPr>
          <a:xfrm>
            <a:off x="592137" y="3289449"/>
            <a:ext cx="11007725" cy="1785104"/>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r>
              <a:rPr lang="en-US" sz="3500" dirty="0">
                <a:solidFill>
                  <a:schemeClr val="accent6">
                    <a:lumMod val="50000"/>
                  </a:schemeClr>
                </a:solidFill>
                <a:latin typeface="Franklin Gothic Demi Cond" panose="020B0603020102020204" pitchFamily="34" charset="0"/>
              </a:rPr>
              <a:t>Healthcare facilities are prohibited from sending HW other than potentially creditable HW pharmaceuticals to a reverse distributor</a:t>
            </a:r>
          </a:p>
        </p:txBody>
      </p:sp>
      <p:sp>
        <p:nvSpPr>
          <p:cNvPr id="4" name="Title 3">
            <a:extLst>
              <a:ext uri="{FF2B5EF4-FFF2-40B4-BE49-F238E27FC236}">
                <a16:creationId xmlns:a16="http://schemas.microsoft.com/office/drawing/2014/main" id="{33E1ECF7-BEB3-48EA-952A-F2BE5089983D}"/>
              </a:ext>
            </a:extLst>
          </p:cNvPr>
          <p:cNvSpPr>
            <a:spLocks noGrp="1"/>
          </p:cNvSpPr>
          <p:nvPr>
            <p:ph type="title"/>
          </p:nvPr>
        </p:nvSpPr>
        <p:spPr>
          <a:xfrm>
            <a:off x="-1"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731163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1994649" cy="369332"/>
          </a:xfrm>
          <a:prstGeom prst="rect">
            <a:avLst/>
          </a:prstGeom>
          <a:noFill/>
        </p:spPr>
        <p:txBody>
          <a:bodyPr wrap="none" rtlCol="0">
            <a:spAutoFit/>
          </a:bodyPr>
          <a:lstStyle/>
          <a:p>
            <a:r>
              <a:rPr lang="en-US" dirty="0"/>
              <a:t>[40 CFR 266.503(f)]</a:t>
            </a:r>
          </a:p>
        </p:txBody>
      </p:sp>
      <p:sp>
        <p:nvSpPr>
          <p:cNvPr id="3" name="TextBox 2">
            <a:extLst>
              <a:ext uri="{FF2B5EF4-FFF2-40B4-BE49-F238E27FC236}">
                <a16:creationId xmlns:a16="http://schemas.microsoft.com/office/drawing/2014/main" id="{0744A240-5FBD-4561-83C1-3B593909BB7A}"/>
              </a:ext>
            </a:extLst>
          </p:cNvPr>
          <p:cNvSpPr txBox="1"/>
          <p:nvPr/>
        </p:nvSpPr>
        <p:spPr>
          <a:xfrm>
            <a:off x="546100" y="3118515"/>
            <a:ext cx="11007725" cy="1862048"/>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Response to spills of potentially 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must immediately contain all spills of potentially creditable HW pharmaceuticals and manage the spill clean-up materials as non-creditable HW pharmaceuticals in accordance with the requirements of this subpart</a:t>
            </a:r>
          </a:p>
        </p:txBody>
      </p:sp>
      <p:sp>
        <p:nvSpPr>
          <p:cNvPr id="4" name="Title 3">
            <a:extLst>
              <a:ext uri="{FF2B5EF4-FFF2-40B4-BE49-F238E27FC236}">
                <a16:creationId xmlns:a16="http://schemas.microsoft.com/office/drawing/2014/main" id="{8BD5D262-45AE-4A48-B0BB-D5FC1EECAB6A}"/>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318370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7F4C7-05D7-47A0-A2BC-DF4D2903076A}"/>
              </a:ext>
            </a:extLst>
          </p:cNvPr>
          <p:cNvSpPr/>
          <p:nvPr/>
        </p:nvSpPr>
        <p:spPr>
          <a:xfrm>
            <a:off x="8114093" y="4881464"/>
            <a:ext cx="2735044" cy="1200329"/>
          </a:xfrm>
          <a:prstGeom prst="rect">
            <a:avLst/>
          </a:prstGeom>
        </p:spPr>
        <p:txBody>
          <a:bodyPr wrap="none">
            <a:spAutoFit/>
          </a:bodyPr>
          <a:lstStyle/>
          <a:p>
            <a:r>
              <a:rPr lang="en-US" sz="7200" dirty="0"/>
              <a:t>≠ P075</a:t>
            </a:r>
          </a:p>
        </p:txBody>
      </p:sp>
      <p:pic>
        <p:nvPicPr>
          <p:cNvPr id="7" name="Picture 12" descr="picture of nicotine lozenges">
            <a:hlinkClick r:id="rId3"/>
            <a:extLst>
              <a:ext uri="{FF2B5EF4-FFF2-40B4-BE49-F238E27FC236}">
                <a16:creationId xmlns:a16="http://schemas.microsoft.com/office/drawing/2014/main" id="{2394CEBF-82D3-498B-BDD7-33D1FFB34810}"/>
              </a:ext>
            </a:extLst>
          </p:cNvPr>
          <p:cNvPicPr>
            <a:picLocks noChangeAspect="1" noChangeArrowheads="1"/>
          </p:cNvPicPr>
          <p:nvPr/>
        </p:nvPicPr>
        <p:blipFill>
          <a:blip r:embed="rId4" cstate="print"/>
          <a:srcRect/>
          <a:stretch>
            <a:fillRect/>
          </a:stretch>
        </p:blipFill>
        <p:spPr bwMode="auto">
          <a:xfrm>
            <a:off x="5920521" y="4686727"/>
            <a:ext cx="1905000" cy="1905001"/>
          </a:xfrm>
          <a:prstGeom prst="rect">
            <a:avLst/>
          </a:prstGeom>
          <a:noFill/>
        </p:spPr>
      </p:pic>
      <p:pic>
        <p:nvPicPr>
          <p:cNvPr id="8" name="Picture 10" descr="picture of Nicotine Gum">
            <a:hlinkClick r:id="rId5"/>
            <a:extLst>
              <a:ext uri="{FF2B5EF4-FFF2-40B4-BE49-F238E27FC236}">
                <a16:creationId xmlns:a16="http://schemas.microsoft.com/office/drawing/2014/main" id="{691E2878-3D1F-4813-BCEC-7695F12135CB}"/>
              </a:ext>
            </a:extLst>
          </p:cNvPr>
          <p:cNvPicPr>
            <a:picLocks noChangeAspect="1" noChangeArrowheads="1"/>
          </p:cNvPicPr>
          <p:nvPr/>
        </p:nvPicPr>
        <p:blipFill>
          <a:blip r:embed="rId6" cstate="print"/>
          <a:srcRect/>
          <a:stretch>
            <a:fillRect/>
          </a:stretch>
        </p:blipFill>
        <p:spPr bwMode="auto">
          <a:xfrm>
            <a:off x="3248496" y="4815732"/>
            <a:ext cx="2432231" cy="1824173"/>
          </a:xfrm>
          <a:prstGeom prst="rect">
            <a:avLst/>
          </a:prstGeom>
          <a:noFill/>
        </p:spPr>
      </p:pic>
      <p:pic>
        <p:nvPicPr>
          <p:cNvPr id="5" name="Picture 4" descr="picture of the nicotine patch NicoDerm">
            <a:extLst>
              <a:ext uri="{FF2B5EF4-FFF2-40B4-BE49-F238E27FC236}">
                <a16:creationId xmlns:a16="http://schemas.microsoft.com/office/drawing/2014/main" id="{0F81CE06-B096-42DC-BB26-456EA42E61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0520" y="4686727"/>
            <a:ext cx="2120766" cy="2120766"/>
          </a:xfrm>
          <a:prstGeom prst="rect">
            <a:avLst/>
          </a:prstGeom>
        </p:spPr>
      </p:pic>
      <p:sp>
        <p:nvSpPr>
          <p:cNvPr id="15362" name="TextBox 18">
            <a:extLst>
              <a:ext uri="{FF2B5EF4-FFF2-40B4-BE49-F238E27FC236}">
                <a16:creationId xmlns:a16="http://schemas.microsoft.com/office/drawing/2014/main" id="{0B045D10-4E69-4DE8-9037-FFE3E247548C}"/>
              </a:ext>
            </a:extLst>
          </p:cNvPr>
          <p:cNvSpPr txBox="1">
            <a:spLocks noChangeArrowheads="1"/>
          </p:cNvSpPr>
          <p:nvPr/>
        </p:nvSpPr>
        <p:spPr bwMode="auto">
          <a:xfrm>
            <a:off x="1162050" y="2148817"/>
            <a:ext cx="98679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457200" indent="-457200" eaLnBrk="1" hangingPunct="1">
              <a:lnSpc>
                <a:spcPct val="100000"/>
              </a:lnSpc>
              <a:spcBef>
                <a:spcPct val="0"/>
              </a:spcBef>
            </a:pPr>
            <a:r>
              <a:rPr lang="en-US" altLang="en-US" sz="3000" dirty="0">
                <a:solidFill>
                  <a:schemeClr val="accent6">
                    <a:lumMod val="50000"/>
                  </a:schemeClr>
                </a:solidFill>
                <a:latin typeface="Franklin Gothic Demi Cond" panose="020B0706030402020204" pitchFamily="34" charset="0"/>
                <a:ea typeface="League Gothic" panose="00000500000000000000" pitchFamily="50" charset="0"/>
                <a:cs typeface="League Gothic" panose="00000500000000000000" pitchFamily="50" charset="0"/>
              </a:rPr>
              <a:t>EPA is amending the P075 listing for nicotine to exempt FDA approved over-the-counter nicotine replacement therapies</a:t>
            </a:r>
          </a:p>
          <a:p>
            <a:pPr marL="457200" indent="-457200" eaLnBrk="1" hangingPunct="1">
              <a:lnSpc>
                <a:spcPct val="100000"/>
              </a:lnSpc>
              <a:spcBef>
                <a:spcPct val="0"/>
              </a:spcBef>
            </a:pPr>
            <a:endParaRPr lang="en-US" altLang="en-US" sz="500" dirty="0">
              <a:solidFill>
                <a:schemeClr val="accent6">
                  <a:lumMod val="50000"/>
                </a:schemeClr>
              </a:solidFill>
              <a:latin typeface="Franklin Gothic Demi Cond" panose="020B0706030402020204" pitchFamily="34" charset="0"/>
              <a:ea typeface="League Gothic" panose="00000500000000000000" pitchFamily="50" charset="0"/>
              <a:cs typeface="League Gothic" panose="00000500000000000000" pitchFamily="50" charset="0"/>
            </a:endParaRPr>
          </a:p>
          <a:p>
            <a:pPr marL="1200150" lvl="1" indent="-457200" eaLnBrk="1" hangingPunct="1">
              <a:lnSpc>
                <a:spcPct val="100000"/>
              </a:lnSpc>
              <a:spcBef>
                <a:spcPct val="0"/>
              </a:spcBef>
            </a:pPr>
            <a:r>
              <a:rPr lang="en-US" altLang="en-US" sz="2600" dirty="0">
                <a:solidFill>
                  <a:schemeClr val="accent6">
                    <a:lumMod val="50000"/>
                  </a:schemeClr>
                </a:solidFill>
                <a:latin typeface="Franklin Gothic Demi Cond" panose="020B0706030402020204" pitchFamily="34" charset="0"/>
                <a:ea typeface="League Gothic" panose="00000500000000000000" pitchFamily="50" charset="0"/>
                <a:cs typeface="League Gothic" panose="00000500000000000000" pitchFamily="50" charset="0"/>
              </a:rPr>
              <a:t>EPA has concluded that nicotine patches, gums, and lozenges do not meet the regulatory criteria for acute HW</a:t>
            </a:r>
          </a:p>
          <a:p>
            <a:pPr marL="1200150" lvl="1" indent="-457200" eaLnBrk="1" hangingPunct="1">
              <a:lnSpc>
                <a:spcPct val="100000"/>
              </a:lnSpc>
              <a:spcBef>
                <a:spcPct val="0"/>
              </a:spcBef>
            </a:pPr>
            <a:r>
              <a:rPr lang="en-US" altLang="en-US" sz="2600" dirty="0">
                <a:solidFill>
                  <a:schemeClr val="accent6">
                    <a:lumMod val="50000"/>
                  </a:schemeClr>
                </a:solidFill>
                <a:latin typeface="Franklin Gothic Demi Cond" panose="020B0706030402020204" pitchFamily="34" charset="0"/>
                <a:ea typeface="League Gothic" panose="00000500000000000000" pitchFamily="50" charset="0"/>
                <a:cs typeface="League Gothic" panose="00000500000000000000" pitchFamily="50" charset="0"/>
              </a:rPr>
              <a:t>Nicotine patches, gums, and lozenges can be discarded as Non-HW</a:t>
            </a:r>
          </a:p>
          <a:p>
            <a:pPr marL="1200150" lvl="1" indent="-457200" eaLnBrk="1" hangingPunct="1">
              <a:lnSpc>
                <a:spcPct val="100000"/>
              </a:lnSpc>
              <a:spcBef>
                <a:spcPct val="0"/>
              </a:spcBef>
            </a:pPr>
            <a:endParaRPr lang="en-US" altLang="en-US" sz="2600" dirty="0">
              <a:solidFill>
                <a:srgbClr val="42B3BC"/>
              </a:solidFill>
              <a:latin typeface="Franklin Gothic Demi Cond" panose="020B0706030402020204" pitchFamily="34" charset="0"/>
              <a:ea typeface="League Gothic" panose="00000500000000000000" pitchFamily="50" charset="0"/>
              <a:cs typeface="League Gothic" panose="00000500000000000000" pitchFamily="50" charset="0"/>
            </a:endParaRPr>
          </a:p>
        </p:txBody>
      </p:sp>
      <p:sp>
        <p:nvSpPr>
          <p:cNvPr id="4" name="Title 3">
            <a:extLst>
              <a:ext uri="{FF2B5EF4-FFF2-40B4-BE49-F238E27FC236}">
                <a16:creationId xmlns:a16="http://schemas.microsoft.com/office/drawing/2014/main" id="{E2733150-5106-4EE6-8051-2597E9745D01}"/>
              </a:ext>
            </a:extLst>
          </p:cNvPr>
          <p:cNvSpPr>
            <a:spLocks noGrp="1"/>
          </p:cNvSpPr>
          <p:nvPr>
            <p:ph type="title"/>
          </p:nvPr>
        </p:nvSpPr>
        <p:spPr/>
        <p:txBody>
          <a:bodyPr/>
          <a:lstStyle/>
          <a:p>
            <a:pPr algn="ctr"/>
            <a:r>
              <a:rPr lang="en-US" altLang="en-US" sz="5400" dirty="0">
                <a:solidFill>
                  <a:schemeClr val="accent6">
                    <a:lumMod val="50000"/>
                  </a:schemeClr>
                </a:solidFill>
                <a:ea typeface="League Gothic" pitchFamily="2" charset="77"/>
                <a:cs typeface="League Gothic" pitchFamily="2" charset="77"/>
              </a:rPr>
              <a:t>Amendment of the Nicotine Listing</a:t>
            </a:r>
            <a:endParaRPr lang="en-US" sz="5400" dirty="0"/>
          </a:p>
        </p:txBody>
      </p:sp>
    </p:spTree>
    <p:extLst>
      <p:ext uri="{BB962C8B-B14F-4D97-AF65-F5344CB8AC3E}">
        <p14:creationId xmlns:p14="http://schemas.microsoft.com/office/powerpoint/2010/main" val="1169372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101857" cy="369332"/>
          </a:xfrm>
          <a:prstGeom prst="rect">
            <a:avLst/>
          </a:prstGeom>
          <a:noFill/>
        </p:spPr>
        <p:txBody>
          <a:bodyPr wrap="none" rtlCol="0">
            <a:spAutoFit/>
          </a:bodyPr>
          <a:lstStyle/>
          <a:p>
            <a:r>
              <a:rPr lang="en-US" dirty="0"/>
              <a:t>[40 CFR 266.509(a)]</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2708434"/>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Shipping Potentially 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or reverse distributor who transports or offers for transport potentially creditable HW pharmaceuticals offsite to a reverse distributor must comply with all applicable U.S. DOT regulations in 49 CFR part 171 through 180 for any potentially creditable HW pharmaceutical that meets the definition of hazardous material in 49 CFR 171.8</a:t>
            </a:r>
          </a:p>
        </p:txBody>
      </p:sp>
      <p:sp>
        <p:nvSpPr>
          <p:cNvPr id="4" name="Title 3">
            <a:extLst>
              <a:ext uri="{FF2B5EF4-FFF2-40B4-BE49-F238E27FC236}">
                <a16:creationId xmlns:a16="http://schemas.microsoft.com/office/drawing/2014/main" id="{F340BCC3-EB75-4412-9D34-4C7E1942380C}"/>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3435470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42547" cy="369332"/>
          </a:xfrm>
          <a:prstGeom prst="rect">
            <a:avLst/>
          </a:prstGeom>
          <a:noFill/>
        </p:spPr>
        <p:txBody>
          <a:bodyPr wrap="none" rtlCol="0">
            <a:spAutoFit/>
          </a:bodyPr>
          <a:lstStyle/>
          <a:p>
            <a:r>
              <a:rPr lang="en-US" dirty="0"/>
              <a:t>[40 CFR 266.509(b)]</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3893374"/>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Shipping Potentially 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Delivery Confirmation</a:t>
            </a:r>
          </a:p>
          <a:p>
            <a:pPr marL="800100" lvl="1"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257300" lvl="2"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Upon receipt of each shipment of potentially creditable HW pharmaceuticals, the receiving reverse distributor must provide confirmation (paper or electronic) to the healthcare facility or reverse distributor that initiated the shipment that the shipment has arrived at its destination and is under the custody and control of the reverse distributor</a:t>
            </a:r>
          </a:p>
          <a:p>
            <a:pPr marL="800100" lvl="1" indent="-342900">
              <a:buFont typeface="Arial" panose="020B0604020202020204" pitchFamily="34" charset="0"/>
              <a:buChar char="•"/>
            </a:pPr>
            <a:endParaRPr lang="en-US" sz="2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endParaRPr lang="en-US" sz="22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67FEF684-A0F6-4690-B53E-892B99FF1CC0}"/>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252113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18501" cy="369332"/>
          </a:xfrm>
          <a:prstGeom prst="rect">
            <a:avLst/>
          </a:prstGeom>
          <a:noFill/>
        </p:spPr>
        <p:txBody>
          <a:bodyPr wrap="none" rtlCol="0">
            <a:spAutoFit/>
          </a:bodyPr>
          <a:lstStyle/>
          <a:p>
            <a:r>
              <a:rPr lang="en-US" dirty="0"/>
              <a:t>[40 CFR 266.509(c)]</a:t>
            </a:r>
          </a:p>
        </p:txBody>
      </p:sp>
      <p:sp>
        <p:nvSpPr>
          <p:cNvPr id="3" name="TextBox 2">
            <a:extLst>
              <a:ext uri="{FF2B5EF4-FFF2-40B4-BE49-F238E27FC236}">
                <a16:creationId xmlns:a16="http://schemas.microsoft.com/office/drawing/2014/main" id="{0744A240-5FBD-4561-83C1-3B593909BB7A}"/>
              </a:ext>
            </a:extLst>
          </p:cNvPr>
          <p:cNvSpPr txBox="1"/>
          <p:nvPr/>
        </p:nvSpPr>
        <p:spPr>
          <a:xfrm>
            <a:off x="638175" y="2984569"/>
            <a:ext cx="10915650" cy="3585597"/>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Shipping Potentially Creditable HW Pharmaceuticals</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endParaRPr lang="en-US" sz="500" dirty="0">
              <a:solidFill>
                <a:schemeClr val="accent6">
                  <a:lumMod val="50000"/>
                </a:schemeClr>
              </a:solidFill>
              <a:latin typeface="Franklin Gothic Demi Cond" panose="020B0603020102020204" pitchFamily="34" charset="0"/>
            </a:endParaRPr>
          </a:p>
          <a:p>
            <a:pPr marL="800100" lvl="1"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If delivery confirmation is not received within 35 </a:t>
            </a:r>
            <a:r>
              <a:rPr lang="en-US" sz="3000" dirty="0">
                <a:solidFill>
                  <a:schemeClr val="accent6">
                    <a:lumMod val="50000"/>
                  </a:schemeClr>
                </a:solidFill>
                <a:latin typeface="Franklin Gothic Demi Cond" panose="020B0603020102020204" pitchFamily="34" charset="0"/>
              </a:rPr>
              <a:t>calendar days</a:t>
            </a:r>
          </a:p>
          <a:p>
            <a:pPr marL="800100" lvl="1" indent="-3429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257300" lvl="2" indent="-3429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The healthcare facility or reverse distributor that initiated the shipment must contact the carrier and the intended recipient (i.e., the reverse distributor) promptly to report that the delivery confirmation was not received and to determine the status of the potentially creditable hazardous waste pharmaceuticals</a:t>
            </a:r>
          </a:p>
          <a:p>
            <a:pPr marL="1371600" lvl="2" indent="-457200">
              <a:buFont typeface="Arial" panose="020B0604020202020204" pitchFamily="34" charset="0"/>
              <a:buChar char="•"/>
            </a:pPr>
            <a:endParaRPr lang="en-US" sz="2200" dirty="0">
              <a:solidFill>
                <a:schemeClr val="accent6">
                  <a:lumMod val="50000"/>
                </a:schemeClr>
              </a:solidFill>
              <a:latin typeface="Franklin Gothic Demi Cond" panose="020B0603020102020204" pitchFamily="34" charset="0"/>
            </a:endParaRPr>
          </a:p>
        </p:txBody>
      </p:sp>
      <p:sp>
        <p:nvSpPr>
          <p:cNvPr id="4" name="Title 3">
            <a:extLst>
              <a:ext uri="{FF2B5EF4-FFF2-40B4-BE49-F238E27FC236}">
                <a16:creationId xmlns:a16="http://schemas.microsoft.com/office/drawing/2014/main" id="{5369BC76-998F-447A-B99D-2A2D60B44E76}"/>
              </a:ext>
            </a:extLst>
          </p:cNvPr>
          <p:cNvSpPr>
            <a:spLocks noGrp="1"/>
          </p:cNvSpPr>
          <p:nvPr>
            <p:ph type="title"/>
          </p:nvPr>
        </p:nvSpPr>
        <p:spPr>
          <a:xfrm>
            <a:off x="0" y="1641506"/>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13833234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1600200"/>
            <a:ext cx="12849226" cy="14081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latin typeface="Franklin Gothic Demi" panose="020B0703020102020204" pitchFamily="34" charset="0"/>
            </a:endParaRPr>
          </a:p>
        </p:txBody>
      </p:sp>
      <p:sp>
        <p:nvSpPr>
          <p:cNvPr id="2" name="TextBox 1">
            <a:extLst>
              <a:ext uri="{FF2B5EF4-FFF2-40B4-BE49-F238E27FC236}">
                <a16:creationId xmlns:a16="http://schemas.microsoft.com/office/drawing/2014/main" id="{7FAA3B27-4955-46AF-9E48-0D151F4E31AD}"/>
              </a:ext>
            </a:extLst>
          </p:cNvPr>
          <p:cNvSpPr txBox="1"/>
          <p:nvPr/>
        </p:nvSpPr>
        <p:spPr>
          <a:xfrm>
            <a:off x="9902591" y="6488668"/>
            <a:ext cx="2036135" cy="369332"/>
          </a:xfrm>
          <a:prstGeom prst="rect">
            <a:avLst/>
          </a:prstGeom>
          <a:noFill/>
        </p:spPr>
        <p:txBody>
          <a:bodyPr wrap="none" rtlCol="0">
            <a:spAutoFit/>
          </a:bodyPr>
          <a:lstStyle/>
          <a:p>
            <a:r>
              <a:rPr lang="en-US" dirty="0"/>
              <a:t>[40 CFR 266.503(e)]</a:t>
            </a:r>
          </a:p>
        </p:txBody>
      </p:sp>
      <p:sp>
        <p:nvSpPr>
          <p:cNvPr id="3" name="TextBox 2">
            <a:extLst>
              <a:ext uri="{FF2B5EF4-FFF2-40B4-BE49-F238E27FC236}">
                <a16:creationId xmlns:a16="http://schemas.microsoft.com/office/drawing/2014/main" id="{0744A240-5FBD-4561-83C1-3B593909BB7A}"/>
              </a:ext>
            </a:extLst>
          </p:cNvPr>
          <p:cNvSpPr txBox="1"/>
          <p:nvPr/>
        </p:nvSpPr>
        <p:spPr>
          <a:xfrm>
            <a:off x="592137" y="2973645"/>
            <a:ext cx="11007725" cy="3554819"/>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457200" indent="-457200">
              <a:buFont typeface="Arial" panose="020B0604020202020204" pitchFamily="34" charset="0"/>
              <a:buChar char="•"/>
            </a:pPr>
            <a:r>
              <a:rPr lang="en-US" sz="3000" dirty="0">
                <a:solidFill>
                  <a:schemeClr val="accent6">
                    <a:lumMod val="50000"/>
                  </a:schemeClr>
                </a:solidFill>
                <a:latin typeface="Franklin Gothic Demi Cond" panose="020B0603020102020204" pitchFamily="34" charset="0"/>
              </a:rPr>
              <a:t>Recordkeeping</a:t>
            </a:r>
          </a:p>
          <a:p>
            <a:pPr marL="457200"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 healthcare facility that initiates a shipment of potentially creditable HW pharmaceuticals to a reverse distributor must keep the following records (paper or electronic) for each shipment for 3 three years from the date of shipment:</a:t>
            </a:r>
          </a:p>
          <a:p>
            <a:pPr marL="914400" lvl="1"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The confirmation of delivery; and</a:t>
            </a:r>
          </a:p>
          <a:p>
            <a:pPr marL="1371600" lvl="2" indent="-457200">
              <a:buFont typeface="Arial" panose="020B0604020202020204" pitchFamily="34" charset="0"/>
              <a:buChar char="•"/>
            </a:pPr>
            <a:endParaRPr lang="en-US" sz="500" dirty="0">
              <a:solidFill>
                <a:schemeClr val="accent6">
                  <a:lumMod val="50000"/>
                </a:schemeClr>
              </a:solidFill>
              <a:latin typeface="Franklin Gothic Demi Cond" panose="020B0603020102020204" pitchFamily="34" charset="0"/>
            </a:endParaRPr>
          </a:p>
          <a:p>
            <a:pPr marL="1371600" lvl="2"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The shipping paper prepared in accordance with 49 CFR Part 172 Subpart C, if applicable</a:t>
            </a:r>
          </a:p>
          <a:p>
            <a:pPr marL="914400" lvl="1" indent="-457200">
              <a:buFont typeface="Arial" panose="020B0604020202020204" pitchFamily="34" charset="0"/>
              <a:buChar char="•"/>
            </a:pPr>
            <a:r>
              <a:rPr lang="en-US" sz="2500" dirty="0">
                <a:solidFill>
                  <a:schemeClr val="accent6">
                    <a:lumMod val="50000"/>
                  </a:schemeClr>
                </a:solidFill>
                <a:latin typeface="Franklin Gothic Demi Cond" panose="020B0603020102020204" pitchFamily="34" charset="0"/>
              </a:rPr>
              <a:t>All records must be readily available upon request by an inspector</a:t>
            </a:r>
          </a:p>
        </p:txBody>
      </p:sp>
      <p:sp>
        <p:nvSpPr>
          <p:cNvPr id="4" name="Title 3">
            <a:extLst>
              <a:ext uri="{FF2B5EF4-FFF2-40B4-BE49-F238E27FC236}">
                <a16:creationId xmlns:a16="http://schemas.microsoft.com/office/drawing/2014/main" id="{20B37F23-9ED0-4650-BE67-C690FE6387DA}"/>
              </a:ext>
            </a:extLst>
          </p:cNvPr>
          <p:cNvSpPr>
            <a:spLocks noGrp="1"/>
          </p:cNvSpPr>
          <p:nvPr>
            <p:ph type="title"/>
          </p:nvPr>
        </p:nvSpPr>
        <p:spPr>
          <a:xfrm>
            <a:off x="0" y="1644163"/>
            <a:ext cx="12192000" cy="1325563"/>
          </a:xfrm>
        </p:spPr>
        <p:txBody>
          <a:bodyPr/>
          <a:lstStyle/>
          <a:p>
            <a:pPr algn="ctr"/>
            <a:r>
              <a:rPr lang="en-US" sz="5400" dirty="0">
                <a:latin typeface="Franklin Gothic Demi" panose="020B0703020102020204" pitchFamily="34" charset="0"/>
              </a:rPr>
              <a:t>Potentially Creditable Hazardous Waste Pharmaceuticals</a:t>
            </a:r>
            <a:endParaRPr lang="en-US" sz="5400" dirty="0"/>
          </a:p>
        </p:txBody>
      </p:sp>
    </p:spTree>
    <p:extLst>
      <p:ext uri="{BB962C8B-B14F-4D97-AF65-F5344CB8AC3E}">
        <p14:creationId xmlns:p14="http://schemas.microsoft.com/office/powerpoint/2010/main" val="2729409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717F23-2EB7-4046-A50C-E0E4D55598CD}"/>
              </a:ext>
            </a:extLst>
          </p:cNvPr>
          <p:cNvSpPr txBox="1"/>
          <p:nvPr/>
        </p:nvSpPr>
        <p:spPr>
          <a:xfrm>
            <a:off x="1133856" y="6374571"/>
            <a:ext cx="10046208" cy="400110"/>
          </a:xfrm>
          <a:prstGeom prst="rect">
            <a:avLst/>
          </a:prstGeom>
          <a:noFill/>
        </p:spPr>
        <p:txBody>
          <a:bodyPr wrap="square" rtlCol="0">
            <a:spAutoFit/>
          </a:bodyPr>
          <a:lstStyle/>
          <a:p>
            <a:r>
              <a:rPr lang="en-US" sz="2000" dirty="0"/>
              <a:t>*Not required for either type if managing all pharmaceutical waste as hazardous</a:t>
            </a:r>
          </a:p>
        </p:txBody>
      </p:sp>
      <p:graphicFrame>
        <p:nvGraphicFramePr>
          <p:cNvPr id="3" name="Content Placeholder 2">
            <a:extLst>
              <a:ext uri="{FF2B5EF4-FFF2-40B4-BE49-F238E27FC236}">
                <a16:creationId xmlns:a16="http://schemas.microsoft.com/office/drawing/2014/main" id="{C174C23D-07A3-4DF6-A249-95E0E11B00C0}"/>
              </a:ext>
            </a:extLst>
          </p:cNvPr>
          <p:cNvGraphicFramePr>
            <a:graphicFrameLocks noGrp="1"/>
          </p:cNvGraphicFramePr>
          <p:nvPr>
            <p:ph idx="1"/>
            <p:extLst>
              <p:ext uri="{D42A27DB-BD31-4B8C-83A1-F6EECF244321}">
                <p14:modId xmlns:p14="http://schemas.microsoft.com/office/powerpoint/2010/main" val="191723591"/>
              </p:ext>
            </p:extLst>
          </p:nvPr>
        </p:nvGraphicFramePr>
        <p:xfrm>
          <a:off x="899160" y="1591733"/>
          <a:ext cx="10515600" cy="4783972"/>
        </p:xfrm>
        <a:graphic>
          <a:graphicData uri="http://schemas.openxmlformats.org/drawingml/2006/table">
            <a:tbl>
              <a:tblPr firstRow="1" bandRow="1">
                <a:tableStyleId>{5C22544A-7EE6-4342-B048-85BDC9FD1C3A}</a:tableStyleId>
              </a:tblPr>
              <a:tblGrid>
                <a:gridCol w="4580716">
                  <a:extLst>
                    <a:ext uri="{9D8B030D-6E8A-4147-A177-3AD203B41FA5}">
                      <a16:colId xmlns:a16="http://schemas.microsoft.com/office/drawing/2014/main" val="3721245858"/>
                    </a:ext>
                  </a:extLst>
                </a:gridCol>
                <a:gridCol w="2790054">
                  <a:extLst>
                    <a:ext uri="{9D8B030D-6E8A-4147-A177-3AD203B41FA5}">
                      <a16:colId xmlns:a16="http://schemas.microsoft.com/office/drawing/2014/main" val="3272562553"/>
                    </a:ext>
                  </a:extLst>
                </a:gridCol>
                <a:gridCol w="3144830">
                  <a:extLst>
                    <a:ext uri="{9D8B030D-6E8A-4147-A177-3AD203B41FA5}">
                      <a16:colId xmlns:a16="http://schemas.microsoft.com/office/drawing/2014/main" val="3705452919"/>
                    </a:ext>
                  </a:extLst>
                </a:gridCol>
              </a:tblGrid>
              <a:tr h="485919">
                <a:tc>
                  <a:txBody>
                    <a:bodyPr/>
                    <a:lstStyle/>
                    <a:p>
                      <a:endParaRPr lang="en-US" sz="23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ctr"/>
                      <a:r>
                        <a:rPr lang="en-US" sz="2300" dirty="0">
                          <a:solidFill>
                            <a:schemeClr val="tx1"/>
                          </a:solidFill>
                        </a:rPr>
                        <a:t>Non-creditable HW pharmaceuticals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ctr"/>
                      <a:r>
                        <a:rPr lang="en-US" sz="2300" dirty="0">
                          <a:solidFill>
                            <a:schemeClr val="tx1"/>
                          </a:solidFill>
                        </a:rPr>
                        <a:t>Potentially creditable HW pharmaceuticals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a16="http://schemas.microsoft.com/office/drawing/2014/main" val="3972884830"/>
                  </a:ext>
                </a:extLst>
              </a:tr>
              <a:tr h="400575">
                <a:tc>
                  <a:txBody>
                    <a:bodyPr/>
                    <a:lstStyle/>
                    <a:p>
                      <a:r>
                        <a:rPr lang="en-US" sz="2300" dirty="0">
                          <a:solidFill>
                            <a:schemeClr val="tx1"/>
                          </a:solidFill>
                        </a:rPr>
                        <a:t>Labeling</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a:solidFill>
                            <a:schemeClr val="tx1"/>
                          </a:solidFill>
                          <a:sym typeface="Wingdings" panose="05000000000000000000" pitchFamily="2" charset="2"/>
                        </a:rPr>
                        <a:t></a:t>
                      </a:r>
                      <a:endParaRPr lang="en-US" sz="28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300" dirty="0">
                          <a:solidFill>
                            <a:schemeClr val="tx1"/>
                          </a:solidFill>
                        </a:rPr>
                        <a:t>None</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33385701"/>
                  </a:ext>
                </a:extLst>
              </a:tr>
              <a:tr h="514739">
                <a:tc>
                  <a:txBody>
                    <a:bodyPr/>
                    <a:lstStyle/>
                    <a:p>
                      <a:r>
                        <a:rPr lang="en-US" sz="2300" dirty="0">
                          <a:solidFill>
                            <a:schemeClr val="tx1"/>
                          </a:solidFill>
                        </a:rPr>
                        <a:t>Container Standards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800" dirty="0">
                          <a:solidFill>
                            <a:schemeClr val="tx1"/>
                          </a:solidFill>
                          <a:sym typeface="Wingdings" panose="05000000000000000000" pitchFamily="2" charset="2"/>
                        </a:rPr>
                        <a:t></a:t>
                      </a:r>
                      <a:endParaRPr lang="en-US" sz="28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None</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518201550"/>
                  </a:ext>
                </a:extLst>
              </a:tr>
              <a:tr h="560832">
                <a:tc>
                  <a:txBody>
                    <a:bodyPr/>
                    <a:lstStyle/>
                    <a:p>
                      <a:r>
                        <a:rPr lang="en-US" sz="2300" dirty="0">
                          <a:solidFill>
                            <a:schemeClr val="tx1"/>
                          </a:solidFill>
                        </a:rPr>
                        <a:t>Maximum Accumulation Time</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Wingdings" panose="05000000000000000000" pitchFamily="2" charset="2"/>
                        </a:rPr>
                        <a:t></a:t>
                      </a:r>
                      <a:endParaRPr lang="en-US" sz="28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chemeClr val="tx1"/>
                          </a:solidFill>
                        </a:rPr>
                        <a:t>None</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495865"/>
                  </a:ext>
                </a:extLst>
              </a:tr>
              <a:tr h="625670">
                <a:tc>
                  <a:txBody>
                    <a:bodyPr/>
                    <a:lstStyle/>
                    <a:p>
                      <a:r>
                        <a:rPr lang="en-US" sz="2300" dirty="0">
                          <a:solidFill>
                            <a:schemeClr val="tx1"/>
                          </a:solidFill>
                        </a:rPr>
                        <a:t>Hazardous Waste Determinations*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Wingdings" panose="05000000000000000000" pitchFamily="2" charset="2"/>
                        </a:rPr>
                        <a:t></a:t>
                      </a:r>
                      <a:endParaRPr lang="en-US" sz="28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Wingdings" panose="05000000000000000000" pitchFamily="2" charset="2"/>
                        </a:rPr>
                        <a:t></a:t>
                      </a:r>
                      <a:endParaRPr lang="en-US" sz="2800" dirty="0">
                        <a:solidFill>
                          <a:schemeClr val="tx1"/>
                        </a:solidFill>
                      </a:endParaRP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2186434207"/>
                  </a:ext>
                </a:extLst>
              </a:tr>
              <a:tr h="582625">
                <a:tc>
                  <a:txBody>
                    <a:bodyPr/>
                    <a:lstStyle/>
                    <a:p>
                      <a:r>
                        <a:rPr lang="en-US" sz="2300" dirty="0">
                          <a:solidFill>
                            <a:schemeClr val="tx1"/>
                          </a:solidFill>
                        </a:rPr>
                        <a:t>Over-managing non-hazardous pharmaceuticals &amp; commingling with HW pharmaceuticals</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chemeClr val="tx1"/>
                          </a:solidFill>
                        </a:rPr>
                        <a:t>Allowed</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solidFill>
                            <a:schemeClr val="tx1"/>
                          </a:solidFill>
                        </a:rPr>
                        <a:t>Allowed</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300684"/>
                  </a:ext>
                </a:extLst>
              </a:tr>
              <a:tr h="625670">
                <a:tc>
                  <a:txBody>
                    <a:bodyPr/>
                    <a:lstStyle/>
                    <a:p>
                      <a:r>
                        <a:rPr lang="en-US" sz="2300" dirty="0">
                          <a:solidFill>
                            <a:schemeClr val="tx1"/>
                          </a:solidFill>
                        </a:rPr>
                        <a:t>Include HW pharmaceuticals on BR</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No</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r>
                        <a:rPr lang="en-US" sz="2300" dirty="0">
                          <a:solidFill>
                            <a:schemeClr val="tx1"/>
                          </a:solidFill>
                        </a:rPr>
                        <a:t>No</a:t>
                      </a:r>
                    </a:p>
                  </a:txBody>
                  <a:tcPr marL="87554" marR="87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1300461487"/>
                  </a:ext>
                </a:extLst>
              </a:tr>
            </a:tbl>
          </a:graphicData>
        </a:graphic>
      </p:graphicFrame>
      <p:sp>
        <p:nvSpPr>
          <p:cNvPr id="5" name="Title 4">
            <a:extLst>
              <a:ext uri="{FF2B5EF4-FFF2-40B4-BE49-F238E27FC236}">
                <a16:creationId xmlns:a16="http://schemas.microsoft.com/office/drawing/2014/main" id="{5E923670-085B-499E-BB8A-C7A3E1CEE5D8}"/>
              </a:ext>
            </a:extLst>
          </p:cNvPr>
          <p:cNvSpPr>
            <a:spLocks noGrp="1"/>
          </p:cNvSpPr>
          <p:nvPr>
            <p:ph type="title"/>
          </p:nvPr>
        </p:nvSpPr>
        <p:spPr>
          <a:xfrm>
            <a:off x="2031274" y="266170"/>
            <a:ext cx="9322526" cy="1325563"/>
          </a:xfrm>
        </p:spPr>
        <p:txBody>
          <a:bodyPr/>
          <a:lstStyle/>
          <a:p>
            <a:pPr algn="ctr"/>
            <a:r>
              <a:rPr lang="en-US" sz="5400" dirty="0">
                <a:solidFill>
                  <a:schemeClr val="accent6">
                    <a:lumMod val="50000"/>
                  </a:schemeClr>
                </a:solidFill>
              </a:rPr>
              <a:t>Non-creditable vs. Potentially Creditable HW</a:t>
            </a:r>
            <a:endParaRPr lang="en-US" sz="5400" dirty="0"/>
          </a:p>
        </p:txBody>
      </p:sp>
    </p:spTree>
    <p:extLst>
      <p:ext uri="{BB962C8B-B14F-4D97-AF65-F5344CB8AC3E}">
        <p14:creationId xmlns:p14="http://schemas.microsoft.com/office/powerpoint/2010/main" val="1067080635"/>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09787-F4D5-4CD5-9E54-2627CE6326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4885" y="3174729"/>
            <a:ext cx="3633531" cy="3279932"/>
          </a:xfrm>
          <a:prstGeom prst="rect">
            <a:avLst/>
          </a:prstGeom>
        </p:spPr>
      </p:pic>
      <p:sp>
        <p:nvSpPr>
          <p:cNvPr id="18" name="Rectangle 17">
            <a:extLst>
              <a:ext uri="{FF2B5EF4-FFF2-40B4-BE49-F238E27FC236}">
                <a16:creationId xmlns:a16="http://schemas.microsoft.com/office/drawing/2014/main" id="{DDF02BB7-7BFD-4424-A7BA-61AC3F328184}"/>
              </a:ext>
              <a:ext uri="{C183D7F6-B498-43B3-948B-1728B52AA6E4}">
                <adec:decorative xmlns:adec="http://schemas.microsoft.com/office/drawing/2017/decorative" val="1"/>
              </a:ext>
            </a:extLst>
          </p:cNvPr>
          <p:cNvSpPr/>
          <p:nvPr/>
        </p:nvSpPr>
        <p:spPr>
          <a:xfrm>
            <a:off x="-468313" y="2025650"/>
            <a:ext cx="12849226" cy="792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6000" dirty="0">
              <a:latin typeface="Franklin Gothic Demi" panose="020B0703020102020204" pitchFamily="34" charset="0"/>
            </a:endParaRPr>
          </a:p>
        </p:txBody>
      </p:sp>
      <p:sp>
        <p:nvSpPr>
          <p:cNvPr id="3" name="TextBox 2">
            <a:extLst>
              <a:ext uri="{FF2B5EF4-FFF2-40B4-BE49-F238E27FC236}">
                <a16:creationId xmlns:a16="http://schemas.microsoft.com/office/drawing/2014/main" id="{0744A240-5FBD-4561-83C1-3B593909BB7A}"/>
              </a:ext>
            </a:extLst>
          </p:cNvPr>
          <p:cNvSpPr txBox="1"/>
          <p:nvPr/>
        </p:nvSpPr>
        <p:spPr>
          <a:xfrm>
            <a:off x="-1834071" y="2822622"/>
            <a:ext cx="10636695" cy="4789003"/>
          </a:xfrm>
          <a:prstGeom prst="rect">
            <a:avLst/>
          </a:prstGeom>
          <a:noFill/>
        </p:spPr>
        <p:txBody>
          <a:bodyPr wrap="square" rtlCol="0">
            <a:spAutoFit/>
          </a:bodyPr>
          <a:lstStyle/>
          <a:p>
            <a:r>
              <a:rPr lang="en-US" sz="500" dirty="0">
                <a:solidFill>
                  <a:schemeClr val="accent6">
                    <a:lumMod val="50000"/>
                  </a:schemeClr>
                </a:solidFill>
                <a:latin typeface="Franklin Gothic Demi Cond" panose="020B0603020102020204" pitchFamily="34" charset="0"/>
              </a:rPr>
              <a:t> </a:t>
            </a:r>
          </a:p>
          <a:p>
            <a:pPr marL="0" indent="0" algn="ctr" eaLnBrk="1" hangingPunct="1">
              <a:buFont typeface="Arial" panose="020B0604020202020204" pitchFamily="34" charset="0"/>
              <a:buNone/>
            </a:pPr>
            <a:r>
              <a:rPr lang="en-US" altLang="en-US" sz="3200" dirty="0">
                <a:solidFill>
                  <a:schemeClr val="accent6">
                    <a:lumMod val="50000"/>
                  </a:schemeClr>
                </a:solidFill>
                <a:latin typeface="Franklin Gothic Demi" panose="020B0703020102020204" pitchFamily="34" charset="0"/>
                <a:cs typeface="Arial" panose="020B0604020202020204" pitchFamily="34" charset="0"/>
              </a:rPr>
              <a:t>Hazardous Waste Program</a:t>
            </a:r>
          </a:p>
          <a:p>
            <a:pPr marL="0" indent="0" algn="ctr" eaLnBrk="1" hangingPunct="1">
              <a:buFont typeface="Arial" panose="020B0604020202020204" pitchFamily="34" charset="0"/>
              <a:buNone/>
            </a:pPr>
            <a:endParaRPr lang="en-US" altLang="en-US" sz="3200" dirty="0">
              <a:solidFill>
                <a:schemeClr val="accent6">
                  <a:lumMod val="50000"/>
                </a:schemeClr>
              </a:solidFill>
              <a:latin typeface="Franklin Gothic Demi" panose="020B0703020102020204" pitchFamily="34" charset="0"/>
              <a:cs typeface="Arial" panose="020B0604020202020204" pitchFamily="34" charset="0"/>
            </a:endParaRPr>
          </a:p>
          <a:p>
            <a:pPr algn="ctr" eaLnBrk="1" hangingPunct="1">
              <a:lnSpc>
                <a:spcPct val="110000"/>
              </a:lnSpc>
            </a:pPr>
            <a:r>
              <a:rPr lang="en-US" altLang="en-US" sz="3200" dirty="0">
                <a:solidFill>
                  <a:schemeClr val="accent6">
                    <a:lumMod val="50000"/>
                  </a:schemeClr>
                </a:solidFill>
                <a:latin typeface="Franklin Gothic Demi" panose="020B0703020102020204" pitchFamily="34" charset="0"/>
                <a:cs typeface="Arial" panose="020B0604020202020204" pitchFamily="34" charset="0"/>
              </a:rPr>
              <a:t>8800 Baymeadows Way West</a:t>
            </a:r>
          </a:p>
          <a:p>
            <a:pPr algn="ctr" eaLnBrk="1" hangingPunct="1">
              <a:lnSpc>
                <a:spcPct val="110000"/>
              </a:lnSpc>
            </a:pPr>
            <a:r>
              <a:rPr lang="en-US" altLang="en-US" sz="3200" dirty="0">
                <a:solidFill>
                  <a:schemeClr val="accent6">
                    <a:lumMod val="50000"/>
                  </a:schemeClr>
                </a:solidFill>
                <a:latin typeface="Franklin Gothic Demi" panose="020B0703020102020204" pitchFamily="34" charset="0"/>
                <a:cs typeface="Arial" panose="020B0604020202020204" pitchFamily="34" charset="0"/>
              </a:rPr>
              <a:t>Suite 100</a:t>
            </a:r>
            <a:br>
              <a:rPr lang="en-US" altLang="en-US" sz="3200" dirty="0">
                <a:solidFill>
                  <a:schemeClr val="accent6">
                    <a:lumMod val="50000"/>
                  </a:schemeClr>
                </a:solidFill>
                <a:latin typeface="Franklin Gothic Demi" panose="020B0703020102020204" pitchFamily="34" charset="0"/>
                <a:cs typeface="Arial" panose="020B0604020202020204" pitchFamily="34" charset="0"/>
              </a:rPr>
            </a:br>
            <a:r>
              <a:rPr lang="en-US" altLang="en-US" sz="3200" dirty="0">
                <a:solidFill>
                  <a:schemeClr val="accent6">
                    <a:lumMod val="50000"/>
                  </a:schemeClr>
                </a:solidFill>
                <a:latin typeface="Franklin Gothic Demi" panose="020B0703020102020204" pitchFamily="34" charset="0"/>
                <a:cs typeface="Arial" panose="020B0604020202020204" pitchFamily="34" charset="0"/>
              </a:rPr>
              <a:t>Jacksonville, Florida 32256</a:t>
            </a:r>
            <a:br>
              <a:rPr lang="en-US" altLang="en-US" sz="3200" dirty="0">
                <a:solidFill>
                  <a:schemeClr val="accent6">
                    <a:lumMod val="50000"/>
                  </a:schemeClr>
                </a:solidFill>
                <a:latin typeface="Franklin Gothic Demi" panose="020B0703020102020204" pitchFamily="34" charset="0"/>
                <a:cs typeface="Arial" panose="020B0604020202020204" pitchFamily="34" charset="0"/>
              </a:rPr>
            </a:br>
            <a:r>
              <a:rPr lang="en-US" altLang="en-US" sz="3200" dirty="0">
                <a:solidFill>
                  <a:schemeClr val="accent6">
                    <a:lumMod val="50000"/>
                  </a:schemeClr>
                </a:solidFill>
                <a:latin typeface="Franklin Gothic Demi" panose="020B0703020102020204" pitchFamily="34" charset="0"/>
                <a:cs typeface="Arial" panose="020B0604020202020204" pitchFamily="34" charset="0"/>
              </a:rPr>
              <a:t>(904) 256-1700</a:t>
            </a:r>
            <a:br>
              <a:rPr lang="en-US" altLang="en-US" sz="3200" dirty="0">
                <a:solidFill>
                  <a:schemeClr val="accent6">
                    <a:lumMod val="50000"/>
                  </a:schemeClr>
                </a:solidFill>
                <a:latin typeface="Franklin Gothic Demi" panose="020B0703020102020204" pitchFamily="34" charset="0"/>
                <a:cs typeface="Arial" panose="020B0604020202020204" pitchFamily="34" charset="0"/>
              </a:rPr>
            </a:br>
            <a:r>
              <a:rPr lang="en-US" altLang="en-US" sz="3200" dirty="0">
                <a:solidFill>
                  <a:schemeClr val="accent6">
                    <a:lumMod val="50000"/>
                  </a:schemeClr>
                </a:solidFill>
                <a:latin typeface="Franklin Gothic Demi" panose="020B0703020102020204" pitchFamily="34" charset="0"/>
                <a:cs typeface="Arial" panose="020B0604020202020204" pitchFamily="34" charset="0"/>
              </a:rPr>
              <a:t>(904) 256-1588 fax</a:t>
            </a:r>
            <a:br>
              <a:rPr lang="en-US" altLang="en-US" sz="3200" dirty="0">
                <a:solidFill>
                  <a:schemeClr val="accent6">
                    <a:lumMod val="50000"/>
                  </a:schemeClr>
                </a:solidFill>
                <a:latin typeface="Franklin Gothic Demi" panose="020B0703020102020204" pitchFamily="34" charset="0"/>
              </a:rPr>
            </a:br>
            <a:endParaRPr lang="en-US" altLang="en-US" sz="3200" dirty="0">
              <a:solidFill>
                <a:schemeClr val="accent6">
                  <a:lumMod val="50000"/>
                </a:schemeClr>
              </a:solidFill>
              <a:latin typeface="Franklin Gothic Demi" panose="020B0703020102020204" pitchFamily="34" charset="0"/>
              <a:cs typeface="Arial" panose="020B0604020202020204" pitchFamily="34" charset="0"/>
            </a:endParaRPr>
          </a:p>
          <a:p>
            <a:pPr marL="914400" lvl="1" indent="-457200">
              <a:buFont typeface="Arial" panose="020B0604020202020204" pitchFamily="34" charset="0"/>
              <a:buChar char="•"/>
            </a:pPr>
            <a:endParaRPr lang="en-US" sz="2500" dirty="0">
              <a:solidFill>
                <a:schemeClr val="accent6">
                  <a:lumMod val="50000"/>
                </a:schemeClr>
              </a:solidFill>
              <a:latin typeface="Franklin Gothic Demi Cond" panose="020B0603020102020204" pitchFamily="34" charset="0"/>
            </a:endParaRPr>
          </a:p>
        </p:txBody>
      </p:sp>
      <p:sp>
        <p:nvSpPr>
          <p:cNvPr id="2" name="Title 1">
            <a:extLst>
              <a:ext uri="{FF2B5EF4-FFF2-40B4-BE49-F238E27FC236}">
                <a16:creationId xmlns:a16="http://schemas.microsoft.com/office/drawing/2014/main" id="{4AE76C13-E27B-4DC5-869B-19D9E4F06530}"/>
              </a:ext>
            </a:extLst>
          </p:cNvPr>
          <p:cNvSpPr>
            <a:spLocks noGrp="1"/>
          </p:cNvSpPr>
          <p:nvPr>
            <p:ph type="title"/>
          </p:nvPr>
        </p:nvSpPr>
        <p:spPr>
          <a:xfrm>
            <a:off x="0" y="1690688"/>
            <a:ext cx="12192000" cy="1325563"/>
          </a:xfrm>
        </p:spPr>
        <p:txBody>
          <a:bodyPr/>
          <a:lstStyle/>
          <a:p>
            <a:pPr algn="ctr"/>
            <a:r>
              <a:rPr lang="en-US" sz="6000" dirty="0">
                <a:latin typeface="Franklin Gothic Demi" panose="020B0703020102020204" pitchFamily="34" charset="0"/>
              </a:rPr>
              <a:t>Questions</a:t>
            </a:r>
            <a:r>
              <a:rPr lang="en-US" sz="7200" dirty="0">
                <a:latin typeface="Franklin Gothic Demi" panose="020B0703020102020204" pitchFamily="34" charset="0"/>
              </a:rPr>
              <a:t>?</a:t>
            </a:r>
            <a:endParaRPr lang="en-US" dirty="0"/>
          </a:p>
        </p:txBody>
      </p:sp>
    </p:spTree>
    <p:extLst>
      <p:ext uri="{BB962C8B-B14F-4D97-AF65-F5344CB8AC3E}">
        <p14:creationId xmlns:p14="http://schemas.microsoft.com/office/powerpoint/2010/main" val="256367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rning poison sign for Black Leaf 40, Nicotine Sulphate">
            <a:extLst>
              <a:ext uri="{FF2B5EF4-FFF2-40B4-BE49-F238E27FC236}">
                <a16:creationId xmlns:a16="http://schemas.microsoft.com/office/drawing/2014/main" id="{4A343DFC-BEE8-4091-B9CC-7E97352C4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942" y="1834241"/>
            <a:ext cx="2495541" cy="1360715"/>
          </a:xfrm>
          <a:prstGeom prst="rect">
            <a:avLst/>
          </a:prstGeom>
        </p:spPr>
      </p:pic>
      <p:pic>
        <p:nvPicPr>
          <p:cNvPr id="10" name="Picture 9" descr="picture of e-juice for e-cigarettes">
            <a:extLst>
              <a:ext uri="{FF2B5EF4-FFF2-40B4-BE49-F238E27FC236}">
                <a16:creationId xmlns:a16="http://schemas.microsoft.com/office/drawing/2014/main" id="{548F8C9C-F7CE-4F5A-95D4-44E2CA2545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8497" y="3663045"/>
            <a:ext cx="2670429" cy="2670429"/>
          </a:xfrm>
          <a:prstGeom prst="rect">
            <a:avLst/>
          </a:prstGeom>
        </p:spPr>
      </p:pic>
      <p:pic>
        <p:nvPicPr>
          <p:cNvPr id="2" name="Picture 1" descr="picture of a beaker filled with an unknown liquid">
            <a:extLst>
              <a:ext uri="{FF2B5EF4-FFF2-40B4-BE49-F238E27FC236}">
                <a16:creationId xmlns:a16="http://schemas.microsoft.com/office/drawing/2014/main" id="{73C20F9B-9334-424E-8977-51EA2E22CDA9}"/>
              </a:ext>
            </a:extLst>
          </p:cNvPr>
          <p:cNvPicPr>
            <a:picLocks noChangeAspect="1"/>
          </p:cNvPicPr>
          <p:nvPr/>
        </p:nvPicPr>
        <p:blipFill>
          <a:blip r:embed="rId5"/>
          <a:stretch>
            <a:fillRect/>
          </a:stretch>
        </p:blipFill>
        <p:spPr>
          <a:xfrm>
            <a:off x="496305" y="3201081"/>
            <a:ext cx="1991250" cy="1993334"/>
          </a:xfrm>
          <a:prstGeom prst="rect">
            <a:avLst/>
          </a:prstGeom>
        </p:spPr>
      </p:pic>
      <p:sp>
        <p:nvSpPr>
          <p:cNvPr id="15362" name="TextBox 18">
            <a:extLst>
              <a:ext uri="{FF2B5EF4-FFF2-40B4-BE49-F238E27FC236}">
                <a16:creationId xmlns:a16="http://schemas.microsoft.com/office/drawing/2014/main" id="{0B045D10-4E69-4DE8-9037-FFE3E247548C}"/>
              </a:ext>
            </a:extLst>
          </p:cNvPr>
          <p:cNvSpPr txBox="1">
            <a:spLocks noChangeArrowheads="1"/>
          </p:cNvSpPr>
          <p:nvPr/>
        </p:nvSpPr>
        <p:spPr bwMode="auto">
          <a:xfrm>
            <a:off x="2113026" y="1487166"/>
            <a:ext cx="5238750" cy="479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marL="457200"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Other unused formulations of nicotine will still be considered P075 when discarded, including</a:t>
            </a:r>
          </a:p>
          <a:p>
            <a:pPr marL="228600" eaLnBrk="1" hangingPunct="1">
              <a:spcBef>
                <a:spcPct val="0"/>
              </a:spcBef>
              <a:spcAft>
                <a:spcPts val="600"/>
              </a:spcAft>
              <a:buNone/>
            </a:pPr>
            <a:endParaRPr lang="en-US" altLang="en-US" sz="2600" dirty="0">
              <a:solidFill>
                <a:schemeClr val="accent6">
                  <a:lumMod val="50000"/>
                </a:schemeClr>
              </a:solidFill>
              <a:latin typeface="Franklin Gothic Demi Cond" panose="020B0706030402020204" pitchFamily="34" charset="0"/>
            </a:endParaRPr>
          </a:p>
          <a:p>
            <a:pPr marL="1200150" lvl="1"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E-Liquid / e-Juice in e-cigarettes, cartridges, or vials</a:t>
            </a:r>
          </a:p>
          <a:p>
            <a:pPr marL="1200150" lvl="1"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Prescription nicotine (e.g., nasal spray, inhaler)</a:t>
            </a:r>
          </a:p>
          <a:p>
            <a:pPr marL="1200150" lvl="1"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Legacy pesticides containing nicotine</a:t>
            </a:r>
          </a:p>
          <a:p>
            <a:pPr marL="1200150" lvl="1" indent="-228600" eaLnBrk="1" hangingPunct="1">
              <a:spcBef>
                <a:spcPct val="0"/>
              </a:spcBef>
              <a:spcAft>
                <a:spcPts val="600"/>
              </a:spcAft>
            </a:pPr>
            <a:r>
              <a:rPr lang="en-US" altLang="en-US" sz="2600" dirty="0">
                <a:solidFill>
                  <a:schemeClr val="accent6">
                    <a:lumMod val="50000"/>
                  </a:schemeClr>
                </a:solidFill>
                <a:latin typeface="Franklin Gothic Demi Cond" panose="020B0706030402020204" pitchFamily="34" charset="0"/>
              </a:rPr>
              <a:t>Nicotine used in research and manufacturing</a:t>
            </a:r>
          </a:p>
        </p:txBody>
      </p:sp>
      <p:sp>
        <p:nvSpPr>
          <p:cNvPr id="3" name="Title 2">
            <a:extLst>
              <a:ext uri="{FF2B5EF4-FFF2-40B4-BE49-F238E27FC236}">
                <a16:creationId xmlns:a16="http://schemas.microsoft.com/office/drawing/2014/main" id="{55BF854F-D4C1-4AD5-85B1-77FBF1D23B59}"/>
              </a:ext>
            </a:extLst>
          </p:cNvPr>
          <p:cNvSpPr>
            <a:spLocks noGrp="1"/>
          </p:cNvSpPr>
          <p:nvPr>
            <p:ph type="title"/>
          </p:nvPr>
        </p:nvSpPr>
        <p:spPr>
          <a:xfrm>
            <a:off x="2031274" y="274633"/>
            <a:ext cx="9322526" cy="1325563"/>
          </a:xfrm>
        </p:spPr>
        <p:txBody>
          <a:bodyPr/>
          <a:lstStyle/>
          <a:p>
            <a:pPr algn="ctr" eaLnBrk="1" hangingPunct="1">
              <a:lnSpc>
                <a:spcPct val="100000"/>
              </a:lnSpc>
              <a:defRPr/>
            </a:pPr>
            <a:r>
              <a:rPr lang="en-US" altLang="en-US" sz="5400" dirty="0">
                <a:solidFill>
                  <a:schemeClr val="accent6">
                    <a:lumMod val="50000"/>
                  </a:schemeClr>
                </a:solidFill>
                <a:ea typeface="League Gothic" pitchFamily="2" charset="77"/>
                <a:cs typeface="League Gothic" pitchFamily="2" charset="77"/>
              </a:rPr>
              <a:t>Amendment of the Nicotine Listing</a:t>
            </a:r>
          </a:p>
        </p:txBody>
      </p:sp>
    </p:spTree>
    <p:extLst>
      <p:ext uri="{BB962C8B-B14F-4D97-AF65-F5344CB8AC3E}">
        <p14:creationId xmlns:p14="http://schemas.microsoft.com/office/powerpoint/2010/main" val="3244962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05EC1000DB4468A903A79E844E91A" ma:contentTypeVersion="9" ma:contentTypeDescription="Create a new document." ma:contentTypeScope="" ma:versionID="467f7360b2761e733ebcc5c7b63f24f5">
  <xsd:schema xmlns:xsd="http://www.w3.org/2001/XMLSchema" xmlns:xs="http://www.w3.org/2001/XMLSchema" xmlns:p="http://schemas.microsoft.com/office/2006/metadata/properties" xmlns:ns1="http://schemas.microsoft.com/sharepoint/v3" xmlns:ns3="89efca77-f432-452c-8e16-255d7bdd5842" targetNamespace="http://schemas.microsoft.com/office/2006/metadata/properties" ma:root="true" ma:fieldsID="5e8e061bb68f70cdef89d1c581ab2c83" ns1:_="" ns3:_="">
    <xsd:import namespace="http://schemas.microsoft.com/sharepoint/v3"/>
    <xsd:import namespace="89efca77-f432-452c-8e16-255d7bdd5842"/>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efca77-f432-452c-8e16-255d7bdd58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E086B1A-B9D8-423C-AA71-D153702DD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efca77-f432-452c-8e16-255d7bdd5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86689E-D563-41BB-9283-F7CE65908931}">
  <ds:schemaRefs>
    <ds:schemaRef ds:uri="http://schemas.microsoft.com/sharepoint/v3/contenttype/forms"/>
  </ds:schemaRefs>
</ds:datastoreItem>
</file>

<file path=customXml/itemProps3.xml><?xml version="1.0" encoding="utf-8"?>
<ds:datastoreItem xmlns:ds="http://schemas.openxmlformats.org/officeDocument/2006/customXml" ds:itemID="{2B08F737-C899-4983-AEE0-42A595F7274B}">
  <ds:schemaRefs>
    <ds:schemaRef ds:uri="http://schemas.microsoft.com/sharepoint/v3"/>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9efca77-f432-452c-8e16-255d7bdd584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3941</TotalTime>
  <Words>5779</Words>
  <Application>Microsoft Office PowerPoint</Application>
  <PresentationFormat>Widescreen</PresentationFormat>
  <Paragraphs>803</Paragraphs>
  <Slides>85</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Arial</vt:lpstr>
      <vt:lpstr>Calibri</vt:lpstr>
      <vt:lpstr>Calibri Light</vt:lpstr>
      <vt:lpstr>Franklin Gothic Demi</vt:lpstr>
      <vt:lpstr>Franklin Gothic Demi Cond</vt:lpstr>
      <vt:lpstr>Franklin Gothic Medium</vt:lpstr>
      <vt:lpstr>Franklin Gothic Medium Cond</vt:lpstr>
      <vt:lpstr>Wingdings</vt:lpstr>
      <vt:lpstr>Office Theme</vt:lpstr>
      <vt:lpstr>Management Standards for Hazardous Waste Pharmaceuticals </vt:lpstr>
      <vt:lpstr>Management Standards for Hazardous Waste Pharmaceuticals</vt:lpstr>
      <vt:lpstr>Effective Dates</vt:lpstr>
      <vt:lpstr>Effective Dates</vt:lpstr>
      <vt:lpstr>Sewer Prohibition</vt:lpstr>
      <vt:lpstr>Exclusion Amendment</vt:lpstr>
      <vt:lpstr> Pretreatment Standards – Prohibited Discharges</vt:lpstr>
      <vt:lpstr>Amendment of the Nicotine Listing</vt:lpstr>
      <vt:lpstr>Amendment of the Nicotine Listing</vt:lpstr>
      <vt:lpstr>40 CFR Part 266 Subpart P</vt:lpstr>
      <vt:lpstr>What is NOT covered today that is in Subpart P?</vt:lpstr>
      <vt:lpstr>Applicability</vt:lpstr>
      <vt:lpstr>New Definitions</vt:lpstr>
      <vt:lpstr>Pharmaceutical</vt:lpstr>
      <vt:lpstr>Pharmaceutical</vt:lpstr>
      <vt:lpstr>Definition of Pharmaceutical (Continued)</vt:lpstr>
      <vt:lpstr>Hazardous Waste Pharmaceutical</vt:lpstr>
      <vt:lpstr>Hazardous Waste Pharmaceutical</vt:lpstr>
      <vt:lpstr>Hazardous Waste Pharmaceutical</vt:lpstr>
      <vt:lpstr>Hazardous Waste Pharmaceutical</vt:lpstr>
      <vt:lpstr>Non-Creditable HW Pharmaceutical</vt:lpstr>
      <vt:lpstr>Non-Creditable HW Pharmaceutical</vt:lpstr>
      <vt:lpstr>Potentially Creditable HW Pharmaceutical</vt:lpstr>
      <vt:lpstr>Evaluated HW Pharmaceutical</vt:lpstr>
      <vt:lpstr>Healthcare Facility</vt:lpstr>
      <vt:lpstr>Healthcare Facility</vt:lpstr>
      <vt:lpstr>Long-Term Care Facility</vt:lpstr>
      <vt:lpstr>Long-Term Care Facility</vt:lpstr>
      <vt:lpstr>Household Waste Pharmaceutical</vt:lpstr>
      <vt:lpstr>Reverse Distributor</vt:lpstr>
      <vt:lpstr>Applicability- Do I have to comply with Subpart P?</vt:lpstr>
      <vt:lpstr>Applicability</vt:lpstr>
      <vt:lpstr>Applicability</vt:lpstr>
      <vt:lpstr>VSQG Healthcare Facilities</vt:lpstr>
      <vt:lpstr>VSQG Healthcare Facilities – Non-Optional Provisions</vt:lpstr>
      <vt:lpstr>VSQG Healthcare Facilities – Optional Provisions</vt:lpstr>
      <vt:lpstr>VSQG Healthcare Facilities – Optional Provisions</vt:lpstr>
      <vt:lpstr>How Does This Effect My Generator Category?</vt:lpstr>
      <vt:lpstr>How Does This Effect My Generator Category?</vt:lpstr>
      <vt:lpstr>Healthcare Facilities Standards</vt:lpstr>
      <vt:lpstr>Healthcare Facilities Standards</vt:lpstr>
      <vt:lpstr>DEA Controlled Substances</vt:lpstr>
      <vt:lpstr>DEA Controlled Substances &amp; RCRA HW</vt:lpstr>
      <vt:lpstr>DEA Controlled Substances – Conditions for Exemption</vt:lpstr>
      <vt:lpstr>DEA Controlled Substances – Conditions for Exemption</vt:lpstr>
      <vt:lpstr>Empty Containers</vt:lpstr>
      <vt:lpstr>Empty Containers</vt:lpstr>
      <vt:lpstr>Empty Containers</vt:lpstr>
      <vt:lpstr>Residues of HW Pharmaceuticals</vt:lpstr>
      <vt:lpstr>Residues of HW Pharmaceuticals</vt:lpstr>
      <vt:lpstr>Residues of HW Pharmaceuticals</vt:lpstr>
      <vt:lpstr>Empty Containers – Traditional Standards</vt:lpstr>
      <vt:lpstr>Empty Containers</vt:lpstr>
      <vt:lpstr> Non-Creditable Hazardous Waste Pharmaceuticals</vt:lpstr>
      <vt:lpstr> Non-Creditable Hazardous Waste Pharmaceuticals</vt:lpstr>
      <vt:lpstr> Non-Creditable Hazardous Waste Pharmaceuticals</vt:lpstr>
      <vt:lpstr> Non-Creditable Hazardous Waste Pharmaceuticals  </vt:lpstr>
      <vt:lpstr> Non-Creditable Hazardous Waste Pharmaceuticals</vt:lpstr>
      <vt:lpstr> Non-Creditable Hazardous Waste Pharmaceuticals</vt:lpstr>
      <vt:lpstr> Non-Creditable Hazardous Waste Pharmaceuticals</vt:lpstr>
      <vt:lpstr> Non-Creditable Hazardous Waste Pharmaceuticals</vt:lpstr>
      <vt:lpstr>Pharmaceutical labeling </vt:lpstr>
      <vt:lpstr> Non-Creditable Hazardous Waste Pharmaceuticals</vt:lpstr>
      <vt:lpstr> Non-Creditable Hazardous Waste Pharmaceuticals</vt:lpstr>
      <vt:lpstr> Non-Creditable Hazardous Waste Pharmaceuticals</vt:lpstr>
      <vt:lpstr> Non-Creditable Hazardous Waste Pharmaceuticals</vt:lpstr>
      <vt:lpstr> Non-Creditable Hazardous Waste Pharmaceuticals</vt:lpstr>
      <vt:lpstr> Non-Creditable Hazardous Waste Pharmaceuticals  </vt:lpstr>
      <vt:lpstr> Non-Creditable Hazardous Waste Pharmaceuticals</vt:lpstr>
      <vt:lpstr> Non-Creditable Hazardous Waste Pharmaceuticals</vt:lpstr>
      <vt:lpstr> Non-Creditable Hazardous Waste Pharmaceuticals</vt:lpstr>
      <vt:lpstr> Non-Creditable Hazardous Waste Pharmaceuticals</vt:lpstr>
      <vt:lpstr> Non-Creditable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Potentially Creditable Hazardous Waste Pharmaceuticals</vt:lpstr>
      <vt:lpstr>Non-creditable vs. Potentially Creditable HW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John</dc:creator>
  <cp:lastModifiedBy>Foote, Joe</cp:lastModifiedBy>
  <cp:revision>272</cp:revision>
  <cp:lastPrinted>2019-10-28T20:13:15Z</cp:lastPrinted>
  <dcterms:created xsi:type="dcterms:W3CDTF">2019-07-29T16:59:23Z</dcterms:created>
  <dcterms:modified xsi:type="dcterms:W3CDTF">2020-01-21T15:31:25Z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0x01010058905EC1000DB4468A903A79E844E91A</vt:lpwstr>
  </property>
</Properties>
</file>