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8" r:id="rId2"/>
    <p:sldId id="288" r:id="rId3"/>
    <p:sldId id="293" r:id="rId4"/>
    <p:sldId id="269" r:id="rId5"/>
    <p:sldId id="258" r:id="rId6"/>
    <p:sldId id="295" r:id="rId7"/>
    <p:sldId id="284" r:id="rId8"/>
    <p:sldId id="271" r:id="rId9"/>
    <p:sldId id="289" r:id="rId10"/>
    <p:sldId id="278" r:id="rId11"/>
    <p:sldId id="292" r:id="rId12"/>
    <p:sldId id="259" r:id="rId13"/>
    <p:sldId id="282" r:id="rId14"/>
    <p:sldId id="290" r:id="rId15"/>
    <p:sldId id="272" r:id="rId16"/>
    <p:sldId id="280" r:id="rId17"/>
    <p:sldId id="274" r:id="rId18"/>
    <p:sldId id="298" r:id="rId19"/>
    <p:sldId id="273" r:id="rId20"/>
    <p:sldId id="285" r:id="rId21"/>
    <p:sldId id="276" r:id="rId22"/>
    <p:sldId id="279" r:id="rId23"/>
    <p:sldId id="266" r:id="rId24"/>
    <p:sldId id="286" r:id="rId25"/>
    <p:sldId id="283" r:id="rId26"/>
  </p:sldIdLst>
  <p:sldSz cx="9144000" cy="6858000" type="screen4x3"/>
  <p:notesSz cx="6858000" cy="9144000"/>
  <p:defaultTextStyle>
    <a:defPPr>
      <a:defRPr lang="en-US"/>
    </a:defPPr>
    <a:lvl1pPr algn="l" rtl="0" fontAlgn="base">
      <a:spcBef>
        <a:spcPct val="0"/>
      </a:spcBef>
      <a:spcAft>
        <a:spcPct val="0"/>
      </a:spcAft>
      <a:defRPr sz="3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800" kern="1200">
        <a:solidFill>
          <a:schemeClr val="tx1"/>
        </a:solidFill>
        <a:latin typeface="Arial" panose="020B0604020202020204" pitchFamily="34" charset="0"/>
        <a:ea typeface="+mn-ea"/>
        <a:cs typeface="+mn-cs"/>
      </a:defRPr>
    </a:lvl5pPr>
    <a:lvl6pPr marL="2286000" algn="l" defTabSz="914400" rtl="0" eaLnBrk="1" latinLnBrk="0" hangingPunct="1">
      <a:defRPr sz="3800" kern="1200">
        <a:solidFill>
          <a:schemeClr val="tx1"/>
        </a:solidFill>
        <a:latin typeface="Arial" panose="020B0604020202020204" pitchFamily="34" charset="0"/>
        <a:ea typeface="+mn-ea"/>
        <a:cs typeface="+mn-cs"/>
      </a:defRPr>
    </a:lvl6pPr>
    <a:lvl7pPr marL="2743200" algn="l" defTabSz="914400" rtl="0" eaLnBrk="1" latinLnBrk="0" hangingPunct="1">
      <a:defRPr sz="3800" kern="1200">
        <a:solidFill>
          <a:schemeClr val="tx1"/>
        </a:solidFill>
        <a:latin typeface="Arial" panose="020B0604020202020204" pitchFamily="34" charset="0"/>
        <a:ea typeface="+mn-ea"/>
        <a:cs typeface="+mn-cs"/>
      </a:defRPr>
    </a:lvl7pPr>
    <a:lvl8pPr marL="3200400" algn="l" defTabSz="914400" rtl="0" eaLnBrk="1" latinLnBrk="0" hangingPunct="1">
      <a:defRPr sz="3800" kern="1200">
        <a:solidFill>
          <a:schemeClr val="tx1"/>
        </a:solidFill>
        <a:latin typeface="Arial" panose="020B0604020202020204" pitchFamily="34" charset="0"/>
        <a:ea typeface="+mn-ea"/>
        <a:cs typeface="+mn-cs"/>
      </a:defRPr>
    </a:lvl8pPr>
    <a:lvl9pPr marL="3657600" algn="l" defTabSz="914400" rtl="0" eaLnBrk="1" latinLnBrk="0" hangingPunct="1">
      <a:defRPr sz="3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1116" autoAdjust="0"/>
  </p:normalViewPr>
  <p:slideViewPr>
    <p:cSldViewPr>
      <p:cViewPr varScale="1">
        <p:scale>
          <a:sx n="100" d="100"/>
          <a:sy n="100" d="100"/>
        </p:scale>
        <p:origin x="13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3609505D-691E-4B09-BA00-DEDD6A331B9D}" type="datetimeFigureOut">
              <a:rPr lang="en-US"/>
              <a:pPr>
                <a:defRPr/>
              </a:pPr>
              <a:t>7/13/2017</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451CAB43-0EAE-4BEF-B31B-A4014B00850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6:03.4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0,'31'32,"1"-32,0 0,-1 0,1 0,32 0,-32 0,-1 0,33 32,-1-32,-31 0,0 0,0 0,-1 0,-31 32,0-1,0 1,-31 0,-1-1,32 1,-32 0,32 0,-32 0,32-1,0 1,0 0,0-1,0 1,0 0,0 0,0 0,32-1,-32 1,0-64,-32 32,32-31,-32-1,1 0,-1 0,32 0,-32 32,-31-31,31-1,-32 32,33-32,-1 32,32-31</inkml:trace>
</inkml:ink>
</file>

<file path=ppt/ink/ink2.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6:08.6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127 0,'95'0,"1"0,-1 32,64-1,-33-31,2 32,-65-32,-31 0,31 32,-31-32,-32 31,0 1,0 0,0 0,0 0,-32-32,32 31,-32-31,32 32,-31-32,-1 0,32 32,-32-32,1 31,-1-31,0 32,0 0,0-32,32 32,-31-32,31 32,-32-32,0 0,1 0,-1-32,0 0,0 0,0 32,1-32,31 1,-32 31,0-32,1 0,-1 32,0 0,0-31,-31-1,31 32,0-32,1 32,-1-32,0 32</inkml:trace>
</inkml:ink>
</file>

<file path=ppt/ink/ink3.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6:13.4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0,'32'0,"0"0,-1 0,1 0,31 0,-31 0,0 0,0 0,31 0,-31 0,0 0,-1 0</inkml:trace>
</inkml:ink>
</file>

<file path=ppt/ink/ink4.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6:24.2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0,'32'0,"63"0,-63 0,0 0,-1 0,1 0,32 0,-32 0,-1 0,1 32,0-32,-1 0,1 0,0 0,0 0,0 0</inkml:trace>
</inkml:ink>
</file>

<file path=ppt/ink/ink5.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6:29.3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0,'64'0,"-32"0,-1 0,1 0,0 0,-1 0,1 0,32 32,-1-32,64 63,-63-63,-32 32,-32-1,0 1,0 32,0-32,31-1,-31 33,-31-64,-1 0,0 0,0 0,0 0,1 0,-1 0,0 0,1 0,-1 0,0 0,-32-95,33 31,-1 32,-63 0,63-31,0 31</inkml:trace>
</inkml:ink>
</file>

<file path=ppt/ink/ink6.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8:14.1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0,'32'0,"-1"0,1 0,0 0,-1 0,1 0,0 0,32 0,-33 0,1 0,0 0</inkml:trace>
</inkml:ink>
</file>

<file path=ppt/ink/ink7.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3" units="1/cm"/>
          <inkml:channelProperty channel="Y" name="resolution" value="22" units="1/cm"/>
        </inkml:channelProperties>
      </inkml:inkSource>
      <inkml:timestamp xml:id="ts0" timeString="2009-03-02T16:58:17.7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8D04C34-AAAC-4C6F-81B4-1D3FAB08F167}" type="datetimeFigureOut">
              <a:rPr lang="en-US"/>
              <a:pPr>
                <a:defRPr/>
              </a:pPr>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401CE0-8872-4924-B9AF-26F2C3D9364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fld id="{12369BE8-E857-49F0-84DE-78855ECC75D1}"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EE0B4A-8093-472A-9E6F-A2B653EF3AAF}" type="slidenum">
              <a:rPr lang="en-US" altLang="en-US"/>
              <a:pPr/>
              <a:t>‹#›</a:t>
            </a:fld>
            <a:endParaRPr lang="en-US" altLang="en-US"/>
          </a:p>
        </p:txBody>
      </p:sp>
    </p:spTree>
    <p:extLst>
      <p:ext uri="{BB962C8B-B14F-4D97-AF65-F5344CB8AC3E}">
        <p14:creationId xmlns:p14="http://schemas.microsoft.com/office/powerpoint/2010/main" val="399272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CDF702-B660-4715-B665-F8098C12B7F4}" type="slidenum">
              <a:rPr lang="en-US" altLang="en-US"/>
              <a:pPr/>
              <a:t>‹#›</a:t>
            </a:fld>
            <a:endParaRPr lang="en-US" altLang="en-US"/>
          </a:p>
        </p:txBody>
      </p:sp>
    </p:spTree>
    <p:extLst>
      <p:ext uri="{BB962C8B-B14F-4D97-AF65-F5344CB8AC3E}">
        <p14:creationId xmlns:p14="http://schemas.microsoft.com/office/powerpoint/2010/main" val="242560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8E5267-D2C4-4A96-96F4-6336DBEDD014}" type="slidenum">
              <a:rPr lang="en-US" altLang="en-US"/>
              <a:pPr/>
              <a:t>‹#›</a:t>
            </a:fld>
            <a:endParaRPr lang="en-US" altLang="en-US"/>
          </a:p>
        </p:txBody>
      </p:sp>
    </p:spTree>
    <p:extLst>
      <p:ext uri="{BB962C8B-B14F-4D97-AF65-F5344CB8AC3E}">
        <p14:creationId xmlns:p14="http://schemas.microsoft.com/office/powerpoint/2010/main" val="258790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050C5D-3D6B-4567-ADA0-4CD8FD3E055B}" type="slidenum">
              <a:rPr lang="en-US" altLang="en-US"/>
              <a:pPr/>
              <a:t>‹#›</a:t>
            </a:fld>
            <a:endParaRPr lang="en-US" altLang="en-US"/>
          </a:p>
        </p:txBody>
      </p:sp>
    </p:spTree>
    <p:extLst>
      <p:ext uri="{BB962C8B-B14F-4D97-AF65-F5344CB8AC3E}">
        <p14:creationId xmlns:p14="http://schemas.microsoft.com/office/powerpoint/2010/main" val="365143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AD7E61-9EFC-4FC5-BF15-FE9E01E1CD10}" type="slidenum">
              <a:rPr lang="en-US" altLang="en-US"/>
              <a:pPr/>
              <a:t>‹#›</a:t>
            </a:fld>
            <a:endParaRPr lang="en-US" altLang="en-US"/>
          </a:p>
        </p:txBody>
      </p:sp>
    </p:spTree>
    <p:extLst>
      <p:ext uri="{BB962C8B-B14F-4D97-AF65-F5344CB8AC3E}">
        <p14:creationId xmlns:p14="http://schemas.microsoft.com/office/powerpoint/2010/main" val="354213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CC34DA-DDC5-436A-880F-1E75DCA58323}" type="slidenum">
              <a:rPr lang="en-US" altLang="en-US"/>
              <a:pPr/>
              <a:t>‹#›</a:t>
            </a:fld>
            <a:endParaRPr lang="en-US" altLang="en-US"/>
          </a:p>
        </p:txBody>
      </p:sp>
    </p:spTree>
    <p:extLst>
      <p:ext uri="{BB962C8B-B14F-4D97-AF65-F5344CB8AC3E}">
        <p14:creationId xmlns:p14="http://schemas.microsoft.com/office/powerpoint/2010/main" val="190045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E9B424-C961-47BD-92DB-E2F6C9D1AD87}" type="slidenum">
              <a:rPr lang="en-US" altLang="en-US"/>
              <a:pPr/>
              <a:t>‹#›</a:t>
            </a:fld>
            <a:endParaRPr lang="en-US" altLang="en-US"/>
          </a:p>
        </p:txBody>
      </p:sp>
    </p:spTree>
    <p:extLst>
      <p:ext uri="{BB962C8B-B14F-4D97-AF65-F5344CB8AC3E}">
        <p14:creationId xmlns:p14="http://schemas.microsoft.com/office/powerpoint/2010/main" val="128416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2057222-E0A8-4FDF-BF30-155C4D353CD4}" type="slidenum">
              <a:rPr lang="en-US" altLang="en-US"/>
              <a:pPr/>
              <a:t>‹#›</a:t>
            </a:fld>
            <a:endParaRPr lang="en-US" altLang="en-US"/>
          </a:p>
        </p:txBody>
      </p:sp>
    </p:spTree>
    <p:extLst>
      <p:ext uri="{BB962C8B-B14F-4D97-AF65-F5344CB8AC3E}">
        <p14:creationId xmlns:p14="http://schemas.microsoft.com/office/powerpoint/2010/main" val="35310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5373D5B-F555-4846-B67F-D4257F926686}" type="slidenum">
              <a:rPr lang="en-US" altLang="en-US"/>
              <a:pPr/>
              <a:t>‹#›</a:t>
            </a:fld>
            <a:endParaRPr lang="en-US" altLang="en-US"/>
          </a:p>
        </p:txBody>
      </p:sp>
    </p:spTree>
    <p:extLst>
      <p:ext uri="{BB962C8B-B14F-4D97-AF65-F5344CB8AC3E}">
        <p14:creationId xmlns:p14="http://schemas.microsoft.com/office/powerpoint/2010/main" val="159976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9E81EF2-03CC-4C8F-8859-9990F795B0D4}" type="slidenum">
              <a:rPr lang="en-US" altLang="en-US"/>
              <a:pPr/>
              <a:t>‹#›</a:t>
            </a:fld>
            <a:endParaRPr lang="en-US" altLang="en-US"/>
          </a:p>
        </p:txBody>
      </p:sp>
    </p:spTree>
    <p:extLst>
      <p:ext uri="{BB962C8B-B14F-4D97-AF65-F5344CB8AC3E}">
        <p14:creationId xmlns:p14="http://schemas.microsoft.com/office/powerpoint/2010/main" val="24045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18F3F8-CE2A-468F-9C71-5DC552A45D33}" type="slidenum">
              <a:rPr lang="en-US" altLang="en-US"/>
              <a:pPr/>
              <a:t>‹#›</a:t>
            </a:fld>
            <a:endParaRPr lang="en-US" altLang="en-US"/>
          </a:p>
        </p:txBody>
      </p:sp>
    </p:spTree>
    <p:extLst>
      <p:ext uri="{BB962C8B-B14F-4D97-AF65-F5344CB8AC3E}">
        <p14:creationId xmlns:p14="http://schemas.microsoft.com/office/powerpoint/2010/main" val="230564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88D586-2A8D-4738-A77E-50BBA3BF8BA4}" type="slidenum">
              <a:rPr lang="en-US" altLang="en-US"/>
              <a:pPr/>
              <a:t>‹#›</a:t>
            </a:fld>
            <a:endParaRPr lang="en-US" altLang="en-US"/>
          </a:p>
        </p:txBody>
      </p:sp>
    </p:spTree>
    <p:extLst>
      <p:ext uri="{BB962C8B-B14F-4D97-AF65-F5344CB8AC3E}">
        <p14:creationId xmlns:p14="http://schemas.microsoft.com/office/powerpoint/2010/main" val="395716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187BEC-F336-4639-8AE3-0A0A330E2A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yflorida.com/dor/property/appraisers.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floridadep.gov/waste/district-business-support/content/public-notification-discovery-contamin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doh.state.fl.us/chdsitelist.ht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Letha.Osborn@york-claims.com" TargetMode="External"/><Relationship Id="rId4" Type="http://schemas.openxmlformats.org/officeDocument/2006/relationships/hyperlink" Target="mailto:Melike.Altun@dep.state.fl.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oridadep.gov/%20waste/district-business-support/content/public-notification-discovery-contamin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oridadep.gov/waste/petroleum-restoration/forms/initial-notice-contamination-beyond-property-boundar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myflorida.com/dor/property/appraiser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8.emf"/><Relationship Id="rId12" Type="http://schemas.openxmlformats.org/officeDocument/2006/relationships/customXml" Target="../ink/ink5.xml"/><Relationship Id="rId17" Type="http://schemas.openxmlformats.org/officeDocument/2006/relationships/image" Target="../media/image13.emf"/><Relationship Id="rId2" Type="http://schemas.openxmlformats.org/officeDocument/2006/relationships/notesSlide" Target="../notesSlides/notesSlide9.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image" Target="../media/image12.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emf"/><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6"/>
          <p:cNvSpPr txBox="1">
            <a:spLocks noChangeArrowheads="1"/>
          </p:cNvSpPr>
          <p:nvPr/>
        </p:nvSpPr>
        <p:spPr bwMode="auto">
          <a:xfrm>
            <a:off x="5486400" y="6172200"/>
            <a:ext cx="2198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000" b="1">
                <a:solidFill>
                  <a:schemeClr val="accent2"/>
                </a:solidFill>
              </a:rPr>
              <a:t>Melike Altun, EM</a:t>
            </a:r>
          </a:p>
        </p:txBody>
      </p:sp>
      <p:pic>
        <p:nvPicPr>
          <p:cNvPr id="5124" name="Picture 5" descr="j034958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8674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rot="-840000">
            <a:off x="3962400" y="3048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spcBef>
                <a:spcPct val="50000"/>
              </a:spcBef>
            </a:pPr>
            <a:r>
              <a:rPr lang="en-US" altLang="en-US" sz="2400" b="1"/>
              <a:t>NOTICING PACKAGE</a:t>
            </a:r>
          </a:p>
        </p:txBody>
      </p:sp>
      <p:sp>
        <p:nvSpPr>
          <p:cNvPr id="4" name="Title 3" hidden="1"/>
          <p:cNvSpPr>
            <a:spLocks noGrp="1"/>
          </p:cNvSpPr>
          <p:nvPr>
            <p:ph type="title"/>
          </p:nvPr>
        </p:nvSpPr>
        <p:spPr/>
        <p:txBody>
          <a:bodyPr/>
          <a:lstStyle/>
          <a:p>
            <a:r>
              <a:rPr lang="en-US" dirty="0"/>
              <a:t>Noticing Package</a:t>
            </a:r>
          </a:p>
        </p:txBody>
      </p:sp>
      <p:sp>
        <p:nvSpPr>
          <p:cNvPr id="5" name="Content Placeholder 4" hidden="1"/>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ject 6" descr="Soil Analytical Map examp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5334000"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a:t>Screenshot of example Soil Analytical Results Map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8200"/>
            <a:ext cx="8229600" cy="1143000"/>
          </a:xfrm>
        </p:spPr>
        <p:txBody>
          <a:bodyPr/>
          <a:lstStyle/>
          <a:p>
            <a:pPr marL="342900" lvl="0" indent="-342900">
              <a:spcBef>
                <a:spcPct val="20000"/>
              </a:spcBef>
            </a:pPr>
            <a:r>
              <a:rPr lang="en-US" altLang="en-US" sz="2400" b="1" dirty="0">
                <a:solidFill>
                  <a:srgbClr val="003399"/>
                </a:solidFill>
                <a:ea typeface="+mn-ea"/>
                <a:cs typeface="+mn-cs"/>
              </a:rPr>
              <a:t>WILL THE DEPARTMENT TAKE ADDITIONAL STEPS WHEN IT IS ACTING AS THE PRSR AT A STATE –FUNDED CLEANUP SITE?</a:t>
            </a:r>
            <a:br>
              <a:rPr lang="en-US" altLang="en-US" sz="2400" b="1" dirty="0">
                <a:solidFill>
                  <a:srgbClr val="003399"/>
                </a:solidFill>
                <a:ea typeface="+mn-ea"/>
                <a:cs typeface="+mn-cs"/>
              </a:rPr>
            </a:br>
            <a:br>
              <a:rPr lang="en-US" altLang="en-US" sz="2400" b="1" dirty="0">
                <a:solidFill>
                  <a:srgbClr val="003399"/>
                </a:solidFill>
                <a:ea typeface="+mn-ea"/>
                <a:cs typeface="+mn-cs"/>
              </a:rPr>
            </a:br>
            <a:r>
              <a:rPr lang="en-US" altLang="en-US" sz="2400" b="1" dirty="0">
                <a:solidFill>
                  <a:srgbClr val="003399"/>
                </a:solidFill>
                <a:ea typeface="+mn-ea"/>
                <a:cs typeface="+mn-cs"/>
              </a:rPr>
              <a:t>YES!</a:t>
            </a:r>
            <a:br>
              <a:rPr lang="en-US" altLang="en-US" sz="2400" b="1" dirty="0">
                <a:solidFill>
                  <a:srgbClr val="000000"/>
                </a:solidFill>
                <a:ea typeface="+mn-ea"/>
                <a:cs typeface="+mn-cs"/>
              </a:rPr>
            </a:br>
            <a:endParaRPr lang="en-US" sz="2400" b="1" dirty="0"/>
          </a:p>
        </p:txBody>
      </p:sp>
      <p:sp>
        <p:nvSpPr>
          <p:cNvPr id="13314" name="Rectangle 3" hidden="1"/>
          <p:cNvSpPr>
            <a:spLocks noGrp="1" noChangeArrowheads="1"/>
          </p:cNvSpPr>
          <p:nvPr>
            <p:ph type="body" idx="1"/>
          </p:nvPr>
        </p:nvSpPr>
        <p:spPr/>
        <p:txBody>
          <a:bodyPr/>
          <a:lstStyle/>
          <a:p>
            <a:endParaRPr lang="en-US" altLang="en-US" dirty="0"/>
          </a:p>
        </p:txBody>
      </p:sp>
      <p:sp>
        <p:nvSpPr>
          <p:cNvPr id="13315" name="Text Box 4"/>
          <p:cNvSpPr txBox="1">
            <a:spLocks noChangeArrowheads="1"/>
          </p:cNvSpPr>
          <p:nvPr/>
        </p:nvSpPr>
        <p:spPr bwMode="auto">
          <a:xfrm>
            <a:off x="685800" y="3124200"/>
            <a:ext cx="7696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en-US" sz="1800" b="1" dirty="0">
                <a:solidFill>
                  <a:srgbClr val="003399"/>
                </a:solidFill>
              </a:rPr>
              <a:t>THE DEPARTMENT WILL DO ADDITIONAL NOTICING FOR SUSPECTED CONTAMINANTS.</a:t>
            </a:r>
          </a:p>
          <a:p>
            <a:pPr eaLnBrk="1" hangingPunct="1">
              <a:buFont typeface="Wingdings" panose="05000000000000000000" pitchFamily="2" charset="2"/>
              <a:buChar char="§"/>
            </a:pPr>
            <a:endParaRPr lang="en-US" altLang="en-US" sz="1800" b="1" dirty="0">
              <a:solidFill>
                <a:srgbClr val="003399"/>
              </a:solidFill>
            </a:endParaRPr>
          </a:p>
          <a:p>
            <a:pPr lvl="1" eaLnBrk="1" hangingPunct="1">
              <a:buFont typeface="Wingdings" panose="05000000000000000000" pitchFamily="2" charset="2"/>
              <a:buNone/>
            </a:pPr>
            <a:r>
              <a:rPr lang="en-US" altLang="en-US" sz="1800" b="1" dirty="0">
                <a:solidFill>
                  <a:srgbClr val="003399"/>
                </a:solidFill>
              </a:rPr>
              <a:t>THE DEPARTMENT WILL ALSO EXPAND NOTICING TO NERBY RESIDENTS, TENANTS AND NON-OCCUPANT RPOs.</a:t>
            </a:r>
          </a:p>
          <a:p>
            <a:pPr eaLnBrk="1" hangingPunct="1"/>
            <a:endParaRPr lang="en-US" altLang="en-US" sz="1800" b="1" dirty="0">
              <a:solidFill>
                <a:srgbClr val="003399"/>
              </a:solidFill>
            </a:endParaRPr>
          </a:p>
          <a:p>
            <a:pPr eaLnBrk="1" hangingPunct="1"/>
            <a:endParaRPr lang="en-US" altLang="en-US" sz="1800" b="1" dirty="0">
              <a:solidFill>
                <a:srgbClr val="003399"/>
              </a:solidFill>
            </a:endParaRPr>
          </a:p>
          <a:p>
            <a:pPr eaLnBrk="1" hangingPunct="1"/>
            <a:endParaRPr lang="en-US" altLang="en-US" sz="1800" b="1" dirty="0">
              <a:solidFill>
                <a:srgbClr val="003399"/>
              </a:solidFill>
            </a:endParaRPr>
          </a:p>
          <a:p>
            <a:pPr eaLnBrk="1" hangingPunct="1"/>
            <a:endParaRPr lang="en-US" altLang="en-US" sz="1800" b="1" dirty="0">
              <a:solidFill>
                <a:srgbClr val="003399"/>
              </a:solidFill>
            </a:endParaRPr>
          </a:p>
        </p:txBody>
      </p:sp>
      <p:sp>
        <p:nvSpPr>
          <p:cNvPr id="13316" name="Text Box 6"/>
          <p:cNvSpPr txBox="1">
            <a:spLocks noChangeArrowheads="1"/>
          </p:cNvSpPr>
          <p:nvPr/>
        </p:nvSpPr>
        <p:spPr bwMode="auto">
          <a:xfrm>
            <a:off x="381000" y="54102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solidFill>
                  <a:srgbClr val="003399"/>
                </a:solidFill>
              </a:rPr>
              <a:t> DO YOU HAVE A PLUME MAP(S) SIGNED AND SEALED </a:t>
            </a:r>
          </a:p>
          <a:p>
            <a:pPr eaLnBrk="1" hangingPunct="1"/>
            <a:r>
              <a:rPr lang="en-US" altLang="en-US" sz="2400" b="1">
                <a:solidFill>
                  <a:srgbClr val="003399"/>
                </a:solidFill>
              </a:rPr>
              <a:t>			BY P.G. OR P.E.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304800" y="12954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buFontTx/>
              <a:buChar char="•"/>
            </a:pPr>
            <a:r>
              <a:rPr lang="en-US" altLang="en-US" sz="1800" b="1">
                <a:solidFill>
                  <a:srgbClr val="003399"/>
                </a:solidFill>
              </a:rPr>
              <a:t>IDENTIFY PLUME</a:t>
            </a:r>
          </a:p>
        </p:txBody>
      </p:sp>
      <p:sp>
        <p:nvSpPr>
          <p:cNvPr id="14339" name="Text Box 12"/>
          <p:cNvSpPr txBox="1">
            <a:spLocks noChangeArrowheads="1"/>
          </p:cNvSpPr>
          <p:nvPr/>
        </p:nvSpPr>
        <p:spPr bwMode="auto">
          <a:xfrm>
            <a:off x="304800" y="2133600"/>
            <a:ext cx="2971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003399"/>
                </a:solidFill>
              </a:rPr>
              <a:t>IDENTIFY PROPERTIES THAT ARE IN THE PLUME</a:t>
            </a:r>
          </a:p>
        </p:txBody>
      </p:sp>
      <p:sp>
        <p:nvSpPr>
          <p:cNvPr id="14341" name="Line 16" descr="map image"/>
          <p:cNvSpPr>
            <a:spLocks noChangeShapeType="1"/>
          </p:cNvSpPr>
          <p:nvPr/>
        </p:nvSpPr>
        <p:spPr bwMode="auto">
          <a:xfrm>
            <a:off x="4343400" y="4495800"/>
            <a:ext cx="7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Line 20" descr="map image"/>
          <p:cNvSpPr>
            <a:spLocks noChangeShapeType="1"/>
          </p:cNvSpPr>
          <p:nvPr/>
        </p:nvSpPr>
        <p:spPr bwMode="auto">
          <a:xfrm flipV="1">
            <a:off x="4724400" y="4495800"/>
            <a:ext cx="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3" name="Line 21" descr="map image"/>
          <p:cNvSpPr>
            <a:spLocks noChangeShapeType="1"/>
          </p:cNvSpPr>
          <p:nvPr/>
        </p:nvSpPr>
        <p:spPr bwMode="auto">
          <a:xfrm>
            <a:off x="4267200" y="44958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Text Box 9"/>
          <p:cNvSpPr txBox="1">
            <a:spLocks noChangeArrowheads="1"/>
          </p:cNvSpPr>
          <p:nvPr/>
        </p:nvSpPr>
        <p:spPr bwMode="auto">
          <a:xfrm>
            <a:off x="304800" y="3200400"/>
            <a:ext cx="347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buFontTx/>
              <a:buChar char="•"/>
            </a:pPr>
            <a:r>
              <a:rPr lang="en-US" altLang="en-US" sz="1800" b="1">
                <a:solidFill>
                  <a:srgbClr val="003399"/>
                </a:solidFill>
              </a:rPr>
              <a:t>COMPARE WITH AN ACTUAL</a:t>
            </a:r>
          </a:p>
          <a:p>
            <a:pPr eaLnBrk="1" hangingPunct="1"/>
            <a:r>
              <a:rPr lang="en-US" altLang="en-US" sz="1800" b="1">
                <a:solidFill>
                  <a:srgbClr val="003399"/>
                </a:solidFill>
              </a:rPr>
              <a:t> AREAL MAP</a:t>
            </a:r>
          </a:p>
        </p:txBody>
      </p:sp>
      <p:sp>
        <p:nvSpPr>
          <p:cNvPr id="2" name="Title 1" hidden="1"/>
          <p:cNvSpPr>
            <a:spLocks noGrp="1"/>
          </p:cNvSpPr>
          <p:nvPr>
            <p:ph type="title"/>
          </p:nvPr>
        </p:nvSpPr>
        <p:spPr/>
        <p:txBody>
          <a:bodyPr/>
          <a:lstStyle/>
          <a:p>
            <a:r>
              <a:rPr lang="en-US" dirty="0"/>
              <a:t>Screenshot of Example Map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Screenshot of Parcel Boundary Map</a:t>
            </a:r>
          </a:p>
        </p:txBody>
      </p:sp>
      <p:sp>
        <p:nvSpPr>
          <p:cNvPr id="15362" name="Rectangle 3"/>
          <p:cNvSpPr>
            <a:spLocks noGrp="1" noChangeArrowheads="1"/>
          </p:cNvSpPr>
          <p:nvPr>
            <p:ph type="body" idx="4294967295"/>
          </p:nvPr>
        </p:nvSpPr>
        <p:spPr>
          <a:xfrm>
            <a:off x="0" y="304800"/>
            <a:ext cx="8839200" cy="990600"/>
          </a:xfrm>
        </p:spPr>
        <p:txBody>
          <a:bodyPr/>
          <a:lstStyle/>
          <a:p>
            <a:pPr eaLnBrk="1" hangingPunct="1">
              <a:lnSpc>
                <a:spcPct val="90000"/>
              </a:lnSpc>
              <a:buFontTx/>
              <a:buNone/>
            </a:pPr>
            <a:r>
              <a:rPr lang="en-US" altLang="en-US" sz="2800" dirty="0"/>
              <a:t> </a:t>
            </a:r>
            <a:r>
              <a:rPr lang="en-US" altLang="en-US" sz="2800" dirty="0">
                <a:hlinkClick r:id="rId3"/>
              </a:rPr>
              <a:t>http://www.myflorida.com/dor/property/appraisers.html</a:t>
            </a:r>
            <a:r>
              <a:rPr lang="en-US" altLang="en-US" sz="2800" dirty="0"/>
              <a:t> </a:t>
            </a:r>
          </a:p>
        </p:txBody>
      </p:sp>
      <p:pic>
        <p:nvPicPr>
          <p:cNvPr id="15363" name="Picture 4" descr="?id=840&amp;par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62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roperty Map examp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696200"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5165725" y="4664075"/>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3200" b="1">
                <a:solidFill>
                  <a:srgbClr val="003399"/>
                </a:solidFill>
              </a:rPr>
              <a:t>B</a:t>
            </a:r>
          </a:p>
        </p:txBody>
      </p:sp>
      <p:sp>
        <p:nvSpPr>
          <p:cNvPr id="16388" name="Text Box 5"/>
          <p:cNvSpPr txBox="1">
            <a:spLocks noChangeArrowheads="1"/>
          </p:cNvSpPr>
          <p:nvPr/>
        </p:nvSpPr>
        <p:spPr bwMode="auto">
          <a:xfrm>
            <a:off x="5470525" y="2301875"/>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3200" b="1">
                <a:solidFill>
                  <a:srgbClr val="003399"/>
                </a:solidFill>
              </a:rPr>
              <a:t>A</a:t>
            </a:r>
          </a:p>
        </p:txBody>
      </p:sp>
      <p:sp>
        <p:nvSpPr>
          <p:cNvPr id="16389" name="Text Box 6"/>
          <p:cNvSpPr txBox="1">
            <a:spLocks noChangeArrowheads="1"/>
          </p:cNvSpPr>
          <p:nvPr/>
        </p:nvSpPr>
        <p:spPr bwMode="auto">
          <a:xfrm>
            <a:off x="0" y="381000"/>
            <a:ext cx="851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dirty="0">
                <a:solidFill>
                  <a:srgbClr val="003399"/>
                </a:solidFill>
              </a:rPr>
              <a:t>THE SAME OWNER OWNS THE CLEANUP SITE &amp; THE OFF-SITE PROPERTY</a:t>
            </a:r>
          </a:p>
        </p:txBody>
      </p:sp>
      <p:sp>
        <p:nvSpPr>
          <p:cNvPr id="2" name="Title 1" hidden="1"/>
          <p:cNvSpPr>
            <a:spLocks noGrp="1"/>
          </p:cNvSpPr>
          <p:nvPr>
            <p:ph type="title"/>
          </p:nvPr>
        </p:nvSpPr>
        <p:spPr/>
        <p:txBody>
          <a:bodyPr/>
          <a:lstStyle/>
          <a:p>
            <a:r>
              <a:rPr lang="en-US" dirty="0"/>
              <a:t>Screenshot of Property Map</a:t>
            </a:r>
            <a:br>
              <a:rPr lang="en-US" dirty="0"/>
            </a:br>
            <a:r>
              <a:rPr lang="en-US" altLang="en-US" b="1" dirty="0">
                <a:solidFill>
                  <a:srgbClr val="003399"/>
                </a:solidFill>
              </a:rPr>
              <a:t>THE SAME OWNER OWNS THE CLEANUP SITE &amp; THE OFF-SITE PROPERTY</a:t>
            </a:r>
            <a:br>
              <a:rPr lang="en-US" altLang="en-US" b="1" dirty="0">
                <a:solidFill>
                  <a:srgbClr val="003399"/>
                </a:solidFill>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Tables</a:t>
            </a:r>
          </a:p>
        </p:txBody>
      </p:sp>
      <p:sp>
        <p:nvSpPr>
          <p:cNvPr id="17410" name="Rectangle 3"/>
          <p:cNvSpPr>
            <a:spLocks noGrp="1" noChangeArrowheads="1"/>
          </p:cNvSpPr>
          <p:nvPr>
            <p:ph type="body" idx="1"/>
          </p:nvPr>
        </p:nvSpPr>
        <p:spPr/>
        <p:txBody>
          <a:bodyPr/>
          <a:lstStyle/>
          <a:p>
            <a:r>
              <a:rPr lang="en-US" altLang="en-US"/>
              <a:t>	</a:t>
            </a:r>
          </a:p>
          <a:p>
            <a:r>
              <a:rPr lang="en-US" altLang="en-US"/>
              <a:t>		</a:t>
            </a:r>
          </a:p>
          <a:p>
            <a:endParaRPr lang="en-US" altLang="en-US"/>
          </a:p>
        </p:txBody>
      </p:sp>
      <p:sp>
        <p:nvSpPr>
          <p:cNvPr id="17411" name="Text Box 5"/>
          <p:cNvSpPr txBox="1">
            <a:spLocks noChangeArrowheads="1"/>
          </p:cNvSpPr>
          <p:nvPr/>
        </p:nvSpPr>
        <p:spPr bwMode="auto">
          <a:xfrm>
            <a:off x="533400" y="1524000"/>
            <a:ext cx="80010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endParaRPr lang="en-US" altLang="en-US" sz="2000" dirty="0"/>
          </a:p>
          <a:p>
            <a:pPr eaLnBrk="1" hangingPunct="1"/>
            <a:r>
              <a:rPr lang="en-US" altLang="en-US" sz="1800" b="1" dirty="0">
                <a:solidFill>
                  <a:srgbClr val="003399"/>
                </a:solidFill>
              </a:rPr>
              <a:t>THE DEPARTMENT HAS CREATED TWO SPREADSHEET TEMPLATES  THAT ARE EVAILABLE AT: </a:t>
            </a:r>
          </a:p>
          <a:p>
            <a:pPr eaLnBrk="1" hangingPunct="1"/>
            <a:endParaRPr lang="en-US" altLang="en-US" sz="1800" b="1" dirty="0">
              <a:solidFill>
                <a:srgbClr val="003399"/>
              </a:solidFill>
            </a:endParaRPr>
          </a:p>
          <a:p>
            <a:pPr eaLnBrk="1" hangingPunct="1"/>
            <a:r>
              <a:rPr lang="en-US" altLang="en-US" sz="2000" b="1" dirty="0">
                <a:solidFill>
                  <a:schemeClr val="hlink"/>
                </a:solidFill>
                <a:hlinkClick r:id="rId3"/>
              </a:rPr>
              <a:t>http://www.floridadep.gov/waste/district-business-support/content/public-notification-discovery-contamination</a:t>
            </a:r>
            <a:br>
              <a:rPr lang="en-US" altLang="en-US" sz="2000" dirty="0">
                <a:solidFill>
                  <a:schemeClr val="hlink"/>
                </a:solidFill>
              </a:rPr>
            </a:br>
            <a:endParaRPr lang="en-US" altLang="en-US" sz="2000" dirty="0">
              <a:solidFill>
                <a:schemeClr val="hlink"/>
              </a:solidFill>
            </a:endParaRPr>
          </a:p>
          <a:p>
            <a:pPr eaLnBrk="1" hangingPunct="1"/>
            <a:br>
              <a:rPr lang="en-US" altLang="en-US" sz="1800" dirty="0">
                <a:solidFill>
                  <a:schemeClr val="tx2"/>
                </a:solidFill>
              </a:rPr>
            </a:br>
            <a:r>
              <a:rPr lang="en-US" altLang="en-US" sz="1800" b="1" dirty="0">
                <a:solidFill>
                  <a:srgbClr val="003399"/>
                </a:solidFill>
              </a:rPr>
              <a:t>SEPARATE TABLES BY MEDIUM THAT LIST SAMPLE LOCATIONS AND DATES; NAMES OF CONTAMINANTS DETECTED ABOVE CLEANUP TARGET LEVELS (CTLS) AND THEIR CORRESPONDING CTLS; CONTAMINANT CONCENTRATIONS; AND WHETHER THE CTLS IS BASED ON HEALTH, NUISANCE ORGANOLEPTIC, OR AESTHETIC CONCERNS</a:t>
            </a:r>
            <a:r>
              <a:rPr lang="en-US" altLang="en-US" sz="1800" b="1" dirty="0"/>
              <a:t>.</a:t>
            </a:r>
          </a:p>
          <a:p>
            <a:pPr eaLnBrk="1" hangingPunct="1"/>
            <a:endParaRPr lang="en-US" altLang="en-US" sz="1800" b="1" dirty="0">
              <a:solidFill>
                <a:schemeClr val="tx2"/>
              </a:solidFill>
            </a:endParaRPr>
          </a:p>
        </p:txBody>
      </p:sp>
      <p:sp>
        <p:nvSpPr>
          <p:cNvPr id="17412" name="Text Box 6"/>
          <p:cNvSpPr txBox="1">
            <a:spLocks noChangeArrowheads="1"/>
          </p:cNvSpPr>
          <p:nvPr/>
        </p:nvSpPr>
        <p:spPr bwMode="auto">
          <a:xfrm>
            <a:off x="0" y="609600"/>
            <a:ext cx="7391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algn="ctr" eaLnBrk="1" hangingPunct="1"/>
            <a:r>
              <a:rPr lang="en-US" altLang="en-US" sz="2400" b="1">
                <a:solidFill>
                  <a:srgbClr val="003399"/>
                </a:solidFill>
              </a:rPr>
              <a:t>TABLES</a:t>
            </a:r>
          </a:p>
          <a:p>
            <a:pPr eaLnBrk="1" hangingPunct="1"/>
            <a:endParaRPr lang="en-US" altLang="en-US" b="1">
              <a:solidFill>
                <a:srgbClr val="003399"/>
              </a:solidFill>
            </a:endParaRPr>
          </a:p>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Object 4" descr="Groundwater Analytical Results examp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1038225"/>
            <a:ext cx="58547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a:t>Screenshot of Example Groundwater Analytical Report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954"/>
          <p:cNvSpPr txBox="1">
            <a:spLocks noChangeArrowheads="1"/>
          </p:cNvSpPr>
          <p:nvPr/>
        </p:nvSpPr>
        <p:spPr bwMode="auto">
          <a:xfrm>
            <a:off x="457200" y="381000"/>
            <a:ext cx="7924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solidFill>
                  <a:srgbClr val="003399"/>
                </a:solidFill>
              </a:rPr>
              <a:t>		AS THE RULE REQUIRES, </a:t>
            </a:r>
          </a:p>
          <a:p>
            <a:pPr eaLnBrk="1" hangingPunct="1"/>
            <a:endParaRPr lang="en-US" altLang="en-US" sz="1800" b="1">
              <a:solidFill>
                <a:srgbClr val="003399"/>
              </a:solidFill>
            </a:endParaRPr>
          </a:p>
          <a:p>
            <a:pPr eaLnBrk="1" hangingPunct="1"/>
            <a:r>
              <a:rPr lang="en-US" altLang="en-US" sz="1800" b="1">
                <a:solidFill>
                  <a:srgbClr val="003399"/>
                </a:solidFill>
              </a:rPr>
              <a:t>1. SEND THE ORIGINAL BY “CERTIFIED MAIL” TO:</a:t>
            </a:r>
            <a:r>
              <a:rPr lang="en-US" altLang="en-US" sz="1800">
                <a:solidFill>
                  <a:srgbClr val="003399"/>
                </a:solidFill>
              </a:rPr>
              <a:t> </a:t>
            </a:r>
          </a:p>
          <a:p>
            <a:pPr eaLnBrk="1" hangingPunct="1"/>
            <a:endParaRPr lang="en-US" altLang="en-US" sz="1800">
              <a:solidFill>
                <a:srgbClr val="003399"/>
              </a:solidFill>
            </a:endParaRPr>
          </a:p>
          <a:p>
            <a:pPr eaLnBrk="1" hangingPunct="1"/>
            <a:r>
              <a:rPr lang="en-US" altLang="en-US" sz="1600" b="1">
                <a:solidFill>
                  <a:srgbClr val="003399"/>
                </a:solidFill>
              </a:rPr>
              <a:t>DIVISION OF WASTE MANAGEMENT </a:t>
            </a:r>
          </a:p>
          <a:p>
            <a:pPr eaLnBrk="1" hangingPunct="1"/>
            <a:r>
              <a:rPr lang="en-US" altLang="en-US" sz="1600" b="1">
                <a:solidFill>
                  <a:srgbClr val="003399"/>
                </a:solidFill>
              </a:rPr>
              <a:t>FLORIDA DEPARTMENT OF ENVIRONMENTAL PROTECTION</a:t>
            </a:r>
          </a:p>
          <a:p>
            <a:pPr eaLnBrk="1" hangingPunct="1"/>
            <a:r>
              <a:rPr lang="en-US" altLang="en-US" sz="1600" b="1">
                <a:solidFill>
                  <a:srgbClr val="003399"/>
                </a:solidFill>
              </a:rPr>
              <a:t>2600 BLAIR STONE ROAD, MAIL STATION 4500</a:t>
            </a:r>
          </a:p>
          <a:p>
            <a:pPr eaLnBrk="1" hangingPunct="1"/>
            <a:r>
              <a:rPr lang="en-US" altLang="en-US" sz="1600" b="1">
                <a:solidFill>
                  <a:srgbClr val="003399"/>
                </a:solidFill>
              </a:rPr>
              <a:t>TALLAHASSEE, FLORIDA 32399-2400</a:t>
            </a:r>
          </a:p>
          <a:p>
            <a:pPr eaLnBrk="1" hangingPunct="1"/>
            <a:endParaRPr lang="en-US" altLang="en-US" sz="1600" b="1">
              <a:solidFill>
                <a:srgbClr val="003399"/>
              </a:solidFill>
            </a:endParaRPr>
          </a:p>
          <a:p>
            <a:pPr eaLnBrk="1" hangingPunct="1"/>
            <a:r>
              <a:rPr lang="en-US" altLang="en-US" sz="1800" b="1">
                <a:solidFill>
                  <a:srgbClr val="003399"/>
                </a:solidFill>
              </a:rPr>
              <a:t>	</a:t>
            </a:r>
          </a:p>
        </p:txBody>
      </p:sp>
      <p:sp>
        <p:nvSpPr>
          <p:cNvPr id="19459" name="Text Box 1960"/>
          <p:cNvSpPr txBox="1">
            <a:spLocks noChangeArrowheads="1"/>
          </p:cNvSpPr>
          <p:nvPr/>
        </p:nvSpPr>
        <p:spPr bwMode="auto">
          <a:xfrm>
            <a:off x="457200" y="2895600"/>
            <a:ext cx="7924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solidFill>
                  <a:srgbClr val="003399"/>
                </a:solidFill>
              </a:rPr>
              <a:t>2. MAKE TWO ADDITIONAL COPIES OF THE ORIGINAL PACKAGE AND MAIL THEM  TO: </a:t>
            </a:r>
          </a:p>
          <a:p>
            <a:pPr eaLnBrk="1" hangingPunct="1"/>
            <a:endParaRPr lang="en-US" altLang="en-US" sz="1800" b="1">
              <a:solidFill>
                <a:srgbClr val="003399"/>
              </a:solidFill>
            </a:endParaRPr>
          </a:p>
          <a:p>
            <a:pPr eaLnBrk="1" hangingPunct="1"/>
            <a:r>
              <a:rPr lang="en-US" altLang="en-US" sz="1800" b="1">
                <a:solidFill>
                  <a:srgbClr val="003399"/>
                </a:solidFill>
              </a:rPr>
              <a:t>	</a:t>
            </a:r>
            <a:r>
              <a:rPr lang="en-US" altLang="en-US" sz="1600" b="1">
                <a:solidFill>
                  <a:srgbClr val="003399"/>
                </a:solidFill>
              </a:rPr>
              <a:t>     APPROPRIATE DEPARTMENT DISTRICT OFFICE AND</a:t>
            </a:r>
          </a:p>
          <a:p>
            <a:pPr eaLnBrk="1" hangingPunct="1"/>
            <a:r>
              <a:rPr lang="en-US" altLang="en-US" sz="1600" b="1">
                <a:solidFill>
                  <a:srgbClr val="003399"/>
                </a:solidFill>
              </a:rPr>
              <a:t>	     THE COUNTY HEALTH DEPARTMENT </a:t>
            </a:r>
          </a:p>
          <a:p>
            <a:pPr eaLnBrk="1" hangingPunct="1"/>
            <a:endParaRPr lang="en-US" altLang="en-US" sz="1600" b="1">
              <a:solidFill>
                <a:srgbClr val="003399"/>
              </a:solidFill>
            </a:endParaRPr>
          </a:p>
          <a:p>
            <a:pPr eaLnBrk="1" hangingPunct="1"/>
            <a:r>
              <a:rPr lang="en-US" altLang="en-US" sz="1600" b="1">
                <a:solidFill>
                  <a:srgbClr val="003399"/>
                </a:solidFill>
              </a:rPr>
              <a:t>	      </a:t>
            </a:r>
          </a:p>
          <a:p>
            <a:pPr eaLnBrk="1" hangingPunct="1"/>
            <a:endParaRPr lang="en-US" altLang="en-US" sz="1600" b="1">
              <a:solidFill>
                <a:srgbClr val="003399"/>
              </a:solidFill>
            </a:endParaRPr>
          </a:p>
          <a:p>
            <a:pPr eaLnBrk="1" hangingPunct="1"/>
            <a:endParaRPr lang="en-US" altLang="en-US" sz="1800" b="1">
              <a:solidFill>
                <a:srgbClr val="003399"/>
              </a:solidFill>
            </a:endParaRPr>
          </a:p>
          <a:p>
            <a:pPr eaLnBrk="1" hangingPunct="1"/>
            <a:endParaRPr lang="en-US" altLang="en-US" sz="1800" b="1">
              <a:solidFill>
                <a:srgbClr val="003399"/>
              </a:solidFill>
            </a:endParaRPr>
          </a:p>
          <a:p>
            <a:pPr eaLnBrk="1" hangingPunct="1"/>
            <a:endParaRPr lang="en-US" altLang="en-US" sz="1800" b="1">
              <a:solidFill>
                <a:srgbClr val="003399"/>
              </a:solidFill>
            </a:endParaRPr>
          </a:p>
          <a:p>
            <a:pPr eaLnBrk="1" hangingPunct="1"/>
            <a:endParaRPr lang="en-US" altLang="en-US" sz="1800"/>
          </a:p>
        </p:txBody>
      </p:sp>
      <p:sp>
        <p:nvSpPr>
          <p:cNvPr id="19461" name="Text Box 1963"/>
          <p:cNvSpPr txBox="1">
            <a:spLocks noChangeArrowheads="1"/>
          </p:cNvSpPr>
          <p:nvPr/>
        </p:nvSpPr>
        <p:spPr bwMode="auto">
          <a:xfrm>
            <a:off x="457200" y="4876800"/>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solidFill>
                  <a:srgbClr val="003399"/>
                </a:solidFill>
              </a:rPr>
              <a:t>3. ADDITIONAL COPIES WILL BE MAILED TO THE LESSEES AND TENANTS</a:t>
            </a:r>
          </a:p>
          <a:p>
            <a:pPr eaLnBrk="1" hangingPunct="1"/>
            <a:r>
              <a:rPr lang="en-US" altLang="en-US" sz="1800" b="1">
                <a:solidFill>
                  <a:srgbClr val="003399"/>
                </a:solidFill>
              </a:rPr>
              <a:t> OF THE PROPERTY AT WHICH SITE REHABILITIATION WAS INITIATED</a:t>
            </a:r>
          </a:p>
          <a:p>
            <a:pPr eaLnBrk="1" hangingPunct="1"/>
            <a:r>
              <a:rPr lang="en-US" altLang="en-US" sz="1800" b="1">
                <a:solidFill>
                  <a:srgbClr val="CC0000"/>
                </a:solidFill>
              </a:rPr>
              <a:t>DO NOT INCLUDE THE LIST OF RECORD OWNERS OF PROPERTIES AT </a:t>
            </a:r>
          </a:p>
          <a:p>
            <a:pPr eaLnBrk="1" hangingPunct="1"/>
            <a:r>
              <a:rPr lang="en-US" altLang="en-US" sz="1800" b="1">
                <a:solidFill>
                  <a:srgbClr val="CC0000"/>
                </a:solidFill>
              </a:rPr>
              <a:t>WHICH CONTAMINATION DISCOVERED WITH THESE PACKAGES (TAKE PAGE 2 OF THE FORM OUT FROM PACKAGE)</a:t>
            </a:r>
          </a:p>
        </p:txBody>
      </p:sp>
      <p:sp>
        <p:nvSpPr>
          <p:cNvPr id="19462" name="Rectangle 7"/>
          <p:cNvSpPr>
            <a:spLocks noChangeArrowheads="1"/>
          </p:cNvSpPr>
          <p:nvPr/>
        </p:nvSpPr>
        <p:spPr bwMode="auto">
          <a:xfrm>
            <a:off x="1676400" y="4343400"/>
            <a:ext cx="8839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300" b="1">
                <a:hlinkClick r:id="rId3"/>
              </a:rPr>
              <a:t>http://www.doh.state.fl.us/chdsitelist.htm</a:t>
            </a:r>
            <a:r>
              <a:rPr lang="en-US" altLang="en-US" sz="2300" b="1"/>
              <a:t> </a:t>
            </a:r>
          </a:p>
        </p:txBody>
      </p:sp>
      <p:sp>
        <p:nvSpPr>
          <p:cNvPr id="2" name="Title 1" hidden="1"/>
          <p:cNvSpPr>
            <a:spLocks noGrp="1"/>
          </p:cNvSpPr>
          <p:nvPr>
            <p:ph type="title"/>
          </p:nvPr>
        </p:nvSpPr>
        <p:spPr/>
        <p:txBody>
          <a:bodyPr/>
          <a:lstStyle/>
          <a:p>
            <a:r>
              <a:rPr lang="en-US" dirty="0"/>
              <a:t>As the Rule Requires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Object 5" descr="Initial Notice of Contamination Beyond Property Boundari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3" descr="Initial Notice of Contamination Beyond Property Boundaries "/>
          <p:cNvGraphicFramePr>
            <a:graphicFrameLocks noChangeAspect="1"/>
          </p:cNvGraphicFramePr>
          <p:nvPr>
            <p:extLst>
              <p:ext uri="{D42A27DB-BD31-4B8C-83A1-F6EECF244321}">
                <p14:modId xmlns:p14="http://schemas.microsoft.com/office/powerpoint/2010/main" val="1836428215"/>
              </p:ext>
            </p:extLst>
          </p:nvPr>
        </p:nvGraphicFramePr>
        <p:xfrm>
          <a:off x="4454525" y="762000"/>
          <a:ext cx="4379913" cy="5715000"/>
        </p:xfrm>
        <a:graphic>
          <a:graphicData uri="http://schemas.openxmlformats.org/presentationml/2006/ole">
            <mc:AlternateContent xmlns:mc="http://schemas.openxmlformats.org/markup-compatibility/2006">
              <mc:Choice xmlns:v="urn:schemas-microsoft-com:vml" Requires="v">
                <p:oleObj spid="_x0000_s3080" name="Acrobat Document" r:id="rId5" imgW="5829300" imgH="7505700" progId="Acrobat.Document.DC">
                  <p:embed/>
                </p:oleObj>
              </mc:Choice>
              <mc:Fallback>
                <p:oleObj name="Acrobat Document" r:id="rId5" imgW="5829300" imgH="7505700" progId="Acrobat.Document.DC">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525" y="762000"/>
                        <a:ext cx="43799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hidden="1"/>
          <p:cNvSpPr>
            <a:spLocks noGrp="1"/>
          </p:cNvSpPr>
          <p:nvPr>
            <p:ph type="title"/>
          </p:nvPr>
        </p:nvSpPr>
        <p:spPr/>
        <p:txBody>
          <a:bodyPr/>
          <a:lstStyle/>
          <a:p>
            <a:r>
              <a:rPr lang="en-US" dirty="0"/>
              <a:t>Screenshot of Initial Notice of Contamination Beyond Property Boundaries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381000" y="1447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solidFill>
                  <a:srgbClr val="003399"/>
                </a:solidFill>
              </a:rPr>
              <a:t>EXPANDED INITIAL NOTICE OF CONTAMINATION !</a:t>
            </a:r>
          </a:p>
        </p:txBody>
      </p:sp>
      <p:sp>
        <p:nvSpPr>
          <p:cNvPr id="20483" name="Rectangle 7"/>
          <p:cNvSpPr>
            <a:spLocks noChangeArrowheads="1"/>
          </p:cNvSpPr>
          <p:nvPr/>
        </p:nvSpPr>
        <p:spPr bwMode="auto">
          <a:xfrm>
            <a:off x="0" y="2743200"/>
            <a:ext cx="9144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endParaRPr lang="en-US" altLang="en-US" sz="1400" b="1">
              <a:solidFill>
                <a:srgbClr val="003399"/>
              </a:solidFill>
            </a:endParaRPr>
          </a:p>
          <a:p>
            <a:pPr eaLnBrk="1" hangingPunct="1"/>
            <a:endParaRPr lang="en-US" altLang="en-US" sz="1400" b="1">
              <a:solidFill>
                <a:srgbClr val="003399"/>
              </a:solidFill>
            </a:endParaRPr>
          </a:p>
          <a:p>
            <a:pPr eaLnBrk="1" hangingPunct="1"/>
            <a:endParaRPr lang="en-US" altLang="en-US" sz="1400" b="1">
              <a:solidFill>
                <a:srgbClr val="003399"/>
              </a:solidFill>
            </a:endParaRPr>
          </a:p>
          <a:p>
            <a:pPr eaLnBrk="1" hangingPunct="1"/>
            <a:r>
              <a:rPr lang="en-US" altLang="en-US" sz="2000" b="1">
                <a:solidFill>
                  <a:srgbClr val="003399"/>
                </a:solidFill>
              </a:rPr>
              <a:t>	IF A CONTAMINANT PLUME MAP IS NOT YET AVAILABLE,</a:t>
            </a:r>
          </a:p>
          <a:p>
            <a:pPr eaLnBrk="1" hangingPunct="1"/>
            <a:r>
              <a:rPr lang="en-US" altLang="en-US" sz="2000" b="1">
                <a:solidFill>
                  <a:srgbClr val="003399"/>
                </a:solidFill>
              </a:rPr>
              <a:t>	ALL PROPERTIES  WITHIN A 250 FOOT RADIUS OF THE 	LOCATION OF SUCH ANALYTICAL RESULTS FOR 	GROUNDWATER OR SURFACE WATER SAMPLES (NOT SOIL </a:t>
            </a:r>
          </a:p>
          <a:p>
            <a:pPr eaLnBrk="1" hangingPunct="1"/>
            <a:r>
              <a:rPr lang="en-US" altLang="en-US" sz="2000" b="1">
                <a:solidFill>
                  <a:srgbClr val="003399"/>
                </a:solidFill>
              </a:rPr>
              <a:t>	OR SEDIMENT SAMPLES) WILL RECEIVE AN EXPANDED INITIAL 	NOTICE OF CONTAMINATION.</a:t>
            </a:r>
            <a:r>
              <a:rPr lang="en-US" altLang="en-US" sz="2000"/>
              <a:t> </a:t>
            </a:r>
          </a:p>
          <a:p>
            <a:pPr eaLnBrk="1" hangingPunct="1"/>
            <a:endParaRPr lang="en-US" altLang="en-US" sz="2000"/>
          </a:p>
          <a:p>
            <a:pPr eaLnBrk="1" hangingPunct="1"/>
            <a:endParaRPr lang="en-US" altLang="en-US" sz="1400">
              <a:solidFill>
                <a:srgbClr val="003399"/>
              </a:solidFill>
            </a:endParaRPr>
          </a:p>
          <a:p>
            <a:pPr eaLnBrk="1" hangingPunct="1"/>
            <a:endParaRPr lang="en-US" altLang="en-US" sz="1400">
              <a:solidFill>
                <a:srgbClr val="003399"/>
              </a:solidFill>
            </a:endParaRPr>
          </a:p>
        </p:txBody>
      </p:sp>
      <p:sp>
        <p:nvSpPr>
          <p:cNvPr id="2" name="Title 1" hidden="1"/>
          <p:cNvSpPr>
            <a:spLocks noGrp="1"/>
          </p:cNvSpPr>
          <p:nvPr>
            <p:ph type="title"/>
          </p:nvPr>
        </p:nvSpPr>
        <p:spPr/>
        <p:txBody>
          <a:bodyPr/>
          <a:lstStyle/>
          <a:p>
            <a:r>
              <a:rPr lang="en-US" dirty="0"/>
              <a:t>Expanded Initial Notice of Contamination!</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8"/>
          <p:cNvSpPr txBox="1">
            <a:spLocks noChangeArrowheads="1"/>
          </p:cNvSpPr>
          <p:nvPr/>
        </p:nvSpPr>
        <p:spPr bwMode="auto">
          <a:xfrm>
            <a:off x="228600" y="533400"/>
            <a:ext cx="852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solidFill>
                  <a:srgbClr val="003399"/>
                </a:solidFill>
              </a:rPr>
              <a:t>WHO IS GOING TO PREPARE THE NOTICING PACKAGE?</a:t>
            </a:r>
          </a:p>
        </p:txBody>
      </p:sp>
      <p:sp>
        <p:nvSpPr>
          <p:cNvPr id="6149" name="Text Box 10"/>
          <p:cNvSpPr txBox="1">
            <a:spLocks noChangeArrowheads="1"/>
          </p:cNvSpPr>
          <p:nvPr/>
        </p:nvSpPr>
        <p:spPr bwMode="auto">
          <a:xfrm>
            <a:off x="0" y="1676400"/>
            <a:ext cx="9134475"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solidFill>
                  <a:srgbClr val="003399"/>
                </a:solidFill>
              </a:rPr>
              <a:t>	</a:t>
            </a:r>
            <a:r>
              <a:rPr lang="en-US" altLang="en-US" sz="1800" b="1" u="sng">
                <a:solidFill>
                  <a:srgbClr val="003399"/>
                </a:solidFill>
              </a:rPr>
              <a:t>THE PERSON RESPONSIBLE FOR SITE REHABILITATION (PRSR) WILL </a:t>
            </a:r>
            <a:r>
              <a:rPr lang="en-US" altLang="en-US" sz="1800" b="1">
                <a:solidFill>
                  <a:srgbClr val="003399"/>
                </a:solidFill>
              </a:rPr>
              <a:t>	</a:t>
            </a:r>
            <a:r>
              <a:rPr lang="en-US" altLang="en-US" sz="1800" b="1" u="sng">
                <a:solidFill>
                  <a:srgbClr val="003399"/>
                </a:solidFill>
              </a:rPr>
              <a:t>PREPARE THE PACKAGE!</a:t>
            </a:r>
          </a:p>
          <a:p>
            <a:pPr eaLnBrk="1" hangingPunct="1">
              <a:buFont typeface="Wingdings" panose="05000000000000000000" pitchFamily="2" charset="2"/>
              <a:buChar char="§"/>
            </a:pPr>
            <a:endParaRPr lang="en-US" altLang="en-US" sz="1800" b="1" u="sng">
              <a:solidFill>
                <a:srgbClr val="003399"/>
              </a:solidFill>
            </a:endParaRPr>
          </a:p>
          <a:p>
            <a:pPr eaLnBrk="1" hangingPunct="1">
              <a:buFont typeface="Wingdings" panose="05000000000000000000" pitchFamily="2" charset="2"/>
              <a:buNone/>
            </a:pPr>
            <a:endParaRPr lang="en-US" altLang="en-US" sz="1800" b="1">
              <a:solidFill>
                <a:srgbClr val="003399"/>
              </a:solidFill>
            </a:endParaRPr>
          </a:p>
          <a:p>
            <a:pPr lvl="1" eaLnBrk="1" hangingPunct="1">
              <a:buSzPct val="120000"/>
              <a:buFont typeface="Wingdings" panose="05000000000000000000" pitchFamily="2" charset="2"/>
              <a:buChar char="§"/>
            </a:pPr>
            <a:r>
              <a:rPr lang="en-US" altLang="en-US" sz="1800" b="1">
                <a:solidFill>
                  <a:srgbClr val="003399"/>
                </a:solidFill>
              </a:rPr>
              <a:t>	</a:t>
            </a:r>
            <a:r>
              <a:rPr lang="en-US" altLang="en-US" sz="1600" b="1">
                <a:solidFill>
                  <a:srgbClr val="003399"/>
                </a:solidFill>
              </a:rPr>
              <a:t>IF IT IS AN ACTIVE STATE-FUNDED CLEANUP, THE DEPARTMENT ACTS AS A 	PRSR AND THE DEPARTMENT’S SITE MANAGER WILL PREPARE THE 	PACKAGE.</a:t>
            </a:r>
          </a:p>
          <a:p>
            <a:pPr eaLnBrk="1" hangingPunct="1">
              <a:buSzPct val="120000"/>
              <a:buFont typeface="Wingdings" panose="05000000000000000000" pitchFamily="2" charset="2"/>
              <a:buChar char="§"/>
            </a:pPr>
            <a:endParaRPr lang="en-US" altLang="en-US" sz="1600" b="1">
              <a:solidFill>
                <a:srgbClr val="003399"/>
              </a:solidFill>
            </a:endParaRPr>
          </a:p>
          <a:p>
            <a:pPr lvl="1" eaLnBrk="1" hangingPunct="1">
              <a:buSzPct val="120000"/>
              <a:buFont typeface="Wingdings" panose="05000000000000000000" pitchFamily="2" charset="2"/>
              <a:buChar char="§"/>
            </a:pPr>
            <a:r>
              <a:rPr lang="en-US" altLang="en-US" sz="1600" b="1">
                <a:solidFill>
                  <a:srgbClr val="003399"/>
                </a:solidFill>
              </a:rPr>
              <a:t>	IF THE DEPARTMENT CEASES TO CONDUCT THE SITE REHABILITATION 	BECAUSE OF THE FUNDING CAP REACHED, THEN THE DEPARTMENT IS NO 	LONGER THE PRSR AND THE NEW PRSR WILL ASSUME ALL NOTIFICATION 	REQUIREMENTS.</a:t>
            </a:r>
          </a:p>
          <a:p>
            <a:pPr eaLnBrk="1" hangingPunct="1">
              <a:buSzPct val="120000"/>
              <a:buFont typeface="Wingdings" panose="05000000000000000000" pitchFamily="2" charset="2"/>
              <a:buChar char="§"/>
            </a:pPr>
            <a:endParaRPr lang="en-US" altLang="en-US" sz="1600" b="1">
              <a:solidFill>
                <a:srgbClr val="003399"/>
              </a:solidFill>
            </a:endParaRPr>
          </a:p>
          <a:p>
            <a:pPr lvl="1" eaLnBrk="1" hangingPunct="1">
              <a:buSzPct val="120000"/>
              <a:buFont typeface="Wingdings" panose="05000000000000000000" pitchFamily="2" charset="2"/>
              <a:buChar char="§"/>
            </a:pPr>
            <a:r>
              <a:rPr lang="en-US" altLang="en-US" sz="1600" b="1">
                <a:solidFill>
                  <a:srgbClr val="003399"/>
                </a:solidFill>
              </a:rPr>
              <a:t>	WHAT IF THE SCORE CHANGES?  THE DEPARTMENT IS NOT REQUIRED TO DO 	NOTICING IF SITE SCORE IS NOT IN WORKING RANGE AND IT IS NOT AN ACTIVE 	CLEANUP SITE.</a:t>
            </a:r>
          </a:p>
          <a:p>
            <a:pPr eaLnBrk="1" hangingPunct="1">
              <a:buSzPct val="120000"/>
              <a:buFont typeface="Wingdings" panose="05000000000000000000" pitchFamily="2" charset="2"/>
              <a:buChar char="§"/>
            </a:pPr>
            <a:endParaRPr lang="en-US" altLang="en-US" sz="1600" b="1">
              <a:solidFill>
                <a:srgbClr val="003399"/>
              </a:solidFill>
            </a:endParaRPr>
          </a:p>
          <a:p>
            <a:pPr eaLnBrk="1" hangingPunct="1"/>
            <a:r>
              <a:rPr lang="en-US" altLang="en-US" sz="1600" b="1">
                <a:solidFill>
                  <a:srgbClr val="003399"/>
                </a:solidFill>
              </a:rPr>
              <a:t>	</a:t>
            </a:r>
          </a:p>
          <a:p>
            <a:pPr eaLnBrk="1" hangingPunct="1"/>
            <a:endParaRPr lang="en-US" altLang="en-US" sz="1600" b="1">
              <a:solidFill>
                <a:srgbClr val="003399"/>
              </a:solidFill>
            </a:endParaRPr>
          </a:p>
        </p:txBody>
      </p:sp>
      <p:sp>
        <p:nvSpPr>
          <p:cNvPr id="2" name="Title 1" hidden="1"/>
          <p:cNvSpPr>
            <a:spLocks noGrp="1"/>
          </p:cNvSpPr>
          <p:nvPr>
            <p:ph type="title"/>
          </p:nvPr>
        </p:nvSpPr>
        <p:spPr/>
        <p:txBody>
          <a:bodyPr/>
          <a:lstStyle/>
          <a:p>
            <a:r>
              <a:rPr lang="en-US" dirty="0"/>
              <a:t>Who is Going to Prepare the Noticing Package?</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1524000"/>
            <a:ext cx="91440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solidFill>
                  <a:srgbClr val="003399"/>
                </a:solidFill>
              </a:rPr>
              <a:t>ARE SITE MANAGERS RESPONSIBLE FOR  EXPANDED 					NOTICING?</a:t>
            </a:r>
          </a:p>
          <a:p>
            <a:pPr eaLnBrk="1" hangingPunct="1"/>
            <a:endParaRPr lang="en-US" altLang="en-US" sz="2000" b="1">
              <a:solidFill>
                <a:srgbClr val="003399"/>
              </a:solidFill>
            </a:endParaRPr>
          </a:p>
          <a:p>
            <a:pPr eaLnBrk="1" hangingPunct="1"/>
            <a:r>
              <a:rPr lang="en-US" altLang="en-US" sz="2000" b="1">
                <a:solidFill>
                  <a:srgbClr val="003399"/>
                </a:solidFill>
              </a:rPr>
              <a:t>				     “NO”</a:t>
            </a:r>
          </a:p>
          <a:p>
            <a:pPr eaLnBrk="1" hangingPunct="1"/>
            <a:endParaRPr lang="en-US" altLang="en-US" sz="2000" b="1">
              <a:solidFill>
                <a:srgbClr val="003399"/>
              </a:solidFill>
            </a:endParaRPr>
          </a:p>
          <a:p>
            <a:pPr eaLnBrk="1" hangingPunct="1"/>
            <a:r>
              <a:rPr lang="en-US" altLang="en-US" sz="2000" b="1">
                <a:solidFill>
                  <a:srgbClr val="003399"/>
                </a:solidFill>
              </a:rPr>
              <a:t>THE DIVISION ADMINISTRATIVE SERVICES CONTRACTOR WILL PROVIDE EXPANDED NOTICE FOR PROPERTIES THAT ARE WITHIN A 250-FOOT RADIUS OF THE CONFIRMED SAMPLE LOCATION</a:t>
            </a:r>
          </a:p>
          <a:p>
            <a:pPr eaLnBrk="1" hangingPunct="1"/>
            <a:endParaRPr lang="en-US" altLang="en-US" sz="2000" b="1">
              <a:solidFill>
                <a:srgbClr val="003399"/>
              </a:solidFill>
            </a:endParaRPr>
          </a:p>
          <a:p>
            <a:pPr eaLnBrk="1" hangingPunct="1"/>
            <a:endParaRPr lang="en-US" altLang="en-US" sz="2000" b="1">
              <a:solidFill>
                <a:srgbClr val="003399"/>
              </a:solidFill>
            </a:endParaRPr>
          </a:p>
          <a:p>
            <a:pPr eaLnBrk="1" hangingPunct="1"/>
            <a:r>
              <a:rPr lang="en-US" altLang="en-US" sz="2000" b="1">
                <a:solidFill>
                  <a:srgbClr val="003399"/>
                </a:solidFill>
              </a:rPr>
              <a:t>			HOW THEY WILL DO IT</a:t>
            </a:r>
            <a:r>
              <a:rPr lang="en-US" altLang="en-US" b="1">
                <a:solidFill>
                  <a:srgbClr val="003399"/>
                </a:solidFill>
              </a:rPr>
              <a:t> </a:t>
            </a:r>
            <a:r>
              <a:rPr lang="en-US" altLang="en-US" sz="2800" b="1">
                <a:solidFill>
                  <a:srgbClr val="003399"/>
                </a:solidFill>
              </a:rPr>
              <a:t>???</a:t>
            </a:r>
          </a:p>
        </p:txBody>
      </p:sp>
      <p:sp>
        <p:nvSpPr>
          <p:cNvPr id="2" name="Title 1" hidden="1"/>
          <p:cNvSpPr>
            <a:spLocks noGrp="1"/>
          </p:cNvSpPr>
          <p:nvPr>
            <p:ph type="title"/>
          </p:nvPr>
        </p:nvSpPr>
        <p:spPr/>
        <p:txBody>
          <a:bodyPr/>
          <a:lstStyle/>
          <a:p>
            <a:r>
              <a:rPr lang="en-US" dirty="0"/>
              <a:t>Are Site Managers Responsible for Expanded Noticing?</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ite Map example image"/>
          <p:cNvPicPr>
            <a:picLocks noChangeAspect="1" noChangeArrowheads="1"/>
          </p:cNvPicPr>
          <p:nvPr/>
        </p:nvPicPr>
        <p:blipFill>
          <a:blip r:embed="rId3">
            <a:extLst>
              <a:ext uri="{28A0092B-C50C-407E-A947-70E740481C1C}">
                <a14:useLocalDpi xmlns:a14="http://schemas.microsoft.com/office/drawing/2010/main" val="0"/>
              </a:ext>
            </a:extLst>
          </a:blip>
          <a:srcRect t="3169"/>
          <a:stretch>
            <a:fillRect/>
          </a:stretch>
        </p:blipFill>
        <p:spPr bwMode="auto">
          <a:xfrm>
            <a:off x="228600" y="600075"/>
            <a:ext cx="80010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val 3" descr="oval selecting text"/>
          <p:cNvSpPr>
            <a:spLocks noChangeArrowheads="1"/>
          </p:cNvSpPr>
          <p:nvPr/>
        </p:nvSpPr>
        <p:spPr bwMode="auto">
          <a:xfrm>
            <a:off x="4038600" y="35814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endParaRPr lang="en-US" altLang="en-US" sz="1800"/>
          </a:p>
        </p:txBody>
      </p:sp>
      <p:sp>
        <p:nvSpPr>
          <p:cNvPr id="22532" name="Line 4" descr="map image"/>
          <p:cNvSpPr>
            <a:spLocks noChangeShapeType="1"/>
          </p:cNvSpPr>
          <p:nvPr/>
        </p:nvSpPr>
        <p:spPr bwMode="auto">
          <a:xfrm>
            <a:off x="838200" y="44958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Line 5" descr="map image"/>
          <p:cNvSpPr>
            <a:spLocks noChangeShapeType="1"/>
          </p:cNvSpPr>
          <p:nvPr/>
        </p:nvSpPr>
        <p:spPr bwMode="auto">
          <a:xfrm>
            <a:off x="914400" y="3429000"/>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6" descr="map image"/>
          <p:cNvSpPr>
            <a:spLocks noChangeShapeType="1"/>
          </p:cNvSpPr>
          <p:nvPr/>
        </p:nvSpPr>
        <p:spPr bwMode="auto">
          <a:xfrm flipV="1">
            <a:off x="6781800" y="1143000"/>
            <a:ext cx="1524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Line 7" descr="map image"/>
          <p:cNvSpPr>
            <a:spLocks noChangeShapeType="1"/>
          </p:cNvSpPr>
          <p:nvPr/>
        </p:nvSpPr>
        <p:spPr bwMode="auto">
          <a:xfrm flipH="1" flipV="1">
            <a:off x="5715000" y="6858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Text Box 10"/>
          <p:cNvSpPr txBox="1">
            <a:spLocks noChangeArrowheads="1"/>
          </p:cNvSpPr>
          <p:nvPr/>
        </p:nvSpPr>
        <p:spPr bwMode="auto">
          <a:xfrm>
            <a:off x="381000" y="609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t>SITE MAP</a:t>
            </a:r>
          </a:p>
        </p:txBody>
      </p:sp>
      <p:sp>
        <p:nvSpPr>
          <p:cNvPr id="22538" name="Line 11" descr="map image"/>
          <p:cNvSpPr>
            <a:spLocks noChangeShapeType="1"/>
          </p:cNvSpPr>
          <p:nvPr/>
        </p:nvSpPr>
        <p:spPr bwMode="auto">
          <a:xfrm flipH="1">
            <a:off x="838200" y="685800"/>
            <a:ext cx="487680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Text Box 13"/>
          <p:cNvSpPr txBox="1">
            <a:spLocks noChangeArrowheads="1"/>
          </p:cNvSpPr>
          <p:nvPr/>
        </p:nvSpPr>
        <p:spPr bwMode="auto">
          <a:xfrm>
            <a:off x="381000" y="4876800"/>
            <a:ext cx="82200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solidFill>
                  <a:srgbClr val="003399"/>
                </a:solidFill>
              </a:rPr>
              <a:t>THE DIVISION ADMINISTRATIVE SERVICES CONTRACTOR WILL</a:t>
            </a:r>
          </a:p>
          <a:p>
            <a:pPr eaLnBrk="1" hangingPunct="1"/>
            <a:r>
              <a:rPr lang="en-US" altLang="en-US" sz="1800" b="1">
                <a:solidFill>
                  <a:srgbClr val="003399"/>
                </a:solidFill>
              </a:rPr>
              <a:t>REVIEW THE FILE AND WILL ASK QUESTIONS SUCH AS:</a:t>
            </a:r>
          </a:p>
          <a:p>
            <a:pPr eaLnBrk="1" hangingPunct="1"/>
            <a:r>
              <a:rPr lang="en-US" altLang="en-US" sz="1800" b="1">
                <a:solidFill>
                  <a:srgbClr val="003399"/>
                </a:solidFill>
              </a:rPr>
              <a:t>	IS THERE A CONFIRMED GROUNDWATER SAMPLE(S)? “YES”</a:t>
            </a:r>
          </a:p>
          <a:p>
            <a:pPr eaLnBrk="1" hangingPunct="1"/>
            <a:r>
              <a:rPr lang="en-US" altLang="en-US" sz="1800" b="1">
                <a:solidFill>
                  <a:srgbClr val="003399"/>
                </a:solidFill>
              </a:rPr>
              <a:t>	IS THIS A “STATE LEAD SITE ? “YES”</a:t>
            </a:r>
          </a:p>
          <a:p>
            <a:pPr eaLnBrk="1" hangingPunct="1"/>
            <a:r>
              <a:rPr lang="en-US" altLang="en-US" sz="1800" b="1">
                <a:solidFill>
                  <a:srgbClr val="003399"/>
                </a:solidFill>
              </a:rPr>
              <a:t>	IS THERE A WELL DEFINED PLUME MAP? “NO”</a:t>
            </a:r>
          </a:p>
          <a:p>
            <a:pPr eaLnBrk="1" hangingPunct="1"/>
            <a:endParaRPr lang="en-US" altLang="en-US" sz="1800" b="1">
              <a:solidFill>
                <a:srgbClr val="003399"/>
              </a:solidFill>
            </a:endParaRPr>
          </a:p>
        </p:txBody>
      </p:sp>
      <p:sp>
        <p:nvSpPr>
          <p:cNvPr id="2" name="Title 1" hidden="1"/>
          <p:cNvSpPr>
            <a:spLocks noGrp="1"/>
          </p:cNvSpPr>
          <p:nvPr>
            <p:ph type="title"/>
          </p:nvPr>
        </p:nvSpPr>
        <p:spPr/>
        <p:txBody>
          <a:bodyPr/>
          <a:lstStyle/>
          <a:p>
            <a:r>
              <a:rPr lang="en-US" dirty="0"/>
              <a:t>Screenshot of Example Site Map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Radius from point of interest"/>
          <p:cNvSpPr/>
          <p:nvPr/>
        </p:nvSpPr>
        <p:spPr>
          <a:xfrm>
            <a:off x="2057400" y="1905000"/>
            <a:ext cx="38100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hidden="1"/>
          <p:cNvSpPr>
            <a:spLocks noGrp="1"/>
          </p:cNvSpPr>
          <p:nvPr>
            <p:ph type="title"/>
          </p:nvPr>
        </p:nvSpPr>
        <p:spPr>
          <a:xfrm>
            <a:off x="457200" y="-533400"/>
            <a:ext cx="8229600" cy="1951038"/>
          </a:xfrm>
        </p:spPr>
        <p:txBody>
          <a:bodyPr/>
          <a:lstStyle/>
          <a:p>
            <a:r>
              <a:rPr lang="en-US" dirty="0"/>
              <a:t>Screenshot of Parcel Boundary Map</a:t>
            </a:r>
          </a:p>
        </p:txBody>
      </p:sp>
      <p:pic>
        <p:nvPicPr>
          <p:cNvPr id="23555" name="Picture 3" descr="Parcel Boundary example imag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685800"/>
            <a:ext cx="7827963" cy="5753100"/>
          </a:xfrm>
          <a:noFill/>
        </p:spPr>
      </p:pic>
      <p:sp>
        <p:nvSpPr>
          <p:cNvPr id="5" name="Oval 4" descr="Radius around point of interest"/>
          <p:cNvSpPr/>
          <p:nvPr/>
        </p:nvSpPr>
        <p:spPr>
          <a:xfrm>
            <a:off x="2133600" y="1447800"/>
            <a:ext cx="42672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Explosion 1 3" descr="Point of interest "/>
          <p:cNvSpPr/>
          <p:nvPr/>
        </p:nvSpPr>
        <p:spPr>
          <a:xfrm>
            <a:off x="4114800" y="3352800"/>
            <a:ext cx="3048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Parcel Boundary Map examp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534400"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descr="Radius around point of interst"/>
          <p:cNvSpPr/>
          <p:nvPr/>
        </p:nvSpPr>
        <p:spPr>
          <a:xfrm>
            <a:off x="2514600" y="1600200"/>
            <a:ext cx="4191000" cy="3962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Explosion 1 3" descr="Point of interest"/>
          <p:cNvSpPr/>
          <p:nvPr/>
        </p:nvSpPr>
        <p:spPr>
          <a:xfrm>
            <a:off x="4495800" y="3276600"/>
            <a:ext cx="2286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hidden="1"/>
          <p:cNvSpPr>
            <a:spLocks noGrp="1"/>
          </p:cNvSpPr>
          <p:nvPr>
            <p:ph type="title"/>
          </p:nvPr>
        </p:nvSpPr>
        <p:spPr/>
        <p:txBody>
          <a:bodyPr/>
          <a:lstStyle/>
          <a:p>
            <a:r>
              <a:rPr lang="en-US" dirty="0"/>
              <a:t>Screenshot of Parcel Boundary Map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ject 7" descr="Contamination Notification Checklist for Active State Funded Cleanup Sit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304800"/>
            <a:ext cx="479266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a:xfrm>
            <a:off x="457200" y="274638"/>
            <a:ext cx="8229600" cy="1935162"/>
          </a:xfrm>
        </p:spPr>
        <p:txBody>
          <a:bodyPr/>
          <a:lstStyle/>
          <a:p>
            <a:r>
              <a:rPr lang="en-US" dirty="0"/>
              <a:t>Contamination Notification Checklist for Active State Funded Cleanup Sites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j042482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057400"/>
            <a:ext cx="28257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143000"/>
            <a:ext cx="6705600" cy="400050"/>
          </a:xfrm>
          <a:prstGeom prst="rect">
            <a:avLst/>
          </a:prstGeom>
          <a:noFill/>
        </p:spPr>
        <p:txBody>
          <a:bodyPr>
            <a:spAutoFit/>
          </a:bodyPr>
          <a:lstStyle/>
          <a:p>
            <a:pPr>
              <a:defRPr/>
            </a:pPr>
            <a:r>
              <a:rPr lang="en-US" sz="2000" b="1" dirty="0">
                <a:solidFill>
                  <a:schemeClr val="accent1">
                    <a:lumMod val="50000"/>
                  </a:schemeClr>
                </a:solidFill>
                <a:latin typeface="Arial" charset="0"/>
              </a:rPr>
              <a:t>IF YOU HAVE ANY QUESTIONS PLEASE</a:t>
            </a:r>
          </a:p>
        </p:txBody>
      </p:sp>
      <p:sp>
        <p:nvSpPr>
          <p:cNvPr id="26628" name="TextBox 3"/>
          <p:cNvSpPr txBox="1">
            <a:spLocks noChangeArrowheads="1"/>
          </p:cNvSpPr>
          <p:nvPr/>
        </p:nvSpPr>
        <p:spPr bwMode="auto">
          <a:xfrm>
            <a:off x="1295400" y="4724400"/>
            <a:ext cx="5715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a:t> </a:t>
            </a:r>
            <a:r>
              <a:rPr lang="en-US" altLang="en-US" sz="2400" b="1">
                <a:hlinkClick r:id="rId4"/>
              </a:rPr>
              <a:t>Melike.Altun@dep.state.fl.us</a:t>
            </a:r>
            <a:r>
              <a:rPr lang="en-US" altLang="en-US" sz="2400" b="1"/>
              <a:t> </a:t>
            </a:r>
          </a:p>
          <a:p>
            <a:pPr eaLnBrk="1" hangingPunct="1"/>
            <a:endParaRPr lang="en-US" altLang="en-US" sz="1800"/>
          </a:p>
          <a:p>
            <a:pPr eaLnBrk="1" hangingPunct="1"/>
            <a:endParaRPr lang="en-US" altLang="en-US" sz="1800"/>
          </a:p>
        </p:txBody>
      </p:sp>
      <p:sp>
        <p:nvSpPr>
          <p:cNvPr id="26629" name="TextBox 4"/>
          <p:cNvSpPr txBox="1">
            <a:spLocks noChangeArrowheads="1"/>
          </p:cNvSpPr>
          <p:nvPr/>
        </p:nvSpPr>
        <p:spPr bwMode="auto">
          <a:xfrm>
            <a:off x="1371600" y="5105400"/>
            <a:ext cx="666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hlinkClick r:id="rId5"/>
              </a:rPr>
              <a:t>Letha.Osborn@york-claims.com</a:t>
            </a:r>
            <a:r>
              <a:rPr lang="en-US" altLang="en-US" sz="2400" b="1"/>
              <a:t>  </a:t>
            </a:r>
          </a:p>
        </p:txBody>
      </p:sp>
      <p:sp>
        <p:nvSpPr>
          <p:cNvPr id="2" name="Title 1" hidden="1"/>
          <p:cNvSpPr>
            <a:spLocks noGrp="1"/>
          </p:cNvSpPr>
          <p:nvPr>
            <p:ph type="title"/>
          </p:nvPr>
        </p:nvSpPr>
        <p:spPr/>
        <p:txBody>
          <a:bodyPr/>
          <a:lstStyle/>
          <a:p>
            <a:r>
              <a:rPr lang="en-US" dirty="0"/>
              <a:t>If you have any questions please come see me</a:t>
            </a:r>
          </a:p>
        </p:txBody>
      </p:sp>
      <p:sp>
        <p:nvSpPr>
          <p:cNvPr id="4" name="Content Placeholder 3" hidden="1"/>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1219200"/>
            <a:ext cx="7924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algn="ctr" eaLnBrk="1" hangingPunct="1"/>
            <a:br>
              <a:rPr lang="en-US" altLang="en-US" sz="2400" b="1">
                <a:solidFill>
                  <a:srgbClr val="003399"/>
                </a:solidFill>
              </a:rPr>
            </a:br>
            <a:r>
              <a:rPr lang="en-US" altLang="en-US" sz="2400" b="1">
                <a:solidFill>
                  <a:srgbClr val="003399"/>
                </a:solidFill>
              </a:rPr>
              <a:t>NO!</a:t>
            </a:r>
            <a:br>
              <a:rPr lang="en-US" altLang="en-US" sz="2400" b="1">
                <a:solidFill>
                  <a:srgbClr val="003399"/>
                </a:solidFill>
              </a:rPr>
            </a:br>
            <a:endParaRPr lang="en-US" altLang="en-US" sz="2400" b="1">
              <a:solidFill>
                <a:srgbClr val="003399"/>
              </a:solidFill>
            </a:endParaRPr>
          </a:p>
          <a:p>
            <a:pPr algn="ctr" eaLnBrk="1" hangingPunct="1"/>
            <a:r>
              <a:rPr lang="en-US" altLang="en-US" sz="1800" b="1">
                <a:solidFill>
                  <a:srgbClr val="003399"/>
                </a:solidFill>
              </a:rPr>
              <a:t>THE PRSR IS REQUIRED TO PROVIDE ACTUAL NOTICE TO THE DIVISION OF WASTE MANAGEMENT (DWM)  </a:t>
            </a:r>
            <a:r>
              <a:rPr lang="en-US" altLang="en-US" sz="1800" b="1" u="sng">
                <a:solidFill>
                  <a:srgbClr val="003399"/>
                </a:solidFill>
              </a:rPr>
              <a:t>WITHIN TEN DAYS OF DISCOVERY OF CONTAMINATION</a:t>
            </a:r>
            <a:r>
              <a:rPr lang="en-US" altLang="en-US" sz="1800" b="1">
                <a:solidFill>
                  <a:srgbClr val="003399"/>
                </a:solidFill>
              </a:rPr>
              <a:t> </a:t>
            </a:r>
            <a:br>
              <a:rPr lang="en-US" altLang="en-US" sz="1800" b="1">
                <a:solidFill>
                  <a:srgbClr val="003399"/>
                </a:solidFill>
              </a:rPr>
            </a:br>
            <a:br>
              <a:rPr lang="en-US" altLang="en-US" sz="1800" b="1">
                <a:solidFill>
                  <a:srgbClr val="003399"/>
                </a:solidFill>
              </a:rPr>
            </a:br>
            <a:r>
              <a:rPr lang="en-US" altLang="en-US" sz="1800" b="1">
                <a:solidFill>
                  <a:srgbClr val="003399"/>
                </a:solidFill>
              </a:rPr>
              <a:t>AND ALSO</a:t>
            </a:r>
            <a:br>
              <a:rPr lang="en-US" altLang="en-US" sz="1800" b="1">
                <a:solidFill>
                  <a:srgbClr val="003399"/>
                </a:solidFill>
              </a:rPr>
            </a:br>
            <a:br>
              <a:rPr lang="en-US" altLang="en-US" sz="1800" b="1">
                <a:solidFill>
                  <a:srgbClr val="003399"/>
                </a:solidFill>
              </a:rPr>
            </a:br>
            <a:r>
              <a:rPr lang="en-US" altLang="en-US" sz="1800" b="1">
                <a:solidFill>
                  <a:srgbClr val="003399"/>
                </a:solidFill>
              </a:rPr>
              <a:t>THE DEPARTMENT HAS </a:t>
            </a:r>
            <a:r>
              <a:rPr lang="en-US" altLang="en-US" sz="1800" b="1" u="sng">
                <a:solidFill>
                  <a:srgbClr val="003399"/>
                </a:solidFill>
              </a:rPr>
              <a:t>30 DAYS TO PROCESS</a:t>
            </a:r>
            <a:r>
              <a:rPr lang="en-US" altLang="en-US" sz="1800" b="1">
                <a:solidFill>
                  <a:srgbClr val="003399"/>
                </a:solidFill>
              </a:rPr>
              <a:t> THE NOTICING PACKAGES SUBMITTED AND SEND THE  NOTICING  LETTERS TO RPOS OF PROPERTIES.</a:t>
            </a:r>
            <a:br>
              <a:rPr lang="en-US" altLang="en-US" sz="1800" b="1">
                <a:solidFill>
                  <a:srgbClr val="003399"/>
                </a:solidFill>
              </a:rPr>
            </a:br>
            <a:endParaRPr lang="en-US" altLang="en-US" sz="4800" b="1">
              <a:solidFill>
                <a:srgbClr val="003399"/>
              </a:solidFill>
            </a:endParaRPr>
          </a:p>
        </p:txBody>
      </p:sp>
      <p:sp>
        <p:nvSpPr>
          <p:cNvPr id="7171" name="Rectangle 6"/>
          <p:cNvSpPr>
            <a:spLocks noChangeArrowheads="1"/>
          </p:cNvSpPr>
          <p:nvPr/>
        </p:nvSpPr>
        <p:spPr bwMode="auto">
          <a:xfrm>
            <a:off x="381000" y="7620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solidFill>
                  <a:srgbClr val="003399"/>
                </a:solidFill>
              </a:rPr>
              <a:t>SHOULD I PREPARE THE PACKAGE WHENEVER I 			HAVE TIME?</a:t>
            </a:r>
          </a:p>
          <a:p>
            <a:pPr eaLnBrk="1" hangingPunct="1"/>
            <a:endParaRPr lang="en-US" altLang="en-US" sz="2400" b="1">
              <a:solidFill>
                <a:srgbClr val="003399"/>
              </a:solidFill>
            </a:endParaRPr>
          </a:p>
        </p:txBody>
      </p:sp>
      <p:sp>
        <p:nvSpPr>
          <p:cNvPr id="7172" name="Text Box 7"/>
          <p:cNvSpPr txBox="1">
            <a:spLocks noChangeArrowheads="1"/>
          </p:cNvSpPr>
          <p:nvPr/>
        </p:nvSpPr>
        <p:spPr bwMode="auto">
          <a:xfrm>
            <a:off x="762000" y="5257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2400" b="1">
                <a:solidFill>
                  <a:srgbClr val="003399"/>
                </a:solidFill>
              </a:rPr>
              <a:t>	WHAT DO I NEED TO DO NOW ?</a:t>
            </a:r>
          </a:p>
        </p:txBody>
      </p:sp>
      <p:sp>
        <p:nvSpPr>
          <p:cNvPr id="2" name="Title 1" hidden="1"/>
          <p:cNvSpPr>
            <a:spLocks noGrp="1"/>
          </p:cNvSpPr>
          <p:nvPr>
            <p:ph type="title"/>
          </p:nvPr>
        </p:nvSpPr>
        <p:spPr/>
        <p:txBody>
          <a:bodyPr/>
          <a:lstStyle/>
          <a:p>
            <a:r>
              <a:rPr lang="en-US" dirty="0"/>
              <a:t>Should I Prepare the Package Whenever I Have Time?</a:t>
            </a:r>
            <a:br>
              <a:rPr lang="en-US" dirty="0"/>
            </a:br>
            <a:r>
              <a:rPr lang="en-US" dirty="0"/>
              <a:t>No!</a:t>
            </a:r>
          </a:p>
        </p:txBody>
      </p:sp>
      <p:sp>
        <p:nvSpPr>
          <p:cNvPr id="3" name="Content Placeholder 2" hidden="1"/>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09600"/>
            <a:ext cx="7543800" cy="6248400"/>
          </a:xfrm>
        </p:spPr>
        <p:txBody>
          <a:bodyPr/>
          <a:lstStyle/>
          <a:p>
            <a:pPr eaLnBrk="1" hangingPunct="1"/>
            <a:br>
              <a:rPr lang="en-US" altLang="en-US" sz="4000" dirty="0"/>
            </a:br>
            <a:r>
              <a:rPr lang="en-US" altLang="en-US" sz="2400" b="1" dirty="0">
                <a:solidFill>
                  <a:srgbClr val="003399"/>
                </a:solidFill>
              </a:rPr>
              <a:t>STEP 1:</a:t>
            </a:r>
            <a:r>
              <a:rPr lang="en-US" altLang="en-US" sz="4000" dirty="0"/>
              <a:t> </a:t>
            </a:r>
            <a:br>
              <a:rPr lang="en-US" altLang="en-US" sz="4000" dirty="0"/>
            </a:br>
            <a:br>
              <a:rPr lang="en-US" altLang="en-US" sz="4000" dirty="0"/>
            </a:br>
            <a:r>
              <a:rPr lang="en-US" altLang="en-US" sz="2000" b="1" dirty="0">
                <a:solidFill>
                  <a:srgbClr val="003399"/>
                </a:solidFill>
              </a:rPr>
              <a:t>BE FAMILIAR WITH “GUIDANCE FOR CONTAMINATION NOTICING”</a:t>
            </a:r>
            <a:br>
              <a:rPr lang="en-US" altLang="en-US" sz="2000" b="1" dirty="0">
                <a:solidFill>
                  <a:srgbClr val="003399"/>
                </a:solidFill>
              </a:rPr>
            </a:br>
            <a:br>
              <a:rPr lang="en-US" altLang="en-US" sz="2000" b="1" dirty="0">
                <a:solidFill>
                  <a:srgbClr val="003399"/>
                </a:solidFill>
              </a:rPr>
            </a:br>
            <a:r>
              <a:rPr lang="en-US" altLang="en-US" sz="2000" b="1" dirty="0">
                <a:solidFill>
                  <a:srgbClr val="003399"/>
                </a:solidFill>
              </a:rPr>
              <a:t>THAT IS LOCATED AT</a:t>
            </a:r>
            <a:br>
              <a:rPr lang="en-US" altLang="en-US" sz="2000" b="1" dirty="0">
                <a:solidFill>
                  <a:srgbClr val="003399"/>
                </a:solidFill>
              </a:rPr>
            </a:br>
            <a:br>
              <a:rPr lang="en-US" altLang="en-US" sz="1800" b="1" dirty="0">
                <a:solidFill>
                  <a:srgbClr val="003399"/>
                </a:solidFill>
              </a:rPr>
            </a:br>
            <a:r>
              <a:rPr lang="en-US" altLang="en-US" sz="4000" dirty="0">
                <a:solidFill>
                  <a:schemeClr val="hlink"/>
                </a:solidFill>
                <a:hlinkClick r:id="rId3"/>
              </a:rPr>
              <a:t>http://www.floridadep.gov/ waste/district-business-support/content/public-notification-discovery-contamination</a:t>
            </a:r>
            <a:br>
              <a:rPr lang="en-US" altLang="en-US" sz="4000" dirty="0">
                <a:solidFill>
                  <a:schemeClr val="hlink"/>
                </a:solidFill>
              </a:rPr>
            </a:br>
            <a:br>
              <a:rPr lang="en-US" altLang="en-US" sz="4000" dirty="0"/>
            </a:br>
            <a:br>
              <a:rPr lang="en-US" altLang="en-US" sz="4000" dirty="0"/>
            </a:br>
            <a:endParaRPr lang="en-US" alt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ext Box 10"/>
          <p:cNvSpPr txBox="1">
            <a:spLocks noChangeArrowheads="1"/>
          </p:cNvSpPr>
          <p:nvPr/>
        </p:nvSpPr>
        <p:spPr bwMode="auto">
          <a:xfrm>
            <a:off x="457200" y="12954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endParaRPr lang="en-US" altLang="en-US" sz="2000" b="1" dirty="0">
              <a:solidFill>
                <a:srgbClr val="003399"/>
              </a:solidFill>
            </a:endParaRPr>
          </a:p>
          <a:p>
            <a:pPr eaLnBrk="1" hangingPunct="1"/>
            <a:r>
              <a:rPr lang="en-US" altLang="en-US" sz="2000" b="1" dirty="0">
                <a:solidFill>
                  <a:srgbClr val="003399"/>
                </a:solidFill>
              </a:rPr>
              <a:t>PER RULE, NOTIFICATION MUST BE PROVIDED USING THE “INITIAL NOTICE OF CONTAMINATION BEYOND PROPERTY BOUNDARIES” FORM LISTED IN SECTION .900 OF EACH RULE.</a:t>
            </a:r>
          </a:p>
          <a:p>
            <a:pPr eaLnBrk="1" hangingPunct="1"/>
            <a:endParaRPr lang="en-US" altLang="en-US" sz="2000" b="1" dirty="0">
              <a:solidFill>
                <a:srgbClr val="003399"/>
              </a:solidFill>
            </a:endParaRPr>
          </a:p>
          <a:p>
            <a:pPr eaLnBrk="1" hangingPunct="1"/>
            <a:r>
              <a:rPr lang="en-US" altLang="en-US" sz="2000" b="1" dirty="0">
                <a:solidFill>
                  <a:srgbClr val="003399"/>
                </a:solidFill>
              </a:rPr>
              <a:t>YOU WILL FIND A COPY OF THE FORM  AT:</a:t>
            </a:r>
          </a:p>
          <a:p>
            <a:pPr eaLnBrk="1" hangingPunct="1"/>
            <a:endParaRPr lang="en-US" altLang="en-US" sz="2000" b="1" dirty="0"/>
          </a:p>
          <a:p>
            <a:pPr eaLnBrk="1" hangingPunct="1"/>
            <a:r>
              <a:rPr lang="en-US" altLang="en-US" sz="2000" b="1" dirty="0">
                <a:hlinkClick r:id="rId3"/>
              </a:rPr>
              <a:t>http://www.floridadep.gov/waste/petroleum-restoration/forms/initial-notice-contamination-beyond-property-boundaries</a:t>
            </a:r>
            <a:endParaRPr lang="en-US" altLang="en-US" sz="2000" b="1" dirty="0"/>
          </a:p>
          <a:p>
            <a:pPr eaLnBrk="1" hangingPunct="1"/>
            <a:endParaRPr lang="en-US" altLang="en-US" sz="2000" b="1" dirty="0"/>
          </a:p>
          <a:p>
            <a:pPr eaLnBrk="1" hangingPunct="1"/>
            <a:r>
              <a:rPr lang="en-US" altLang="en-US" sz="2000" b="1" dirty="0">
                <a:solidFill>
                  <a:srgbClr val="003399"/>
                </a:solidFill>
              </a:rPr>
              <a:t>FILL OUT THE SECOND PAGE OF THE FORM FOR EACH RECORD OWNER OF REAL PROPERTIES (RPOS) WHERE CONTAMINATION HAS BEEN DISCOVERED.</a:t>
            </a:r>
          </a:p>
          <a:p>
            <a:pPr eaLnBrk="1" hangingPunct="1"/>
            <a:endParaRPr lang="en-US" altLang="en-US" sz="2000" b="1" dirty="0"/>
          </a:p>
          <a:p>
            <a:pPr eaLnBrk="1" hangingPunct="1"/>
            <a:endParaRPr lang="en-US" altLang="en-US" sz="2400" b="1" dirty="0">
              <a:solidFill>
                <a:srgbClr val="003399"/>
              </a:solidFill>
            </a:endParaRPr>
          </a:p>
        </p:txBody>
      </p:sp>
      <p:sp>
        <p:nvSpPr>
          <p:cNvPr id="9221" name="Text Box 7"/>
          <p:cNvSpPr txBox="1">
            <a:spLocks noChangeArrowheads="1"/>
          </p:cNvSpPr>
          <p:nvPr/>
        </p:nvSpPr>
        <p:spPr bwMode="auto">
          <a:xfrm>
            <a:off x="609600" y="609600"/>
            <a:ext cx="7848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algn="ctr" eaLnBrk="1" hangingPunct="1"/>
            <a:r>
              <a:rPr lang="en-US" altLang="en-US" sz="2400" b="1">
                <a:solidFill>
                  <a:srgbClr val="003399"/>
                </a:solidFill>
              </a:rPr>
              <a:t>STEP 2:   FILL OUT AN INITIAL NOTICE OF 	CONTAMINATION FORM</a:t>
            </a:r>
          </a:p>
          <a:p>
            <a:pPr eaLnBrk="1" hangingPunct="1">
              <a:spcBef>
                <a:spcPct val="50000"/>
              </a:spcBef>
            </a:pPr>
            <a:endParaRPr lang="en-US" altLang="en-US"/>
          </a:p>
        </p:txBody>
      </p:sp>
      <p:sp>
        <p:nvSpPr>
          <p:cNvPr id="2" name="Title 1" hidden="1"/>
          <p:cNvSpPr>
            <a:spLocks noGrp="1"/>
          </p:cNvSpPr>
          <p:nvPr>
            <p:ph type="title"/>
          </p:nvPr>
        </p:nvSpPr>
        <p:spPr/>
        <p:txBody>
          <a:bodyPr/>
          <a:lstStyle/>
          <a:p>
            <a:r>
              <a:rPr lang="en-US" dirty="0"/>
              <a:t>Fill Out an Initial Notice of Contamination Form</a:t>
            </a:r>
          </a:p>
        </p:txBody>
      </p:sp>
      <p:sp>
        <p:nvSpPr>
          <p:cNvPr id="3" name="Content Placeholder 2" hidden="1"/>
          <p:cNvSpPr>
            <a:spLocks noGrp="1"/>
          </p:cNvSpPr>
          <p:nvPr>
            <p:ph idx="1"/>
          </p:nvPr>
        </p:nvSpPr>
        <p:spPr/>
        <p:txBody>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Object 5" descr="Initial Notice of Contamination Beyond Property Boundari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4" descr="Initial Notice of Contamination Beyond Property Boundaries "/>
          <p:cNvGraphicFramePr>
            <a:graphicFrameLocks noChangeAspect="1"/>
          </p:cNvGraphicFramePr>
          <p:nvPr>
            <p:extLst>
              <p:ext uri="{D42A27DB-BD31-4B8C-83A1-F6EECF244321}">
                <p14:modId xmlns:p14="http://schemas.microsoft.com/office/powerpoint/2010/main" val="1084396760"/>
              </p:ext>
            </p:extLst>
          </p:nvPr>
        </p:nvGraphicFramePr>
        <p:xfrm>
          <a:off x="4538663" y="838200"/>
          <a:ext cx="4295775" cy="5532438"/>
        </p:xfrm>
        <a:graphic>
          <a:graphicData uri="http://schemas.openxmlformats.org/presentationml/2006/ole">
            <mc:AlternateContent xmlns:mc="http://schemas.openxmlformats.org/markup-compatibility/2006">
              <mc:Choice xmlns:v="urn:schemas-microsoft-com:vml" Requires="v">
                <p:oleObj spid="_x0000_s1033" name="Acrobat Document" r:id="rId5" imgW="5829300" imgH="7505700" progId="Acrobat.Document.DC">
                  <p:embed/>
                </p:oleObj>
              </mc:Choice>
              <mc:Fallback>
                <p:oleObj name="Acrobat Document" r:id="rId5" imgW="5829300" imgH="7505700" progId="Acrobat.Document.DC">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8663" y="838200"/>
                        <a:ext cx="4295775" cy="553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hidden="1"/>
          <p:cNvSpPr>
            <a:spLocks noGrp="1"/>
          </p:cNvSpPr>
          <p:nvPr>
            <p:ph type="title"/>
          </p:nvPr>
        </p:nvSpPr>
        <p:spPr/>
        <p:txBody>
          <a:bodyPr/>
          <a:lstStyle/>
          <a:p>
            <a:r>
              <a:rPr lang="en-US" dirty="0"/>
              <a:t>Screenshot of Initial Notice of Contamination Beyond Property Boundaries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8229600" cy="1173163"/>
          </a:xfrm>
        </p:spPr>
        <p:txBody>
          <a:bodyPr/>
          <a:lstStyle/>
          <a:p>
            <a:r>
              <a:rPr lang="en-US" altLang="en-US" sz="2400" b="1">
                <a:solidFill>
                  <a:srgbClr val="003399"/>
                </a:solidFill>
              </a:rPr>
              <a:t>STEP 3: COMPILE SUPPORTING DOCUMENTATION AS LISTED BELOW</a:t>
            </a:r>
            <a:br>
              <a:rPr lang="en-US" altLang="en-US" sz="3800" b="1">
                <a:solidFill>
                  <a:srgbClr val="003399"/>
                </a:solidFill>
              </a:rPr>
            </a:br>
            <a:endParaRPr lang="en-US" altLang="en-US" sz="3800" b="1">
              <a:solidFill>
                <a:srgbClr val="003399"/>
              </a:solidFill>
            </a:endParaRPr>
          </a:p>
        </p:txBody>
      </p:sp>
      <p:sp>
        <p:nvSpPr>
          <p:cNvPr id="10243" name="Rectangle 3"/>
          <p:cNvSpPr>
            <a:spLocks noGrp="1" noChangeArrowheads="1"/>
          </p:cNvSpPr>
          <p:nvPr>
            <p:ph type="body" idx="1"/>
          </p:nvPr>
        </p:nvSpPr>
        <p:spPr>
          <a:xfrm>
            <a:off x="381000" y="1676400"/>
            <a:ext cx="8229600" cy="4906963"/>
          </a:xfrm>
        </p:spPr>
        <p:txBody>
          <a:bodyPr/>
          <a:lstStyle/>
          <a:p>
            <a:pPr>
              <a:lnSpc>
                <a:spcPct val="80000"/>
              </a:lnSpc>
            </a:pPr>
            <a:endParaRPr lang="en-US" altLang="en-US" sz="2000" b="1">
              <a:solidFill>
                <a:srgbClr val="003399"/>
              </a:solidFill>
            </a:endParaRPr>
          </a:p>
          <a:p>
            <a:pPr>
              <a:lnSpc>
                <a:spcPct val="80000"/>
              </a:lnSpc>
            </a:pPr>
            <a:r>
              <a:rPr lang="en-US" altLang="en-US" sz="2000" b="1">
                <a:solidFill>
                  <a:srgbClr val="003399"/>
                </a:solidFill>
              </a:rPr>
              <a:t>VICINITY MAP THAT SHOWS SAMPLING LOCATIONS</a:t>
            </a:r>
          </a:p>
          <a:p>
            <a:pPr>
              <a:lnSpc>
                <a:spcPct val="80000"/>
              </a:lnSpc>
            </a:pPr>
            <a:r>
              <a:rPr lang="en-US" altLang="en-US" sz="2000" b="1">
                <a:solidFill>
                  <a:srgbClr val="003399"/>
                </a:solidFill>
              </a:rPr>
              <a:t>PLUME MAPS</a:t>
            </a:r>
          </a:p>
          <a:p>
            <a:pPr>
              <a:lnSpc>
                <a:spcPct val="80000"/>
              </a:lnSpc>
            </a:pPr>
            <a:r>
              <a:rPr lang="en-US" altLang="en-US" sz="2000" b="1">
                <a:solidFill>
                  <a:srgbClr val="003399"/>
                </a:solidFill>
              </a:rPr>
              <a:t>DATA TABLES AND LAB REPORTS PROVIDED BY CLEANUP CONTRACTOR</a:t>
            </a:r>
          </a:p>
          <a:p>
            <a:pPr eaLnBrk="1" hangingPunct="1">
              <a:lnSpc>
                <a:spcPct val="80000"/>
              </a:lnSpc>
              <a:buFontTx/>
              <a:buNone/>
            </a:pPr>
            <a:endParaRPr lang="en-US" altLang="en-US" sz="2000" b="1">
              <a:solidFill>
                <a:srgbClr val="003399"/>
              </a:solidFill>
            </a:endParaRPr>
          </a:p>
          <a:p>
            <a:pPr eaLnBrk="1" hangingPunct="1">
              <a:lnSpc>
                <a:spcPct val="80000"/>
              </a:lnSpc>
              <a:buFontTx/>
              <a:buNone/>
            </a:pPr>
            <a:r>
              <a:rPr lang="en-US" altLang="en-US" sz="2000" b="1">
                <a:solidFill>
                  <a:srgbClr val="003399"/>
                </a:solidFill>
              </a:rPr>
              <a:t>    USE PARCEL MAPS SHOWING PROPERTY BOUNDARIES TO</a:t>
            </a:r>
          </a:p>
          <a:p>
            <a:pPr eaLnBrk="1" hangingPunct="1">
              <a:lnSpc>
                <a:spcPct val="80000"/>
              </a:lnSpc>
              <a:buFontTx/>
              <a:buNone/>
            </a:pPr>
            <a:r>
              <a:rPr lang="en-US" altLang="en-US" sz="2000" b="1">
                <a:solidFill>
                  <a:srgbClr val="003399"/>
                </a:solidFill>
              </a:rPr>
              <a:t>	MAKE SURE THAT ALL OF THE PROPERTIES ARE COUNTED.</a:t>
            </a:r>
          </a:p>
          <a:p>
            <a:pPr eaLnBrk="1" hangingPunct="1">
              <a:lnSpc>
                <a:spcPct val="80000"/>
              </a:lnSpc>
              <a:buFontTx/>
              <a:buNone/>
            </a:pPr>
            <a:endParaRPr lang="en-US" altLang="en-US" sz="2000" b="1">
              <a:solidFill>
                <a:srgbClr val="003399"/>
              </a:solidFill>
            </a:endParaRPr>
          </a:p>
          <a:p>
            <a:pPr eaLnBrk="1" hangingPunct="1">
              <a:lnSpc>
                <a:spcPct val="80000"/>
              </a:lnSpc>
              <a:buFontTx/>
              <a:buNone/>
            </a:pPr>
            <a:r>
              <a:rPr lang="en-US" altLang="en-US" sz="2000" b="1">
                <a:solidFill>
                  <a:srgbClr val="003399"/>
                </a:solidFill>
              </a:rPr>
              <a:t>	THESE PARCEL MAPS ARE AVALIABLE FROM MOST COUNTY PROPERTY APPRAISERS’  WEB SITES, A LIST THAT CAN BE FOUND AT:</a:t>
            </a:r>
          </a:p>
          <a:p>
            <a:pPr>
              <a:lnSpc>
                <a:spcPct val="80000"/>
              </a:lnSpc>
              <a:buFontTx/>
              <a:buNone/>
            </a:pPr>
            <a:r>
              <a:rPr lang="en-US" altLang="en-US" sz="2000" b="1">
                <a:solidFill>
                  <a:srgbClr val="003399"/>
                </a:solidFill>
              </a:rPr>
              <a:t>  </a:t>
            </a:r>
          </a:p>
          <a:p>
            <a:pPr>
              <a:lnSpc>
                <a:spcPct val="80000"/>
              </a:lnSpc>
              <a:buFontTx/>
              <a:buNone/>
            </a:pPr>
            <a:r>
              <a:rPr lang="en-US" altLang="en-US" sz="2000" b="1">
                <a:solidFill>
                  <a:srgbClr val="003399"/>
                </a:solidFill>
              </a:rPr>
              <a:t>     </a:t>
            </a:r>
            <a:r>
              <a:rPr lang="en-US" altLang="en-US" sz="2000" b="1">
                <a:solidFill>
                  <a:srgbClr val="003399"/>
                </a:solidFill>
                <a:hlinkClick r:id="rId3"/>
              </a:rPr>
              <a:t>http://www.myflorida.com/dor/property/appraisers.html</a:t>
            </a:r>
            <a:r>
              <a:rPr lang="en-US" altLang="en-US" sz="2000" b="1">
                <a:solidFill>
                  <a:srgbClr val="003399"/>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ite Map example image"/>
          <p:cNvPicPr>
            <a:picLocks noChangeAspect="1" noChangeArrowheads="1"/>
          </p:cNvPicPr>
          <p:nvPr/>
        </p:nvPicPr>
        <p:blipFill>
          <a:blip r:embed="rId3">
            <a:extLst>
              <a:ext uri="{28A0092B-C50C-407E-A947-70E740481C1C}">
                <a14:useLocalDpi xmlns:a14="http://schemas.microsoft.com/office/drawing/2010/main" val="0"/>
              </a:ext>
            </a:extLst>
          </a:blip>
          <a:srcRect t="3169"/>
          <a:stretch>
            <a:fillRect/>
          </a:stretch>
        </p:blipFill>
        <p:spPr bwMode="auto">
          <a:xfrm>
            <a:off x="609600" y="304800"/>
            <a:ext cx="78486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9" descr="oval selecting text"/>
          <p:cNvSpPr>
            <a:spLocks noChangeArrowheads="1"/>
          </p:cNvSpPr>
          <p:nvPr/>
        </p:nvSpPr>
        <p:spPr bwMode="auto">
          <a:xfrm>
            <a:off x="4343400" y="35052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endParaRPr lang="en-US" altLang="en-US" sz="1800"/>
          </a:p>
        </p:txBody>
      </p:sp>
      <p:sp>
        <p:nvSpPr>
          <p:cNvPr id="11268" name="Line 11" descr="map image"/>
          <p:cNvSpPr>
            <a:spLocks noChangeShapeType="1"/>
          </p:cNvSpPr>
          <p:nvPr/>
        </p:nvSpPr>
        <p:spPr bwMode="auto">
          <a:xfrm>
            <a:off x="838200" y="44958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9" name="Line 12" descr="map image"/>
          <p:cNvSpPr>
            <a:spLocks noChangeShapeType="1"/>
          </p:cNvSpPr>
          <p:nvPr/>
        </p:nvSpPr>
        <p:spPr bwMode="auto">
          <a:xfrm>
            <a:off x="1371600" y="3276600"/>
            <a:ext cx="586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0" name="Line 13" descr="map image"/>
          <p:cNvSpPr>
            <a:spLocks noChangeShapeType="1"/>
          </p:cNvSpPr>
          <p:nvPr/>
        </p:nvSpPr>
        <p:spPr bwMode="auto">
          <a:xfrm flipV="1">
            <a:off x="7010400" y="914400"/>
            <a:ext cx="1524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Line 16" descr="map image"/>
          <p:cNvSpPr>
            <a:spLocks noChangeShapeType="1"/>
          </p:cNvSpPr>
          <p:nvPr/>
        </p:nvSpPr>
        <p:spPr bwMode="auto">
          <a:xfrm flipH="1" flipV="1">
            <a:off x="5943600" y="3810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Text Box 19"/>
          <p:cNvSpPr txBox="1">
            <a:spLocks noChangeArrowheads="1"/>
          </p:cNvSpPr>
          <p:nvPr/>
        </p:nvSpPr>
        <p:spPr bwMode="auto">
          <a:xfrm>
            <a:off x="304800" y="4648200"/>
            <a:ext cx="8839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buFontTx/>
              <a:buChar char="•"/>
            </a:pPr>
            <a:r>
              <a:rPr lang="en-US" altLang="en-US" sz="1500" b="1">
                <a:solidFill>
                  <a:srgbClr val="003399"/>
                </a:solidFill>
              </a:rPr>
              <a:t>IDENTIFY PROPERTY BOUNDARIES WHERE SITE REHABILITATION WAS INITIATED</a:t>
            </a:r>
          </a:p>
          <a:p>
            <a:pPr eaLnBrk="1" hangingPunct="1"/>
            <a:endParaRPr lang="en-US" altLang="en-US" sz="1500" b="1">
              <a:solidFill>
                <a:srgbClr val="003399"/>
              </a:solidFill>
            </a:endParaRPr>
          </a:p>
          <a:p>
            <a:pPr eaLnBrk="1" hangingPunct="1">
              <a:buFontTx/>
              <a:buChar char="•"/>
            </a:pPr>
            <a:r>
              <a:rPr lang="en-US" altLang="en-US" sz="1500" b="1">
                <a:solidFill>
                  <a:srgbClr val="003399"/>
                </a:solidFill>
              </a:rPr>
              <a:t>MARK “WELL” OR “SB”  LOCATIONS CLEARLY</a:t>
            </a:r>
          </a:p>
          <a:p>
            <a:pPr eaLnBrk="1" hangingPunct="1">
              <a:buFontTx/>
              <a:buChar char="•"/>
            </a:pPr>
            <a:endParaRPr lang="en-US" altLang="en-US" sz="1500" b="1">
              <a:solidFill>
                <a:srgbClr val="003399"/>
              </a:solidFill>
            </a:endParaRPr>
          </a:p>
          <a:p>
            <a:pPr eaLnBrk="1" hangingPunct="1">
              <a:buFontTx/>
              <a:buChar char="•"/>
            </a:pPr>
            <a:r>
              <a:rPr lang="en-US" altLang="en-US" sz="1500" b="1">
                <a:solidFill>
                  <a:srgbClr val="003399"/>
                </a:solidFill>
              </a:rPr>
              <a:t>IF YOU HAVE DATA POINTS USED CLOSE TO PROPERTY BORDERS, MAKE SURE THAT IT IS LOCATED IN OFF-SITE PROPERTY.  IF YOU ARE NOT SURE,  CALL CONTRACTOR TO VERIFY</a:t>
            </a:r>
          </a:p>
          <a:p>
            <a:pPr eaLnBrk="1" hangingPunct="1"/>
            <a:endParaRPr lang="en-US" altLang="en-US" sz="1500" b="1">
              <a:solidFill>
                <a:srgbClr val="003399"/>
              </a:solidFill>
            </a:endParaRPr>
          </a:p>
          <a:p>
            <a:pPr eaLnBrk="1" hangingPunct="1">
              <a:buFontTx/>
              <a:buChar char="•"/>
            </a:pPr>
            <a:r>
              <a:rPr lang="en-US" altLang="en-US" sz="1500" b="1">
                <a:solidFill>
                  <a:srgbClr val="003399"/>
                </a:solidFill>
              </a:rPr>
              <a:t>ROW, COUNTY ROADS AND DOT ROADS ARE TO BE NOTIFIED IF THERE  IS  CONTAMINATION DISCOVERED</a:t>
            </a:r>
          </a:p>
        </p:txBody>
      </p:sp>
      <p:sp>
        <p:nvSpPr>
          <p:cNvPr id="11274" name="Text Box 20"/>
          <p:cNvSpPr txBox="1">
            <a:spLocks noChangeArrowheads="1"/>
          </p:cNvSpPr>
          <p:nvPr/>
        </p:nvSpPr>
        <p:spPr bwMode="auto">
          <a:xfrm>
            <a:off x="533400" y="609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t>SITE MAP</a:t>
            </a:r>
          </a:p>
        </p:txBody>
      </p:sp>
      <p:sp>
        <p:nvSpPr>
          <p:cNvPr id="11275" name="Line 21" descr="map image"/>
          <p:cNvSpPr>
            <a:spLocks noChangeShapeType="1"/>
          </p:cNvSpPr>
          <p:nvPr/>
        </p:nvSpPr>
        <p:spPr bwMode="auto">
          <a:xfrm flipH="1">
            <a:off x="1295400" y="381000"/>
            <a:ext cx="487680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hidden="1"/>
          <p:cNvSpPr>
            <a:spLocks noGrp="1"/>
          </p:cNvSpPr>
          <p:nvPr>
            <p:ph type="title"/>
          </p:nvPr>
        </p:nvSpPr>
        <p:spPr/>
        <p:txBody>
          <a:bodyPr/>
          <a:lstStyle/>
          <a:p>
            <a:r>
              <a:rPr lang="en-US" dirty="0"/>
              <a:t>Screenshot of example Site Map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Object 2" descr="Example Property Map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7010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1"/>
          <p:cNvSpPr txBox="1">
            <a:spLocks noChangeArrowheads="1"/>
          </p:cNvSpPr>
          <p:nvPr/>
        </p:nvSpPr>
        <p:spPr bwMode="auto">
          <a:xfrm>
            <a:off x="4876800" y="1195388"/>
            <a:ext cx="4641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3200" b="1">
                <a:solidFill>
                  <a:srgbClr val="003399"/>
                </a:solidFill>
              </a:rPr>
              <a:t>A </a:t>
            </a:r>
            <a:r>
              <a:rPr lang="en-US" altLang="en-US" sz="1800" b="1">
                <a:solidFill>
                  <a:srgbClr val="003399"/>
                </a:solidFill>
              </a:rPr>
              <a:t>WITH IMMINENT THREAT STATUS</a:t>
            </a:r>
            <a:endParaRPr lang="en-US" altLang="en-US" sz="3200" b="1">
              <a:solidFill>
                <a:srgbClr val="003399"/>
              </a:solidFill>
            </a:endParaRPr>
          </a:p>
        </p:txBody>
      </p:sp>
      <p:sp>
        <p:nvSpPr>
          <p:cNvPr id="2059" name="Text Box 12"/>
          <p:cNvSpPr txBox="1">
            <a:spLocks noChangeArrowheads="1"/>
          </p:cNvSpPr>
          <p:nvPr/>
        </p:nvSpPr>
        <p:spPr bwMode="auto">
          <a:xfrm>
            <a:off x="4098925" y="3598863"/>
            <a:ext cx="23749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b="1">
                <a:solidFill>
                  <a:srgbClr val="003399"/>
                </a:solidFill>
              </a:rPr>
              <a:t>B</a:t>
            </a:r>
            <a:r>
              <a:rPr lang="en-US" altLang="en-US" sz="1800" b="1">
                <a:solidFill>
                  <a:srgbClr val="003399"/>
                </a:solidFill>
              </a:rPr>
              <a:t> WITH SCORE 31</a:t>
            </a:r>
            <a:endParaRPr lang="en-US" altLang="en-US" b="1">
              <a:solidFill>
                <a:srgbClr val="003399"/>
              </a:solidFill>
            </a:endParaRPr>
          </a:p>
        </p:txBody>
      </p:sp>
      <p:sp>
        <p:nvSpPr>
          <p:cNvPr id="2060" name="Text Box 14"/>
          <p:cNvSpPr txBox="1">
            <a:spLocks noChangeArrowheads="1"/>
          </p:cNvSpPr>
          <p:nvPr/>
        </p:nvSpPr>
        <p:spPr bwMode="auto">
          <a:xfrm>
            <a:off x="441325" y="188913"/>
            <a:ext cx="389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Arial" panose="020B0604020202020204" pitchFamily="34" charset="0"/>
              </a:defRPr>
            </a:lvl1pPr>
            <a:lvl2pPr marL="742950" indent="-285750" eaLnBrk="0" hangingPunct="0">
              <a:defRPr sz="3800">
                <a:solidFill>
                  <a:schemeClr val="tx1"/>
                </a:solidFill>
                <a:latin typeface="Arial" panose="020B0604020202020204" pitchFamily="34" charset="0"/>
              </a:defRPr>
            </a:lvl2pPr>
            <a:lvl3pPr marL="1143000" indent="-228600" eaLnBrk="0" hangingPunct="0">
              <a:defRPr sz="3800">
                <a:solidFill>
                  <a:schemeClr val="tx1"/>
                </a:solidFill>
                <a:latin typeface="Arial" panose="020B0604020202020204" pitchFamily="34" charset="0"/>
              </a:defRPr>
            </a:lvl3pPr>
            <a:lvl4pPr marL="1600200" indent="-228600" eaLnBrk="0" hangingPunct="0">
              <a:defRPr sz="3800">
                <a:solidFill>
                  <a:schemeClr val="tx1"/>
                </a:solidFill>
                <a:latin typeface="Arial" panose="020B0604020202020204" pitchFamily="34" charset="0"/>
              </a:defRPr>
            </a:lvl4pPr>
            <a:lvl5pPr marL="2057400" indent="-228600" eaLnBrk="0" hangingPunct="0">
              <a:defRPr sz="3800">
                <a:solidFill>
                  <a:schemeClr val="tx1"/>
                </a:solidFill>
                <a:latin typeface="Arial" panose="020B0604020202020204" pitchFamily="34" charset="0"/>
              </a:defRPr>
            </a:lvl5pPr>
            <a:lvl6pPr marL="2514600" indent="-228600" eaLnBrk="0" fontAlgn="base" hangingPunct="0">
              <a:spcBef>
                <a:spcPct val="0"/>
              </a:spcBef>
              <a:spcAft>
                <a:spcPct val="0"/>
              </a:spcAft>
              <a:defRPr sz="3800">
                <a:solidFill>
                  <a:schemeClr val="tx1"/>
                </a:solidFill>
                <a:latin typeface="Arial" panose="020B0604020202020204" pitchFamily="34" charset="0"/>
              </a:defRPr>
            </a:lvl6pPr>
            <a:lvl7pPr marL="2971800" indent="-228600" eaLnBrk="0" fontAlgn="base" hangingPunct="0">
              <a:spcBef>
                <a:spcPct val="0"/>
              </a:spcBef>
              <a:spcAft>
                <a:spcPct val="0"/>
              </a:spcAft>
              <a:defRPr sz="3800">
                <a:solidFill>
                  <a:schemeClr val="tx1"/>
                </a:solidFill>
                <a:latin typeface="Arial" panose="020B0604020202020204" pitchFamily="34" charset="0"/>
              </a:defRPr>
            </a:lvl7pPr>
            <a:lvl8pPr marL="3429000" indent="-228600" eaLnBrk="0" fontAlgn="base" hangingPunct="0">
              <a:spcBef>
                <a:spcPct val="0"/>
              </a:spcBef>
              <a:spcAft>
                <a:spcPct val="0"/>
              </a:spcAft>
              <a:defRPr sz="3800">
                <a:solidFill>
                  <a:schemeClr val="tx1"/>
                </a:solidFill>
                <a:latin typeface="Arial" panose="020B0604020202020204" pitchFamily="34" charset="0"/>
              </a:defRPr>
            </a:lvl8pPr>
            <a:lvl9pPr marL="3886200" indent="-228600" eaLnBrk="0" fontAlgn="base" hangingPunct="0">
              <a:spcBef>
                <a:spcPct val="0"/>
              </a:spcBef>
              <a:spcAft>
                <a:spcPct val="0"/>
              </a:spcAft>
              <a:defRPr sz="3800">
                <a:solidFill>
                  <a:schemeClr val="tx1"/>
                </a:solidFill>
                <a:latin typeface="Arial" panose="020B0604020202020204" pitchFamily="34" charset="0"/>
              </a:defRPr>
            </a:lvl9pPr>
          </a:lstStyle>
          <a:p>
            <a:pPr eaLnBrk="1" hangingPunct="1"/>
            <a:r>
              <a:rPr lang="en-US" altLang="en-US" sz="1800" b="1">
                <a:solidFill>
                  <a:srgbClr val="003399"/>
                </a:solidFill>
              </a:rPr>
              <a:t>TWO ELIGIBLE PROGRAM SITES:</a:t>
            </a:r>
          </a:p>
        </p:txBody>
      </p:sp>
      <mc:AlternateContent xmlns:mc="http://schemas.openxmlformats.org/markup-compatibility/2006" xmlns:p14="http://schemas.microsoft.com/office/powerpoint/2010/main">
        <mc:Choice Requires="p14">
          <p:contentPart p14:bwMode="auto" r:id="rId4">
            <p14:nvContentPartPr>
              <p14:cNvPr id="2050" name="Ink 3" descr="yellow highlight"/>
              <p14:cNvContentPartPr>
                <a14:cpLocks xmlns:a14="http://schemas.microsoft.com/office/drawing/2010/main" noRot="1" noChangeAspect="1" noEditPoints="1" noChangeArrowheads="1" noChangeShapeType="1"/>
              </p14:cNvContentPartPr>
              <p14:nvPr/>
            </p14:nvContentPartPr>
            <p14:xfrm>
              <a:off x="2400300" y="3508375"/>
              <a:ext cx="195263" cy="241300"/>
            </p14:xfrm>
          </p:contentPart>
        </mc:Choice>
        <mc:Fallback xmlns="">
          <p:pic>
            <p:nvPicPr>
              <p:cNvPr id="2050" name="Ink 3" descr="yellow highlight"/>
              <p:cNvPicPr>
                <a:picLocks noRot="1" noChangeAspect="1" noEditPoints="1" noChangeArrowheads="1" noChangeShapeType="1"/>
              </p:cNvPicPr>
              <p:nvPr/>
            </p:nvPicPr>
            <p:blipFill>
              <a:blip r:embed="rId5"/>
              <a:stretch>
                <a:fillRect/>
              </a:stretch>
            </p:blipFill>
            <p:spPr>
              <a:xfrm>
                <a:off x="2384390" y="3444799"/>
                <a:ext cx="227445" cy="36592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1" name="Ink 4" descr="yellow highlight"/>
              <p14:cNvContentPartPr>
                <a14:cpLocks xmlns:a14="http://schemas.microsoft.com/office/drawing/2010/main" noRot="1" noChangeAspect="1" noEditPoints="1" noChangeArrowheads="1" noChangeShapeType="1"/>
              </p14:cNvContentPartPr>
              <p14:nvPr/>
            </p14:nvContentPartPr>
            <p14:xfrm>
              <a:off x="2057400" y="2479675"/>
              <a:ext cx="366713" cy="195263"/>
            </p14:xfrm>
          </p:contentPart>
        </mc:Choice>
        <mc:Fallback xmlns="">
          <p:pic>
            <p:nvPicPr>
              <p:cNvPr id="2051" name="Ink 4" descr="yellow highlight"/>
              <p:cNvPicPr>
                <a:picLocks noRot="1" noChangeAspect="1" noEditPoints="1" noChangeArrowheads="1" noChangeShapeType="1"/>
              </p:cNvPicPr>
              <p:nvPr/>
            </p:nvPicPr>
            <p:blipFill>
              <a:blip r:embed="rId7"/>
              <a:stretch>
                <a:fillRect/>
              </a:stretch>
            </p:blipFill>
            <p:spPr>
              <a:xfrm>
                <a:off x="2041534" y="2416151"/>
                <a:ext cx="398444" cy="3223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2" name="Ink 5" descr="yellow highlight"/>
              <p14:cNvContentPartPr>
                <a14:cpLocks xmlns:a14="http://schemas.microsoft.com/office/drawing/2010/main" noRot="1" noChangeAspect="1" noEditPoints="1" noChangeArrowheads="1" noChangeShapeType="1"/>
              </p14:cNvContentPartPr>
              <p14:nvPr/>
            </p14:nvContentPartPr>
            <p14:xfrm>
              <a:off x="3292475" y="2468563"/>
              <a:ext cx="160338" cy="1587"/>
            </p14:xfrm>
          </p:contentPart>
        </mc:Choice>
        <mc:Fallback xmlns="">
          <p:pic>
            <p:nvPicPr>
              <p:cNvPr id="2052" name="Ink 5" descr="yellow highlight"/>
              <p:cNvPicPr>
                <a:picLocks noRot="1" noChangeAspect="1" noEditPoints="1" noChangeArrowheads="1" noChangeShapeType="1"/>
              </p:cNvPicPr>
              <p:nvPr/>
            </p:nvPicPr>
            <p:blipFill>
              <a:blip r:embed="rId9"/>
              <a:stretch>
                <a:fillRect/>
              </a:stretch>
            </p:blipFill>
            <p:spPr>
              <a:xfrm>
                <a:off x="3276621" y="2189251"/>
                <a:ext cx="192045" cy="5602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53" name="Ink 6" descr="yellow highlight"/>
              <p14:cNvContentPartPr>
                <a14:cpLocks xmlns:a14="http://schemas.microsoft.com/office/drawing/2010/main" noRot="1" noChangeAspect="1" noEditPoints="1" noChangeArrowheads="1" noChangeShapeType="1"/>
              </p14:cNvContentPartPr>
              <p14:nvPr/>
            </p14:nvContentPartPr>
            <p14:xfrm>
              <a:off x="5292725" y="3840163"/>
              <a:ext cx="217488" cy="12700"/>
            </p14:xfrm>
          </p:contentPart>
        </mc:Choice>
        <mc:Fallback xmlns="">
          <p:pic>
            <p:nvPicPr>
              <p:cNvPr id="2053" name="Ink 6" descr="yellow highlight"/>
              <p:cNvPicPr>
                <a:picLocks noRot="1" noChangeAspect="1" noEditPoints="1" noChangeArrowheads="1" noChangeShapeType="1"/>
              </p:cNvPicPr>
              <p:nvPr/>
            </p:nvPicPr>
            <p:blipFill>
              <a:blip r:embed="rId11"/>
              <a:stretch>
                <a:fillRect/>
              </a:stretch>
            </p:blipFill>
            <p:spPr>
              <a:xfrm>
                <a:off x="5276908" y="3772045"/>
                <a:ext cx="249123" cy="15163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54" name="Ink 7" descr="yellow highlight"/>
              <p14:cNvContentPartPr>
                <a14:cpLocks xmlns:a14="http://schemas.microsoft.com/office/drawing/2010/main" noRot="1" noChangeAspect="1" noEditPoints="1" noChangeArrowheads="1" noChangeShapeType="1"/>
              </p14:cNvContentPartPr>
              <p14:nvPr/>
            </p14:nvContentPartPr>
            <p14:xfrm>
              <a:off x="4468813" y="2663825"/>
              <a:ext cx="228600" cy="136525"/>
            </p14:xfrm>
          </p:contentPart>
        </mc:Choice>
        <mc:Fallback xmlns="">
          <p:pic>
            <p:nvPicPr>
              <p:cNvPr id="2054" name="Ink 7" descr="yellow highlight"/>
              <p:cNvPicPr>
                <a:picLocks noRot="1" noChangeAspect="1" noEditPoints="1" noChangeArrowheads="1" noChangeShapeType="1"/>
              </p:cNvPicPr>
              <p:nvPr/>
            </p:nvPicPr>
            <p:blipFill>
              <a:blip r:embed="rId13"/>
              <a:stretch>
                <a:fillRect/>
              </a:stretch>
            </p:blipFill>
            <p:spPr>
              <a:xfrm>
                <a:off x="4452998" y="2600923"/>
                <a:ext cx="260230" cy="2648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55" name="Ink 8" descr="yellow highlight"/>
              <p14:cNvContentPartPr>
                <a14:cpLocks xmlns:a14="http://schemas.microsoft.com/office/drawing/2010/main" noRot="1" noChangeAspect="1" noEditPoints="1" noChangeArrowheads="1" noChangeShapeType="1"/>
              </p14:cNvContentPartPr>
              <p14:nvPr/>
            </p14:nvContentPartPr>
            <p14:xfrm>
              <a:off x="6778625" y="2479675"/>
              <a:ext cx="136525" cy="1588"/>
            </p14:xfrm>
          </p:contentPart>
        </mc:Choice>
        <mc:Fallback xmlns="">
          <p:pic>
            <p:nvPicPr>
              <p:cNvPr id="2055" name="Ink 8" descr="yellow highlight"/>
              <p:cNvPicPr>
                <a:picLocks noRot="1" noChangeAspect="1" noEditPoints="1" noChangeArrowheads="1" noChangeShapeType="1"/>
              </p:cNvPicPr>
              <p:nvPr/>
            </p:nvPicPr>
            <p:blipFill>
              <a:blip r:embed="rId15"/>
              <a:stretch>
                <a:fillRect/>
              </a:stretch>
            </p:blipFill>
            <p:spPr>
              <a:xfrm>
                <a:off x="6762900" y="2200187"/>
                <a:ext cx="167976"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56" name="Ink 9" descr="yellow highlight"/>
              <p14:cNvContentPartPr>
                <a14:cpLocks xmlns:a14="http://schemas.microsoft.com/office/drawing/2010/main" noRot="1" noChangeAspect="1" noEditPoints="1" noChangeArrowheads="1" noChangeShapeType="1"/>
              </p14:cNvContentPartPr>
              <p14:nvPr/>
            </p14:nvContentPartPr>
            <p14:xfrm>
              <a:off x="6915150" y="4994275"/>
              <a:ext cx="1588" cy="1588"/>
            </p14:xfrm>
          </p:contentPart>
        </mc:Choice>
        <mc:Fallback xmlns="">
          <p:pic>
            <p:nvPicPr>
              <p:cNvPr id="2056" name="Ink 9" descr="yellow highlight"/>
              <p:cNvPicPr>
                <a:picLocks noRot="1" noChangeAspect="1" noEditPoints="1" noChangeArrowheads="1" noChangeShapeType="1"/>
              </p:cNvPicPr>
              <p:nvPr/>
            </p:nvPicPr>
            <p:blipFill>
              <a:blip r:embed="rId17"/>
              <a:stretch>
                <a:fillRect/>
              </a:stretch>
            </p:blipFill>
            <p:spPr>
              <a:xfrm>
                <a:off x="6845278" y="4713199"/>
                <a:ext cx="141332" cy="562152"/>
              </a:xfrm>
              <a:prstGeom prst="rect">
                <a:avLst/>
              </a:prstGeom>
            </p:spPr>
          </p:pic>
        </mc:Fallback>
      </mc:AlternateContent>
      <p:sp>
        <p:nvSpPr>
          <p:cNvPr id="2" name="Title 1" hidden="1"/>
          <p:cNvSpPr>
            <a:spLocks noGrp="1"/>
          </p:cNvSpPr>
          <p:nvPr>
            <p:ph type="title"/>
          </p:nvPr>
        </p:nvSpPr>
        <p:spPr/>
        <p:txBody>
          <a:bodyPr/>
          <a:lstStyle/>
          <a:p>
            <a:r>
              <a:rPr lang="en-US" dirty="0"/>
              <a:t>Two Eligible Program Sites:</a:t>
            </a:r>
            <a:br>
              <a:rPr lang="en-US" dirty="0"/>
            </a:br>
            <a:r>
              <a:rPr lang="en-US" dirty="0"/>
              <a:t>A – With Imminent Threat Status</a:t>
            </a:r>
            <a:br>
              <a:rPr lang="en-US" dirty="0"/>
            </a:br>
            <a:r>
              <a:rPr lang="en-US" dirty="0"/>
              <a:t>B- With Score 31</a:t>
            </a:r>
          </a:p>
        </p:txBody>
      </p:sp>
      <p:sp>
        <p:nvSpPr>
          <p:cNvPr id="3" name="Content Placeholder 2" hidden="1"/>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2993</TotalTime>
  <Words>626</Words>
  <Application>Microsoft Office PowerPoint</Application>
  <PresentationFormat>On-screen Show (4:3)</PresentationFormat>
  <Paragraphs>146</Paragraphs>
  <Slides>25</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Wingdings</vt:lpstr>
      <vt:lpstr>Default Design</vt:lpstr>
      <vt:lpstr>Acrobat Document</vt:lpstr>
      <vt:lpstr>Noticing Package</vt:lpstr>
      <vt:lpstr>Who is Going to Prepare the Noticing Package?</vt:lpstr>
      <vt:lpstr>Should I Prepare the Package Whenever I Have Time? No!</vt:lpstr>
      <vt:lpstr> STEP 1:   BE FAMILIAR WITH “GUIDANCE FOR CONTAMINATION NOTICING”  THAT IS LOCATED AT  http://www.floridadep.gov/ waste/district-business-support/content/public-notification-discovery-contamination   </vt:lpstr>
      <vt:lpstr>Fill Out an Initial Notice of Contamination Form</vt:lpstr>
      <vt:lpstr>Screenshot of Initial Notice of Contamination Beyond Property Boundaries</vt:lpstr>
      <vt:lpstr>STEP 3: COMPILE SUPPORTING DOCUMENTATION AS LISTED BELOW </vt:lpstr>
      <vt:lpstr>Screenshot of example Site Map</vt:lpstr>
      <vt:lpstr>Two Eligible Program Sites: A – With Imminent Threat Status B- With Score 31</vt:lpstr>
      <vt:lpstr>Screenshot of example Soil Analytical Results Map</vt:lpstr>
      <vt:lpstr>WILL THE DEPARTMENT TAKE ADDITIONAL STEPS WHEN IT IS ACTING AS THE PRSR AT A STATE –FUNDED CLEANUP SITE?  YES! </vt:lpstr>
      <vt:lpstr>Screenshot of Example Map</vt:lpstr>
      <vt:lpstr>Screenshot of Parcel Boundary Map</vt:lpstr>
      <vt:lpstr>Screenshot of Property Map THE SAME OWNER OWNS THE CLEANUP SITE &amp; THE OFF-SITE PROPERTY </vt:lpstr>
      <vt:lpstr>Tables</vt:lpstr>
      <vt:lpstr>Screenshot of Example Groundwater Analytical Report</vt:lpstr>
      <vt:lpstr>As the Rule Requires</vt:lpstr>
      <vt:lpstr>Screenshot of Initial Notice of Contamination Beyond Property Boundaries</vt:lpstr>
      <vt:lpstr>Expanded Initial Notice of Contamination!</vt:lpstr>
      <vt:lpstr>Are Site Managers Responsible for Expanded Noticing?</vt:lpstr>
      <vt:lpstr>Screenshot of Example Site Map</vt:lpstr>
      <vt:lpstr>Screenshot of Parcel Boundary Map</vt:lpstr>
      <vt:lpstr>Screenshot of Parcel Boundary Map</vt:lpstr>
      <vt:lpstr>Contamination Notification Checklist for Active State Funded Cleanup Sites </vt:lpstr>
      <vt:lpstr>If you have any questions please come see me</vt:lpstr>
    </vt:vector>
  </TitlesOfParts>
  <Company>ALTUN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Fluitt, Nicole</cp:lastModifiedBy>
  <cp:revision>150</cp:revision>
  <dcterms:created xsi:type="dcterms:W3CDTF">2009-02-02T20:57:17Z</dcterms:created>
  <dcterms:modified xsi:type="dcterms:W3CDTF">2017-07-13T20:39:01Z</dcterms:modified>
</cp:coreProperties>
</file>