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51"/>
  </p:notesMasterIdLst>
  <p:handoutMasterIdLst>
    <p:handoutMasterId r:id="rId52"/>
  </p:handoutMasterIdLst>
  <p:sldIdLst>
    <p:sldId id="267" r:id="rId3"/>
    <p:sldId id="466" r:id="rId4"/>
    <p:sldId id="467" r:id="rId5"/>
    <p:sldId id="448" r:id="rId6"/>
    <p:sldId id="469" r:id="rId7"/>
    <p:sldId id="470" r:id="rId8"/>
    <p:sldId id="471" r:id="rId9"/>
    <p:sldId id="472" r:id="rId10"/>
    <p:sldId id="473" r:id="rId11"/>
    <p:sldId id="474" r:id="rId12"/>
    <p:sldId id="475" r:id="rId13"/>
    <p:sldId id="476" r:id="rId14"/>
    <p:sldId id="477" r:id="rId15"/>
    <p:sldId id="495" r:id="rId16"/>
    <p:sldId id="496" r:id="rId17"/>
    <p:sldId id="497" r:id="rId18"/>
    <p:sldId id="498" r:id="rId19"/>
    <p:sldId id="499" r:id="rId20"/>
    <p:sldId id="500" r:id="rId21"/>
    <p:sldId id="501" r:id="rId22"/>
    <p:sldId id="502" r:id="rId23"/>
    <p:sldId id="503" r:id="rId24"/>
    <p:sldId id="504" r:id="rId25"/>
    <p:sldId id="505" r:id="rId26"/>
    <p:sldId id="506" r:id="rId27"/>
    <p:sldId id="507" r:id="rId28"/>
    <p:sldId id="508" r:id="rId29"/>
    <p:sldId id="509" r:id="rId30"/>
    <p:sldId id="510" r:id="rId31"/>
    <p:sldId id="511" r:id="rId32"/>
    <p:sldId id="324" r:id="rId33"/>
    <p:sldId id="451" r:id="rId34"/>
    <p:sldId id="453" r:id="rId35"/>
    <p:sldId id="452" r:id="rId36"/>
    <p:sldId id="455" r:id="rId37"/>
    <p:sldId id="454" r:id="rId38"/>
    <p:sldId id="456" r:id="rId39"/>
    <p:sldId id="457" r:id="rId40"/>
    <p:sldId id="458" r:id="rId41"/>
    <p:sldId id="459" r:id="rId42"/>
    <p:sldId id="462" r:id="rId43"/>
    <p:sldId id="460" r:id="rId44"/>
    <p:sldId id="461" r:id="rId45"/>
    <p:sldId id="463" r:id="rId46"/>
    <p:sldId id="464" r:id="rId47"/>
    <p:sldId id="465" r:id="rId48"/>
    <p:sldId id="371" r:id="rId49"/>
    <p:sldId id="373" r:id="rId5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7" autoAdjust="0"/>
    <p:restoredTop sz="96362" autoAdjust="0"/>
  </p:normalViewPr>
  <p:slideViewPr>
    <p:cSldViewPr>
      <p:cViewPr>
        <p:scale>
          <a:sx n="118" d="100"/>
          <a:sy n="118" d="100"/>
        </p:scale>
        <p:origin x="792"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03FA0A2-226E-415E-8159-0B3C9004C06C}" type="datetimeFigureOut">
              <a:rPr lang="en-US" smtClean="0"/>
              <a:pPr/>
              <a:t>7/13/2017</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A37C9EF-7B02-4C2C-9F58-3FB0CDCE4CFF}" type="slidenum">
              <a:rPr lang="en-US" smtClean="0"/>
              <a:pPr/>
              <a:t>‹#›</a:t>
            </a:fld>
            <a:endParaRPr lang="en-US" dirty="0"/>
          </a:p>
        </p:txBody>
      </p:sp>
    </p:spTree>
    <p:extLst>
      <p:ext uri="{BB962C8B-B14F-4D97-AF65-F5344CB8AC3E}">
        <p14:creationId xmlns:p14="http://schemas.microsoft.com/office/powerpoint/2010/main" val="3288414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37F5911-E332-4822-B4D9-A0EA28812EFB}" type="datetimeFigureOut">
              <a:rPr lang="en-US" smtClean="0"/>
              <a:pPr/>
              <a:t>7/13/2017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9A54354-BCA9-42F6-9B7C-930CE7F30336}" type="slidenum">
              <a:rPr lang="en-US" smtClean="0"/>
              <a:pPr/>
              <a:t>‹#›</a:t>
            </a:fld>
            <a:endParaRPr lang="en-US" dirty="0"/>
          </a:p>
        </p:txBody>
      </p:sp>
    </p:spTree>
    <p:extLst>
      <p:ext uri="{BB962C8B-B14F-4D97-AF65-F5344CB8AC3E}">
        <p14:creationId xmlns:p14="http://schemas.microsoft.com/office/powerpoint/2010/main" val="774546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1B0246-348F-4278-9715-9D9338937F46}" type="slidenum">
              <a:rPr lang="en-US" smtClean="0"/>
              <a:pPr/>
              <a:t>5</a:t>
            </a:fld>
            <a:endParaRPr lang="en-US" dirty="0"/>
          </a:p>
        </p:txBody>
      </p:sp>
    </p:spTree>
    <p:extLst>
      <p:ext uri="{BB962C8B-B14F-4D97-AF65-F5344CB8AC3E}">
        <p14:creationId xmlns:p14="http://schemas.microsoft.com/office/powerpoint/2010/main" val="122052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583309-7013-4310-9885-BD62A372B191}"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713105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583309-7013-4310-9885-BD62A372B191}"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577445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583309-7013-4310-9885-BD62A372B191}"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301411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583309-7013-4310-9885-BD62A372B191}"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061380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583309-7013-4310-9885-BD62A372B191}"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5448795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583309-7013-4310-9885-BD62A372B191}"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7827576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583309-7013-4310-9885-BD62A372B191}"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3436827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583309-7013-4310-9885-BD62A372B191}"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0179160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583309-7013-4310-9885-BD62A372B191}"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3586429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583309-7013-4310-9885-BD62A372B191}"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4054132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1B0246-348F-4278-9715-9D9338937F46}" type="slidenum">
              <a:rPr lang="en-US" smtClean="0"/>
              <a:pPr/>
              <a:t>6</a:t>
            </a:fld>
            <a:endParaRPr lang="en-US" dirty="0"/>
          </a:p>
        </p:txBody>
      </p:sp>
    </p:spTree>
    <p:extLst>
      <p:ext uri="{BB962C8B-B14F-4D97-AF65-F5344CB8AC3E}">
        <p14:creationId xmlns:p14="http://schemas.microsoft.com/office/powerpoint/2010/main" val="1341846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583309-7013-4310-9885-BD62A372B191}"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505880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583309-7013-4310-9885-BD62A372B191}"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0633463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583309-7013-4310-9885-BD62A372B191}"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9108846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583309-7013-4310-9885-BD62A372B191}"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0671261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583309-7013-4310-9885-BD62A372B191}"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28563619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583309-7013-4310-9885-BD62A372B191}"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1189803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583309-7013-4310-9885-BD62A372B191}"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3801455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2616" indent="-172616" defTabSz="931757">
              <a:buFont typeface="Arial" panose="020B0604020202020204" pitchFamily="34" charset="0"/>
              <a:buChar char="•"/>
              <a:defRPr/>
            </a:pPr>
            <a:endParaRPr lang="en-US" baseline="0" dirty="0"/>
          </a:p>
        </p:txBody>
      </p:sp>
      <p:sp>
        <p:nvSpPr>
          <p:cNvPr id="4" name="Slide Number Placeholder 3"/>
          <p:cNvSpPr>
            <a:spLocks noGrp="1"/>
          </p:cNvSpPr>
          <p:nvPr>
            <p:ph type="sldNum" sz="quarter" idx="10"/>
          </p:nvPr>
        </p:nvSpPr>
        <p:spPr/>
        <p:txBody>
          <a:bodyPr/>
          <a:lstStyle/>
          <a:p>
            <a:fld id="{331B0246-348F-4278-9715-9D9338937F46}" type="slidenum">
              <a:rPr lang="en-US" smtClean="0"/>
              <a:pPr/>
              <a:t>7</a:t>
            </a:fld>
            <a:endParaRPr lang="en-US" dirty="0"/>
          </a:p>
        </p:txBody>
      </p:sp>
    </p:spTree>
    <p:extLst>
      <p:ext uri="{BB962C8B-B14F-4D97-AF65-F5344CB8AC3E}">
        <p14:creationId xmlns:p14="http://schemas.microsoft.com/office/powerpoint/2010/main" val="651967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31B0246-348F-4278-9715-9D9338937F46}" type="slidenum">
              <a:rPr lang="en-US" smtClean="0"/>
              <a:pPr/>
              <a:t>8</a:t>
            </a:fld>
            <a:endParaRPr lang="en-US" dirty="0"/>
          </a:p>
        </p:txBody>
      </p:sp>
    </p:spTree>
    <p:extLst>
      <p:ext uri="{BB962C8B-B14F-4D97-AF65-F5344CB8AC3E}">
        <p14:creationId xmlns:p14="http://schemas.microsoft.com/office/powerpoint/2010/main" val="4013704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pPr marL="632925" lvl="1" indent="-172616">
              <a:buFontTx/>
              <a:buChar char="-"/>
            </a:pPr>
            <a:endParaRPr lang="en-US" dirty="0"/>
          </a:p>
          <a:p>
            <a:endParaRPr lang="en-US" dirty="0"/>
          </a:p>
        </p:txBody>
      </p:sp>
      <p:sp>
        <p:nvSpPr>
          <p:cNvPr id="4" name="Slide Number Placeholder 3"/>
          <p:cNvSpPr>
            <a:spLocks noGrp="1"/>
          </p:cNvSpPr>
          <p:nvPr>
            <p:ph type="sldNum" sz="quarter" idx="10"/>
          </p:nvPr>
        </p:nvSpPr>
        <p:spPr/>
        <p:txBody>
          <a:bodyPr/>
          <a:lstStyle/>
          <a:p>
            <a:fld id="{331B0246-348F-4278-9715-9D9338937F46}" type="slidenum">
              <a:rPr lang="en-US" smtClean="0"/>
              <a:pPr/>
              <a:t>9</a:t>
            </a:fld>
            <a:endParaRPr lang="en-US" dirty="0"/>
          </a:p>
        </p:txBody>
      </p:sp>
    </p:spTree>
    <p:extLst>
      <p:ext uri="{BB962C8B-B14F-4D97-AF65-F5344CB8AC3E}">
        <p14:creationId xmlns:p14="http://schemas.microsoft.com/office/powerpoint/2010/main" val="2953344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0" hangingPunct="0">
              <a:spcBef>
                <a:spcPct val="50000"/>
              </a:spcBef>
            </a:pPr>
            <a:endParaRPr lang="en-US" dirty="0">
              <a:solidFill>
                <a:schemeClr val="tx2">
                  <a:lumMod val="50000"/>
                </a:schemeClr>
              </a:solidFill>
              <a:latin typeface="Book Antiqua" pitchFamily="18" charset="0"/>
            </a:endParaRPr>
          </a:p>
        </p:txBody>
      </p:sp>
      <p:sp>
        <p:nvSpPr>
          <p:cNvPr id="4" name="Slide Number Placeholder 3"/>
          <p:cNvSpPr>
            <a:spLocks noGrp="1"/>
          </p:cNvSpPr>
          <p:nvPr>
            <p:ph type="sldNum" sz="quarter" idx="10"/>
          </p:nvPr>
        </p:nvSpPr>
        <p:spPr/>
        <p:txBody>
          <a:bodyPr/>
          <a:lstStyle/>
          <a:p>
            <a:fld id="{331B0246-348F-4278-9715-9D9338937F46}" type="slidenum">
              <a:rPr lang="en-US" smtClean="0"/>
              <a:pPr/>
              <a:t>10</a:t>
            </a:fld>
            <a:endParaRPr lang="en-US" dirty="0"/>
          </a:p>
        </p:txBody>
      </p:sp>
    </p:spTree>
    <p:extLst>
      <p:ext uri="{BB962C8B-B14F-4D97-AF65-F5344CB8AC3E}">
        <p14:creationId xmlns:p14="http://schemas.microsoft.com/office/powerpoint/2010/main" val="589195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616" indent="-172616">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31B0246-348F-4278-9715-9D9338937F46}" type="slidenum">
              <a:rPr lang="en-US" smtClean="0"/>
              <a:pPr/>
              <a:t>11</a:t>
            </a:fld>
            <a:endParaRPr lang="en-US" dirty="0"/>
          </a:p>
        </p:txBody>
      </p:sp>
    </p:spTree>
    <p:extLst>
      <p:ext uri="{BB962C8B-B14F-4D97-AF65-F5344CB8AC3E}">
        <p14:creationId xmlns:p14="http://schemas.microsoft.com/office/powerpoint/2010/main" val="1822800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2"/>
            <a:ext cx="5608320" cy="4414175"/>
          </a:xfrm>
        </p:spPr>
        <p:txBody>
          <a:bodyPr>
            <a:normAutofit/>
          </a:bodyPr>
          <a:lstStyle/>
          <a:p>
            <a:endParaRPr lang="en-US" b="1" baseline="0" dirty="0"/>
          </a:p>
        </p:txBody>
      </p:sp>
      <p:sp>
        <p:nvSpPr>
          <p:cNvPr id="4" name="Slide Number Placeholder 3"/>
          <p:cNvSpPr>
            <a:spLocks noGrp="1"/>
          </p:cNvSpPr>
          <p:nvPr>
            <p:ph type="sldNum" sz="quarter" idx="10"/>
          </p:nvPr>
        </p:nvSpPr>
        <p:spPr/>
        <p:txBody>
          <a:bodyPr/>
          <a:lstStyle/>
          <a:p>
            <a:fld id="{331B0246-348F-4278-9715-9D9338937F46}" type="slidenum">
              <a:rPr lang="en-US" smtClean="0"/>
              <a:pPr/>
              <a:t>12</a:t>
            </a:fld>
            <a:endParaRPr lang="en-US" dirty="0"/>
          </a:p>
        </p:txBody>
      </p:sp>
    </p:spTree>
    <p:extLst>
      <p:ext uri="{BB962C8B-B14F-4D97-AF65-F5344CB8AC3E}">
        <p14:creationId xmlns:p14="http://schemas.microsoft.com/office/powerpoint/2010/main" val="281596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normAutofit/>
          </a:bodyPr>
          <a:lstStyle/>
          <a:p>
            <a:pPr defTabSz="914333" eaLnBrk="0" fontAlgn="base" hangingPunct="0">
              <a:spcBef>
                <a:spcPct val="30000"/>
              </a:spcBef>
              <a:spcAft>
                <a:spcPct val="0"/>
              </a:spcAft>
              <a:defRPr/>
            </a:pPr>
            <a:r>
              <a:rPr lang="en-US" b="1" dirty="0">
                <a:solidFill>
                  <a:schemeClr val="tx2">
                    <a:lumMod val="50000"/>
                  </a:schemeClr>
                </a:solidFill>
                <a:latin typeface="Book Antiqua" pitchFamily="18" charset="0"/>
              </a:rPr>
              <a:t>We will be very glad </a:t>
            </a:r>
            <a:r>
              <a:rPr lang="en-US" b="1" baseline="0" dirty="0">
                <a:solidFill>
                  <a:schemeClr val="tx2">
                    <a:lumMod val="50000"/>
                  </a:schemeClr>
                </a:solidFill>
                <a:latin typeface="Book Antiqua" pitchFamily="18" charset="0"/>
              </a:rPr>
              <a:t>to answer any questions you may have.</a:t>
            </a:r>
            <a:endParaRPr lang="en-US" b="1" dirty="0"/>
          </a:p>
          <a:p>
            <a:pPr defTabSz="914333" eaLnBrk="0" fontAlgn="base" hangingPunct="0">
              <a:spcBef>
                <a:spcPct val="30000"/>
              </a:spcBef>
              <a:spcAft>
                <a:spcPct val="0"/>
              </a:spcAft>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D8ADF219-1F5A-4CEA-96B0-5DC4D308EFA6}" type="slidenum">
              <a:rPr lang="en-US" smtClean="0"/>
              <a:pPr>
                <a:defRPr/>
              </a:pPr>
              <a:t>13</a:t>
            </a:fld>
            <a:endParaRPr lang="en-US" dirty="0"/>
          </a:p>
        </p:txBody>
      </p:sp>
    </p:spTree>
    <p:extLst>
      <p:ext uri="{BB962C8B-B14F-4D97-AF65-F5344CB8AC3E}">
        <p14:creationId xmlns:p14="http://schemas.microsoft.com/office/powerpoint/2010/main" val="260396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299A8EC-FAD1-46ED-9ECD-6F07F5F8A1FB}" type="datetime1">
              <a:rPr lang="en-US" smtClean="0"/>
              <a:pPr/>
              <a:t>7/13/2017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A950DE-4DE7-4DAE-A8A1-D7FF25CA807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2D7EE1-C308-4B23-BE13-2EE368B456E1}" type="datetime1">
              <a:rPr lang="en-US" smtClean="0"/>
              <a:pPr/>
              <a:t>7/13/2017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A950DE-4DE7-4DAE-A8A1-D7FF25CA807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7B35D4-1437-4891-8217-1729DC5EB1DF}" type="datetime1">
              <a:rPr lang="en-US" smtClean="0"/>
              <a:pPr/>
              <a:t>7/13/2017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A950DE-4DE7-4DAE-A8A1-D7FF25CA807F}"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493776" y="5257800"/>
            <a:ext cx="7196328"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solidFill>
                  <a:prstClr val="white"/>
                </a:solidFill>
              </a:rPr>
              <a:pPr/>
              <a:t>7/13/2017</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Tree>
    <p:extLst>
      <p:ext uri="{BB962C8B-B14F-4D97-AF65-F5344CB8AC3E}">
        <p14:creationId xmlns:p14="http://schemas.microsoft.com/office/powerpoint/2010/main" val="167306405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solidFill>
                  <a:prstClr val="white"/>
                </a:solidFill>
              </a:rPr>
              <a:pPr/>
              <a:t>7/13/2017</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59A5F39-4CE7-434C-A5CB-50A36345160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520249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nchorCtr="0"/>
          <a:lstStyle>
            <a:lvl1pPr algn="l">
              <a:defRPr sz="4800"/>
            </a:lvl1pPr>
          </a:lstStyle>
          <a:p>
            <a:r>
              <a:rPr lang="en-US"/>
              <a:t>Click to edit Master title style</a:t>
            </a:r>
            <a:endParaRPr/>
          </a:p>
        </p:txBody>
      </p:sp>
      <p:sp>
        <p:nvSpPr>
          <p:cNvPr id="3" name="Subtitle 2"/>
          <p:cNvSpPr>
            <a:spLocks noGrp="1"/>
          </p:cNvSpPr>
          <p:nvPr>
            <p:ph type="subTitle" idx="1"/>
          </p:nvPr>
        </p:nvSpPr>
        <p:spPr>
          <a:xfrm>
            <a:off x="496888" y="5257800"/>
            <a:ext cx="7199312"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solidFill>
                  <a:prstClr val="white"/>
                </a:solidFill>
              </a:rPr>
              <a:pPr/>
              <a:t>7/13/2017</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a:t>Drag picture to placeholder or click icon to add</a:t>
            </a:r>
            <a:endParaRPr/>
          </a:p>
        </p:txBody>
      </p:sp>
    </p:spTree>
    <p:extLst>
      <p:ext uri="{BB962C8B-B14F-4D97-AF65-F5344CB8AC3E}">
        <p14:creationId xmlns:p14="http://schemas.microsoft.com/office/powerpoint/2010/main" val="99418937"/>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765175" y="3617259"/>
            <a:ext cx="7612063" cy="1500187"/>
          </a:xfrm>
        </p:spPr>
        <p:txBody>
          <a:bodyPr vert="horz" lIns="91440" tIns="45720" rIns="91440" bIns="45720" rtlCol="0"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CEC41E-48BD-4881-B6FF-D82EEBBCD904}" type="datetimeFigureOut">
              <a:rPr lang="en-US" smtClean="0">
                <a:solidFill>
                  <a:prstClr val="white"/>
                </a:solidFill>
              </a:rPr>
              <a:pPr/>
              <a:t>7/13/2017</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59A5F39-4CE7-434C-A5CB-50A36345160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7883746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en-US"/>
              <a:t>Click to edit Master title style</a:t>
            </a:r>
            <a:endParaRPr/>
          </a:p>
        </p:txBody>
      </p:sp>
      <p:sp>
        <p:nvSpPr>
          <p:cNvPr id="3" name="Content Placeholder 2"/>
          <p:cNvSpPr>
            <a:spLocks noGrp="1"/>
          </p:cNvSpPr>
          <p:nvPr>
            <p:ph sz="half" idx="1"/>
          </p:nvPr>
        </p:nvSpPr>
        <p:spPr>
          <a:xfrm>
            <a:off x="765175"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719637"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03CEC41E-48BD-4881-B6FF-D82EEBBCD904}" type="datetimeFigureOut">
              <a:rPr lang="en-US" smtClean="0">
                <a:solidFill>
                  <a:prstClr val="white"/>
                </a:solidFill>
              </a:rPr>
              <a:pPr/>
              <a:t>7/13/2017</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459A5F39-4CE7-434C-A5CB-50A36345160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924346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5174"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19637"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03CEC41E-48BD-4881-B6FF-D82EEBBCD904}" type="datetimeFigureOut">
              <a:rPr lang="en-US" smtClean="0">
                <a:solidFill>
                  <a:prstClr val="white"/>
                </a:solidFill>
              </a:rPr>
              <a:pPr/>
              <a:t>7/13/2017</a:t>
            </a:fld>
            <a:endParaRPr lang="en-US">
              <a:solidFill>
                <a:prstClr val="white"/>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459A5F39-4CE7-434C-A5CB-50A36345160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80010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03CEC41E-48BD-4881-B6FF-D82EEBBCD904}" type="datetimeFigureOut">
              <a:rPr lang="en-US" smtClean="0">
                <a:solidFill>
                  <a:prstClr val="white"/>
                </a:solidFill>
              </a:rPr>
              <a:pPr/>
              <a:t>7/13/2017</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459A5F39-4CE7-434C-A5CB-50A36345160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763532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CEC41E-48BD-4881-B6FF-D82EEBBCD904}" type="datetimeFigureOut">
              <a:rPr lang="en-US" smtClean="0">
                <a:solidFill>
                  <a:prstClr val="white"/>
                </a:solidFill>
              </a:rPr>
              <a:pPr/>
              <a:t>7/13/2017</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459A5F39-4CE7-434C-A5CB-50A36345160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93777312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B39A5E-228F-482B-9D63-BED25BF16A98}" type="datetime1">
              <a:rPr lang="en-US" smtClean="0"/>
              <a:pPr/>
              <a:t>7/13/2017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A950DE-4DE7-4DAE-A8A1-D7FF25CA807F}"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a:t>Click to edit Master title style</a:t>
            </a:r>
            <a:endParaRPr/>
          </a:p>
        </p:txBody>
      </p:sp>
      <p:sp>
        <p:nvSpPr>
          <p:cNvPr id="3" name="Content Placeholder 2"/>
          <p:cNvSpPr>
            <a:spLocks noGrp="1"/>
          </p:cNvSpPr>
          <p:nvPr>
            <p:ph idx="1"/>
          </p:nvPr>
        </p:nvSpPr>
        <p:spPr>
          <a:xfrm>
            <a:off x="4495800" y="381000"/>
            <a:ext cx="4149725" cy="588645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03CEC41E-48BD-4881-B6FF-D82EEBBCD904}" type="datetimeFigureOut">
              <a:rPr lang="en-US" smtClean="0">
                <a:solidFill>
                  <a:prstClr val="white"/>
                </a:solidFill>
              </a:rPr>
              <a:pPr/>
              <a:t>7/13/2017</a:t>
            </a:fld>
            <a:endParaRPr lang="en-US">
              <a:solidFill>
                <a:prstClr val="white"/>
              </a:solidFill>
            </a:endParaRPr>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solidFill>
                <a:prstClr val="white"/>
              </a:solidFill>
            </a:endParaRPr>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459A5F39-4CE7-434C-A5CB-50A363451602}" type="slidenum">
              <a:rPr lang="en-US" smtClean="0">
                <a:solidFill>
                  <a:srgbClr val="194431"/>
                </a:solidFill>
              </a:rPr>
              <a:pPr/>
              <a:t>‹#›</a:t>
            </a:fld>
            <a:endParaRPr lang="en-US">
              <a:solidFill>
                <a:srgbClr val="194431"/>
              </a:solidFill>
            </a:endParaRPr>
          </a:p>
        </p:txBody>
      </p:sp>
    </p:spTree>
    <p:extLst>
      <p:ext uri="{BB962C8B-B14F-4D97-AF65-F5344CB8AC3E}">
        <p14:creationId xmlns:p14="http://schemas.microsoft.com/office/powerpoint/2010/main" val="27965863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en-US"/>
              <a:t>Click to edit Master title style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765175" y="5443538"/>
            <a:ext cx="7612063" cy="804862"/>
          </a:xfrm>
        </p:spPr>
        <p:txBody>
          <a:bodyPr>
            <a:normAutofit/>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CEC41E-48BD-4881-B6FF-D82EEBBCD904}" type="datetimeFigureOut">
              <a:rPr lang="en-US" smtClean="0">
                <a:solidFill>
                  <a:prstClr val="white"/>
                </a:solidFill>
              </a:rPr>
              <a:pPr/>
              <a:t>7/13/2017</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459A5F39-4CE7-434C-A5CB-50A36345160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21087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03CEC41E-48BD-4881-B6FF-D82EEBBCD904}" type="datetimeFigureOut">
              <a:rPr lang="en-US" smtClean="0">
                <a:solidFill>
                  <a:prstClr val="white"/>
                </a:solidFill>
              </a:rPr>
              <a:pPr/>
              <a:t>7/13/2017</a:t>
            </a:fld>
            <a:endParaRPr lang="en-US">
              <a:solidFill>
                <a:prstClr val="white"/>
              </a:solidFill>
            </a:endParaRPr>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solidFill>
                <a:prstClr val="white"/>
              </a:solidFill>
            </a:endParaRPr>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459A5F39-4CE7-434C-A5CB-50A363451602}" type="slidenum">
              <a:rPr lang="en-US" smtClean="0">
                <a:solidFill>
                  <a:srgbClr val="194431"/>
                </a:solidFill>
              </a:rPr>
              <a:pPr/>
              <a:t>‹#›</a:t>
            </a:fld>
            <a:endParaRPr lang="en-US">
              <a:solidFill>
                <a:srgbClr val="194431"/>
              </a:solidFill>
            </a:endParaRPr>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a:t>Drag picture to placeholder or click icon to add</a:t>
            </a:r>
            <a:endParaRPr/>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a:t>Drag picture to placeholder or click icon to add</a:t>
            </a:r>
            <a:endParaRPr/>
          </a:p>
        </p:txBody>
      </p:sp>
    </p:spTree>
    <p:extLst>
      <p:ext uri="{BB962C8B-B14F-4D97-AF65-F5344CB8AC3E}">
        <p14:creationId xmlns:p14="http://schemas.microsoft.com/office/powerpoint/2010/main" val="15286200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solidFill>
                  <a:prstClr val="white"/>
                </a:solidFill>
              </a:rPr>
              <a:pPr/>
              <a:t>7/13/2017</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59A5F39-4CE7-434C-A5CB-50A36345160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372612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solidFill>
                  <a:prstClr val="white"/>
                </a:solidFill>
              </a:rPr>
              <a:pPr/>
              <a:t>7/13/2017</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59A5F39-4CE7-434C-A5CB-50A36345160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97502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BC87E8-4822-4F13-97D7-91E95F90C724}" type="datetime1">
              <a:rPr lang="en-US" smtClean="0"/>
              <a:pPr/>
              <a:t>7/13/2017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A950DE-4DE7-4DAE-A8A1-D7FF25CA807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2EEC1D8-C4F2-4BC7-9EBD-4F60F42FC8E7}" type="datetime1">
              <a:rPr lang="en-US" smtClean="0"/>
              <a:pPr/>
              <a:t>7/13/2017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A950DE-4DE7-4DAE-A8A1-D7FF25CA807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FD40F9-42C4-4C09-A6BE-22248B099556}" type="datetime1">
              <a:rPr lang="en-US" smtClean="0"/>
              <a:pPr/>
              <a:t>7/13/2017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CA950DE-4DE7-4DAE-A8A1-D7FF25CA807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D6C0DD-DA8B-4EE6-A983-8AF334DE4951}" type="datetime1">
              <a:rPr lang="en-US" smtClean="0"/>
              <a:pPr/>
              <a:t>7/13/2017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CA950DE-4DE7-4DAE-A8A1-D7FF25CA807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EC825B-2846-4AC2-A624-60B0718E26EF}" type="datetime1">
              <a:rPr lang="en-US" smtClean="0"/>
              <a:pPr/>
              <a:t>7/13/2017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CA950DE-4DE7-4DAE-A8A1-D7FF25CA807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458D08-54E7-4832-919B-F5EE57E4B056}" type="datetime1">
              <a:rPr lang="en-US" smtClean="0"/>
              <a:pPr/>
              <a:t>7/13/2017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A950DE-4DE7-4DAE-A8A1-D7FF25CA807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9FD06A-EC44-4F36-B8EE-0D573B6EE2F2}" type="datetime1">
              <a:rPr lang="en-US" smtClean="0"/>
              <a:pPr/>
              <a:t>7/13/2017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A950DE-4DE7-4DAE-A8A1-D7FF25CA807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13" cstate="print"/>
          <a:stretch>
            <a:fillRect/>
          </a:stretch>
        </p:blipFill>
        <p:spPr>
          <a:xfrm>
            <a:off x="0" y="0"/>
            <a:ext cx="9144000" cy="6858000"/>
          </a:xfrm>
          <a:prstGeom prst="rect">
            <a:avLst/>
          </a:prstGeom>
        </p:spPr>
      </p:pic>
      <p:pic>
        <p:nvPicPr>
          <p:cNvPr id="8" name="Picture 7" descr="DEP_color_logo white text[Converted].png"/>
          <p:cNvPicPr>
            <a:picLocks noChangeAspect="1"/>
          </p:cNvPicPr>
          <p:nvPr/>
        </p:nvPicPr>
        <p:blipFill>
          <a:blip r:embed="rId14" cstate="print"/>
          <a:stretch>
            <a:fillRect/>
          </a:stretch>
        </p:blipFill>
        <p:spPr>
          <a:xfrm>
            <a:off x="228600" y="191379"/>
            <a:ext cx="990600" cy="646821"/>
          </a:xfrm>
          <a:prstGeom prst="rect">
            <a:avLst/>
          </a:prstGeom>
        </p:spPr>
      </p:pic>
      <p:sp>
        <p:nvSpPr>
          <p:cNvPr id="2" name="Title Placeholder 1"/>
          <p:cNvSpPr>
            <a:spLocks noGrp="1"/>
          </p:cNvSpPr>
          <p:nvPr>
            <p:ph type="title"/>
          </p:nvPr>
        </p:nvSpPr>
        <p:spPr>
          <a:xfrm>
            <a:off x="838200" y="0"/>
            <a:ext cx="7848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492875"/>
            <a:ext cx="2133600" cy="365125"/>
          </a:xfrm>
          <a:prstGeom prst="rect">
            <a:avLst/>
          </a:prstGeom>
        </p:spPr>
        <p:txBody>
          <a:bodyPr vert="horz" lIns="91440" tIns="45720" rIns="91440" bIns="45720" rtlCol="0" anchor="ctr"/>
          <a:lstStyle>
            <a:lvl1pPr algn="l">
              <a:defRPr sz="1200">
                <a:solidFill>
                  <a:schemeClr val="bg1"/>
                </a:solidFill>
                <a:latin typeface="Arial" pitchFamily="34" charset="0"/>
                <a:cs typeface="Arial" pitchFamily="34" charset="0"/>
              </a:defRPr>
            </a:lvl1pPr>
          </a:lstStyle>
          <a:p>
            <a:fld id="{00998C03-21C1-4FB7-BEEC-9E1FDAE2E61A}" type="datetime1">
              <a:rPr lang="en-US" smtClean="0"/>
              <a:pPr/>
              <a:t>7/13/2017</a:t>
            </a:fld>
            <a:endParaRPr lang="en-US" dirty="0"/>
          </a:p>
        </p:txBody>
      </p:sp>
      <p:sp>
        <p:nvSpPr>
          <p:cNvPr id="5" name="Footer Placeholder 4"/>
          <p:cNvSpPr>
            <a:spLocks noGrp="1"/>
          </p:cNvSpPr>
          <p:nvPr>
            <p:ph type="ftr" sz="quarter" idx="3"/>
          </p:nvPr>
        </p:nvSpPr>
        <p:spPr>
          <a:xfrm>
            <a:off x="3124200" y="6492875"/>
            <a:ext cx="2895600" cy="365125"/>
          </a:xfrm>
          <a:prstGeom prst="rect">
            <a:avLst/>
          </a:prstGeom>
        </p:spPr>
        <p:txBody>
          <a:bodyPr vert="horz" lIns="91440" tIns="45720" rIns="91440" bIns="45720" rtlCol="0" anchor="ctr"/>
          <a:lstStyle>
            <a:lvl1pPr algn="ctr">
              <a:defRPr sz="1200">
                <a:solidFill>
                  <a:schemeClr val="bg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6553200" y="6492875"/>
            <a:ext cx="2133600" cy="365125"/>
          </a:xfrm>
          <a:prstGeom prst="rect">
            <a:avLst/>
          </a:prstGeom>
        </p:spPr>
        <p:txBody>
          <a:bodyPr vert="horz" lIns="91440" tIns="45720" rIns="91440" bIns="45720" rtlCol="0" anchor="ctr"/>
          <a:lstStyle>
            <a:lvl1pPr algn="r">
              <a:defRPr sz="1200">
                <a:solidFill>
                  <a:schemeClr val="bg1"/>
                </a:solidFill>
                <a:latin typeface="Arial" pitchFamily="34" charset="0"/>
                <a:cs typeface="Arial" pitchFamily="34" charset="0"/>
              </a:defRPr>
            </a:lvl1pPr>
          </a:lstStyle>
          <a:p>
            <a:fld id="{ECA950DE-4DE7-4DAE-A8A1-D7FF25CA807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000" b="1"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4" y="79468"/>
            <a:ext cx="7612063" cy="1417638"/>
          </a:xfrm>
          <a:prstGeom prst="rect">
            <a:avLst/>
          </a:prstGeom>
        </p:spPr>
        <p:txBody>
          <a:bodyPr vert="horz" lIns="91440" tIns="45720" rIns="91440" bIns="45720" rtlCol="0" anchor="ctr" anchorCtr="0">
            <a:noAutofit/>
          </a:bodyPr>
          <a:lstStyle/>
          <a:p>
            <a:r>
              <a:rPr lang="en-US"/>
              <a:t>Click to edit Master title style</a:t>
            </a:r>
            <a:endParaRPr/>
          </a:p>
        </p:txBody>
      </p:sp>
      <p:sp>
        <p:nvSpPr>
          <p:cNvPr id="3" name="Text Placeholder 2"/>
          <p:cNvSpPr>
            <a:spLocks noGrp="1"/>
          </p:cNvSpPr>
          <p:nvPr>
            <p:ph type="body" idx="1"/>
          </p:nvPr>
        </p:nvSpPr>
        <p:spPr>
          <a:xfrm>
            <a:off x="765175" y="2070846"/>
            <a:ext cx="7612064" cy="418203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03CEC41E-48BD-4881-B6FF-D82EEBBCD904}" type="datetimeFigureOut">
              <a:rPr lang="en-US" smtClean="0">
                <a:solidFill>
                  <a:prstClr val="white"/>
                </a:solidFill>
              </a:rPr>
              <a:pPr/>
              <a:t>7/13/2017</a:t>
            </a:fld>
            <a:endParaRPr lang="en-US">
              <a:solidFill>
                <a:prstClr val="white"/>
              </a:solidFill>
            </a:endParaRPr>
          </a:p>
        </p:txBody>
      </p:sp>
      <p:sp>
        <p:nvSpPr>
          <p:cNvPr id="5" name="Footer Placeholder 4"/>
          <p:cNvSpPr>
            <a:spLocks noGrp="1"/>
          </p:cNvSpPr>
          <p:nvPr>
            <p:ph type="ftr" sz="quarter" idx="3"/>
          </p:nvPr>
        </p:nvSpPr>
        <p:spPr>
          <a:xfrm>
            <a:off x="443753" y="6356350"/>
            <a:ext cx="2895600" cy="365125"/>
          </a:xfrm>
          <a:prstGeom prst="rect">
            <a:avLst/>
          </a:prstGeom>
        </p:spPr>
        <p:txBody>
          <a:bodyPr vert="horz" lIns="91440" tIns="45720" rIns="91440" bIns="45720" rtlCol="0" anchor="ctr"/>
          <a:lstStyle>
            <a:lvl1pPr algn="l">
              <a:defRPr sz="1200">
                <a:solidFill>
                  <a:schemeClr val="bg1"/>
                </a:solidFill>
              </a:defRPr>
            </a:lvl1pPr>
          </a:lstStyle>
          <a:p>
            <a:endParaRPr lang="en-US">
              <a:solidFill>
                <a:prstClr val="white"/>
              </a:solidFill>
            </a:endParaRPr>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200">
                <a:solidFill>
                  <a:schemeClr val="bg1"/>
                </a:solidFill>
              </a:defRPr>
            </a:lvl1pPr>
          </a:lstStyle>
          <a:p>
            <a:fld id="{459A5F39-4CE7-434C-A5CB-50A36345160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463978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p:titleStyle>
    <p:body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mailto:Rickey.beasely@dep.state.fl.us" TargetMode="External"/><Relationship Id="rId3" Type="http://schemas.openxmlformats.org/officeDocument/2006/relationships/hyperlink" Target="mailto:valerie.huegel@dep.state.fl.us" TargetMode="External"/><Relationship Id="rId7" Type="http://schemas.openxmlformats.org/officeDocument/2006/relationships/hyperlink" Target="mailto:grace.rivera@dep.state.fl.u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mailto:john.wright@dep.state.fl.us" TargetMode="External"/><Relationship Id="rId5" Type="http://schemas.openxmlformats.org/officeDocument/2006/relationships/hyperlink" Target="mailto:kenneth.busen@dep.state.fl.us" TargetMode="External"/><Relationship Id="rId10" Type="http://schemas.openxmlformats.org/officeDocument/2006/relationships/image" Target="../media/image14.gif"/><Relationship Id="rId4" Type="http://schemas.openxmlformats.org/officeDocument/2006/relationships/hyperlink" Target="mailto:diane.pickett@dep.state.fl.us" TargetMode="External"/><Relationship Id="rId9" Type="http://schemas.openxmlformats.org/officeDocument/2006/relationships/hyperlink" Target="mailto:kyle.kilga@dep.state.fl.us"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floridadep.gov/waste/petroleum-restoration/content/procedures-guidance-documents" TargetMode="External"/><Relationship Id="rId2" Type="http://schemas.openxmlformats.org/officeDocument/2006/relationships/hyperlink" Target="http://depedms.dep.state.fl.us/Oculus/servlet/login"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P Site Managers Workshop&#10;Orlando, Florida&#10;March 25 - 26, 2014"/>
          <p:cNvPicPr>
            <a:picLocks noChangeAspect="1"/>
          </p:cNvPicPr>
          <p:nvPr/>
        </p:nvPicPr>
        <p:blipFill>
          <a:blip r:embed="rId2" cstate="print"/>
          <a:stretch>
            <a:fillRect/>
          </a:stretch>
        </p:blipFill>
        <p:spPr>
          <a:xfrm>
            <a:off x="0" y="-685800"/>
            <a:ext cx="9144000" cy="7010400"/>
          </a:xfrm>
          <a:prstGeom prst="rect">
            <a:avLst/>
          </a:prstGeom>
        </p:spPr>
      </p:pic>
      <p:sp>
        <p:nvSpPr>
          <p:cNvPr id="4" name="TextBox 3"/>
          <p:cNvSpPr txBox="1"/>
          <p:nvPr/>
        </p:nvSpPr>
        <p:spPr>
          <a:xfrm>
            <a:off x="1295400" y="838200"/>
            <a:ext cx="7620000" cy="523220"/>
          </a:xfrm>
          <a:prstGeom prst="rect">
            <a:avLst/>
          </a:prstGeom>
          <a:noFill/>
        </p:spPr>
        <p:txBody>
          <a:bodyPr wrap="square" rtlCol="0">
            <a:spAutoFit/>
          </a:bodyPr>
          <a:lstStyle/>
          <a:p>
            <a:pPr algn="ctr"/>
            <a:r>
              <a:rPr lang="en-US" sz="2800" b="1" dirty="0">
                <a:solidFill>
                  <a:schemeClr val="bg1"/>
                </a:solidFill>
                <a:latin typeface="Arial" pitchFamily="34" charset="0"/>
                <a:cs typeface="Arial" pitchFamily="34" charset="0"/>
              </a:rPr>
              <a:t>Division of Waste Management</a:t>
            </a:r>
          </a:p>
        </p:txBody>
      </p:sp>
      <p:sp>
        <p:nvSpPr>
          <p:cNvPr id="5" name="TextBox 4"/>
          <p:cNvSpPr txBox="1"/>
          <p:nvPr/>
        </p:nvSpPr>
        <p:spPr>
          <a:xfrm>
            <a:off x="0" y="1600200"/>
            <a:ext cx="9144000" cy="2554545"/>
          </a:xfrm>
          <a:prstGeom prst="rect">
            <a:avLst/>
          </a:prstGeom>
          <a:noFill/>
        </p:spPr>
        <p:txBody>
          <a:bodyPr wrap="square" rtlCol="0">
            <a:spAutoFit/>
          </a:bodyPr>
          <a:lstStyle/>
          <a:p>
            <a:pPr algn="ctr"/>
            <a:r>
              <a:rPr lang="en-US" sz="3200" dirty="0">
                <a:latin typeface="Arial" pitchFamily="34" charset="0"/>
                <a:cs typeface="Arial" pitchFamily="34" charset="0"/>
              </a:rPr>
              <a:t>PETROLEUM RESTORATION PROGRAM</a:t>
            </a:r>
            <a:endParaRPr lang="en-US" sz="3200" dirty="0">
              <a:solidFill>
                <a:srgbClr val="00B0F0"/>
              </a:solidFill>
              <a:effectLst>
                <a:outerShdw blurRad="38100" dist="38100" dir="2700000" algn="tl">
                  <a:srgbClr val="000000">
                    <a:alpha val="43137"/>
                  </a:srgbClr>
                </a:outerShdw>
              </a:effectLst>
              <a:latin typeface="Arial" pitchFamily="34" charset="0"/>
              <a:cs typeface="Arial" pitchFamily="34" charset="0"/>
            </a:endParaRPr>
          </a:p>
          <a:p>
            <a:pPr algn="ctr"/>
            <a:endParaRPr lang="en-US" sz="2800" dirty="0">
              <a:latin typeface="Arial" pitchFamily="34" charset="0"/>
              <a:cs typeface="Arial" pitchFamily="34" charset="0"/>
            </a:endParaRPr>
          </a:p>
          <a:p>
            <a:pPr algn="ctr"/>
            <a:endParaRPr lang="en-US" sz="2800" dirty="0">
              <a:latin typeface="Arial" pitchFamily="34" charset="0"/>
              <a:cs typeface="Arial" pitchFamily="34" charset="0"/>
            </a:endParaRPr>
          </a:p>
          <a:p>
            <a:pPr algn="ctr"/>
            <a:r>
              <a:rPr lang="en-US" sz="4400" b="1" dirty="0">
                <a:effectLst>
                  <a:outerShdw blurRad="38100" dist="38100" dir="2700000" algn="tl">
                    <a:srgbClr val="000000">
                      <a:alpha val="43137"/>
                    </a:srgbClr>
                  </a:outerShdw>
                </a:effectLst>
                <a:latin typeface="Arial" pitchFamily="34" charset="0"/>
                <a:cs typeface="Arial" pitchFamily="34" charset="0"/>
              </a:rPr>
              <a:t>PRP Site Managers Workshop</a:t>
            </a:r>
          </a:p>
          <a:p>
            <a:pPr algn="ctr"/>
            <a:r>
              <a:rPr lang="en-US" sz="2800" b="1" dirty="0">
                <a:latin typeface="Arial" pitchFamily="34" charset="0"/>
                <a:cs typeface="Arial" pitchFamily="34" charset="0"/>
              </a:rPr>
              <a:t>Orlando, Florida</a:t>
            </a:r>
          </a:p>
        </p:txBody>
      </p:sp>
      <p:sp>
        <p:nvSpPr>
          <p:cNvPr id="6" name="TextBox 5"/>
          <p:cNvSpPr txBox="1"/>
          <p:nvPr/>
        </p:nvSpPr>
        <p:spPr>
          <a:xfrm>
            <a:off x="1524000" y="4378623"/>
            <a:ext cx="5715000" cy="523220"/>
          </a:xfrm>
          <a:prstGeom prst="rect">
            <a:avLst/>
          </a:prstGeom>
          <a:noFill/>
        </p:spPr>
        <p:txBody>
          <a:bodyPr wrap="square" rtlCol="0">
            <a:spAutoFit/>
          </a:bodyPr>
          <a:lstStyle/>
          <a:p>
            <a:pPr algn="ctr"/>
            <a:r>
              <a:rPr lang="en-US" sz="2800" b="1" dirty="0">
                <a:latin typeface="Arial" pitchFamily="34" charset="0"/>
                <a:cs typeface="Arial" pitchFamily="34" charset="0"/>
              </a:rPr>
              <a:t>March 25 - 26, 2014</a:t>
            </a:r>
          </a:p>
        </p:txBody>
      </p:sp>
      <p:sp>
        <p:nvSpPr>
          <p:cNvPr id="11" name="Title 10" hidden="1"/>
          <p:cNvSpPr>
            <a:spLocks noGrp="1"/>
          </p:cNvSpPr>
          <p:nvPr>
            <p:ph type="ctrTitle"/>
          </p:nvPr>
        </p:nvSpPr>
        <p:spPr/>
        <p:txBody>
          <a:bodyPr>
            <a:normAutofit fontScale="90000"/>
          </a:bodyPr>
          <a:lstStyle/>
          <a:p>
            <a:pPr lvl="0">
              <a:spcBef>
                <a:spcPts val="0"/>
              </a:spcBef>
            </a:pPr>
            <a:r>
              <a:rPr lang="en-US" sz="3200" b="0" dirty="0">
                <a:solidFill>
                  <a:prstClr val="black"/>
                </a:solidFill>
                <a:ea typeface="+mn-ea"/>
              </a:rPr>
              <a:t>PETROLEUM RESTORATION PROGRAM</a:t>
            </a:r>
            <a:br>
              <a:rPr lang="en-US" sz="3200" b="0" dirty="0">
                <a:solidFill>
                  <a:srgbClr val="00B0F0"/>
                </a:solidFill>
                <a:effectLst>
                  <a:outerShdw blurRad="38100" dist="38100" dir="2700000" algn="tl">
                    <a:srgbClr val="000000">
                      <a:alpha val="43137"/>
                    </a:srgbClr>
                  </a:outerShdw>
                </a:effectLst>
                <a:ea typeface="+mn-ea"/>
              </a:rPr>
            </a:br>
            <a:br>
              <a:rPr lang="en-US" sz="2800" b="0" dirty="0">
                <a:solidFill>
                  <a:prstClr val="black"/>
                </a:solidFill>
                <a:ea typeface="+mn-ea"/>
              </a:rPr>
            </a:br>
            <a:br>
              <a:rPr lang="en-US" sz="2800" b="0" dirty="0">
                <a:solidFill>
                  <a:prstClr val="black"/>
                </a:solidFill>
                <a:ea typeface="+mn-ea"/>
              </a:rPr>
            </a:br>
            <a:r>
              <a:rPr lang="en-US" sz="4400" dirty="0">
                <a:solidFill>
                  <a:prstClr val="black"/>
                </a:solidFill>
                <a:effectLst>
                  <a:outerShdw blurRad="38100" dist="38100" dir="2700000" algn="tl">
                    <a:srgbClr val="000000">
                      <a:alpha val="43137"/>
                    </a:srgbClr>
                  </a:outerShdw>
                </a:effectLst>
                <a:ea typeface="+mn-ea"/>
              </a:rPr>
              <a:t>PRP Site Managers Workshop</a:t>
            </a:r>
            <a:br>
              <a:rPr lang="en-US" sz="4400" dirty="0">
                <a:solidFill>
                  <a:prstClr val="black"/>
                </a:solidFill>
                <a:effectLst>
                  <a:outerShdw blurRad="38100" dist="38100" dir="2700000" algn="tl">
                    <a:srgbClr val="000000">
                      <a:alpha val="43137"/>
                    </a:srgbClr>
                  </a:outerShdw>
                </a:effectLst>
                <a:ea typeface="+mn-ea"/>
              </a:rPr>
            </a:br>
            <a:r>
              <a:rPr lang="en-US" sz="2800" dirty="0">
                <a:solidFill>
                  <a:prstClr val="black"/>
                </a:solidFill>
                <a:ea typeface="+mn-ea"/>
              </a:rPr>
              <a:t>Orlando, Florida</a:t>
            </a:r>
            <a:br>
              <a:rPr lang="en-US" sz="2800" dirty="0">
                <a:solidFill>
                  <a:prstClr val="black"/>
                </a:solidFill>
                <a:ea typeface="+mn-ea"/>
              </a:rPr>
            </a:br>
            <a:endParaRPr lang="en-US" dirty="0"/>
          </a:p>
        </p:txBody>
      </p:sp>
      <p:sp>
        <p:nvSpPr>
          <p:cNvPr id="12" name="Subtitle 11" hidden="1"/>
          <p:cNvSpPr>
            <a:spLocks noGrp="1"/>
          </p:cNvSpPr>
          <p:nvPr>
            <p:ph type="subTitle" idx="1"/>
          </p:nvPr>
        </p:nvSpPr>
        <p:spPr/>
        <p:txBody>
          <a:bodyPr/>
          <a:lstStyle/>
          <a:p>
            <a:endParaRPr lang="en-US" dirty="0"/>
          </a:p>
        </p:txBody>
      </p:sp>
      <p:sp>
        <p:nvSpPr>
          <p:cNvPr id="7" name="Slide Number Placeholder 6"/>
          <p:cNvSpPr>
            <a:spLocks noGrp="1"/>
          </p:cNvSpPr>
          <p:nvPr>
            <p:ph type="sldNum" sz="quarter" idx="12"/>
          </p:nvPr>
        </p:nvSpPr>
        <p:spPr/>
        <p:txBody>
          <a:bodyPr/>
          <a:lstStyle/>
          <a:p>
            <a:fld id="{ECA950DE-4DE7-4DAE-A8A1-D7FF25CA807F}" type="slidenum">
              <a:rPr lang="en-US" smtClean="0"/>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1" y="1"/>
            <a:ext cx="7086600" cy="990600"/>
          </a:xfrm>
        </p:spPr>
        <p:txBody>
          <a:bodyPr/>
          <a:lstStyle/>
          <a:p>
            <a:pPr algn="ctr"/>
            <a:r>
              <a:rPr lang="en-US" sz="3400" dirty="0">
                <a:solidFill>
                  <a:schemeClr val="bg1"/>
                </a:solidFill>
              </a:rPr>
              <a:t>Procurement of Contractors</a:t>
            </a:r>
          </a:p>
        </p:txBody>
      </p:sp>
      <p:sp>
        <p:nvSpPr>
          <p:cNvPr id="4" name="Content Placeholder 3"/>
          <p:cNvSpPr>
            <a:spLocks noGrp="1"/>
          </p:cNvSpPr>
          <p:nvPr>
            <p:ph idx="1"/>
          </p:nvPr>
        </p:nvSpPr>
        <p:spPr>
          <a:xfrm>
            <a:off x="838200" y="1295400"/>
            <a:ext cx="7845425" cy="5105400"/>
          </a:xfrm>
        </p:spPr>
        <p:txBody>
          <a:bodyPr/>
          <a:lstStyle/>
          <a:p>
            <a:pPr eaLnBrk="0" hangingPunct="0">
              <a:spcBef>
                <a:spcPct val="50000"/>
              </a:spcBef>
            </a:pPr>
            <a:r>
              <a:rPr lang="en-US" dirty="0">
                <a:latin typeface="Book Antiqua" pitchFamily="18" charset="0"/>
              </a:rPr>
              <a:t>10/3/2013: Invitation to Negotiate (ITN) issued.</a:t>
            </a:r>
          </a:p>
          <a:p>
            <a:pPr eaLnBrk="0" hangingPunct="0">
              <a:spcBef>
                <a:spcPct val="50000"/>
              </a:spcBef>
            </a:pPr>
            <a:r>
              <a:rPr lang="en-US" dirty="0">
                <a:latin typeface="Book Antiqua" pitchFamily="18" charset="0"/>
              </a:rPr>
              <a:t>1/14/2014: 70 vendors qualified for negotiations. </a:t>
            </a:r>
          </a:p>
          <a:p>
            <a:pPr eaLnBrk="0" hangingPunct="0">
              <a:spcBef>
                <a:spcPct val="50000"/>
              </a:spcBef>
            </a:pPr>
            <a:r>
              <a:rPr lang="en-US" dirty="0">
                <a:latin typeface="Book Antiqua" pitchFamily="18" charset="0"/>
              </a:rPr>
              <a:t>2/3/2014 to 3/1/2014: Contract negotiations.</a:t>
            </a:r>
          </a:p>
          <a:p>
            <a:pPr eaLnBrk="0" hangingPunct="0">
              <a:spcBef>
                <a:spcPct val="50000"/>
              </a:spcBef>
            </a:pPr>
            <a:r>
              <a:rPr lang="en-US" dirty="0">
                <a:latin typeface="Book Antiqua" pitchFamily="18" charset="0"/>
              </a:rPr>
              <a:t>3/24/2014: All but four JV contracts executed.</a:t>
            </a:r>
          </a:p>
          <a:p>
            <a:pPr eaLnBrk="0" hangingPunct="0">
              <a:spcBef>
                <a:spcPct val="50000"/>
              </a:spcBef>
            </a:pPr>
            <a:r>
              <a:rPr lang="en-US" dirty="0">
                <a:latin typeface="Book Antiqua" pitchFamily="18" charset="0"/>
              </a:rPr>
              <a:t>Approximate average savings of 20% in unit rates for most activities. </a:t>
            </a:r>
          </a:p>
          <a:p>
            <a:pPr lvl="1" eaLnBrk="0" hangingPunct="0">
              <a:spcBef>
                <a:spcPct val="50000"/>
              </a:spcBef>
            </a:pPr>
            <a:endParaRPr lang="en-US" dirty="0">
              <a:latin typeface="Book Antiqua" pitchFamily="18" charset="0"/>
            </a:endParaRPr>
          </a:p>
          <a:p>
            <a:pPr eaLnBrk="0" hangingPunct="0">
              <a:spcBef>
                <a:spcPct val="50000"/>
              </a:spcBef>
            </a:pPr>
            <a:endParaRPr lang="en-US" sz="2600" dirty="0">
              <a:latin typeface="Book Antiqua" pitchFamily="18" charset="0"/>
            </a:endParaRPr>
          </a:p>
          <a:p>
            <a:pPr eaLnBrk="0" hangingPunct="0">
              <a:spcBef>
                <a:spcPct val="50000"/>
              </a:spcBef>
            </a:pPr>
            <a:endParaRPr lang="en-US" sz="2600" dirty="0">
              <a:latin typeface="Book Antiqua" pitchFamily="18" charset="0"/>
            </a:endParaRPr>
          </a:p>
        </p:txBody>
      </p:sp>
    </p:spTree>
    <p:extLst>
      <p:ext uri="{BB962C8B-B14F-4D97-AF65-F5344CB8AC3E}">
        <p14:creationId xmlns:p14="http://schemas.microsoft.com/office/powerpoint/2010/main" val="1357702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3265" y="228600"/>
            <a:ext cx="7313613" cy="682625"/>
          </a:xfrm>
        </p:spPr>
        <p:txBody>
          <a:bodyPr/>
          <a:lstStyle/>
          <a:p>
            <a:pPr algn="ctr"/>
            <a:r>
              <a:rPr lang="en-US" sz="3400" dirty="0">
                <a:solidFill>
                  <a:schemeClr val="bg1"/>
                </a:solidFill>
              </a:rPr>
              <a:t>Contractor Task Assignment</a:t>
            </a:r>
          </a:p>
        </p:txBody>
      </p:sp>
      <p:sp>
        <p:nvSpPr>
          <p:cNvPr id="3" name="Content Placeholder 2"/>
          <p:cNvSpPr>
            <a:spLocks noGrp="1"/>
          </p:cNvSpPr>
          <p:nvPr>
            <p:ph idx="1"/>
          </p:nvPr>
        </p:nvSpPr>
        <p:spPr>
          <a:xfrm>
            <a:off x="1295400" y="1219200"/>
            <a:ext cx="7313612" cy="5029200"/>
          </a:xfrm>
        </p:spPr>
        <p:txBody>
          <a:bodyPr/>
          <a:lstStyle/>
          <a:p>
            <a:r>
              <a:rPr lang="en-US" dirty="0"/>
              <a:t>Contractors are assigned tasks without staff bias for or against any contractor.</a:t>
            </a:r>
          </a:p>
          <a:p>
            <a:r>
              <a:rPr lang="en-US" dirty="0"/>
              <a:t>Work assignment follows an algorithm based on three variables: </a:t>
            </a:r>
            <a:r>
              <a:rPr lang="en-US" b="1" dirty="0"/>
              <a:t>Bonding Capacity, Encumbered Balance, and Schedule Rank </a:t>
            </a:r>
            <a:r>
              <a:rPr lang="en-US" sz="2400" b="1" dirty="0"/>
              <a:t>(Relative Capacity Index</a:t>
            </a:r>
            <a:r>
              <a:rPr lang="en-US" b="1" dirty="0"/>
              <a:t>).</a:t>
            </a:r>
          </a:p>
          <a:p>
            <a:r>
              <a:rPr lang="en-US" dirty="0"/>
              <a:t>Contractor performance is key to reduce their encumbered balance so it can be assigned additional tasks. </a:t>
            </a:r>
          </a:p>
        </p:txBody>
      </p:sp>
    </p:spTree>
    <p:extLst>
      <p:ext uri="{BB962C8B-B14F-4D97-AF65-F5344CB8AC3E}">
        <p14:creationId xmlns:p14="http://schemas.microsoft.com/office/powerpoint/2010/main" val="1288863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313613" cy="682625"/>
          </a:xfrm>
        </p:spPr>
        <p:txBody>
          <a:bodyPr/>
          <a:lstStyle/>
          <a:p>
            <a:pPr algn="ctr"/>
            <a:r>
              <a:rPr lang="en-US" sz="3400" dirty="0">
                <a:solidFill>
                  <a:schemeClr val="bg1"/>
                </a:solidFill>
              </a:rPr>
              <a:t>Conclusions</a:t>
            </a:r>
          </a:p>
        </p:txBody>
      </p:sp>
      <p:sp>
        <p:nvSpPr>
          <p:cNvPr id="3" name="Content Placeholder 2"/>
          <p:cNvSpPr>
            <a:spLocks noGrp="1"/>
          </p:cNvSpPr>
          <p:nvPr>
            <p:ph idx="1"/>
          </p:nvPr>
        </p:nvSpPr>
        <p:spPr>
          <a:xfrm>
            <a:off x="838200" y="1447800"/>
            <a:ext cx="7924800" cy="4114800"/>
          </a:xfrm>
        </p:spPr>
        <p:txBody>
          <a:bodyPr/>
          <a:lstStyle/>
          <a:p>
            <a:r>
              <a:rPr lang="en-US" dirty="0"/>
              <a:t>The Department has addressed all aspects of the Proviso and Implementation Bill.</a:t>
            </a:r>
          </a:p>
          <a:p>
            <a:r>
              <a:rPr lang="en-US" dirty="0"/>
              <a:t>Program is focused on achieving aggressive procurement and performance goals</a:t>
            </a:r>
          </a:p>
          <a:p>
            <a:r>
              <a:rPr lang="en-US" dirty="0"/>
              <a:t>It has worked collaboratively with all stakeholders.</a:t>
            </a:r>
          </a:p>
          <a:p>
            <a:pPr marL="0" indent="0">
              <a:buNone/>
            </a:pPr>
            <a:endParaRPr lang="en-US" dirty="0"/>
          </a:p>
        </p:txBody>
      </p:sp>
    </p:spTree>
    <p:extLst>
      <p:ext uri="{BB962C8B-B14F-4D97-AF65-F5344CB8AC3E}">
        <p14:creationId xmlns:p14="http://schemas.microsoft.com/office/powerpoint/2010/main" val="3837886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Questions</a:t>
            </a:r>
          </a:p>
        </p:txBody>
      </p:sp>
      <p:sp>
        <p:nvSpPr>
          <p:cNvPr id="67587" name="Rectangle 3"/>
          <p:cNvSpPr>
            <a:spLocks noGrp="1" noChangeArrowheads="1"/>
          </p:cNvSpPr>
          <p:nvPr>
            <p:ph idx="1"/>
          </p:nvPr>
        </p:nvSpPr>
        <p:spPr/>
        <p:txBody>
          <a:bodyPr>
            <a:normAutofit fontScale="32500" lnSpcReduction="20000"/>
          </a:bodyPr>
          <a:lstStyle/>
          <a:p>
            <a:r>
              <a:rPr lang="en-US"/>
              <a:t>Valerie K. Huegel</a:t>
            </a:r>
          </a:p>
          <a:p>
            <a:r>
              <a:rPr lang="en-US">
                <a:hlinkClick r:id="rId3"/>
              </a:rPr>
              <a:t>valerie.huegel@dep.state.fl.us</a:t>
            </a:r>
            <a:endParaRPr lang="en-US"/>
          </a:p>
          <a:p>
            <a:r>
              <a:rPr lang="en-US"/>
              <a:t>(850) 245-8821</a:t>
            </a:r>
          </a:p>
          <a:p>
            <a:endParaRPr lang="en-US"/>
          </a:p>
          <a:p>
            <a:r>
              <a:rPr lang="en-US"/>
              <a:t>Diane Pickett, P.G.</a:t>
            </a:r>
          </a:p>
          <a:p>
            <a:r>
              <a:rPr lang="en-US">
                <a:hlinkClick r:id="rId4"/>
              </a:rPr>
              <a:t>diane.pickett@dep.state.fl.us</a:t>
            </a:r>
            <a:endParaRPr lang="en-US"/>
          </a:p>
          <a:p>
            <a:r>
              <a:rPr lang="en-US"/>
              <a:t>(850) 245-8893</a:t>
            </a:r>
          </a:p>
          <a:p>
            <a:endParaRPr lang="en-US"/>
          </a:p>
          <a:p>
            <a:r>
              <a:rPr lang="en-US"/>
              <a:t>Kenneth Busen, P.G.</a:t>
            </a:r>
          </a:p>
          <a:p>
            <a:r>
              <a:rPr lang="en-US">
                <a:hlinkClick r:id="rId5"/>
              </a:rPr>
              <a:t>kenneth.busen@dep.state.fl.us</a:t>
            </a:r>
            <a:endParaRPr lang="en-US"/>
          </a:p>
          <a:p>
            <a:r>
              <a:rPr lang="en-US"/>
              <a:t>(850) 245-8745</a:t>
            </a:r>
          </a:p>
          <a:p>
            <a:endParaRPr lang="en-US"/>
          </a:p>
          <a:p>
            <a:r>
              <a:rPr lang="en-US"/>
              <a:t>John Wright, P.E.</a:t>
            </a:r>
          </a:p>
          <a:p>
            <a:r>
              <a:rPr lang="en-US">
                <a:hlinkClick r:id="rId6"/>
              </a:rPr>
              <a:t>john.wright@dep.state.fl.us</a:t>
            </a:r>
            <a:endParaRPr lang="en-US"/>
          </a:p>
          <a:p>
            <a:r>
              <a:rPr lang="en-US"/>
              <a:t>(850) 245-8888</a:t>
            </a:r>
          </a:p>
          <a:p>
            <a:endParaRPr lang="en-US"/>
          </a:p>
          <a:p>
            <a:r>
              <a:rPr lang="en-US"/>
              <a:t>Grace Rivera</a:t>
            </a:r>
          </a:p>
          <a:p>
            <a:r>
              <a:rPr lang="en-US">
                <a:hlinkClick r:id="rId7"/>
              </a:rPr>
              <a:t>grace.rivera@dep.state.fl.us</a:t>
            </a:r>
            <a:endParaRPr lang="en-US"/>
          </a:p>
          <a:p>
            <a:r>
              <a:rPr lang="en-US"/>
              <a:t>(850) 245-8882</a:t>
            </a:r>
          </a:p>
          <a:p>
            <a:endParaRPr lang="en-US"/>
          </a:p>
          <a:p>
            <a:r>
              <a:rPr lang="en-US"/>
              <a:t>Rickey Beasely</a:t>
            </a:r>
          </a:p>
          <a:p>
            <a:r>
              <a:rPr lang="en-US">
                <a:hlinkClick r:id="rId8"/>
              </a:rPr>
              <a:t>Rickey.beasely@dep.state.fl.us</a:t>
            </a:r>
            <a:endParaRPr lang="en-US"/>
          </a:p>
          <a:p>
            <a:r>
              <a:rPr lang="en-US"/>
              <a:t>(850) 245-7619</a:t>
            </a:r>
          </a:p>
          <a:p>
            <a:endParaRPr lang="en-US"/>
          </a:p>
          <a:p>
            <a:r>
              <a:rPr lang="en-US"/>
              <a:t>Kyle Kilga</a:t>
            </a:r>
          </a:p>
          <a:p>
            <a:r>
              <a:rPr lang="en-US">
                <a:hlinkClick r:id="rId9"/>
              </a:rPr>
              <a:t>kyle.kilga@dep.state.fl.us</a:t>
            </a:r>
            <a:endParaRPr lang="en-US"/>
          </a:p>
          <a:p>
            <a:r>
              <a:rPr lang="en-US"/>
              <a:t>(850) 245-8855</a:t>
            </a:r>
          </a:p>
          <a:p>
            <a:endParaRPr lang="en-US"/>
          </a:p>
          <a:p>
            <a:endParaRPr lang="en-US"/>
          </a:p>
          <a:p>
            <a:endParaRPr lang="en-US"/>
          </a:p>
          <a:p>
            <a:endParaRPr lang="en-US" dirty="0"/>
          </a:p>
        </p:txBody>
      </p:sp>
      <p:sp>
        <p:nvSpPr>
          <p:cNvPr id="6" name="Title 1" hidden="1"/>
          <p:cNvSpPr txBox="1">
            <a:spLocks/>
          </p:cNvSpPr>
          <p:nvPr/>
        </p:nvSpPr>
        <p:spPr bwMode="auto">
          <a:xfrm>
            <a:off x="1066800" y="228600"/>
            <a:ext cx="7313613" cy="6826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400" b="1" i="1" u="none" strike="noStrike" kern="0" cap="none" spc="0" normalizeH="0" baseline="0" noProof="0" dirty="0" err="1">
                <a:ln>
                  <a:noFill/>
                </a:ln>
                <a:solidFill>
                  <a:schemeClr val="bg1"/>
                </a:solidFill>
                <a:effectLst/>
                <a:uLnTx/>
                <a:uFillTx/>
                <a:latin typeface="+mj-lt"/>
                <a:ea typeface="+mj-ea"/>
                <a:cs typeface="+mj-cs"/>
              </a:rPr>
              <a:t>QuestiQuestionsons</a:t>
            </a:r>
            <a:r>
              <a:rPr kumimoji="0" lang="en-US" sz="3400" b="1" i="1" u="none" strike="noStrike" kern="0" cap="none" spc="0" normalizeH="0" baseline="0" noProof="0" dirty="0">
                <a:ln>
                  <a:noFill/>
                </a:ln>
                <a:solidFill>
                  <a:schemeClr val="bg1"/>
                </a:solidFill>
                <a:effectLst/>
                <a:uLnTx/>
                <a:uFillTx/>
                <a:latin typeface="+mj-lt"/>
                <a:ea typeface="+mj-ea"/>
                <a:cs typeface="+mj-cs"/>
              </a:rPr>
              <a:t>?</a:t>
            </a:r>
          </a:p>
        </p:txBody>
      </p:sp>
      <p:pic>
        <p:nvPicPr>
          <p:cNvPr id="3" name="Picture 2" descr="Image of underground storage tank"/>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24400" y="2057400"/>
            <a:ext cx="4265613" cy="3126931"/>
          </a:xfrm>
          <a:prstGeom prst="rect">
            <a:avLst/>
          </a:prstGeom>
        </p:spPr>
      </p:pic>
    </p:spTree>
    <p:extLst>
      <p:ext uri="{BB962C8B-B14F-4D97-AF65-F5344CB8AC3E}">
        <p14:creationId xmlns:p14="http://schemas.microsoft.com/office/powerpoint/2010/main" val="351315668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1776" y="2753360"/>
            <a:ext cx="7196328" cy="2042160"/>
          </a:xfrm>
        </p:spPr>
        <p:txBody>
          <a:bodyPr/>
          <a:lstStyle/>
          <a:p>
            <a:pPr algn="ctr"/>
            <a:r>
              <a:rPr lang="en-US" sz="7200" dirty="0"/>
              <a:t>Competitive Procurement</a:t>
            </a:r>
          </a:p>
        </p:txBody>
      </p:sp>
      <p:sp>
        <p:nvSpPr>
          <p:cNvPr id="3" name="Subtitle 2"/>
          <p:cNvSpPr>
            <a:spLocks noGrp="1"/>
          </p:cNvSpPr>
          <p:nvPr>
            <p:ph type="subTitle" idx="1"/>
          </p:nvPr>
        </p:nvSpPr>
        <p:spPr>
          <a:xfrm>
            <a:off x="506437" y="4917441"/>
            <a:ext cx="8102991" cy="1036319"/>
          </a:xfrm>
        </p:spPr>
        <p:txBody>
          <a:bodyPr/>
          <a:lstStyle/>
          <a:p>
            <a:pPr algn="ctr"/>
            <a:r>
              <a:rPr lang="en-US" sz="2800" dirty="0"/>
              <a:t>Thru competitively procured contracts with qualified responsive &amp; responsible contractors</a:t>
            </a:r>
          </a:p>
          <a:p>
            <a:endParaRPr lang="en-US" dirty="0"/>
          </a:p>
        </p:txBody>
      </p:sp>
      <p:sp>
        <p:nvSpPr>
          <p:cNvPr id="4" name="TextBox 3"/>
          <p:cNvSpPr txBox="1"/>
          <p:nvPr/>
        </p:nvSpPr>
        <p:spPr>
          <a:xfrm>
            <a:off x="5344160" y="6201509"/>
            <a:ext cx="3556000" cy="615553"/>
          </a:xfrm>
          <a:prstGeom prst="rect">
            <a:avLst/>
          </a:prstGeom>
          <a:noFill/>
        </p:spPr>
        <p:txBody>
          <a:bodyPr wrap="square" rtlCol="0">
            <a:spAutoFit/>
          </a:bodyPr>
          <a:lstStyle/>
          <a:p>
            <a:pPr algn="ctr"/>
            <a:r>
              <a:rPr lang="en-US" dirty="0">
                <a:solidFill>
                  <a:srgbClr val="008000"/>
                </a:solidFill>
              </a:rPr>
              <a:t>Kyle Kilga</a:t>
            </a:r>
          </a:p>
          <a:p>
            <a:pPr algn="ctr"/>
            <a:r>
              <a:rPr lang="en-US" sz="1600" dirty="0">
                <a:solidFill>
                  <a:srgbClr val="008000"/>
                </a:solidFill>
              </a:rPr>
              <a:t>Petroleum Restoration Program</a:t>
            </a:r>
          </a:p>
        </p:txBody>
      </p:sp>
      <p:sp>
        <p:nvSpPr>
          <p:cNvPr id="5" name="TextBox 4"/>
          <p:cNvSpPr txBox="1"/>
          <p:nvPr/>
        </p:nvSpPr>
        <p:spPr>
          <a:xfrm>
            <a:off x="182880" y="6400800"/>
            <a:ext cx="1747520" cy="369332"/>
          </a:xfrm>
          <a:prstGeom prst="rect">
            <a:avLst/>
          </a:prstGeom>
          <a:noFill/>
        </p:spPr>
        <p:txBody>
          <a:bodyPr wrap="square" rtlCol="0">
            <a:spAutoFit/>
          </a:bodyPr>
          <a:lstStyle/>
          <a:p>
            <a:r>
              <a:rPr lang="en-US" dirty="0">
                <a:solidFill>
                  <a:srgbClr val="008000"/>
                </a:solidFill>
              </a:rPr>
              <a:t>March 25, 2014</a:t>
            </a:r>
          </a:p>
        </p:txBody>
      </p:sp>
    </p:spTree>
    <p:extLst>
      <p:ext uri="{BB962C8B-B14F-4D97-AF65-F5344CB8AC3E}">
        <p14:creationId xmlns:p14="http://schemas.microsoft.com/office/powerpoint/2010/main" val="4292238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Procurement Procedures for Petroleum Cleanup </a:t>
            </a:r>
            <a:r>
              <a:rPr lang="en-US" sz="2400" dirty="0"/>
              <a:t>Chapter 62-772 F.A.C. </a:t>
            </a:r>
          </a:p>
        </p:txBody>
      </p:sp>
      <p:sp>
        <p:nvSpPr>
          <p:cNvPr id="3" name="Content Placeholder 2"/>
          <p:cNvSpPr>
            <a:spLocks noGrp="1"/>
          </p:cNvSpPr>
          <p:nvPr>
            <p:ph idx="1"/>
          </p:nvPr>
        </p:nvSpPr>
        <p:spPr>
          <a:xfrm>
            <a:off x="765173" y="2345167"/>
            <a:ext cx="7612064" cy="3852434"/>
          </a:xfrm>
        </p:spPr>
        <p:txBody>
          <a:bodyPr/>
          <a:lstStyle/>
          <a:p>
            <a:r>
              <a:rPr lang="en-US" dirty="0"/>
              <a:t>To establish a competitive procurement process for petroleum cleanup and improve the efficiency of the Petroleum Restoration Program</a:t>
            </a:r>
          </a:p>
          <a:p>
            <a:r>
              <a:rPr lang="en-US" dirty="0"/>
              <a:t>Applicable to site remediation work on sites eligible for state funding from the Inland Protection Trust Fund</a:t>
            </a:r>
          </a:p>
          <a:p>
            <a:r>
              <a:rPr lang="en-US" dirty="0"/>
              <a:t>Assignment thru formal contract, task assignment or Department issued purchase order</a:t>
            </a:r>
          </a:p>
        </p:txBody>
      </p:sp>
    </p:spTree>
    <p:extLst>
      <p:ext uri="{BB962C8B-B14F-4D97-AF65-F5344CB8AC3E}">
        <p14:creationId xmlns:p14="http://schemas.microsoft.com/office/powerpoint/2010/main" val="2607104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Procurement Methods</a:t>
            </a:r>
          </a:p>
        </p:txBody>
      </p:sp>
      <p:sp>
        <p:nvSpPr>
          <p:cNvPr id="3" name="Content Placeholder 2"/>
          <p:cNvSpPr>
            <a:spLocks noGrp="1"/>
          </p:cNvSpPr>
          <p:nvPr>
            <p:ph idx="1"/>
          </p:nvPr>
        </p:nvSpPr>
        <p:spPr>
          <a:xfrm>
            <a:off x="765173" y="2294367"/>
            <a:ext cx="7612064" cy="4004834"/>
          </a:xfrm>
        </p:spPr>
        <p:txBody>
          <a:bodyPr>
            <a:normAutofit/>
          </a:bodyPr>
          <a:lstStyle/>
          <a:p>
            <a:r>
              <a:rPr lang="en-US" sz="3200" dirty="0"/>
              <a:t>eQuote</a:t>
            </a:r>
          </a:p>
          <a:p>
            <a:r>
              <a:rPr lang="en-US" sz="3200" dirty="0"/>
              <a:t>Invitation to Bid (ITB)</a:t>
            </a:r>
          </a:p>
          <a:p>
            <a:r>
              <a:rPr lang="en-US" sz="3200" dirty="0"/>
              <a:t>Invitation to Negotiate (ITN): Agency Term Contractors</a:t>
            </a:r>
          </a:p>
          <a:p>
            <a:pPr lvl="1"/>
            <a:r>
              <a:rPr lang="en-US" sz="3200" dirty="0"/>
              <a:t>Direct Assignment</a:t>
            </a:r>
          </a:p>
          <a:p>
            <a:pPr lvl="1"/>
            <a:r>
              <a:rPr lang="en-US" sz="3200" dirty="0"/>
              <a:t>RCI Assignment</a:t>
            </a:r>
          </a:p>
        </p:txBody>
      </p:sp>
    </p:spTree>
    <p:extLst>
      <p:ext uri="{BB962C8B-B14F-4D97-AF65-F5344CB8AC3E}">
        <p14:creationId xmlns:p14="http://schemas.microsoft.com/office/powerpoint/2010/main" val="4131986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eQuote Procurement</a:t>
            </a:r>
          </a:p>
        </p:txBody>
      </p:sp>
      <p:sp>
        <p:nvSpPr>
          <p:cNvPr id="3" name="Content Placeholder 2"/>
          <p:cNvSpPr>
            <a:spLocks noGrp="1"/>
          </p:cNvSpPr>
          <p:nvPr>
            <p:ph idx="1"/>
          </p:nvPr>
        </p:nvSpPr>
        <p:spPr>
          <a:xfrm>
            <a:off x="304800" y="2365486"/>
            <a:ext cx="8839200" cy="4182035"/>
          </a:xfrm>
        </p:spPr>
        <p:txBody>
          <a:bodyPr>
            <a:normAutofit/>
          </a:bodyPr>
          <a:lstStyle/>
          <a:p>
            <a:r>
              <a:rPr lang="en-US" dirty="0"/>
              <a:t>Initially used for site work with projected costs &lt;$35,000</a:t>
            </a:r>
          </a:p>
          <a:p>
            <a:pPr lvl="1"/>
            <a:r>
              <a:rPr lang="en-US" dirty="0"/>
              <a:t>62 awards totaling $1.16 M</a:t>
            </a:r>
          </a:p>
          <a:p>
            <a:pPr lvl="1"/>
            <a:r>
              <a:rPr lang="en-US" dirty="0"/>
              <a:t>57-Low-Score Site Assessments (LSA) and 5-Well Abandonment</a:t>
            </a:r>
          </a:p>
          <a:p>
            <a:pPr marL="342900" lvl="1" indent="-342900">
              <a:spcBef>
                <a:spcPts val="2000"/>
              </a:spcBef>
            </a:pPr>
            <a:r>
              <a:rPr lang="en-US" sz="2400" dirty="0"/>
              <a:t>PRP developed Scope of Work (SOW) and Task Items</a:t>
            </a:r>
          </a:p>
          <a:p>
            <a:r>
              <a:rPr lang="en-US" dirty="0"/>
              <a:t>Procured thru MFMP &amp; awarded to lowest qualified quoter</a:t>
            </a:r>
          </a:p>
          <a:p>
            <a:r>
              <a:rPr lang="en-US" dirty="0"/>
              <a:t>Purchase Requisition (PR) prepared &amp; Purchase Order (PO) issued with designated Task Items and invoicing tied to submission and approval of Task Item Deliverables</a:t>
            </a:r>
          </a:p>
        </p:txBody>
      </p:sp>
    </p:spTree>
    <p:extLst>
      <p:ext uri="{BB962C8B-B14F-4D97-AF65-F5344CB8AC3E}">
        <p14:creationId xmlns:p14="http://schemas.microsoft.com/office/powerpoint/2010/main" val="726239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Invitation to Bid (ITB) Procurement</a:t>
            </a:r>
          </a:p>
        </p:txBody>
      </p:sp>
      <p:sp>
        <p:nvSpPr>
          <p:cNvPr id="3" name="Content Placeholder 2"/>
          <p:cNvSpPr>
            <a:spLocks noGrp="1"/>
          </p:cNvSpPr>
          <p:nvPr>
            <p:ph idx="1"/>
          </p:nvPr>
        </p:nvSpPr>
        <p:spPr>
          <a:xfrm>
            <a:off x="765175" y="2223246"/>
            <a:ext cx="7612064" cy="4182035"/>
          </a:xfrm>
        </p:spPr>
        <p:txBody>
          <a:bodyPr>
            <a:normAutofit fontScale="92500" lnSpcReduction="10000"/>
          </a:bodyPr>
          <a:lstStyle/>
          <a:p>
            <a:r>
              <a:rPr lang="en-US" dirty="0"/>
              <a:t>Used for work projected to exceed $35,000</a:t>
            </a:r>
          </a:p>
          <a:p>
            <a:pPr lvl="1"/>
            <a:r>
              <a:rPr lang="en-US" dirty="0"/>
              <a:t>12 single site awards totaling $1.22M</a:t>
            </a:r>
          </a:p>
          <a:p>
            <a:pPr lvl="1"/>
            <a:r>
              <a:rPr lang="en-US" dirty="0"/>
              <a:t>RAC, SR, O&amp;M and PT</a:t>
            </a:r>
          </a:p>
          <a:p>
            <a:r>
              <a:rPr lang="en-US" dirty="0"/>
              <a:t>PRP developed scope of work and rate sheet items</a:t>
            </a:r>
          </a:p>
          <a:p>
            <a:r>
              <a:rPr lang="en-US" dirty="0"/>
              <a:t>Advertised on Vendor Bid System (VBS) &amp; awarded to lowest qualified bidder</a:t>
            </a:r>
          </a:p>
          <a:p>
            <a:r>
              <a:rPr lang="en-US" dirty="0"/>
              <a:t>Purchase Requisition (PR) prepared &amp; Purchase Order (PO) issued with designated Task Items and invoicing tied to submission and approval of Task Item Deliverables</a:t>
            </a:r>
          </a:p>
        </p:txBody>
      </p:sp>
    </p:spTree>
    <p:extLst>
      <p:ext uri="{BB962C8B-B14F-4D97-AF65-F5344CB8AC3E}">
        <p14:creationId xmlns:p14="http://schemas.microsoft.com/office/powerpoint/2010/main" val="879210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Invitation to Bid (ITB) Procurement </a:t>
            </a:r>
            <a:r>
              <a:rPr lang="en-US" sz="2400" dirty="0"/>
              <a:t>continued</a:t>
            </a:r>
          </a:p>
        </p:txBody>
      </p:sp>
      <p:sp>
        <p:nvSpPr>
          <p:cNvPr id="3" name="Content Placeholder 2"/>
          <p:cNvSpPr>
            <a:spLocks noGrp="1"/>
          </p:cNvSpPr>
          <p:nvPr>
            <p:ph idx="1"/>
          </p:nvPr>
        </p:nvSpPr>
        <p:spPr>
          <a:xfrm>
            <a:off x="407963" y="2265449"/>
            <a:ext cx="8328074" cy="3642981"/>
          </a:xfrm>
        </p:spPr>
        <p:txBody>
          <a:bodyPr>
            <a:normAutofit/>
          </a:bodyPr>
          <a:lstStyle/>
          <a:p>
            <a:r>
              <a:rPr lang="en-US" sz="2800" dirty="0"/>
              <a:t>Used for bundling sites with same scope of work</a:t>
            </a:r>
          </a:p>
          <a:p>
            <a:pPr lvl="1"/>
            <a:r>
              <a:rPr lang="en-US" dirty="0"/>
              <a:t>1 bundle of 39 LSA sites (less 2 removed)</a:t>
            </a:r>
          </a:p>
          <a:p>
            <a:pPr lvl="1"/>
            <a:r>
              <a:rPr lang="en-US" dirty="0"/>
              <a:t>Estimated total of  $1.37 M</a:t>
            </a:r>
          </a:p>
          <a:p>
            <a:pPr lvl="1"/>
            <a:r>
              <a:rPr lang="en-US" dirty="0"/>
              <a:t>ITB included a Generic Scope of Work and a separate Rate Sheet for each site</a:t>
            </a:r>
          </a:p>
          <a:p>
            <a:pPr lvl="1"/>
            <a:r>
              <a:rPr lang="en-US" dirty="0"/>
              <a:t>Vendors able to submit quote for any or all of the sites</a:t>
            </a:r>
          </a:p>
          <a:p>
            <a:pPr lvl="1"/>
            <a:r>
              <a:rPr lang="en-US" dirty="0"/>
              <a:t>Each site to be awarded to the lowest qualified quoter</a:t>
            </a:r>
          </a:p>
          <a:p>
            <a:pPr lvl="1"/>
            <a:r>
              <a:rPr lang="en-US" dirty="0"/>
              <a:t>Still in Procurement Office waiting to be awarded</a:t>
            </a:r>
          </a:p>
          <a:p>
            <a:pPr lvl="1"/>
            <a:endParaRPr lang="en-US" dirty="0"/>
          </a:p>
        </p:txBody>
      </p:sp>
    </p:spTree>
    <p:extLst>
      <p:ext uri="{BB962C8B-B14F-4D97-AF65-F5344CB8AC3E}">
        <p14:creationId xmlns:p14="http://schemas.microsoft.com/office/powerpoint/2010/main" val="887802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prstClr val="white"/>
                </a:solidFill>
              </a:rPr>
              <a:t>INTRODUCTION AND WELCOME</a:t>
            </a:r>
            <a:br>
              <a:rPr lang="en-US" sz="3200" dirty="0">
                <a:solidFill>
                  <a:prstClr val="white"/>
                </a:solidFill>
              </a:rPr>
            </a:br>
            <a:r>
              <a:rPr lang="en-US" sz="3200" dirty="0">
                <a:solidFill>
                  <a:prstClr val="white"/>
                </a:solidFill>
              </a:rPr>
              <a:t>DAY 1</a:t>
            </a:r>
            <a:endParaRPr lang="en-US" dirty="0"/>
          </a:p>
        </p:txBody>
      </p:sp>
      <p:graphicFrame>
        <p:nvGraphicFramePr>
          <p:cNvPr id="5" name="Content Placeholder 4" descr="Schedule of PRP Site Managers Workshop Day 1&#10;Florida Mall Hotel, Orlando, Florida"/>
          <p:cNvGraphicFramePr>
            <a:graphicFrameLocks noGrp="1"/>
          </p:cNvGraphicFramePr>
          <p:nvPr>
            <p:ph idx="1"/>
            <p:extLst>
              <p:ext uri="{D42A27DB-BD31-4B8C-83A1-F6EECF244321}">
                <p14:modId xmlns:p14="http://schemas.microsoft.com/office/powerpoint/2010/main" val="4136996411"/>
              </p:ext>
            </p:extLst>
          </p:nvPr>
        </p:nvGraphicFramePr>
        <p:xfrm>
          <a:off x="1473200" y="1643856"/>
          <a:ext cx="6197600" cy="4438650"/>
        </p:xfrm>
        <a:graphic>
          <a:graphicData uri="http://schemas.openxmlformats.org/drawingml/2006/table">
            <a:tbl>
              <a:tblPr firstRow="1"/>
              <a:tblGrid>
                <a:gridCol w="974045">
                  <a:extLst>
                    <a:ext uri="{9D8B030D-6E8A-4147-A177-3AD203B41FA5}">
                      <a16:colId xmlns:a16="http://schemas.microsoft.com/office/drawing/2014/main" val="20000"/>
                    </a:ext>
                  </a:extLst>
                </a:gridCol>
                <a:gridCol w="3485553">
                  <a:extLst>
                    <a:ext uri="{9D8B030D-6E8A-4147-A177-3AD203B41FA5}">
                      <a16:colId xmlns:a16="http://schemas.microsoft.com/office/drawing/2014/main" val="20001"/>
                    </a:ext>
                  </a:extLst>
                </a:gridCol>
                <a:gridCol w="1738002">
                  <a:extLst>
                    <a:ext uri="{9D8B030D-6E8A-4147-A177-3AD203B41FA5}">
                      <a16:colId xmlns:a16="http://schemas.microsoft.com/office/drawing/2014/main" val="20002"/>
                    </a:ext>
                  </a:extLst>
                </a:gridCol>
              </a:tblGrid>
              <a:tr h="295275">
                <a:tc gridSpan="3">
                  <a:txBody>
                    <a:bodyPr/>
                    <a:lstStyle/>
                    <a:p>
                      <a:pPr algn="ctr" fontAlgn="ctr"/>
                      <a:r>
                        <a:rPr lang="en-US" sz="1800" b="1" i="0" u="none" strike="noStrike">
                          <a:solidFill>
                            <a:srgbClr val="000000"/>
                          </a:solidFill>
                          <a:effectLst/>
                          <a:latin typeface="Calibri"/>
                        </a:rPr>
                        <a:t>March 25-26, 2014</a:t>
                      </a:r>
                    </a:p>
                  </a:txBody>
                  <a:tcPr marL="9525" marR="9525" marT="9525" marB="0" anchor="ctr">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95275">
                <a:tc gridSpan="3">
                  <a:txBody>
                    <a:bodyPr/>
                    <a:lstStyle/>
                    <a:p>
                      <a:pPr algn="ctr" fontAlgn="ctr"/>
                      <a:r>
                        <a:rPr lang="en-US" sz="1800" b="1" i="0" u="none" strike="noStrike" dirty="0">
                          <a:solidFill>
                            <a:srgbClr val="000000"/>
                          </a:solidFill>
                          <a:effectLst/>
                          <a:latin typeface="Calibri"/>
                        </a:rPr>
                        <a:t>PRP Site Managers Workshop</a:t>
                      </a:r>
                    </a:p>
                  </a:txBody>
                  <a:tcPr marL="9525" marR="9525" marT="9525" marB="0" anchor="ctr">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95275">
                <a:tc gridSpan="3">
                  <a:txBody>
                    <a:bodyPr/>
                    <a:lstStyle/>
                    <a:p>
                      <a:pPr algn="ctr" fontAlgn="ctr"/>
                      <a:r>
                        <a:rPr lang="pt-BR" sz="1800" b="1" i="0" u="none" strike="noStrike">
                          <a:solidFill>
                            <a:srgbClr val="000000"/>
                          </a:solidFill>
                          <a:effectLst/>
                          <a:latin typeface="Calibri"/>
                        </a:rPr>
                        <a:t>FLORIDA MALL HOTEL, ORLANDO, FLORIDA</a:t>
                      </a:r>
                    </a:p>
                  </a:txBody>
                  <a:tcPr marL="9525" marR="9525" marT="9525" marB="0" anchor="ctr">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200025">
                <a:tc>
                  <a:txBody>
                    <a:bodyPr/>
                    <a:lstStyle/>
                    <a:p>
                      <a:pPr algn="l" fontAlgn="b"/>
                      <a:endParaRPr lang="en-US" sz="1000" b="0" i="0" u="none" strike="noStrike">
                        <a:solidFill>
                          <a:srgbClr val="000000"/>
                        </a:solidFill>
                        <a:effectLst/>
                        <a:latin typeface="Calibri"/>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rgbClr val="000000"/>
                        </a:solidFill>
                        <a:effectLst/>
                        <a:latin typeface="Calibri"/>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38125">
                <a:tc>
                  <a:txBody>
                    <a:bodyPr/>
                    <a:lstStyle/>
                    <a:p>
                      <a:pPr algn="l" fontAlgn="ctr"/>
                      <a:r>
                        <a:rPr lang="en-US" sz="1100" b="0" i="0" u="none" strike="noStrike">
                          <a:solidFill>
                            <a:srgbClr val="000000"/>
                          </a:solidFill>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en-US" sz="1400" b="1" i="0" u="none" strike="noStrike">
                          <a:solidFill>
                            <a:srgbClr val="000000"/>
                          </a:solidFill>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en-US" sz="1100" b="0" i="0" u="none" strike="noStrike">
                          <a:solidFill>
                            <a:srgbClr val="000000"/>
                          </a:solidFill>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4"/>
                  </a:ext>
                </a:extLst>
              </a:tr>
              <a:tr h="247650">
                <a:tc>
                  <a:txBody>
                    <a:bodyPr/>
                    <a:lstStyle/>
                    <a:p>
                      <a:pPr algn="ctr" fontAlgn="ctr"/>
                      <a:r>
                        <a:rPr lang="en-US" sz="1400" b="1" i="0" u="none" strike="noStrike">
                          <a:solidFill>
                            <a:srgbClr val="000000"/>
                          </a:solidFill>
                          <a:effectLst/>
                          <a:latin typeface="Calibri"/>
                        </a:rPr>
                        <a:t>Time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Calibri"/>
                        </a:rPr>
                        <a:t>Topic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Calibri"/>
                        </a:rPr>
                        <a:t>Speaker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00025">
                <a:tc>
                  <a:txBody>
                    <a:bodyPr/>
                    <a:lstStyle/>
                    <a:p>
                      <a:pPr algn="l" fontAlgn="ctr"/>
                      <a:r>
                        <a:rPr lang="en-US" sz="1100" b="0" i="0" u="none" strike="noStrike">
                          <a:solidFill>
                            <a:srgbClr val="000000"/>
                          </a:solidFill>
                          <a:effectLst/>
                          <a:latin typeface="Calibri"/>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en-US" sz="1100" b="1" i="0" u="none" strike="noStrike">
                          <a:solidFill>
                            <a:srgbClr val="000000"/>
                          </a:solidFill>
                          <a:effectLst/>
                          <a:latin typeface="Calibri"/>
                        </a:rPr>
                        <a:t>DAY 1 (Tuesday, March 25, 2014)</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6"/>
                  </a:ext>
                </a:extLst>
              </a:tr>
              <a:tr h="190500">
                <a:tc>
                  <a:txBody>
                    <a:bodyPr/>
                    <a:lstStyle/>
                    <a:p>
                      <a:pPr algn="ctr" fontAlgn="ctr"/>
                      <a:r>
                        <a:rPr lang="en-US" sz="1100" b="0" i="0" u="none" strike="noStrike">
                          <a:solidFill>
                            <a:srgbClr val="000000"/>
                          </a:solidFill>
                          <a:effectLst/>
                          <a:latin typeface="Calibri"/>
                        </a:rPr>
                        <a:t>1:00 - 1:15 pm</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100" b="1" i="0" u="none" strike="noStrike">
                          <a:solidFill>
                            <a:srgbClr val="000000"/>
                          </a:solidFill>
                          <a:effectLst/>
                          <a:latin typeface="Calibri"/>
                        </a:rPr>
                        <a:t>Introduction and Welcome</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n-US" sz="1100" b="0" i="0" u="none" strike="noStrike">
                          <a:solidFill>
                            <a:srgbClr val="000000"/>
                          </a:solidFill>
                          <a:effectLst/>
                          <a:latin typeface="Calibri"/>
                        </a:rPr>
                        <a:t>Valerie Huegel</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7"/>
                  </a:ext>
                </a:extLst>
              </a:tr>
              <a:tr h="190500">
                <a:tc>
                  <a:txBody>
                    <a:bodyPr/>
                    <a:lstStyle/>
                    <a:p>
                      <a:pPr algn="l" fontAlgn="b"/>
                      <a:endParaRPr lang="en-US" sz="10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08"/>
                  </a:ext>
                </a:extLst>
              </a:tr>
              <a:tr h="190500">
                <a:tc>
                  <a:txBody>
                    <a:bodyPr/>
                    <a:lstStyle/>
                    <a:p>
                      <a:pPr algn="ctr" fontAlgn="ctr"/>
                      <a:r>
                        <a:rPr lang="en-US" sz="1100" b="0" i="0" u="none" strike="noStrike">
                          <a:solidFill>
                            <a:srgbClr val="000000"/>
                          </a:solidFill>
                          <a:effectLst/>
                          <a:latin typeface="Calibri"/>
                        </a:rPr>
                        <a:t>1:15 - 1:45 pm</a:t>
                      </a:r>
                    </a:p>
                  </a:txBody>
                  <a:tcPr marL="9525" marR="9525" marT="9525" marB="0" anchor="ctr">
                    <a:lnL>
                      <a:noFill/>
                    </a:lnL>
                    <a:lnR>
                      <a:noFill/>
                    </a:lnR>
                    <a:lnT>
                      <a:noFill/>
                    </a:lnT>
                    <a:lnB>
                      <a:noFill/>
                    </a:lnB>
                  </a:tcPr>
                </a:tc>
                <a:tc>
                  <a:txBody>
                    <a:bodyPr/>
                    <a:lstStyle/>
                    <a:p>
                      <a:pPr algn="ctr" fontAlgn="ctr"/>
                      <a:r>
                        <a:rPr lang="en-US" sz="1100" b="1" i="0" u="none" strike="noStrike">
                          <a:solidFill>
                            <a:srgbClr val="000000"/>
                          </a:solidFill>
                          <a:effectLst/>
                          <a:latin typeface="Calibri"/>
                        </a:rPr>
                        <a:t>The Evolution of PRP and Procurement</a:t>
                      </a:r>
                    </a:p>
                  </a:txBody>
                  <a:tcPr marL="9525" marR="9525" marT="9525" marB="0" anchor="ctr">
                    <a:lnL>
                      <a:noFill/>
                    </a:lnL>
                    <a:lnR>
                      <a:noFill/>
                    </a:lnR>
                    <a:lnT>
                      <a:noFill/>
                    </a:lnT>
                    <a:lnB>
                      <a:noFill/>
                    </a:lnB>
                  </a:tcPr>
                </a:tc>
                <a:tc>
                  <a:txBody>
                    <a:bodyPr/>
                    <a:lstStyle/>
                    <a:p>
                      <a:pPr algn="l" fontAlgn="ctr"/>
                      <a:r>
                        <a:rPr lang="en-US" sz="1100" b="0" i="0" u="none" strike="noStrike">
                          <a:solidFill>
                            <a:srgbClr val="000000"/>
                          </a:solidFill>
                          <a:effectLst/>
                          <a:latin typeface="Calibri"/>
                        </a:rPr>
                        <a:t>Diane Pickett</a:t>
                      </a:r>
                    </a:p>
                  </a:txBody>
                  <a:tcPr marL="9525" marR="9525" marT="9525" marB="0" anchor="ctr">
                    <a:lnL>
                      <a:noFill/>
                    </a:lnL>
                    <a:lnR>
                      <a:noFill/>
                    </a:lnR>
                    <a:lnT>
                      <a:noFill/>
                    </a:lnT>
                    <a:lnB>
                      <a:noFill/>
                    </a:lnB>
                  </a:tcPr>
                </a:tc>
                <a:extLst>
                  <a:ext uri="{0D108BD9-81ED-4DB2-BD59-A6C34878D82A}">
                    <a16:rowId xmlns:a16="http://schemas.microsoft.com/office/drawing/2014/main" val="10009"/>
                  </a:ext>
                </a:extLst>
              </a:tr>
              <a:tr h="190500">
                <a:tc>
                  <a:txBody>
                    <a:bodyPr/>
                    <a:lstStyle/>
                    <a:p>
                      <a:pPr algn="l" fontAlgn="b"/>
                      <a:endParaRPr lang="en-US" sz="10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10"/>
                  </a:ext>
                </a:extLst>
              </a:tr>
              <a:tr h="190500">
                <a:tc>
                  <a:txBody>
                    <a:bodyPr/>
                    <a:lstStyle/>
                    <a:p>
                      <a:pPr algn="ctr" fontAlgn="ctr"/>
                      <a:r>
                        <a:rPr lang="en-US" sz="1100" b="0" i="0" u="none" strike="noStrike">
                          <a:solidFill>
                            <a:srgbClr val="000000"/>
                          </a:solidFill>
                          <a:effectLst/>
                          <a:latin typeface="Calibri"/>
                        </a:rPr>
                        <a:t>1:45  - 3:00 pm</a:t>
                      </a:r>
                    </a:p>
                  </a:txBody>
                  <a:tcPr marL="9525" marR="9525" marT="9525" marB="0" anchor="ctr">
                    <a:lnL>
                      <a:noFill/>
                    </a:lnL>
                    <a:lnR>
                      <a:noFill/>
                    </a:lnR>
                    <a:lnT>
                      <a:noFill/>
                    </a:lnT>
                    <a:lnB>
                      <a:noFill/>
                    </a:lnB>
                  </a:tcPr>
                </a:tc>
                <a:tc>
                  <a:txBody>
                    <a:bodyPr/>
                    <a:lstStyle/>
                    <a:p>
                      <a:pPr algn="ctr" fontAlgn="b"/>
                      <a:r>
                        <a:rPr lang="en-US" sz="1100" b="1" i="0" u="none" strike="noStrike">
                          <a:solidFill>
                            <a:srgbClr val="000000"/>
                          </a:solidFill>
                          <a:effectLst/>
                          <a:latin typeface="Calibri"/>
                        </a:rPr>
                        <a:t>Procurement Workflow Overview</a:t>
                      </a: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Kyle Kilga</a:t>
                      </a:r>
                    </a:p>
                  </a:txBody>
                  <a:tcPr marL="9525" marR="9525" marT="9525" marB="0" anchor="b">
                    <a:lnL>
                      <a:noFill/>
                    </a:lnL>
                    <a:lnR>
                      <a:noFill/>
                    </a:lnR>
                    <a:lnT>
                      <a:noFill/>
                    </a:lnT>
                    <a:lnB>
                      <a:noFill/>
                    </a:lnB>
                  </a:tcPr>
                </a:tc>
                <a:extLst>
                  <a:ext uri="{0D108BD9-81ED-4DB2-BD59-A6C34878D82A}">
                    <a16:rowId xmlns:a16="http://schemas.microsoft.com/office/drawing/2014/main" val="10011"/>
                  </a:ext>
                </a:extLst>
              </a:tr>
              <a:tr h="190500">
                <a:tc>
                  <a:txBody>
                    <a:bodyPr/>
                    <a:lstStyle/>
                    <a:p>
                      <a:pPr algn="ctr" fontAlgn="ctr"/>
                      <a:endParaRPr lang="en-US" sz="1100" b="0" i="0" u="none" strike="noStrike">
                        <a:solidFill>
                          <a:srgbClr val="000000"/>
                        </a:solidFill>
                        <a:effectLst/>
                        <a:latin typeface="Calibri"/>
                      </a:endParaRPr>
                    </a:p>
                  </a:txBody>
                  <a:tcPr marL="9525" marR="9525" marT="9525" marB="0" anchor="ctr">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12"/>
                  </a:ext>
                </a:extLst>
              </a:tr>
              <a:tr h="190500">
                <a:tc>
                  <a:txBody>
                    <a:bodyPr/>
                    <a:lstStyle/>
                    <a:p>
                      <a:pPr algn="ctr" fontAlgn="ctr"/>
                      <a:r>
                        <a:rPr lang="en-US" sz="1100" b="0" i="0" u="none" strike="noStrike">
                          <a:solidFill>
                            <a:srgbClr val="000000"/>
                          </a:solidFill>
                          <a:effectLst/>
                          <a:latin typeface="Calibri"/>
                        </a:rPr>
                        <a:t>3:00 - 3:15 pm</a:t>
                      </a:r>
                    </a:p>
                  </a:txBody>
                  <a:tcPr marL="9525" marR="9525" marT="9525" marB="0" anchor="ctr">
                    <a:lnL>
                      <a:noFill/>
                    </a:lnL>
                    <a:lnR>
                      <a:noFill/>
                    </a:lnR>
                    <a:lnT>
                      <a:noFill/>
                    </a:lnT>
                    <a:lnB>
                      <a:noFill/>
                    </a:lnB>
                  </a:tcPr>
                </a:tc>
                <a:tc>
                  <a:txBody>
                    <a:bodyPr/>
                    <a:lstStyle/>
                    <a:p>
                      <a:pPr algn="l" fontAlgn="ctr"/>
                      <a:r>
                        <a:rPr lang="en-US" sz="1100" b="1" i="0" u="none" strike="noStrike">
                          <a:solidFill>
                            <a:srgbClr val="000000"/>
                          </a:solidFill>
                          <a:effectLst/>
                          <a:latin typeface="Calibri"/>
                        </a:rPr>
                        <a:t>Break</a:t>
                      </a:r>
                    </a:p>
                  </a:txBody>
                  <a:tcPr marL="9525" marR="9525" marT="9525" marB="0" anchor="ctr">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13"/>
                  </a:ext>
                </a:extLst>
              </a:tr>
              <a:tr h="190500">
                <a:tc>
                  <a:txBody>
                    <a:bodyPr/>
                    <a:lstStyle/>
                    <a:p>
                      <a:pPr algn="l" fontAlgn="b"/>
                      <a:endParaRPr lang="en-US" sz="10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14"/>
                  </a:ext>
                </a:extLst>
              </a:tr>
              <a:tr h="190500">
                <a:tc>
                  <a:txBody>
                    <a:bodyPr/>
                    <a:lstStyle/>
                    <a:p>
                      <a:pPr algn="ctr" fontAlgn="ctr"/>
                      <a:r>
                        <a:rPr lang="en-US" sz="1100" b="0" i="0" u="none" strike="noStrike">
                          <a:solidFill>
                            <a:srgbClr val="000000"/>
                          </a:solidFill>
                          <a:effectLst/>
                          <a:latin typeface="Calibri"/>
                        </a:rPr>
                        <a:t>3:15 - 4:15 pm</a:t>
                      </a:r>
                    </a:p>
                  </a:txBody>
                  <a:tcPr marL="9525" marR="9525" marT="9525" marB="0" anchor="ctr">
                    <a:lnL>
                      <a:noFill/>
                    </a:lnL>
                    <a:lnR>
                      <a:noFill/>
                    </a:lnR>
                    <a:lnT>
                      <a:noFill/>
                    </a:lnT>
                    <a:lnB>
                      <a:noFill/>
                    </a:lnB>
                  </a:tcPr>
                </a:tc>
                <a:tc>
                  <a:txBody>
                    <a:bodyPr/>
                    <a:lstStyle/>
                    <a:p>
                      <a:pPr algn="ctr" fontAlgn="b"/>
                      <a:r>
                        <a:rPr lang="en-US" sz="1100" b="1" i="0" u="none" strike="noStrike">
                          <a:solidFill>
                            <a:srgbClr val="000000"/>
                          </a:solidFill>
                          <a:effectLst/>
                          <a:latin typeface="Calibri"/>
                        </a:rPr>
                        <a:t>Scope of Work (SOW) Development</a:t>
                      </a: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Rickey Beasley</a:t>
                      </a:r>
                    </a:p>
                  </a:txBody>
                  <a:tcPr marL="9525" marR="9525" marT="9525" marB="0" anchor="b">
                    <a:lnL>
                      <a:noFill/>
                    </a:lnL>
                    <a:lnR>
                      <a:noFill/>
                    </a:lnR>
                    <a:lnT>
                      <a:noFill/>
                    </a:lnT>
                    <a:lnB>
                      <a:noFill/>
                    </a:lnB>
                  </a:tcPr>
                </a:tc>
                <a:extLst>
                  <a:ext uri="{0D108BD9-81ED-4DB2-BD59-A6C34878D82A}">
                    <a16:rowId xmlns:a16="http://schemas.microsoft.com/office/drawing/2014/main" val="10015"/>
                  </a:ext>
                </a:extLst>
              </a:tr>
              <a:tr h="190500">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16"/>
                  </a:ext>
                </a:extLst>
              </a:tr>
              <a:tr h="190500">
                <a:tc>
                  <a:txBody>
                    <a:bodyPr/>
                    <a:lstStyle/>
                    <a:p>
                      <a:pPr algn="ctr" fontAlgn="ctr"/>
                      <a:r>
                        <a:rPr lang="en-US" sz="1100" b="0" i="0" u="none" strike="noStrike">
                          <a:solidFill>
                            <a:srgbClr val="000000"/>
                          </a:solidFill>
                          <a:effectLst/>
                          <a:latin typeface="Calibri"/>
                        </a:rPr>
                        <a:t>4:15 - 5:15 pm</a:t>
                      </a:r>
                    </a:p>
                  </a:txBody>
                  <a:tcPr marL="9525" marR="9525" marT="9525" marB="0" anchor="ctr">
                    <a:lnL>
                      <a:noFill/>
                    </a:lnL>
                    <a:lnR>
                      <a:noFill/>
                    </a:lnR>
                    <a:lnT>
                      <a:noFill/>
                    </a:lnT>
                    <a:lnB>
                      <a:noFill/>
                    </a:lnB>
                  </a:tcPr>
                </a:tc>
                <a:tc>
                  <a:txBody>
                    <a:bodyPr/>
                    <a:lstStyle/>
                    <a:p>
                      <a:pPr algn="ctr" fontAlgn="b"/>
                      <a:r>
                        <a:rPr lang="en-US" sz="1100" b="1" i="0" u="sng" strike="noStrike">
                          <a:solidFill>
                            <a:srgbClr val="000000"/>
                          </a:solidFill>
                          <a:effectLst/>
                          <a:latin typeface="Calibri"/>
                        </a:rPr>
                        <a:t>Three Separate Round Table Discussions</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17"/>
                  </a:ext>
                </a:extLst>
              </a:tr>
              <a:tr h="190500">
                <a:tc>
                  <a:txBody>
                    <a:bodyPr/>
                    <a:lstStyle/>
                    <a:p>
                      <a:pPr algn="l" fontAlgn="b"/>
                      <a:endParaRPr lang="en-US" sz="10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ctr"/>
                      <a:r>
                        <a:rPr lang="en-US" sz="1100" b="1" i="0" u="none" strike="noStrike">
                          <a:solidFill>
                            <a:srgbClr val="000000"/>
                          </a:solidFill>
                          <a:effectLst/>
                          <a:latin typeface="Calibri"/>
                        </a:rPr>
                        <a:t> Site Assessment (PG) </a:t>
                      </a:r>
                    </a:p>
                  </a:txBody>
                  <a:tcPr marL="9525" marR="9525" marT="9525" marB="0" anchor="ctr">
                    <a:lnL>
                      <a:noFill/>
                    </a:lnL>
                    <a:lnR>
                      <a:noFill/>
                    </a:lnR>
                    <a:lnT>
                      <a:noFill/>
                    </a:lnT>
                    <a:lnB>
                      <a:noFill/>
                    </a:lnB>
                  </a:tcPr>
                </a:tc>
                <a:tc>
                  <a:txBody>
                    <a:bodyPr/>
                    <a:lstStyle/>
                    <a:p>
                      <a:pPr algn="l" fontAlgn="ctr"/>
                      <a:r>
                        <a:rPr lang="en-US" sz="1100" b="0" i="0" u="none" strike="noStrike">
                          <a:solidFill>
                            <a:srgbClr val="000000"/>
                          </a:solidFill>
                          <a:effectLst/>
                          <a:latin typeface="Calibri"/>
                        </a:rPr>
                        <a:t>Busen</a:t>
                      </a:r>
                    </a:p>
                  </a:txBody>
                  <a:tcPr marL="9525" marR="9525" marT="9525" marB="0" anchor="ctr">
                    <a:lnL>
                      <a:noFill/>
                    </a:lnL>
                    <a:lnR>
                      <a:noFill/>
                    </a:lnR>
                    <a:lnT>
                      <a:noFill/>
                    </a:lnT>
                    <a:lnB>
                      <a:noFill/>
                    </a:lnB>
                  </a:tcPr>
                </a:tc>
                <a:extLst>
                  <a:ext uri="{0D108BD9-81ED-4DB2-BD59-A6C34878D82A}">
                    <a16:rowId xmlns:a16="http://schemas.microsoft.com/office/drawing/2014/main" val="10018"/>
                  </a:ext>
                </a:extLst>
              </a:tr>
              <a:tr h="190500">
                <a:tc>
                  <a:txBody>
                    <a:bodyPr/>
                    <a:lstStyle/>
                    <a:p>
                      <a:pPr algn="l" fontAlgn="b"/>
                      <a:endParaRPr lang="en-US" sz="10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en-US" sz="1100" b="1" i="0" u="none" strike="noStrike">
                          <a:solidFill>
                            <a:srgbClr val="000000"/>
                          </a:solidFill>
                          <a:effectLst/>
                          <a:latin typeface="Calibri"/>
                        </a:rPr>
                        <a:t>Site manager (SM) </a:t>
                      </a:r>
                    </a:p>
                  </a:txBody>
                  <a:tcPr marL="9525" marR="9525" marT="9525" marB="0" anchor="b">
                    <a:lnL>
                      <a:noFill/>
                    </a:lnL>
                    <a:lnR>
                      <a:noFill/>
                    </a:lnR>
                    <a:lnT>
                      <a:noFill/>
                    </a:lnT>
                    <a:lnB>
                      <a:noFill/>
                    </a:lnB>
                  </a:tcPr>
                </a:tc>
                <a:tc>
                  <a:txBody>
                    <a:bodyPr/>
                    <a:lstStyle/>
                    <a:p>
                      <a:pPr algn="l" fontAlgn="b"/>
                      <a:r>
                        <a:rPr lang="en-US" sz="1000" b="0" i="0" u="none" strike="noStrike">
                          <a:solidFill>
                            <a:srgbClr val="000000"/>
                          </a:solidFill>
                          <a:effectLst/>
                          <a:latin typeface="Calibri"/>
                        </a:rPr>
                        <a:t>Kilga, Beasley, Rivera</a:t>
                      </a:r>
                    </a:p>
                  </a:txBody>
                  <a:tcPr marL="9525" marR="9525" marT="9525" marB="0" anchor="b">
                    <a:lnL>
                      <a:noFill/>
                    </a:lnL>
                    <a:lnR>
                      <a:noFill/>
                    </a:lnR>
                    <a:lnT>
                      <a:noFill/>
                    </a:lnT>
                    <a:lnB>
                      <a:noFill/>
                    </a:lnB>
                  </a:tcPr>
                </a:tc>
                <a:extLst>
                  <a:ext uri="{0D108BD9-81ED-4DB2-BD59-A6C34878D82A}">
                    <a16:rowId xmlns:a16="http://schemas.microsoft.com/office/drawing/2014/main" val="10019"/>
                  </a:ext>
                </a:extLst>
              </a:tr>
              <a:tr h="190500">
                <a:tc>
                  <a:txBody>
                    <a:bodyPr/>
                    <a:lstStyle/>
                    <a:p>
                      <a:pPr algn="l" fontAlgn="b"/>
                      <a:endParaRPr lang="en-US" sz="10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en-US" sz="1100" b="1" i="0" u="none" strike="noStrike">
                          <a:solidFill>
                            <a:srgbClr val="000000"/>
                          </a:solidFill>
                          <a:effectLst/>
                          <a:latin typeface="Calibri"/>
                        </a:rPr>
                        <a:t>Local Program Managers Only</a:t>
                      </a:r>
                    </a:p>
                  </a:txBody>
                  <a:tcPr marL="9525" marR="9525" marT="9525"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a:rPr>
                        <a:t>Huegel, Pickett</a:t>
                      </a:r>
                    </a:p>
                  </a:txBody>
                  <a:tcPr marL="9525" marR="9525" marT="9525" marB="0" anchor="b">
                    <a:lnL>
                      <a:noFill/>
                    </a:lnL>
                    <a:lnR>
                      <a:noFill/>
                    </a:lnR>
                    <a:lnT>
                      <a:noFill/>
                    </a:lnT>
                    <a:lnB>
                      <a:noFill/>
                    </a:lnB>
                  </a:tcPr>
                </a:tc>
                <a:extLst>
                  <a:ext uri="{0D108BD9-81ED-4DB2-BD59-A6C34878D82A}">
                    <a16:rowId xmlns:a16="http://schemas.microsoft.com/office/drawing/2014/main" val="10020"/>
                  </a:ext>
                </a:extLst>
              </a:tr>
            </a:tbl>
          </a:graphicData>
        </a:graphic>
      </p:graphicFrame>
      <p:sp>
        <p:nvSpPr>
          <p:cNvPr id="4" name="Slide Number Placeholder 3"/>
          <p:cNvSpPr>
            <a:spLocks noGrp="1"/>
          </p:cNvSpPr>
          <p:nvPr>
            <p:ph type="sldNum" sz="quarter" idx="12"/>
          </p:nvPr>
        </p:nvSpPr>
        <p:spPr/>
        <p:txBody>
          <a:bodyPr/>
          <a:lstStyle/>
          <a:p>
            <a:fld id="{ECA950DE-4DE7-4DAE-A8A1-D7FF25CA807F}" type="slidenum">
              <a:rPr lang="en-US" smtClean="0"/>
              <a:pPr/>
              <a:t>2</a:t>
            </a:fld>
            <a:endParaRPr lang="en-US" dirty="0"/>
          </a:p>
        </p:txBody>
      </p:sp>
    </p:spTree>
    <p:extLst>
      <p:ext uri="{BB962C8B-B14F-4D97-AF65-F5344CB8AC3E}">
        <p14:creationId xmlns:p14="http://schemas.microsoft.com/office/powerpoint/2010/main" val="32434963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320" y="79468"/>
            <a:ext cx="8026400" cy="1417638"/>
          </a:xfrm>
        </p:spPr>
        <p:txBody>
          <a:bodyPr/>
          <a:lstStyle/>
          <a:p>
            <a:r>
              <a:rPr lang="en-US" dirty="0"/>
              <a:t>Invitation to Negotiate (ITN) </a:t>
            </a:r>
            <a:r>
              <a:rPr lang="en-US" sz="3200" dirty="0"/>
              <a:t>Solicitation # 2014004C</a:t>
            </a:r>
          </a:p>
        </p:txBody>
      </p:sp>
      <p:sp>
        <p:nvSpPr>
          <p:cNvPr id="3" name="Content Placeholder 2"/>
          <p:cNvSpPr>
            <a:spLocks noGrp="1"/>
          </p:cNvSpPr>
          <p:nvPr>
            <p:ph idx="1"/>
          </p:nvPr>
        </p:nvSpPr>
        <p:spPr>
          <a:xfrm>
            <a:off x="253218" y="1856936"/>
            <a:ext cx="8637564" cy="4811150"/>
          </a:xfrm>
        </p:spPr>
        <p:txBody>
          <a:bodyPr>
            <a:normAutofit lnSpcReduction="10000"/>
          </a:bodyPr>
          <a:lstStyle/>
          <a:p>
            <a:r>
              <a:rPr lang="en-US" dirty="0"/>
              <a:t>ITN Posted for Petroleum Contamination Site Response Action Services (10/3/13)</a:t>
            </a:r>
          </a:p>
          <a:p>
            <a:r>
              <a:rPr lang="en-US" dirty="0"/>
              <a:t>900+ vendor questions received and answered</a:t>
            </a:r>
          </a:p>
          <a:p>
            <a:r>
              <a:rPr lang="en-US" dirty="0"/>
              <a:t>Responses due Nov 7th, 14th, or 21st based on region</a:t>
            </a:r>
          </a:p>
          <a:p>
            <a:r>
              <a:rPr lang="en-US" dirty="0"/>
              <a:t>Department reviewed responses and issued Notice of Intended  Award for all 3 regions January 14, 2014</a:t>
            </a:r>
          </a:p>
          <a:p>
            <a:r>
              <a:rPr lang="en-US" dirty="0"/>
              <a:t>Contract negotiations conducted (2/14/14 to 3/1/14) </a:t>
            </a:r>
          </a:p>
          <a:p>
            <a:r>
              <a:rPr lang="en-US" dirty="0"/>
              <a:t>Contracts sent to awardees  (2/14/14 to 2/28/14) </a:t>
            </a:r>
          </a:p>
          <a:p>
            <a:r>
              <a:rPr lang="en-US" dirty="0"/>
              <a:t>Joint Venture contract still waiting in Procurement Office</a:t>
            </a:r>
          </a:p>
          <a:p>
            <a:endParaRPr lang="en-US" dirty="0"/>
          </a:p>
        </p:txBody>
      </p:sp>
    </p:spTree>
    <p:extLst>
      <p:ext uri="{BB962C8B-B14F-4D97-AF65-F5344CB8AC3E}">
        <p14:creationId xmlns:p14="http://schemas.microsoft.com/office/powerpoint/2010/main" val="10076644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320" y="79468"/>
            <a:ext cx="8026400" cy="1417638"/>
          </a:xfrm>
        </p:spPr>
        <p:txBody>
          <a:bodyPr/>
          <a:lstStyle/>
          <a:p>
            <a:r>
              <a:rPr lang="en-US" dirty="0"/>
              <a:t>Invitation to Negotiate (ITN) </a:t>
            </a:r>
            <a:r>
              <a:rPr lang="en-US" sz="3200" dirty="0"/>
              <a:t>Solicitation # 2014004C</a:t>
            </a:r>
          </a:p>
        </p:txBody>
      </p:sp>
      <p:sp>
        <p:nvSpPr>
          <p:cNvPr id="3" name="Content Placeholder 2"/>
          <p:cNvSpPr>
            <a:spLocks noGrp="1"/>
          </p:cNvSpPr>
          <p:nvPr>
            <p:ph idx="1"/>
          </p:nvPr>
        </p:nvSpPr>
        <p:spPr>
          <a:xfrm>
            <a:off x="765175" y="2436606"/>
            <a:ext cx="7612064" cy="3903233"/>
          </a:xfrm>
        </p:spPr>
        <p:txBody>
          <a:bodyPr/>
          <a:lstStyle/>
          <a:p>
            <a:r>
              <a:rPr lang="en-US" dirty="0"/>
              <a:t>Agency Term Contract Master Agreements awarded with negotiated rates in designated regions to 72 different contractors and totaling 160 contracts</a:t>
            </a:r>
          </a:p>
          <a:p>
            <a:pPr lvl="1"/>
            <a:r>
              <a:rPr lang="en-US" dirty="0"/>
              <a:t>North – 48 ATCs</a:t>
            </a:r>
          </a:p>
          <a:p>
            <a:pPr lvl="1"/>
            <a:r>
              <a:rPr lang="en-US" dirty="0"/>
              <a:t>Central – 57 ATCs</a:t>
            </a:r>
          </a:p>
          <a:p>
            <a:pPr lvl="1"/>
            <a:r>
              <a:rPr lang="en-US" dirty="0"/>
              <a:t>South – 55 ATCs</a:t>
            </a:r>
          </a:p>
          <a:p>
            <a:r>
              <a:rPr lang="en-US" dirty="0"/>
              <a:t>Currently 151 contracts executed</a:t>
            </a:r>
          </a:p>
          <a:p>
            <a:pPr marL="0" indent="0">
              <a:buNone/>
            </a:pPr>
            <a:endParaRPr lang="en-US" dirty="0"/>
          </a:p>
        </p:txBody>
      </p:sp>
    </p:spTree>
    <p:extLst>
      <p:ext uri="{BB962C8B-B14F-4D97-AF65-F5344CB8AC3E}">
        <p14:creationId xmlns:p14="http://schemas.microsoft.com/office/powerpoint/2010/main" val="1152692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Site Assignment to ATCs</a:t>
            </a:r>
          </a:p>
        </p:txBody>
      </p:sp>
      <p:sp>
        <p:nvSpPr>
          <p:cNvPr id="3" name="Content Placeholder 2"/>
          <p:cNvSpPr>
            <a:spLocks noGrp="1"/>
          </p:cNvSpPr>
          <p:nvPr>
            <p:ph idx="1"/>
          </p:nvPr>
        </p:nvSpPr>
        <p:spPr>
          <a:xfrm>
            <a:off x="765175" y="2223246"/>
            <a:ext cx="7612064" cy="4268994"/>
          </a:xfrm>
        </p:spPr>
        <p:txBody>
          <a:bodyPr>
            <a:normAutofit/>
          </a:bodyPr>
          <a:lstStyle/>
          <a:p>
            <a:r>
              <a:rPr lang="en-US" dirty="0"/>
              <a:t>Transition from Preapproval Program work orders to ATC issued purchase orders in MFMP</a:t>
            </a:r>
          </a:p>
          <a:p>
            <a:r>
              <a:rPr lang="en-US" dirty="0"/>
              <a:t>Direct Assignment / RCI Assignment</a:t>
            </a:r>
          </a:p>
          <a:p>
            <a:r>
              <a:rPr lang="en-US" dirty="0"/>
              <a:t>Owner/RP will no longer select contractor</a:t>
            </a:r>
          </a:p>
          <a:p>
            <a:pPr lvl="1"/>
            <a:r>
              <a:rPr lang="en-US" dirty="0"/>
              <a:t>Exception:  LSSI or owner cost share 25% or greater</a:t>
            </a:r>
          </a:p>
          <a:p>
            <a:r>
              <a:rPr lang="en-US" dirty="0"/>
              <a:t>Includes </a:t>
            </a:r>
          </a:p>
          <a:p>
            <a:pPr lvl="1"/>
            <a:r>
              <a:rPr lang="en-US" dirty="0"/>
              <a:t>PRP developed SOWs and ATC developed SOWs</a:t>
            </a:r>
          </a:p>
          <a:p>
            <a:pPr lvl="1"/>
            <a:r>
              <a:rPr lang="en-US" dirty="0"/>
              <a:t>Schedule of Pay Items (SPI) which incorporate the ATCs negotiated item rates </a:t>
            </a:r>
          </a:p>
          <a:p>
            <a:endParaRPr lang="en-US" dirty="0"/>
          </a:p>
          <a:p>
            <a:endParaRPr lang="en-US" dirty="0"/>
          </a:p>
          <a:p>
            <a:endParaRPr lang="en-US" dirty="0"/>
          </a:p>
        </p:txBody>
      </p:sp>
    </p:spTree>
    <p:extLst>
      <p:ext uri="{BB962C8B-B14F-4D97-AF65-F5344CB8AC3E}">
        <p14:creationId xmlns:p14="http://schemas.microsoft.com/office/powerpoint/2010/main" val="1147005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 Assignment (DA)</a:t>
            </a:r>
          </a:p>
        </p:txBody>
      </p:sp>
      <p:sp>
        <p:nvSpPr>
          <p:cNvPr id="3" name="Content Placeholder 2"/>
          <p:cNvSpPr>
            <a:spLocks noGrp="1"/>
          </p:cNvSpPr>
          <p:nvPr>
            <p:ph idx="1"/>
          </p:nvPr>
        </p:nvSpPr>
        <p:spPr/>
        <p:txBody>
          <a:bodyPr/>
          <a:lstStyle/>
          <a:p>
            <a:r>
              <a:rPr lang="en-US" dirty="0"/>
              <a:t>As ATCs are executed, contractors are being assigned 1 to 2 LSA or NAM sites totaling $40-60 K</a:t>
            </a:r>
          </a:p>
          <a:p>
            <a:r>
              <a:rPr lang="en-US" dirty="0"/>
              <a:t>Additional DAs will include continuation of O&amp;M and PARM sites transitioning from Preapproval</a:t>
            </a:r>
          </a:p>
          <a:p>
            <a:pPr lvl="1"/>
            <a:r>
              <a:rPr lang="en-US" dirty="0"/>
              <a:t>SOW and SPI prepared by contractor and negotiated with site manager</a:t>
            </a:r>
          </a:p>
          <a:p>
            <a:pPr lvl="1"/>
            <a:r>
              <a:rPr lang="en-US" dirty="0"/>
              <a:t>PRP Contracting Group inserts ATCs contract rates and prepares PR in MFMP  </a:t>
            </a:r>
          </a:p>
        </p:txBody>
      </p:sp>
    </p:spTree>
    <p:extLst>
      <p:ext uri="{BB962C8B-B14F-4D97-AF65-F5344CB8AC3E}">
        <p14:creationId xmlns:p14="http://schemas.microsoft.com/office/powerpoint/2010/main" val="34423291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50" y="79468"/>
            <a:ext cx="8686799" cy="1417638"/>
          </a:xfrm>
        </p:spPr>
        <p:txBody>
          <a:bodyPr/>
          <a:lstStyle/>
          <a:p>
            <a:r>
              <a:rPr lang="en-US" dirty="0"/>
              <a:t>Relative Capacity Index (RCI)</a:t>
            </a:r>
          </a:p>
        </p:txBody>
      </p:sp>
      <p:pic>
        <p:nvPicPr>
          <p:cNvPr id="5" name="Content Placeholder 4" descr="Image of Relative Capacity Index (RCI) "/>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209550" y="1181100"/>
            <a:ext cx="8686799" cy="5505450"/>
          </a:xfrm>
        </p:spPr>
      </p:pic>
    </p:spTree>
    <p:extLst>
      <p:ext uri="{BB962C8B-B14F-4D97-AF65-F5344CB8AC3E}">
        <p14:creationId xmlns:p14="http://schemas.microsoft.com/office/powerpoint/2010/main" val="23337292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RCI Calculation Elements</a:t>
            </a:r>
            <a:endParaRPr lang="en-US" sz="1600" dirty="0"/>
          </a:p>
        </p:txBody>
      </p:sp>
      <p:sp>
        <p:nvSpPr>
          <p:cNvPr id="3" name="Content Placeholder 2"/>
          <p:cNvSpPr>
            <a:spLocks noGrp="1"/>
          </p:cNvSpPr>
          <p:nvPr>
            <p:ph idx="1"/>
          </p:nvPr>
        </p:nvSpPr>
        <p:spPr>
          <a:xfrm>
            <a:off x="211015" y="2363373"/>
            <a:ext cx="8792308" cy="3981157"/>
          </a:xfrm>
        </p:spPr>
        <p:txBody>
          <a:bodyPr>
            <a:normAutofit/>
          </a:bodyPr>
          <a:lstStyle/>
          <a:p>
            <a:r>
              <a:rPr lang="en-US" dirty="0"/>
              <a:t>Bonding Capacity – The vendor’s most recently demonstrated limits of Performance or Financial Guarantee Bonding </a:t>
            </a:r>
          </a:p>
          <a:p>
            <a:pPr lvl="1"/>
            <a:r>
              <a:rPr lang="en-US" dirty="0"/>
              <a:t>Bonding Cap Ceiling of $3,000,000</a:t>
            </a:r>
          </a:p>
          <a:p>
            <a:r>
              <a:rPr lang="en-US" dirty="0"/>
              <a:t>Schedule Rank – rank of the eligible vendors within a given region based on the each vendor’s contracted Schedule of Pay Item Prices for the expected Scope of Work</a:t>
            </a:r>
          </a:p>
          <a:p>
            <a:pPr lvl="1"/>
            <a:r>
              <a:rPr lang="en-US" dirty="0"/>
              <a:t>Where the resulting lowest Pay Schedule calculated cost is ranked a 1 for the expected work elements</a:t>
            </a:r>
          </a:p>
        </p:txBody>
      </p:sp>
    </p:spTree>
    <p:extLst>
      <p:ext uri="{BB962C8B-B14F-4D97-AF65-F5344CB8AC3E}">
        <p14:creationId xmlns:p14="http://schemas.microsoft.com/office/powerpoint/2010/main" val="33696208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RCI Calculation Elements</a:t>
            </a:r>
            <a:br>
              <a:rPr lang="en-US" dirty="0"/>
            </a:br>
            <a:r>
              <a:rPr lang="en-US" sz="1800" dirty="0"/>
              <a:t>Continued</a:t>
            </a:r>
            <a:endParaRPr lang="en-US" sz="1600" dirty="0"/>
          </a:p>
        </p:txBody>
      </p:sp>
      <p:sp>
        <p:nvSpPr>
          <p:cNvPr id="3" name="Content Placeholder 2"/>
          <p:cNvSpPr>
            <a:spLocks noGrp="1"/>
          </p:cNvSpPr>
          <p:nvPr>
            <p:ph idx="1"/>
          </p:nvPr>
        </p:nvSpPr>
        <p:spPr>
          <a:xfrm>
            <a:off x="175051" y="2067951"/>
            <a:ext cx="8792308" cy="4149969"/>
          </a:xfrm>
        </p:spPr>
        <p:txBody>
          <a:bodyPr>
            <a:normAutofit/>
          </a:bodyPr>
          <a:lstStyle/>
          <a:p>
            <a:r>
              <a:rPr lang="en-US" sz="2800" dirty="0"/>
              <a:t>Encumbrance Balance =</a:t>
            </a:r>
            <a:r>
              <a:rPr lang="en-US" dirty="0"/>
              <a:t> </a:t>
            </a:r>
          </a:p>
          <a:p>
            <a:pPr marL="1384300" lvl="4" indent="0">
              <a:buNone/>
            </a:pPr>
            <a:r>
              <a:rPr lang="en-US" sz="2200" dirty="0"/>
              <a:t>STCM WO/TA encumbrance </a:t>
            </a:r>
            <a:r>
              <a:rPr lang="en-US" sz="1600" dirty="0">
                <a:solidFill>
                  <a:srgbClr val="FFC000"/>
                </a:solidFill>
              </a:rPr>
              <a:t>(exclusions LSSI, PBCs and Cost Shares 25% or greater) </a:t>
            </a:r>
          </a:p>
          <a:p>
            <a:pPr marL="1384300" lvl="4" indent="0">
              <a:buNone/>
            </a:pPr>
            <a:r>
              <a:rPr lang="en-US" sz="2200" dirty="0"/>
              <a:t>Plus  Change Orders</a:t>
            </a:r>
          </a:p>
          <a:p>
            <a:pPr marL="1384300" lvl="4" indent="0">
              <a:buNone/>
            </a:pPr>
            <a:r>
              <a:rPr lang="en-US" sz="2200" dirty="0"/>
              <a:t>Less Invoiced Amounts</a:t>
            </a:r>
          </a:p>
          <a:p>
            <a:pPr marL="1384300" lvl="4" indent="0">
              <a:buNone/>
            </a:pPr>
            <a:r>
              <a:rPr lang="en-US" sz="2200" dirty="0"/>
              <a:t>Plus Interim Ledger Amount</a:t>
            </a:r>
          </a:p>
          <a:p>
            <a:pPr marL="1384300" lvl="4" indent="0">
              <a:buNone/>
            </a:pPr>
            <a:endParaRPr lang="en-US" dirty="0"/>
          </a:p>
          <a:p>
            <a:pPr lvl="1"/>
            <a:r>
              <a:rPr lang="en-US" dirty="0"/>
              <a:t>Interim Ledger Amount = dollar amount of work assigned to ATC via DA or RCI Assignments prior to TA approval on BCO Weekly Encumbrance</a:t>
            </a:r>
          </a:p>
        </p:txBody>
      </p:sp>
    </p:spTree>
    <p:extLst>
      <p:ext uri="{BB962C8B-B14F-4D97-AF65-F5344CB8AC3E}">
        <p14:creationId xmlns:p14="http://schemas.microsoft.com/office/powerpoint/2010/main" val="31877779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RCI Assignment</a:t>
            </a:r>
            <a:endParaRPr lang="en-US" sz="1600" dirty="0"/>
          </a:p>
        </p:txBody>
      </p:sp>
      <p:sp>
        <p:nvSpPr>
          <p:cNvPr id="3" name="Content Placeholder 2"/>
          <p:cNvSpPr>
            <a:spLocks noGrp="1"/>
          </p:cNvSpPr>
          <p:nvPr>
            <p:ph idx="1"/>
          </p:nvPr>
        </p:nvSpPr>
        <p:spPr>
          <a:xfrm>
            <a:off x="765173" y="2233406"/>
            <a:ext cx="7612064" cy="4182035"/>
          </a:xfrm>
        </p:spPr>
        <p:txBody>
          <a:bodyPr>
            <a:normAutofit lnSpcReduction="10000"/>
          </a:bodyPr>
          <a:lstStyle/>
          <a:p>
            <a:r>
              <a:rPr lang="en-US" dirty="0"/>
              <a:t>Currently run via a very elaborate Excel workbook</a:t>
            </a:r>
          </a:p>
          <a:p>
            <a:r>
              <a:rPr lang="en-US" dirty="0"/>
              <a:t>Ranks ATCs within the region of the site</a:t>
            </a:r>
          </a:p>
          <a:p>
            <a:r>
              <a:rPr lang="en-US" dirty="0"/>
              <a:t>&lt;$195,000 = Assign to #1 RCI ranked ATC</a:t>
            </a:r>
          </a:p>
          <a:p>
            <a:r>
              <a:rPr lang="en-US" dirty="0"/>
              <a:t>=&gt;$195,000 = Top 3 (or more) RCI ranked ATCs are invited to review SOW and SPI and submit final bid via MFMP eQuote system</a:t>
            </a:r>
          </a:p>
          <a:p>
            <a:pPr lvl="1"/>
            <a:r>
              <a:rPr lang="en-US" dirty="0"/>
              <a:t>ATCs may reduce their contract rate for individual SPIs but cannot increase any rates</a:t>
            </a:r>
          </a:p>
          <a:p>
            <a:pPr lvl="1"/>
            <a:r>
              <a:rPr lang="en-US" dirty="0"/>
              <a:t>Lowest responsive quote will be awarded work</a:t>
            </a:r>
          </a:p>
          <a:p>
            <a:endParaRPr lang="en-US" dirty="0"/>
          </a:p>
        </p:txBody>
      </p:sp>
    </p:spTree>
    <p:extLst>
      <p:ext uri="{BB962C8B-B14F-4D97-AF65-F5344CB8AC3E}">
        <p14:creationId xmlns:p14="http://schemas.microsoft.com/office/powerpoint/2010/main" val="15690463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777782"/>
          </a:xfrm>
        </p:spPr>
        <p:txBody>
          <a:bodyPr/>
          <a:lstStyle/>
          <a:p>
            <a:r>
              <a:rPr lang="en-US" dirty="0"/>
              <a:t>Workflow</a:t>
            </a:r>
          </a:p>
        </p:txBody>
      </p:sp>
      <p:sp>
        <p:nvSpPr>
          <p:cNvPr id="6" name="Content Placeholder 5"/>
          <p:cNvSpPr>
            <a:spLocks noGrp="1"/>
          </p:cNvSpPr>
          <p:nvPr>
            <p:ph idx="1"/>
          </p:nvPr>
        </p:nvSpPr>
        <p:spPr>
          <a:xfrm>
            <a:off x="765175" y="2070846"/>
            <a:ext cx="7612064" cy="4182035"/>
          </a:xfrm>
        </p:spPr>
        <p:txBody>
          <a:bodyPr/>
          <a:lstStyle/>
          <a:p>
            <a:endParaRPr lang="en-US" dirty="0"/>
          </a:p>
        </p:txBody>
      </p:sp>
      <p:pic>
        <p:nvPicPr>
          <p:cNvPr id="10" name="Picture 9" descr="Workflow chart&#10;SOW Development to ATC Assignment Workflow "/>
          <p:cNvPicPr>
            <a:picLocks noChangeAspect="1"/>
          </p:cNvPicPr>
          <p:nvPr/>
        </p:nvPicPr>
        <p:blipFill rotWithShape="1">
          <a:blip r:embed="rId3"/>
          <a:srcRect t="3" r="1132" b="16548"/>
          <a:stretch/>
        </p:blipFill>
        <p:spPr>
          <a:xfrm>
            <a:off x="74295" y="857250"/>
            <a:ext cx="8974455" cy="5868988"/>
          </a:xfrm>
          <a:prstGeom prst="rect">
            <a:avLst/>
          </a:prstGeom>
        </p:spPr>
      </p:pic>
    </p:spTree>
    <p:extLst>
      <p:ext uri="{BB962C8B-B14F-4D97-AF65-F5344CB8AC3E}">
        <p14:creationId xmlns:p14="http://schemas.microsoft.com/office/powerpoint/2010/main" val="35099798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777782"/>
          </a:xfrm>
        </p:spPr>
        <p:txBody>
          <a:bodyPr/>
          <a:lstStyle/>
          <a:p>
            <a:r>
              <a:rPr lang="en-US" dirty="0"/>
              <a:t>Workflow</a:t>
            </a:r>
          </a:p>
        </p:txBody>
      </p:sp>
      <p:pic>
        <p:nvPicPr>
          <p:cNvPr id="8" name="Picture 7" descr="Workflow chart&#10;Agency Term Contractor Direct Assignment to Purchase Order Flowchart"/>
          <p:cNvPicPr>
            <a:picLocks noChangeAspect="1"/>
          </p:cNvPicPr>
          <p:nvPr/>
        </p:nvPicPr>
        <p:blipFill rotWithShape="1">
          <a:blip r:embed="rId3"/>
          <a:srcRect r="12877" b="19472"/>
          <a:stretch/>
        </p:blipFill>
        <p:spPr>
          <a:xfrm>
            <a:off x="237994" y="1177447"/>
            <a:ext cx="8755694" cy="5561557"/>
          </a:xfrm>
          <a:prstGeom prst="rect">
            <a:avLst/>
          </a:prstGeom>
        </p:spPr>
      </p:pic>
    </p:spTree>
    <p:extLst>
      <p:ext uri="{BB962C8B-B14F-4D97-AF65-F5344CB8AC3E}">
        <p14:creationId xmlns:p14="http://schemas.microsoft.com/office/powerpoint/2010/main" val="2595597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prstClr val="white"/>
                </a:solidFill>
              </a:rPr>
              <a:t>INTRODUCTION AND WELCOME</a:t>
            </a:r>
            <a:br>
              <a:rPr lang="en-US" sz="3200" dirty="0">
                <a:solidFill>
                  <a:prstClr val="white"/>
                </a:solidFill>
              </a:rPr>
            </a:br>
            <a:r>
              <a:rPr lang="en-US" sz="3200" dirty="0">
                <a:solidFill>
                  <a:prstClr val="white"/>
                </a:solidFill>
              </a:rPr>
              <a:t>DAY 2</a:t>
            </a:r>
            <a:endParaRPr lang="en-US" dirty="0"/>
          </a:p>
        </p:txBody>
      </p:sp>
      <p:graphicFrame>
        <p:nvGraphicFramePr>
          <p:cNvPr id="5" name="Content Placeholder 4" descr="Schedule of PRP Site Managers Workshop Day 2&#10;Florida Mall Hotel, Orlando, Florida"/>
          <p:cNvGraphicFramePr>
            <a:graphicFrameLocks noGrp="1"/>
          </p:cNvGraphicFramePr>
          <p:nvPr>
            <p:ph idx="1"/>
            <p:extLst>
              <p:ext uri="{D42A27DB-BD31-4B8C-83A1-F6EECF244321}">
                <p14:modId xmlns:p14="http://schemas.microsoft.com/office/powerpoint/2010/main" val="239915022"/>
              </p:ext>
            </p:extLst>
          </p:nvPr>
        </p:nvGraphicFramePr>
        <p:xfrm>
          <a:off x="2499883" y="1600201"/>
          <a:ext cx="4144234" cy="4525961"/>
        </p:xfrm>
        <a:graphic>
          <a:graphicData uri="http://schemas.openxmlformats.org/drawingml/2006/table">
            <a:tbl>
              <a:tblPr firstRow="1"/>
              <a:tblGrid>
                <a:gridCol w="654912">
                  <a:extLst>
                    <a:ext uri="{9D8B030D-6E8A-4147-A177-3AD203B41FA5}">
                      <a16:colId xmlns:a16="http://schemas.microsoft.com/office/drawing/2014/main" val="20000"/>
                    </a:ext>
                  </a:extLst>
                </a:gridCol>
                <a:gridCol w="2328341">
                  <a:extLst>
                    <a:ext uri="{9D8B030D-6E8A-4147-A177-3AD203B41FA5}">
                      <a16:colId xmlns:a16="http://schemas.microsoft.com/office/drawing/2014/main" val="20001"/>
                    </a:ext>
                  </a:extLst>
                </a:gridCol>
                <a:gridCol w="1160981">
                  <a:extLst>
                    <a:ext uri="{9D8B030D-6E8A-4147-A177-3AD203B41FA5}">
                      <a16:colId xmlns:a16="http://schemas.microsoft.com/office/drawing/2014/main" val="20002"/>
                    </a:ext>
                  </a:extLst>
                </a:gridCol>
              </a:tblGrid>
              <a:tr h="133753">
                <a:tc>
                  <a:txBody>
                    <a:bodyPr/>
                    <a:lstStyle/>
                    <a:p>
                      <a:pPr algn="ctr" fontAlgn="ctr"/>
                      <a:r>
                        <a:rPr lang="en-US" sz="700" b="0" i="0" u="none" strike="noStrike">
                          <a:solidFill>
                            <a:srgbClr val="000000"/>
                          </a:solidFill>
                          <a:effectLst/>
                          <a:latin typeface="Calibri"/>
                        </a:rPr>
                        <a:t> </a:t>
                      </a:r>
                    </a:p>
                  </a:txBody>
                  <a:tcPr marL="6369" marR="6369" marT="6369" marB="0" anchor="ctr">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ctr" fontAlgn="ctr"/>
                      <a:r>
                        <a:rPr lang="en-US" sz="700" b="1" i="0" u="none" strike="noStrike">
                          <a:solidFill>
                            <a:srgbClr val="000000"/>
                          </a:solidFill>
                          <a:effectLst/>
                          <a:latin typeface="Calibri"/>
                        </a:rPr>
                        <a:t>DAY 2 (Wednesday, March 26, 2014)</a:t>
                      </a:r>
                    </a:p>
                  </a:txBody>
                  <a:tcPr marL="6369" marR="6369" marT="6369"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127384">
                <a:tc>
                  <a:txBody>
                    <a:bodyPr/>
                    <a:lstStyle/>
                    <a:p>
                      <a:pPr algn="l" fontAlgn="b"/>
                      <a:endParaRPr lang="en-US" sz="700" b="0" i="0" u="none" strike="noStrike">
                        <a:solidFill>
                          <a:srgbClr val="000000"/>
                        </a:solidFill>
                        <a:effectLst/>
                        <a:latin typeface="Calibri"/>
                      </a:endParaRPr>
                    </a:p>
                  </a:txBody>
                  <a:tcPr marL="6369" marR="6369" marT="636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700" b="1" i="0" u="none" strike="noStrike">
                          <a:solidFill>
                            <a:srgbClr val="000000"/>
                          </a:solidFill>
                          <a:effectLst/>
                          <a:latin typeface="Calibri"/>
                        </a:rPr>
                        <a:t>Site Management Training</a:t>
                      </a:r>
                    </a:p>
                  </a:txBody>
                  <a:tcPr marL="6369" marR="6369" marT="6369"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a:endParaRPr>
                    </a:p>
                  </a:txBody>
                  <a:tcPr marL="6369" marR="6369" marT="6369"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127384">
                <a:tc>
                  <a:txBody>
                    <a:bodyPr/>
                    <a:lstStyle/>
                    <a:p>
                      <a:pPr algn="ctr" fontAlgn="ctr"/>
                      <a:r>
                        <a:rPr lang="en-US" sz="700" b="0" i="0" u="none" strike="noStrike">
                          <a:solidFill>
                            <a:srgbClr val="000000"/>
                          </a:solidFill>
                          <a:effectLst/>
                          <a:latin typeface="Calibri"/>
                        </a:rPr>
                        <a:t>8:00 - 8:30 am</a:t>
                      </a:r>
                    </a:p>
                  </a:txBody>
                  <a:tcPr marL="6369" marR="6369" marT="6369" marB="0" anchor="ctr">
                    <a:lnL>
                      <a:noFill/>
                    </a:lnL>
                    <a:lnR>
                      <a:noFill/>
                    </a:lnR>
                    <a:lnT>
                      <a:noFill/>
                    </a:lnT>
                    <a:lnB>
                      <a:noFill/>
                    </a:lnB>
                  </a:tcPr>
                </a:tc>
                <a:tc>
                  <a:txBody>
                    <a:bodyPr/>
                    <a:lstStyle/>
                    <a:p>
                      <a:pPr algn="l" fontAlgn="ctr"/>
                      <a:r>
                        <a:rPr lang="en-US" sz="700" b="0" i="0" u="none" strike="noStrike">
                          <a:solidFill>
                            <a:srgbClr val="000000"/>
                          </a:solidFill>
                          <a:effectLst/>
                          <a:latin typeface="Calibri"/>
                        </a:rPr>
                        <a:t>ATCs - Direct Assign and RCI</a:t>
                      </a:r>
                    </a:p>
                  </a:txBody>
                  <a:tcPr marL="6369" marR="6369" marT="6369" marB="0" anchor="ctr">
                    <a:lnL>
                      <a:noFill/>
                    </a:lnL>
                    <a:lnR>
                      <a:noFill/>
                    </a:lnR>
                    <a:lnT>
                      <a:noFill/>
                    </a:lnT>
                    <a:lnB>
                      <a:noFill/>
                    </a:lnB>
                  </a:tcPr>
                </a:tc>
                <a:tc>
                  <a:txBody>
                    <a:bodyPr/>
                    <a:lstStyle/>
                    <a:p>
                      <a:pPr algn="l" fontAlgn="ctr"/>
                      <a:r>
                        <a:rPr lang="en-US" sz="700" b="0" i="0" u="none" strike="noStrike">
                          <a:solidFill>
                            <a:srgbClr val="000000"/>
                          </a:solidFill>
                          <a:effectLst/>
                          <a:latin typeface="Calibri"/>
                        </a:rPr>
                        <a:t>Kyle Kilga</a:t>
                      </a:r>
                    </a:p>
                  </a:txBody>
                  <a:tcPr marL="6369" marR="6369" marT="6369" marB="0" anchor="ctr">
                    <a:lnL>
                      <a:noFill/>
                    </a:lnL>
                    <a:lnR>
                      <a:noFill/>
                    </a:lnR>
                    <a:lnT>
                      <a:noFill/>
                    </a:lnT>
                    <a:lnB>
                      <a:noFill/>
                    </a:lnB>
                  </a:tcPr>
                </a:tc>
                <a:extLst>
                  <a:ext uri="{0D108BD9-81ED-4DB2-BD59-A6C34878D82A}">
                    <a16:rowId xmlns:a16="http://schemas.microsoft.com/office/drawing/2014/main" val="10002"/>
                  </a:ext>
                </a:extLst>
              </a:tr>
              <a:tr h="127384">
                <a:tc>
                  <a:txBody>
                    <a:bodyPr/>
                    <a:lstStyle/>
                    <a:p>
                      <a:pPr algn="ctr" fontAlgn="ctr"/>
                      <a:r>
                        <a:rPr lang="en-US" sz="700" b="0" i="0" u="none" strike="noStrike">
                          <a:solidFill>
                            <a:srgbClr val="000000"/>
                          </a:solidFill>
                          <a:effectLst/>
                          <a:latin typeface="Calibri"/>
                        </a:rPr>
                        <a:t>8:30 - 9:00 am</a:t>
                      </a:r>
                    </a:p>
                  </a:txBody>
                  <a:tcPr marL="6369" marR="6369" marT="6369" marB="0" anchor="ctr">
                    <a:lnL>
                      <a:noFill/>
                    </a:lnL>
                    <a:lnR>
                      <a:noFill/>
                    </a:lnR>
                    <a:lnT>
                      <a:noFill/>
                    </a:lnT>
                    <a:lnB>
                      <a:noFill/>
                    </a:lnB>
                  </a:tcPr>
                </a:tc>
                <a:tc>
                  <a:txBody>
                    <a:bodyPr/>
                    <a:lstStyle/>
                    <a:p>
                      <a:pPr algn="l" fontAlgn="ctr"/>
                      <a:r>
                        <a:rPr lang="en-US" sz="700" b="0" i="0" u="none" strike="noStrike">
                          <a:solidFill>
                            <a:srgbClr val="000000"/>
                          </a:solidFill>
                          <a:effectLst/>
                          <a:latin typeface="Calibri"/>
                        </a:rPr>
                        <a:t>PR/PO w/MFMP</a:t>
                      </a:r>
                    </a:p>
                  </a:txBody>
                  <a:tcPr marL="6369" marR="6369" marT="6369" marB="0" anchor="ctr">
                    <a:lnL>
                      <a:noFill/>
                    </a:lnL>
                    <a:lnR>
                      <a:noFill/>
                    </a:lnR>
                    <a:lnT>
                      <a:noFill/>
                    </a:lnT>
                    <a:lnB>
                      <a:noFill/>
                    </a:lnB>
                  </a:tcPr>
                </a:tc>
                <a:tc>
                  <a:txBody>
                    <a:bodyPr/>
                    <a:lstStyle/>
                    <a:p>
                      <a:pPr algn="l" fontAlgn="ctr"/>
                      <a:r>
                        <a:rPr lang="en-US" sz="700" b="0" i="0" u="none" strike="noStrike">
                          <a:solidFill>
                            <a:srgbClr val="000000"/>
                          </a:solidFill>
                          <a:effectLst/>
                          <a:latin typeface="Calibri"/>
                        </a:rPr>
                        <a:t>Rickey Beasley</a:t>
                      </a:r>
                    </a:p>
                  </a:txBody>
                  <a:tcPr marL="6369" marR="6369" marT="6369" marB="0" anchor="ctr">
                    <a:lnL>
                      <a:noFill/>
                    </a:lnL>
                    <a:lnR>
                      <a:noFill/>
                    </a:lnR>
                    <a:lnT>
                      <a:noFill/>
                    </a:lnT>
                    <a:lnB>
                      <a:noFill/>
                    </a:lnB>
                  </a:tcPr>
                </a:tc>
                <a:extLst>
                  <a:ext uri="{0D108BD9-81ED-4DB2-BD59-A6C34878D82A}">
                    <a16:rowId xmlns:a16="http://schemas.microsoft.com/office/drawing/2014/main" val="10003"/>
                  </a:ext>
                </a:extLst>
              </a:tr>
              <a:tr h="127384">
                <a:tc>
                  <a:txBody>
                    <a:bodyPr/>
                    <a:lstStyle/>
                    <a:p>
                      <a:pPr algn="ctr" fontAlgn="ctr"/>
                      <a:r>
                        <a:rPr lang="en-US" sz="700" b="0" i="0" u="none" strike="noStrike">
                          <a:solidFill>
                            <a:srgbClr val="000000"/>
                          </a:solidFill>
                          <a:effectLst/>
                          <a:latin typeface="Calibri"/>
                        </a:rPr>
                        <a:t>9:00 - 9:30 am</a:t>
                      </a:r>
                    </a:p>
                  </a:txBody>
                  <a:tcPr marL="6369" marR="6369" marT="6369" marB="0" anchor="ctr">
                    <a:lnL>
                      <a:noFill/>
                    </a:lnL>
                    <a:lnR>
                      <a:noFill/>
                    </a:lnR>
                    <a:lnT>
                      <a:noFill/>
                    </a:lnT>
                    <a:lnB>
                      <a:noFill/>
                    </a:lnB>
                  </a:tcPr>
                </a:tc>
                <a:tc>
                  <a:txBody>
                    <a:bodyPr/>
                    <a:lstStyle/>
                    <a:p>
                      <a:pPr algn="l" fontAlgn="ctr"/>
                      <a:r>
                        <a:rPr lang="en-US" sz="700" b="0" i="0" u="none" strike="noStrike">
                          <a:solidFill>
                            <a:srgbClr val="000000"/>
                          </a:solidFill>
                          <a:effectLst/>
                          <a:latin typeface="Calibri"/>
                        </a:rPr>
                        <a:t>Activities and Deliverables/Submittals</a:t>
                      </a:r>
                    </a:p>
                  </a:txBody>
                  <a:tcPr marL="6369" marR="6369" marT="6369" marB="0" anchor="ctr">
                    <a:lnL>
                      <a:noFill/>
                    </a:lnL>
                    <a:lnR>
                      <a:noFill/>
                    </a:lnR>
                    <a:lnT>
                      <a:noFill/>
                    </a:lnT>
                    <a:lnB>
                      <a:noFill/>
                    </a:lnB>
                  </a:tcPr>
                </a:tc>
                <a:tc>
                  <a:txBody>
                    <a:bodyPr/>
                    <a:lstStyle/>
                    <a:p>
                      <a:pPr algn="l" fontAlgn="ctr"/>
                      <a:r>
                        <a:rPr lang="en-US" sz="700" b="0" i="0" u="none" strike="noStrike">
                          <a:solidFill>
                            <a:srgbClr val="000000"/>
                          </a:solidFill>
                          <a:effectLst/>
                          <a:latin typeface="Calibri"/>
                        </a:rPr>
                        <a:t>Kyle Kilga</a:t>
                      </a:r>
                    </a:p>
                  </a:txBody>
                  <a:tcPr marL="6369" marR="6369" marT="6369" marB="0" anchor="ctr">
                    <a:lnL>
                      <a:noFill/>
                    </a:lnL>
                    <a:lnR>
                      <a:noFill/>
                    </a:lnR>
                    <a:lnT>
                      <a:noFill/>
                    </a:lnT>
                    <a:lnB>
                      <a:noFill/>
                    </a:lnB>
                  </a:tcPr>
                </a:tc>
                <a:extLst>
                  <a:ext uri="{0D108BD9-81ED-4DB2-BD59-A6C34878D82A}">
                    <a16:rowId xmlns:a16="http://schemas.microsoft.com/office/drawing/2014/main" val="10004"/>
                  </a:ext>
                </a:extLst>
              </a:tr>
              <a:tr h="127384">
                <a:tc>
                  <a:txBody>
                    <a:bodyPr/>
                    <a:lstStyle/>
                    <a:p>
                      <a:pPr algn="ctr" fontAlgn="ctr"/>
                      <a:r>
                        <a:rPr lang="en-US" sz="700" b="0" i="0" u="none" strike="noStrike">
                          <a:solidFill>
                            <a:srgbClr val="000000"/>
                          </a:solidFill>
                          <a:effectLst/>
                          <a:latin typeface="Calibri"/>
                        </a:rPr>
                        <a:t>9:30 - 10:00 am</a:t>
                      </a:r>
                    </a:p>
                  </a:txBody>
                  <a:tcPr marL="6369" marR="6369" marT="6369" marB="0" anchor="ctr">
                    <a:lnL>
                      <a:noFill/>
                    </a:lnL>
                    <a:lnR>
                      <a:noFill/>
                    </a:lnR>
                    <a:lnT>
                      <a:noFill/>
                    </a:lnT>
                    <a:lnB>
                      <a:noFill/>
                    </a:lnB>
                  </a:tcPr>
                </a:tc>
                <a:tc>
                  <a:txBody>
                    <a:bodyPr/>
                    <a:lstStyle/>
                    <a:p>
                      <a:pPr algn="l" fontAlgn="ctr"/>
                      <a:r>
                        <a:rPr lang="en-US" sz="700" b="0" i="0" u="none" strike="noStrike">
                          <a:solidFill>
                            <a:srgbClr val="000000"/>
                          </a:solidFill>
                          <a:effectLst/>
                          <a:latin typeface="Calibri"/>
                        </a:rPr>
                        <a:t>Invoicing and Change Orders</a:t>
                      </a:r>
                    </a:p>
                  </a:txBody>
                  <a:tcPr marL="6369" marR="6369" marT="6369" marB="0" anchor="ctr">
                    <a:lnL>
                      <a:noFill/>
                    </a:lnL>
                    <a:lnR>
                      <a:noFill/>
                    </a:lnR>
                    <a:lnT>
                      <a:noFill/>
                    </a:lnT>
                    <a:lnB>
                      <a:noFill/>
                    </a:lnB>
                  </a:tcPr>
                </a:tc>
                <a:tc>
                  <a:txBody>
                    <a:bodyPr/>
                    <a:lstStyle/>
                    <a:p>
                      <a:pPr algn="l" fontAlgn="ctr"/>
                      <a:r>
                        <a:rPr lang="en-US" sz="700" b="0" i="0" u="none" strike="noStrike">
                          <a:solidFill>
                            <a:srgbClr val="000000"/>
                          </a:solidFill>
                          <a:effectLst/>
                          <a:latin typeface="Calibri"/>
                        </a:rPr>
                        <a:t>Kyle Kilga</a:t>
                      </a:r>
                    </a:p>
                  </a:txBody>
                  <a:tcPr marL="6369" marR="6369" marT="6369" marB="0" anchor="ctr">
                    <a:lnL>
                      <a:noFill/>
                    </a:lnL>
                    <a:lnR>
                      <a:noFill/>
                    </a:lnR>
                    <a:lnT>
                      <a:noFill/>
                    </a:lnT>
                    <a:lnB>
                      <a:noFill/>
                    </a:lnB>
                  </a:tcPr>
                </a:tc>
                <a:extLst>
                  <a:ext uri="{0D108BD9-81ED-4DB2-BD59-A6C34878D82A}">
                    <a16:rowId xmlns:a16="http://schemas.microsoft.com/office/drawing/2014/main" val="10005"/>
                  </a:ext>
                </a:extLst>
              </a:tr>
              <a:tr h="127384">
                <a:tc>
                  <a:txBody>
                    <a:bodyPr/>
                    <a:lstStyle/>
                    <a:p>
                      <a:pPr algn="ctr" fontAlgn="ctr"/>
                      <a:endParaRPr lang="en-US" sz="700" b="0" i="0" u="none" strike="noStrike">
                        <a:solidFill>
                          <a:srgbClr val="000000"/>
                        </a:solidFill>
                        <a:effectLst/>
                        <a:latin typeface="Calibri"/>
                      </a:endParaRPr>
                    </a:p>
                  </a:txBody>
                  <a:tcPr marL="6369" marR="6369" marT="6369" marB="0" anchor="ctr">
                    <a:lnL>
                      <a:noFill/>
                    </a:lnL>
                    <a:lnR>
                      <a:noFill/>
                    </a:lnR>
                    <a:lnT>
                      <a:noFill/>
                    </a:lnT>
                    <a:lnB>
                      <a:noFill/>
                    </a:lnB>
                  </a:tcPr>
                </a:tc>
                <a:tc>
                  <a:txBody>
                    <a:bodyPr/>
                    <a:lstStyle/>
                    <a:p>
                      <a:pPr algn="l" fontAlgn="ctr"/>
                      <a:endParaRPr lang="en-US" sz="700" b="0" i="0" u="none" strike="noStrike">
                        <a:solidFill>
                          <a:srgbClr val="000000"/>
                        </a:solidFill>
                        <a:effectLst/>
                        <a:latin typeface="Calibri"/>
                      </a:endParaRPr>
                    </a:p>
                  </a:txBody>
                  <a:tcPr marL="6369" marR="6369" marT="6369" marB="0" anchor="ctr">
                    <a:lnL>
                      <a:noFill/>
                    </a:lnL>
                    <a:lnR>
                      <a:noFill/>
                    </a:lnR>
                    <a:lnT>
                      <a:noFill/>
                    </a:lnT>
                    <a:lnB>
                      <a:noFill/>
                    </a:lnB>
                  </a:tcPr>
                </a:tc>
                <a:tc>
                  <a:txBody>
                    <a:bodyPr/>
                    <a:lstStyle/>
                    <a:p>
                      <a:pPr algn="l" fontAlgn="ctr"/>
                      <a:endParaRPr lang="en-US" sz="700" b="0" i="0" u="none" strike="noStrike">
                        <a:solidFill>
                          <a:srgbClr val="000000"/>
                        </a:solidFill>
                        <a:effectLst/>
                        <a:latin typeface="Calibri"/>
                      </a:endParaRPr>
                    </a:p>
                  </a:txBody>
                  <a:tcPr marL="6369" marR="6369" marT="6369" marB="0" anchor="ctr">
                    <a:lnL>
                      <a:noFill/>
                    </a:lnL>
                    <a:lnR>
                      <a:noFill/>
                    </a:lnR>
                    <a:lnT>
                      <a:noFill/>
                    </a:lnT>
                    <a:lnB>
                      <a:noFill/>
                    </a:lnB>
                  </a:tcPr>
                </a:tc>
                <a:extLst>
                  <a:ext uri="{0D108BD9-81ED-4DB2-BD59-A6C34878D82A}">
                    <a16:rowId xmlns:a16="http://schemas.microsoft.com/office/drawing/2014/main" val="10006"/>
                  </a:ext>
                </a:extLst>
              </a:tr>
              <a:tr h="230566">
                <a:tc>
                  <a:txBody>
                    <a:bodyPr/>
                    <a:lstStyle/>
                    <a:p>
                      <a:pPr algn="ctr" fontAlgn="ctr"/>
                      <a:r>
                        <a:rPr lang="en-US" sz="700" b="0" i="0" u="none" strike="noStrike">
                          <a:solidFill>
                            <a:srgbClr val="000000"/>
                          </a:solidFill>
                          <a:effectLst/>
                          <a:latin typeface="Calibri"/>
                        </a:rPr>
                        <a:t>10:00 - 10:15 am</a:t>
                      </a:r>
                    </a:p>
                  </a:txBody>
                  <a:tcPr marL="6369" marR="6369" marT="6369" marB="0" anchor="ctr">
                    <a:lnL>
                      <a:noFill/>
                    </a:lnL>
                    <a:lnR>
                      <a:noFill/>
                    </a:lnR>
                    <a:lnT>
                      <a:noFill/>
                    </a:lnT>
                    <a:lnB>
                      <a:noFill/>
                    </a:lnB>
                  </a:tcPr>
                </a:tc>
                <a:tc>
                  <a:txBody>
                    <a:bodyPr/>
                    <a:lstStyle/>
                    <a:p>
                      <a:pPr algn="l" fontAlgn="ctr"/>
                      <a:r>
                        <a:rPr lang="en-US" sz="700" b="1" i="0" u="none" strike="noStrike">
                          <a:solidFill>
                            <a:srgbClr val="000000"/>
                          </a:solidFill>
                          <a:effectLst/>
                          <a:latin typeface="Calibri"/>
                        </a:rPr>
                        <a:t>Break</a:t>
                      </a:r>
                    </a:p>
                  </a:txBody>
                  <a:tcPr marL="6369" marR="6369" marT="6369" marB="0" anchor="ctr">
                    <a:lnL>
                      <a:noFill/>
                    </a:lnL>
                    <a:lnR>
                      <a:noFill/>
                    </a:lnR>
                    <a:lnT>
                      <a:noFill/>
                    </a:lnT>
                    <a:lnB>
                      <a:noFill/>
                    </a:lnB>
                  </a:tcPr>
                </a:tc>
                <a:tc>
                  <a:txBody>
                    <a:bodyPr/>
                    <a:lstStyle/>
                    <a:p>
                      <a:pPr algn="l" fontAlgn="ctr"/>
                      <a:endParaRPr lang="en-US" sz="700" b="0" i="0" u="none" strike="noStrike">
                        <a:solidFill>
                          <a:srgbClr val="000000"/>
                        </a:solidFill>
                        <a:effectLst/>
                        <a:latin typeface="Calibri"/>
                      </a:endParaRPr>
                    </a:p>
                  </a:txBody>
                  <a:tcPr marL="6369" marR="6369" marT="6369" marB="0" anchor="ctr">
                    <a:lnL>
                      <a:noFill/>
                    </a:lnL>
                    <a:lnR>
                      <a:noFill/>
                    </a:lnR>
                    <a:lnT>
                      <a:noFill/>
                    </a:lnT>
                    <a:lnB>
                      <a:noFill/>
                    </a:lnB>
                  </a:tcPr>
                </a:tc>
                <a:extLst>
                  <a:ext uri="{0D108BD9-81ED-4DB2-BD59-A6C34878D82A}">
                    <a16:rowId xmlns:a16="http://schemas.microsoft.com/office/drawing/2014/main" val="10007"/>
                  </a:ext>
                </a:extLst>
              </a:tr>
              <a:tr h="127384">
                <a:tc>
                  <a:txBody>
                    <a:bodyPr/>
                    <a:lstStyle/>
                    <a:p>
                      <a:pPr algn="l" fontAlgn="b"/>
                      <a:endParaRPr lang="en-US" sz="700" b="0" i="0" u="none" strike="noStrike">
                        <a:solidFill>
                          <a:srgbClr val="000000"/>
                        </a:solidFill>
                        <a:effectLst/>
                        <a:latin typeface="Calibri"/>
                      </a:endParaRPr>
                    </a:p>
                  </a:txBody>
                  <a:tcPr marL="6369" marR="6369" marT="6369"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369" marR="6369" marT="6369"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369" marR="6369" marT="6369" marB="0" anchor="b">
                    <a:lnL>
                      <a:noFill/>
                    </a:lnL>
                    <a:lnR>
                      <a:noFill/>
                    </a:lnR>
                    <a:lnT>
                      <a:noFill/>
                    </a:lnT>
                    <a:lnB>
                      <a:noFill/>
                    </a:lnB>
                  </a:tcPr>
                </a:tc>
                <a:extLst>
                  <a:ext uri="{0D108BD9-81ED-4DB2-BD59-A6C34878D82A}">
                    <a16:rowId xmlns:a16="http://schemas.microsoft.com/office/drawing/2014/main" val="10008"/>
                  </a:ext>
                </a:extLst>
              </a:tr>
              <a:tr h="230566">
                <a:tc>
                  <a:txBody>
                    <a:bodyPr/>
                    <a:lstStyle/>
                    <a:p>
                      <a:pPr algn="ctr" fontAlgn="ctr"/>
                      <a:r>
                        <a:rPr lang="en-US" sz="700" b="0" i="0" u="none" strike="noStrike">
                          <a:solidFill>
                            <a:srgbClr val="000000"/>
                          </a:solidFill>
                          <a:effectLst/>
                          <a:latin typeface="Calibri"/>
                        </a:rPr>
                        <a:t>10:15 - 10:45 am</a:t>
                      </a:r>
                    </a:p>
                  </a:txBody>
                  <a:tcPr marL="6369" marR="6369" marT="6369" marB="0" anchor="ctr">
                    <a:lnL>
                      <a:noFill/>
                    </a:lnL>
                    <a:lnR>
                      <a:noFill/>
                    </a:lnR>
                    <a:lnT>
                      <a:noFill/>
                    </a:lnT>
                    <a:lnB>
                      <a:noFill/>
                    </a:lnB>
                  </a:tcPr>
                </a:tc>
                <a:tc>
                  <a:txBody>
                    <a:bodyPr/>
                    <a:lstStyle/>
                    <a:p>
                      <a:pPr algn="l" fontAlgn="ctr"/>
                      <a:r>
                        <a:rPr lang="en-US" sz="700" b="0" i="0" u="none" strike="noStrike">
                          <a:solidFill>
                            <a:srgbClr val="000000"/>
                          </a:solidFill>
                          <a:effectLst/>
                          <a:latin typeface="Calibri"/>
                        </a:rPr>
                        <a:t>STCM/OCULUS</a:t>
                      </a:r>
                    </a:p>
                  </a:txBody>
                  <a:tcPr marL="6369" marR="6369" marT="6369" marB="0" anchor="ctr">
                    <a:lnL>
                      <a:noFill/>
                    </a:lnL>
                    <a:lnR>
                      <a:noFill/>
                    </a:lnR>
                    <a:lnT>
                      <a:noFill/>
                    </a:lnT>
                    <a:lnB>
                      <a:noFill/>
                    </a:lnB>
                  </a:tcPr>
                </a:tc>
                <a:tc>
                  <a:txBody>
                    <a:bodyPr/>
                    <a:lstStyle/>
                    <a:p>
                      <a:pPr algn="l" fontAlgn="b"/>
                      <a:r>
                        <a:rPr lang="en-US" sz="700" b="0" i="0" u="none" strike="noStrike">
                          <a:solidFill>
                            <a:srgbClr val="000000"/>
                          </a:solidFill>
                          <a:effectLst/>
                          <a:latin typeface="Calibri"/>
                        </a:rPr>
                        <a:t>Grace Rivera</a:t>
                      </a:r>
                    </a:p>
                  </a:txBody>
                  <a:tcPr marL="6369" marR="6369" marT="6369" marB="0" anchor="b">
                    <a:lnL>
                      <a:noFill/>
                    </a:lnL>
                    <a:lnR>
                      <a:noFill/>
                    </a:lnR>
                    <a:lnT>
                      <a:noFill/>
                    </a:lnT>
                    <a:lnB>
                      <a:noFill/>
                    </a:lnB>
                  </a:tcPr>
                </a:tc>
                <a:extLst>
                  <a:ext uri="{0D108BD9-81ED-4DB2-BD59-A6C34878D82A}">
                    <a16:rowId xmlns:a16="http://schemas.microsoft.com/office/drawing/2014/main" val="10009"/>
                  </a:ext>
                </a:extLst>
              </a:tr>
              <a:tr h="127384">
                <a:tc>
                  <a:txBody>
                    <a:bodyPr/>
                    <a:lstStyle/>
                    <a:p>
                      <a:pPr algn="l" fontAlgn="b"/>
                      <a:endParaRPr lang="en-US" sz="700" b="0" i="0" u="none" strike="noStrike">
                        <a:solidFill>
                          <a:srgbClr val="000000"/>
                        </a:solidFill>
                        <a:effectLst/>
                        <a:latin typeface="Calibri"/>
                      </a:endParaRPr>
                    </a:p>
                  </a:txBody>
                  <a:tcPr marL="6369" marR="6369" marT="6369"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369" marR="6369" marT="6369"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369" marR="6369" marT="6369" marB="0" anchor="b">
                    <a:lnL>
                      <a:noFill/>
                    </a:lnL>
                    <a:lnR>
                      <a:noFill/>
                    </a:lnR>
                    <a:lnT>
                      <a:noFill/>
                    </a:lnT>
                    <a:lnB>
                      <a:noFill/>
                    </a:lnB>
                  </a:tcPr>
                </a:tc>
                <a:extLst>
                  <a:ext uri="{0D108BD9-81ED-4DB2-BD59-A6C34878D82A}">
                    <a16:rowId xmlns:a16="http://schemas.microsoft.com/office/drawing/2014/main" val="10010"/>
                  </a:ext>
                </a:extLst>
              </a:tr>
              <a:tr h="127384">
                <a:tc>
                  <a:txBody>
                    <a:bodyPr/>
                    <a:lstStyle/>
                    <a:p>
                      <a:pPr algn="l" fontAlgn="b"/>
                      <a:endParaRPr lang="en-US" sz="700" b="0" i="0" u="none" strike="noStrike">
                        <a:solidFill>
                          <a:srgbClr val="000000"/>
                        </a:solidFill>
                        <a:effectLst/>
                        <a:latin typeface="Calibri"/>
                      </a:endParaRPr>
                    </a:p>
                  </a:txBody>
                  <a:tcPr marL="6369" marR="6369" marT="6369" marB="0" anchor="b">
                    <a:lnL>
                      <a:noFill/>
                    </a:lnL>
                    <a:lnR>
                      <a:noFill/>
                    </a:lnR>
                    <a:lnT>
                      <a:noFill/>
                    </a:lnT>
                    <a:lnB>
                      <a:noFill/>
                    </a:lnB>
                  </a:tcPr>
                </a:tc>
                <a:tc>
                  <a:txBody>
                    <a:bodyPr/>
                    <a:lstStyle/>
                    <a:p>
                      <a:pPr algn="ctr" fontAlgn="ctr"/>
                      <a:r>
                        <a:rPr lang="en-US" sz="700" b="1" i="0" u="none" strike="noStrike">
                          <a:solidFill>
                            <a:srgbClr val="000000"/>
                          </a:solidFill>
                          <a:effectLst/>
                          <a:latin typeface="Calibri"/>
                        </a:rPr>
                        <a:t>Site Closure</a:t>
                      </a:r>
                    </a:p>
                  </a:txBody>
                  <a:tcPr marL="6369" marR="6369" marT="6369" marB="0" anchor="ctr">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369" marR="6369" marT="6369" marB="0" anchor="b">
                    <a:lnL>
                      <a:noFill/>
                    </a:lnL>
                    <a:lnR>
                      <a:noFill/>
                    </a:lnR>
                    <a:lnT>
                      <a:noFill/>
                    </a:lnT>
                    <a:lnB>
                      <a:noFill/>
                    </a:lnB>
                  </a:tcPr>
                </a:tc>
                <a:extLst>
                  <a:ext uri="{0D108BD9-81ED-4DB2-BD59-A6C34878D82A}">
                    <a16:rowId xmlns:a16="http://schemas.microsoft.com/office/drawing/2014/main" val="10011"/>
                  </a:ext>
                </a:extLst>
              </a:tr>
              <a:tr h="230566">
                <a:tc>
                  <a:txBody>
                    <a:bodyPr/>
                    <a:lstStyle/>
                    <a:p>
                      <a:pPr algn="l" fontAlgn="b"/>
                      <a:r>
                        <a:rPr lang="en-US" sz="700" b="0" i="0" u="none" strike="noStrike">
                          <a:solidFill>
                            <a:srgbClr val="000000"/>
                          </a:solidFill>
                          <a:effectLst/>
                          <a:latin typeface="Calibri"/>
                        </a:rPr>
                        <a:t>10:45 - 11:00 am</a:t>
                      </a:r>
                    </a:p>
                  </a:txBody>
                  <a:tcPr marL="6369" marR="6369" marT="6369" marB="0" anchor="b">
                    <a:lnL>
                      <a:noFill/>
                    </a:lnL>
                    <a:lnR>
                      <a:noFill/>
                    </a:lnR>
                    <a:lnT>
                      <a:noFill/>
                    </a:lnT>
                    <a:lnB>
                      <a:noFill/>
                    </a:lnB>
                  </a:tcPr>
                </a:tc>
                <a:tc>
                  <a:txBody>
                    <a:bodyPr/>
                    <a:lstStyle/>
                    <a:p>
                      <a:pPr algn="l" fontAlgn="ctr"/>
                      <a:r>
                        <a:rPr lang="en-US" sz="700" b="0" i="0" u="none" strike="noStrike">
                          <a:solidFill>
                            <a:srgbClr val="000000"/>
                          </a:solidFill>
                          <a:effectLst/>
                          <a:latin typeface="Calibri"/>
                        </a:rPr>
                        <a:t>Site Conceptual Model/Remedial Strategies</a:t>
                      </a:r>
                    </a:p>
                  </a:txBody>
                  <a:tcPr marL="6369" marR="6369" marT="6369" marB="0" anchor="ctr">
                    <a:lnL>
                      <a:noFill/>
                    </a:lnL>
                    <a:lnR>
                      <a:noFill/>
                    </a:lnR>
                    <a:lnT>
                      <a:noFill/>
                    </a:lnT>
                    <a:lnB>
                      <a:noFill/>
                    </a:lnB>
                  </a:tcPr>
                </a:tc>
                <a:tc>
                  <a:txBody>
                    <a:bodyPr/>
                    <a:lstStyle/>
                    <a:p>
                      <a:pPr algn="l" fontAlgn="ctr"/>
                      <a:r>
                        <a:rPr lang="en-US" sz="700" b="0" i="0" u="none" strike="noStrike">
                          <a:solidFill>
                            <a:srgbClr val="000000"/>
                          </a:solidFill>
                          <a:effectLst/>
                          <a:latin typeface="Calibri"/>
                        </a:rPr>
                        <a:t>John Wright</a:t>
                      </a:r>
                    </a:p>
                  </a:txBody>
                  <a:tcPr marL="6369" marR="6369" marT="6369" marB="0" anchor="ctr">
                    <a:lnL>
                      <a:noFill/>
                    </a:lnL>
                    <a:lnR>
                      <a:noFill/>
                    </a:lnR>
                    <a:lnT>
                      <a:noFill/>
                    </a:lnT>
                    <a:lnB>
                      <a:noFill/>
                    </a:lnB>
                  </a:tcPr>
                </a:tc>
                <a:extLst>
                  <a:ext uri="{0D108BD9-81ED-4DB2-BD59-A6C34878D82A}">
                    <a16:rowId xmlns:a16="http://schemas.microsoft.com/office/drawing/2014/main" val="10012"/>
                  </a:ext>
                </a:extLst>
              </a:tr>
              <a:tr h="230566">
                <a:tc>
                  <a:txBody>
                    <a:bodyPr/>
                    <a:lstStyle/>
                    <a:p>
                      <a:pPr algn="ctr" fontAlgn="ctr"/>
                      <a:r>
                        <a:rPr lang="en-US" sz="700" b="0" i="0" u="none" strike="noStrike">
                          <a:solidFill>
                            <a:srgbClr val="000000"/>
                          </a:solidFill>
                          <a:effectLst/>
                          <a:latin typeface="Calibri"/>
                        </a:rPr>
                        <a:t>11:00 - 11:15 am</a:t>
                      </a:r>
                    </a:p>
                  </a:txBody>
                  <a:tcPr marL="6369" marR="6369" marT="6369" marB="0" anchor="ctr">
                    <a:lnL>
                      <a:noFill/>
                    </a:lnL>
                    <a:lnR>
                      <a:noFill/>
                    </a:lnR>
                    <a:lnT>
                      <a:noFill/>
                    </a:lnT>
                    <a:lnB>
                      <a:noFill/>
                    </a:lnB>
                  </a:tcPr>
                </a:tc>
                <a:tc>
                  <a:txBody>
                    <a:bodyPr/>
                    <a:lstStyle/>
                    <a:p>
                      <a:pPr algn="l" fontAlgn="ctr"/>
                      <a:r>
                        <a:rPr lang="en-US" sz="700" b="0" i="0" u="none" strike="noStrike">
                          <a:solidFill>
                            <a:srgbClr val="000000"/>
                          </a:solidFill>
                          <a:effectLst/>
                          <a:latin typeface="Calibri"/>
                        </a:rPr>
                        <a:t>Risk Based Closure Options</a:t>
                      </a:r>
                    </a:p>
                  </a:txBody>
                  <a:tcPr marL="6369" marR="6369" marT="6369" marB="0" anchor="ctr">
                    <a:lnL>
                      <a:noFill/>
                    </a:lnL>
                    <a:lnR>
                      <a:noFill/>
                    </a:lnR>
                    <a:lnT>
                      <a:noFill/>
                    </a:lnT>
                    <a:lnB>
                      <a:noFill/>
                    </a:lnB>
                  </a:tcPr>
                </a:tc>
                <a:tc>
                  <a:txBody>
                    <a:bodyPr/>
                    <a:lstStyle/>
                    <a:p>
                      <a:pPr algn="l" fontAlgn="ctr"/>
                      <a:r>
                        <a:rPr lang="en-US" sz="700" b="0" i="0" u="none" strike="noStrike">
                          <a:solidFill>
                            <a:srgbClr val="000000"/>
                          </a:solidFill>
                          <a:effectLst/>
                          <a:latin typeface="Calibri"/>
                        </a:rPr>
                        <a:t>John Wright</a:t>
                      </a:r>
                    </a:p>
                  </a:txBody>
                  <a:tcPr marL="6369" marR="6369" marT="6369" marB="0" anchor="ctr">
                    <a:lnL>
                      <a:noFill/>
                    </a:lnL>
                    <a:lnR>
                      <a:noFill/>
                    </a:lnR>
                    <a:lnT>
                      <a:noFill/>
                    </a:lnT>
                    <a:lnB>
                      <a:noFill/>
                    </a:lnB>
                  </a:tcPr>
                </a:tc>
                <a:extLst>
                  <a:ext uri="{0D108BD9-81ED-4DB2-BD59-A6C34878D82A}">
                    <a16:rowId xmlns:a16="http://schemas.microsoft.com/office/drawing/2014/main" val="10013"/>
                  </a:ext>
                </a:extLst>
              </a:tr>
              <a:tr h="230566">
                <a:tc>
                  <a:txBody>
                    <a:bodyPr/>
                    <a:lstStyle/>
                    <a:p>
                      <a:pPr algn="ctr" fontAlgn="ctr"/>
                      <a:r>
                        <a:rPr lang="en-US" sz="700" b="0" i="0" u="none" strike="noStrike">
                          <a:solidFill>
                            <a:srgbClr val="000000"/>
                          </a:solidFill>
                          <a:effectLst/>
                          <a:latin typeface="Calibri"/>
                        </a:rPr>
                        <a:t>11:15 - 11:30 am</a:t>
                      </a:r>
                    </a:p>
                  </a:txBody>
                  <a:tcPr marL="6369" marR="6369" marT="6369" marB="0" anchor="ctr">
                    <a:lnL>
                      <a:noFill/>
                    </a:lnL>
                    <a:lnR>
                      <a:noFill/>
                    </a:lnR>
                    <a:lnT>
                      <a:noFill/>
                    </a:lnT>
                    <a:lnB>
                      <a:noFill/>
                    </a:lnB>
                  </a:tcPr>
                </a:tc>
                <a:tc>
                  <a:txBody>
                    <a:bodyPr/>
                    <a:lstStyle/>
                    <a:p>
                      <a:pPr algn="l" fontAlgn="ctr"/>
                      <a:r>
                        <a:rPr lang="en-US" sz="700" b="0" i="0" u="none" strike="noStrike">
                          <a:solidFill>
                            <a:srgbClr val="000000"/>
                          </a:solidFill>
                          <a:effectLst/>
                          <a:latin typeface="Calibri"/>
                        </a:rPr>
                        <a:t>LSSI Closures</a:t>
                      </a:r>
                    </a:p>
                  </a:txBody>
                  <a:tcPr marL="6369" marR="6369" marT="6369" marB="0" anchor="ctr">
                    <a:lnL>
                      <a:noFill/>
                    </a:lnL>
                    <a:lnR>
                      <a:noFill/>
                    </a:lnR>
                    <a:lnT>
                      <a:noFill/>
                    </a:lnT>
                    <a:lnB>
                      <a:noFill/>
                    </a:lnB>
                  </a:tcPr>
                </a:tc>
                <a:tc>
                  <a:txBody>
                    <a:bodyPr/>
                    <a:lstStyle/>
                    <a:p>
                      <a:pPr algn="l" fontAlgn="ctr"/>
                      <a:r>
                        <a:rPr lang="en-US" sz="700" b="0" i="0" u="none" strike="noStrike">
                          <a:solidFill>
                            <a:srgbClr val="000000"/>
                          </a:solidFill>
                          <a:effectLst/>
                          <a:latin typeface="Calibri"/>
                        </a:rPr>
                        <a:t>Diane Pickett</a:t>
                      </a:r>
                    </a:p>
                  </a:txBody>
                  <a:tcPr marL="6369" marR="6369" marT="6369" marB="0" anchor="ctr">
                    <a:lnL>
                      <a:noFill/>
                    </a:lnL>
                    <a:lnR>
                      <a:noFill/>
                    </a:lnR>
                    <a:lnT>
                      <a:noFill/>
                    </a:lnT>
                    <a:lnB>
                      <a:noFill/>
                    </a:lnB>
                  </a:tcPr>
                </a:tc>
                <a:extLst>
                  <a:ext uri="{0D108BD9-81ED-4DB2-BD59-A6C34878D82A}">
                    <a16:rowId xmlns:a16="http://schemas.microsoft.com/office/drawing/2014/main" val="10014"/>
                  </a:ext>
                </a:extLst>
              </a:tr>
              <a:tr h="230566">
                <a:tc>
                  <a:txBody>
                    <a:bodyPr/>
                    <a:lstStyle/>
                    <a:p>
                      <a:pPr algn="ctr" fontAlgn="ctr"/>
                      <a:r>
                        <a:rPr lang="en-US" sz="700" b="0" i="0" u="none" strike="noStrike">
                          <a:solidFill>
                            <a:srgbClr val="000000"/>
                          </a:solidFill>
                          <a:effectLst/>
                          <a:latin typeface="Calibri"/>
                        </a:rPr>
                        <a:t>11:30 - 11:45 am</a:t>
                      </a:r>
                    </a:p>
                  </a:txBody>
                  <a:tcPr marL="6369" marR="6369" marT="6369" marB="0" anchor="ctr">
                    <a:lnL>
                      <a:noFill/>
                    </a:lnL>
                    <a:lnR>
                      <a:noFill/>
                    </a:lnR>
                    <a:lnT>
                      <a:noFill/>
                    </a:lnT>
                    <a:lnB>
                      <a:noFill/>
                    </a:lnB>
                  </a:tcPr>
                </a:tc>
                <a:tc>
                  <a:txBody>
                    <a:bodyPr/>
                    <a:lstStyle/>
                    <a:p>
                      <a:pPr algn="l" fontAlgn="ctr"/>
                      <a:r>
                        <a:rPr lang="en-US" sz="700" b="0" i="0" u="none" strike="noStrike">
                          <a:solidFill>
                            <a:srgbClr val="000000"/>
                          </a:solidFill>
                          <a:effectLst/>
                          <a:latin typeface="Calibri"/>
                        </a:rPr>
                        <a:t>IC Process &amp; FDOT MOU</a:t>
                      </a:r>
                    </a:p>
                  </a:txBody>
                  <a:tcPr marL="6369" marR="6369" marT="6369" marB="0" anchor="ctr">
                    <a:lnL>
                      <a:noFill/>
                    </a:lnL>
                    <a:lnR>
                      <a:noFill/>
                    </a:lnR>
                    <a:lnT>
                      <a:noFill/>
                    </a:lnT>
                    <a:lnB>
                      <a:noFill/>
                    </a:lnB>
                  </a:tcPr>
                </a:tc>
                <a:tc>
                  <a:txBody>
                    <a:bodyPr/>
                    <a:lstStyle/>
                    <a:p>
                      <a:pPr algn="l" fontAlgn="ctr"/>
                      <a:r>
                        <a:rPr lang="en-US" sz="700" b="0" i="0" u="none" strike="noStrike">
                          <a:solidFill>
                            <a:srgbClr val="000000"/>
                          </a:solidFill>
                          <a:effectLst/>
                          <a:latin typeface="Calibri"/>
                        </a:rPr>
                        <a:t>John Wright</a:t>
                      </a:r>
                    </a:p>
                  </a:txBody>
                  <a:tcPr marL="6369" marR="6369" marT="6369" marB="0" anchor="ctr">
                    <a:lnL>
                      <a:noFill/>
                    </a:lnL>
                    <a:lnR>
                      <a:noFill/>
                    </a:lnR>
                    <a:lnT>
                      <a:noFill/>
                    </a:lnT>
                    <a:lnB>
                      <a:noFill/>
                    </a:lnB>
                  </a:tcPr>
                </a:tc>
                <a:extLst>
                  <a:ext uri="{0D108BD9-81ED-4DB2-BD59-A6C34878D82A}">
                    <a16:rowId xmlns:a16="http://schemas.microsoft.com/office/drawing/2014/main" val="10015"/>
                  </a:ext>
                </a:extLst>
              </a:tr>
              <a:tr h="230566">
                <a:tc>
                  <a:txBody>
                    <a:bodyPr/>
                    <a:lstStyle/>
                    <a:p>
                      <a:pPr algn="ctr" fontAlgn="ctr"/>
                      <a:r>
                        <a:rPr lang="en-US" sz="700" b="0" i="0" u="none" strike="noStrike">
                          <a:solidFill>
                            <a:srgbClr val="000000"/>
                          </a:solidFill>
                          <a:effectLst/>
                          <a:latin typeface="Calibri"/>
                        </a:rPr>
                        <a:t>11:45 - 12:00 pm</a:t>
                      </a:r>
                    </a:p>
                  </a:txBody>
                  <a:tcPr marL="6369" marR="6369" marT="6369" marB="0" anchor="ctr">
                    <a:lnL>
                      <a:noFill/>
                    </a:lnL>
                    <a:lnR>
                      <a:noFill/>
                    </a:lnR>
                    <a:lnT>
                      <a:noFill/>
                    </a:lnT>
                    <a:lnB>
                      <a:noFill/>
                    </a:lnB>
                  </a:tcPr>
                </a:tc>
                <a:tc>
                  <a:txBody>
                    <a:bodyPr/>
                    <a:lstStyle/>
                    <a:p>
                      <a:pPr algn="l" fontAlgn="ctr"/>
                      <a:r>
                        <a:rPr lang="en-US" sz="700" b="0" i="0" u="none" strike="noStrike">
                          <a:solidFill>
                            <a:srgbClr val="000000"/>
                          </a:solidFill>
                          <a:effectLst/>
                          <a:latin typeface="Calibri"/>
                        </a:rPr>
                        <a:t>Closure Sampling Guidelines</a:t>
                      </a:r>
                    </a:p>
                  </a:txBody>
                  <a:tcPr marL="6369" marR="6369" marT="6369" marB="0" anchor="ctr">
                    <a:lnL>
                      <a:noFill/>
                    </a:lnL>
                    <a:lnR>
                      <a:noFill/>
                    </a:lnR>
                    <a:lnT>
                      <a:noFill/>
                    </a:lnT>
                    <a:lnB>
                      <a:noFill/>
                    </a:lnB>
                  </a:tcPr>
                </a:tc>
                <a:tc>
                  <a:txBody>
                    <a:bodyPr/>
                    <a:lstStyle/>
                    <a:p>
                      <a:pPr algn="l" fontAlgn="ctr"/>
                      <a:r>
                        <a:rPr lang="en-US" sz="700" b="0" i="0" u="none" strike="noStrike">
                          <a:solidFill>
                            <a:srgbClr val="000000"/>
                          </a:solidFill>
                          <a:effectLst/>
                          <a:latin typeface="Calibri"/>
                        </a:rPr>
                        <a:t>Diane Pickett</a:t>
                      </a:r>
                    </a:p>
                  </a:txBody>
                  <a:tcPr marL="6369" marR="6369" marT="6369" marB="0" anchor="ctr">
                    <a:lnL>
                      <a:noFill/>
                    </a:lnL>
                    <a:lnR>
                      <a:noFill/>
                    </a:lnR>
                    <a:lnT>
                      <a:noFill/>
                    </a:lnT>
                    <a:lnB>
                      <a:noFill/>
                    </a:lnB>
                  </a:tcPr>
                </a:tc>
                <a:extLst>
                  <a:ext uri="{0D108BD9-81ED-4DB2-BD59-A6C34878D82A}">
                    <a16:rowId xmlns:a16="http://schemas.microsoft.com/office/drawing/2014/main" val="10016"/>
                  </a:ext>
                </a:extLst>
              </a:tr>
              <a:tr h="230566">
                <a:tc>
                  <a:txBody>
                    <a:bodyPr/>
                    <a:lstStyle/>
                    <a:p>
                      <a:pPr algn="ctr" fontAlgn="ctr"/>
                      <a:r>
                        <a:rPr lang="en-US" sz="700" b="0" i="0" u="none" strike="noStrike">
                          <a:solidFill>
                            <a:srgbClr val="000000"/>
                          </a:solidFill>
                          <a:effectLst/>
                          <a:latin typeface="Calibri"/>
                        </a:rPr>
                        <a:t>12:00 - 12:15 pm</a:t>
                      </a:r>
                    </a:p>
                  </a:txBody>
                  <a:tcPr marL="6369" marR="6369" marT="6369" marB="0" anchor="ctr">
                    <a:lnL>
                      <a:noFill/>
                    </a:lnL>
                    <a:lnR>
                      <a:noFill/>
                    </a:lnR>
                    <a:lnT>
                      <a:noFill/>
                    </a:lnT>
                    <a:lnB>
                      <a:noFill/>
                    </a:lnB>
                  </a:tcPr>
                </a:tc>
                <a:tc>
                  <a:txBody>
                    <a:bodyPr/>
                    <a:lstStyle/>
                    <a:p>
                      <a:pPr algn="l" fontAlgn="ctr"/>
                      <a:r>
                        <a:rPr lang="en-US" sz="700" b="0" i="0" u="none" strike="noStrike">
                          <a:solidFill>
                            <a:srgbClr val="000000"/>
                          </a:solidFill>
                          <a:effectLst/>
                          <a:latin typeface="Calibri"/>
                        </a:rPr>
                        <a:t>Questions and Answers</a:t>
                      </a:r>
                    </a:p>
                  </a:txBody>
                  <a:tcPr marL="6369" marR="6369" marT="6369" marB="0" anchor="ctr">
                    <a:lnL>
                      <a:noFill/>
                    </a:lnL>
                    <a:lnR>
                      <a:noFill/>
                    </a:lnR>
                    <a:lnT>
                      <a:noFill/>
                    </a:lnT>
                    <a:lnB>
                      <a:noFill/>
                    </a:lnB>
                  </a:tcPr>
                </a:tc>
                <a:tc>
                  <a:txBody>
                    <a:bodyPr/>
                    <a:lstStyle/>
                    <a:p>
                      <a:pPr algn="l" fontAlgn="ctr"/>
                      <a:r>
                        <a:rPr lang="en-US" sz="700" b="0" i="0" u="none" strike="noStrike">
                          <a:solidFill>
                            <a:srgbClr val="000000"/>
                          </a:solidFill>
                          <a:effectLst/>
                          <a:latin typeface="Calibri"/>
                        </a:rPr>
                        <a:t>All</a:t>
                      </a:r>
                    </a:p>
                  </a:txBody>
                  <a:tcPr marL="6369" marR="6369" marT="6369" marB="0" anchor="ctr">
                    <a:lnL>
                      <a:noFill/>
                    </a:lnL>
                    <a:lnR>
                      <a:noFill/>
                    </a:lnR>
                    <a:lnT>
                      <a:noFill/>
                    </a:lnT>
                    <a:lnB>
                      <a:noFill/>
                    </a:lnB>
                  </a:tcPr>
                </a:tc>
                <a:extLst>
                  <a:ext uri="{0D108BD9-81ED-4DB2-BD59-A6C34878D82A}">
                    <a16:rowId xmlns:a16="http://schemas.microsoft.com/office/drawing/2014/main" val="10017"/>
                  </a:ext>
                </a:extLst>
              </a:tr>
              <a:tr h="127384">
                <a:tc>
                  <a:txBody>
                    <a:bodyPr/>
                    <a:lstStyle/>
                    <a:p>
                      <a:pPr algn="ctr" fontAlgn="ctr"/>
                      <a:endParaRPr lang="en-US" sz="700" b="0" i="0" u="none" strike="noStrike">
                        <a:solidFill>
                          <a:srgbClr val="000000"/>
                        </a:solidFill>
                        <a:effectLst/>
                        <a:latin typeface="Calibri"/>
                      </a:endParaRPr>
                    </a:p>
                  </a:txBody>
                  <a:tcPr marL="6369" marR="6369" marT="6369" marB="0" anchor="ctr">
                    <a:lnL>
                      <a:noFill/>
                    </a:lnL>
                    <a:lnR>
                      <a:noFill/>
                    </a:lnR>
                    <a:lnT>
                      <a:noFill/>
                    </a:lnT>
                    <a:lnB>
                      <a:noFill/>
                    </a:lnB>
                  </a:tcPr>
                </a:tc>
                <a:tc>
                  <a:txBody>
                    <a:bodyPr/>
                    <a:lstStyle/>
                    <a:p>
                      <a:pPr algn="l" fontAlgn="ctr"/>
                      <a:endParaRPr lang="en-US" sz="700" b="0" i="0" u="none" strike="noStrike">
                        <a:solidFill>
                          <a:srgbClr val="000000"/>
                        </a:solidFill>
                        <a:effectLst/>
                        <a:latin typeface="Calibri"/>
                      </a:endParaRPr>
                    </a:p>
                  </a:txBody>
                  <a:tcPr marL="6369" marR="6369" marT="6369" marB="0" anchor="ctr">
                    <a:lnL>
                      <a:noFill/>
                    </a:lnL>
                    <a:lnR>
                      <a:noFill/>
                    </a:lnR>
                    <a:lnT>
                      <a:noFill/>
                    </a:lnT>
                    <a:lnB>
                      <a:noFill/>
                    </a:lnB>
                  </a:tcPr>
                </a:tc>
                <a:tc>
                  <a:txBody>
                    <a:bodyPr/>
                    <a:lstStyle/>
                    <a:p>
                      <a:pPr algn="l" fontAlgn="ctr"/>
                      <a:endParaRPr lang="en-US" sz="700" b="0" i="0" u="none" strike="noStrike">
                        <a:solidFill>
                          <a:srgbClr val="000000"/>
                        </a:solidFill>
                        <a:effectLst/>
                        <a:latin typeface="Calibri"/>
                      </a:endParaRPr>
                    </a:p>
                  </a:txBody>
                  <a:tcPr marL="6369" marR="6369" marT="6369" marB="0" anchor="ctr">
                    <a:lnL>
                      <a:noFill/>
                    </a:lnL>
                    <a:lnR>
                      <a:noFill/>
                    </a:lnR>
                    <a:lnT>
                      <a:noFill/>
                    </a:lnT>
                    <a:lnB>
                      <a:noFill/>
                    </a:lnB>
                  </a:tcPr>
                </a:tc>
                <a:extLst>
                  <a:ext uri="{0D108BD9-81ED-4DB2-BD59-A6C34878D82A}">
                    <a16:rowId xmlns:a16="http://schemas.microsoft.com/office/drawing/2014/main" val="10018"/>
                  </a:ext>
                </a:extLst>
              </a:tr>
              <a:tr h="127384">
                <a:tc>
                  <a:txBody>
                    <a:bodyPr/>
                    <a:lstStyle/>
                    <a:p>
                      <a:pPr algn="ctr" fontAlgn="ctr"/>
                      <a:r>
                        <a:rPr lang="en-US" sz="700" b="0" i="0" u="none" strike="noStrike">
                          <a:solidFill>
                            <a:srgbClr val="000000"/>
                          </a:solidFill>
                          <a:effectLst/>
                          <a:latin typeface="Calibri"/>
                        </a:rPr>
                        <a:t>12:15 - 1:30 pm</a:t>
                      </a:r>
                    </a:p>
                  </a:txBody>
                  <a:tcPr marL="6369" marR="6369" marT="6369" marB="0" anchor="ctr">
                    <a:lnL>
                      <a:noFill/>
                    </a:lnL>
                    <a:lnR>
                      <a:noFill/>
                    </a:lnR>
                    <a:lnT>
                      <a:noFill/>
                    </a:lnT>
                    <a:lnB>
                      <a:noFill/>
                    </a:lnB>
                  </a:tcPr>
                </a:tc>
                <a:tc>
                  <a:txBody>
                    <a:bodyPr/>
                    <a:lstStyle/>
                    <a:p>
                      <a:pPr algn="l" fontAlgn="ctr"/>
                      <a:r>
                        <a:rPr lang="en-US" sz="700" b="1" i="0" u="none" strike="noStrike">
                          <a:solidFill>
                            <a:srgbClr val="000000"/>
                          </a:solidFill>
                          <a:effectLst/>
                          <a:latin typeface="Calibri"/>
                        </a:rPr>
                        <a:t>Lunch</a:t>
                      </a:r>
                    </a:p>
                  </a:txBody>
                  <a:tcPr marL="6369" marR="6369" marT="6369" marB="0" anchor="ctr">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369" marR="6369" marT="6369" marB="0" anchor="b">
                    <a:lnL>
                      <a:noFill/>
                    </a:lnL>
                    <a:lnR>
                      <a:noFill/>
                    </a:lnR>
                    <a:lnT>
                      <a:noFill/>
                    </a:lnT>
                    <a:lnB>
                      <a:noFill/>
                    </a:lnB>
                  </a:tcPr>
                </a:tc>
                <a:extLst>
                  <a:ext uri="{0D108BD9-81ED-4DB2-BD59-A6C34878D82A}">
                    <a16:rowId xmlns:a16="http://schemas.microsoft.com/office/drawing/2014/main" val="10019"/>
                  </a:ext>
                </a:extLst>
              </a:tr>
              <a:tr h="127384">
                <a:tc>
                  <a:txBody>
                    <a:bodyPr/>
                    <a:lstStyle/>
                    <a:p>
                      <a:pPr algn="l" fontAlgn="b"/>
                      <a:endParaRPr lang="en-US" sz="700" b="0" i="0" u="none" strike="noStrike">
                        <a:solidFill>
                          <a:srgbClr val="000000"/>
                        </a:solidFill>
                        <a:effectLst/>
                        <a:latin typeface="Calibri"/>
                      </a:endParaRPr>
                    </a:p>
                  </a:txBody>
                  <a:tcPr marL="6369" marR="6369" marT="6369"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369" marR="6369" marT="6369"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369" marR="6369" marT="6369" marB="0" anchor="b">
                    <a:lnL>
                      <a:noFill/>
                    </a:lnL>
                    <a:lnR>
                      <a:noFill/>
                    </a:lnR>
                    <a:lnT>
                      <a:noFill/>
                    </a:lnT>
                    <a:lnB>
                      <a:noFill/>
                    </a:lnB>
                  </a:tcPr>
                </a:tc>
                <a:extLst>
                  <a:ext uri="{0D108BD9-81ED-4DB2-BD59-A6C34878D82A}">
                    <a16:rowId xmlns:a16="http://schemas.microsoft.com/office/drawing/2014/main" val="10020"/>
                  </a:ext>
                </a:extLst>
              </a:tr>
              <a:tr h="127384">
                <a:tc>
                  <a:txBody>
                    <a:bodyPr/>
                    <a:lstStyle/>
                    <a:p>
                      <a:pPr algn="ctr" fontAlgn="ctr"/>
                      <a:r>
                        <a:rPr lang="en-US" sz="700" b="0" i="0" u="none" strike="noStrike">
                          <a:solidFill>
                            <a:srgbClr val="000000"/>
                          </a:solidFill>
                          <a:effectLst/>
                          <a:latin typeface="Calibri"/>
                        </a:rPr>
                        <a:t>1:30 - 1:40 pm</a:t>
                      </a:r>
                    </a:p>
                  </a:txBody>
                  <a:tcPr marL="6369" marR="6369" marT="6369" marB="0" anchor="ctr">
                    <a:lnL>
                      <a:noFill/>
                    </a:lnL>
                    <a:lnR>
                      <a:noFill/>
                    </a:lnR>
                    <a:lnT>
                      <a:noFill/>
                    </a:lnT>
                    <a:lnB>
                      <a:noFill/>
                    </a:lnB>
                  </a:tcPr>
                </a:tc>
                <a:tc>
                  <a:txBody>
                    <a:bodyPr/>
                    <a:lstStyle/>
                    <a:p>
                      <a:pPr algn="ctr" fontAlgn="ctr"/>
                      <a:r>
                        <a:rPr lang="en-US" sz="700" b="1" i="0" u="none" strike="noStrike">
                          <a:solidFill>
                            <a:srgbClr val="000000"/>
                          </a:solidFill>
                          <a:effectLst/>
                          <a:latin typeface="Calibri"/>
                        </a:rPr>
                        <a:t>Cost Shares - PAC, PCPP, SRFA</a:t>
                      </a:r>
                    </a:p>
                  </a:txBody>
                  <a:tcPr marL="6369" marR="6369" marT="6369" marB="0" anchor="ctr">
                    <a:lnL>
                      <a:noFill/>
                    </a:lnL>
                    <a:lnR>
                      <a:noFill/>
                    </a:lnR>
                    <a:lnT>
                      <a:noFill/>
                    </a:lnT>
                    <a:lnB>
                      <a:noFill/>
                    </a:lnB>
                  </a:tcPr>
                </a:tc>
                <a:tc>
                  <a:txBody>
                    <a:bodyPr/>
                    <a:lstStyle/>
                    <a:p>
                      <a:pPr algn="l" fontAlgn="ctr"/>
                      <a:r>
                        <a:rPr lang="en-US" sz="700" b="0" i="0" u="none" strike="noStrike">
                          <a:solidFill>
                            <a:srgbClr val="000000"/>
                          </a:solidFill>
                          <a:effectLst/>
                          <a:latin typeface="Calibri"/>
                        </a:rPr>
                        <a:t>Ken Busen</a:t>
                      </a:r>
                    </a:p>
                  </a:txBody>
                  <a:tcPr marL="6369" marR="6369" marT="6369" marB="0" anchor="ctr">
                    <a:lnL>
                      <a:noFill/>
                    </a:lnL>
                    <a:lnR>
                      <a:noFill/>
                    </a:lnR>
                    <a:lnT>
                      <a:noFill/>
                    </a:lnT>
                    <a:lnB>
                      <a:noFill/>
                    </a:lnB>
                  </a:tcPr>
                </a:tc>
                <a:extLst>
                  <a:ext uri="{0D108BD9-81ED-4DB2-BD59-A6C34878D82A}">
                    <a16:rowId xmlns:a16="http://schemas.microsoft.com/office/drawing/2014/main" val="10021"/>
                  </a:ext>
                </a:extLst>
              </a:tr>
              <a:tr h="127384">
                <a:tc>
                  <a:txBody>
                    <a:bodyPr/>
                    <a:lstStyle/>
                    <a:p>
                      <a:pPr algn="ctr" fontAlgn="ctr"/>
                      <a:r>
                        <a:rPr lang="en-US" sz="700" b="0" i="0" u="none" strike="noStrike">
                          <a:solidFill>
                            <a:srgbClr val="000000"/>
                          </a:solidFill>
                          <a:effectLst/>
                          <a:latin typeface="Calibri"/>
                        </a:rPr>
                        <a:t>1:40 - 2:00 pm</a:t>
                      </a:r>
                    </a:p>
                  </a:txBody>
                  <a:tcPr marL="6369" marR="6369" marT="6369" marB="0" anchor="ctr">
                    <a:lnL>
                      <a:noFill/>
                    </a:lnL>
                    <a:lnR>
                      <a:noFill/>
                    </a:lnR>
                    <a:lnT>
                      <a:noFill/>
                    </a:lnT>
                    <a:lnB>
                      <a:noFill/>
                    </a:lnB>
                  </a:tcPr>
                </a:tc>
                <a:tc>
                  <a:txBody>
                    <a:bodyPr/>
                    <a:lstStyle/>
                    <a:p>
                      <a:pPr algn="ctr" fontAlgn="ctr"/>
                      <a:r>
                        <a:rPr lang="en-US" sz="700" b="1" i="0" u="none" strike="noStrike">
                          <a:solidFill>
                            <a:srgbClr val="000000"/>
                          </a:solidFill>
                          <a:effectLst/>
                          <a:latin typeface="Calibri"/>
                        </a:rPr>
                        <a:t>Site Inspection - Assessment and Remediation Sites</a:t>
                      </a:r>
                    </a:p>
                  </a:txBody>
                  <a:tcPr marL="6369" marR="6369" marT="6369" marB="0" anchor="ctr">
                    <a:lnL>
                      <a:noFill/>
                    </a:lnL>
                    <a:lnR>
                      <a:noFill/>
                    </a:lnR>
                    <a:lnT>
                      <a:noFill/>
                    </a:lnT>
                    <a:lnB>
                      <a:noFill/>
                    </a:lnB>
                  </a:tcPr>
                </a:tc>
                <a:tc>
                  <a:txBody>
                    <a:bodyPr/>
                    <a:lstStyle/>
                    <a:p>
                      <a:pPr algn="l" fontAlgn="ctr"/>
                      <a:r>
                        <a:rPr lang="en-US" sz="700" b="0" i="0" u="none" strike="noStrike">
                          <a:solidFill>
                            <a:srgbClr val="000000"/>
                          </a:solidFill>
                          <a:effectLst/>
                          <a:latin typeface="Calibri"/>
                        </a:rPr>
                        <a:t>Ken Busen</a:t>
                      </a:r>
                    </a:p>
                  </a:txBody>
                  <a:tcPr marL="6369" marR="6369" marT="6369" marB="0" anchor="ctr">
                    <a:lnL>
                      <a:noFill/>
                    </a:lnL>
                    <a:lnR>
                      <a:noFill/>
                    </a:lnR>
                    <a:lnT>
                      <a:noFill/>
                    </a:lnT>
                    <a:lnB>
                      <a:noFill/>
                    </a:lnB>
                  </a:tcPr>
                </a:tc>
                <a:extLst>
                  <a:ext uri="{0D108BD9-81ED-4DB2-BD59-A6C34878D82A}">
                    <a16:rowId xmlns:a16="http://schemas.microsoft.com/office/drawing/2014/main" val="10022"/>
                  </a:ext>
                </a:extLst>
              </a:tr>
              <a:tr h="127384">
                <a:tc>
                  <a:txBody>
                    <a:bodyPr/>
                    <a:lstStyle/>
                    <a:p>
                      <a:pPr algn="l" fontAlgn="b"/>
                      <a:endParaRPr lang="en-US" sz="700" b="0" i="0" u="none" strike="noStrike">
                        <a:solidFill>
                          <a:srgbClr val="000000"/>
                        </a:solidFill>
                        <a:effectLst/>
                        <a:latin typeface="Calibri"/>
                      </a:endParaRPr>
                    </a:p>
                  </a:txBody>
                  <a:tcPr marL="6369" marR="6369" marT="6369"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369" marR="6369" marT="6369"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369" marR="6369" marT="6369" marB="0" anchor="b">
                    <a:lnL>
                      <a:noFill/>
                    </a:lnL>
                    <a:lnR>
                      <a:noFill/>
                    </a:lnR>
                    <a:lnT>
                      <a:noFill/>
                    </a:lnT>
                    <a:lnB>
                      <a:noFill/>
                    </a:lnB>
                  </a:tcPr>
                </a:tc>
                <a:extLst>
                  <a:ext uri="{0D108BD9-81ED-4DB2-BD59-A6C34878D82A}">
                    <a16:rowId xmlns:a16="http://schemas.microsoft.com/office/drawing/2014/main" val="10023"/>
                  </a:ext>
                </a:extLst>
              </a:tr>
              <a:tr h="127384">
                <a:tc>
                  <a:txBody>
                    <a:bodyPr/>
                    <a:lstStyle/>
                    <a:p>
                      <a:pPr algn="ctr" fontAlgn="ctr"/>
                      <a:r>
                        <a:rPr lang="en-US" sz="700" b="0" i="0" u="none" strike="noStrike">
                          <a:solidFill>
                            <a:srgbClr val="000000"/>
                          </a:solidFill>
                          <a:effectLst/>
                          <a:latin typeface="Calibri"/>
                        </a:rPr>
                        <a:t>2:00 - 2:15 pm</a:t>
                      </a:r>
                    </a:p>
                  </a:txBody>
                  <a:tcPr marL="6369" marR="6369" marT="6369" marB="0" anchor="ctr">
                    <a:lnL>
                      <a:noFill/>
                    </a:lnL>
                    <a:lnR>
                      <a:noFill/>
                    </a:lnR>
                    <a:lnT>
                      <a:noFill/>
                    </a:lnT>
                    <a:lnB>
                      <a:noFill/>
                    </a:lnB>
                  </a:tcPr>
                </a:tc>
                <a:tc>
                  <a:txBody>
                    <a:bodyPr/>
                    <a:lstStyle/>
                    <a:p>
                      <a:pPr algn="l" fontAlgn="ctr"/>
                      <a:r>
                        <a:rPr lang="en-US" sz="700" b="1" i="0" u="none" strike="noStrike">
                          <a:solidFill>
                            <a:srgbClr val="000000"/>
                          </a:solidFill>
                          <a:effectLst/>
                          <a:latin typeface="Calibri"/>
                        </a:rPr>
                        <a:t>Break</a:t>
                      </a:r>
                    </a:p>
                  </a:txBody>
                  <a:tcPr marL="6369" marR="6369" marT="6369" marB="0" anchor="ctr">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369" marR="6369" marT="6369" marB="0" anchor="b">
                    <a:lnL>
                      <a:noFill/>
                    </a:lnL>
                    <a:lnR>
                      <a:noFill/>
                    </a:lnR>
                    <a:lnT>
                      <a:noFill/>
                    </a:lnT>
                    <a:lnB>
                      <a:noFill/>
                    </a:lnB>
                  </a:tcPr>
                </a:tc>
                <a:extLst>
                  <a:ext uri="{0D108BD9-81ED-4DB2-BD59-A6C34878D82A}">
                    <a16:rowId xmlns:a16="http://schemas.microsoft.com/office/drawing/2014/main" val="10024"/>
                  </a:ext>
                </a:extLst>
              </a:tr>
              <a:tr h="127384">
                <a:tc>
                  <a:txBody>
                    <a:bodyPr/>
                    <a:lstStyle/>
                    <a:p>
                      <a:pPr algn="l" fontAlgn="b"/>
                      <a:endParaRPr lang="en-US" sz="700" b="0" i="0" u="none" strike="noStrike">
                        <a:solidFill>
                          <a:srgbClr val="000000"/>
                        </a:solidFill>
                        <a:effectLst/>
                        <a:latin typeface="Calibri"/>
                      </a:endParaRPr>
                    </a:p>
                  </a:txBody>
                  <a:tcPr marL="6369" marR="6369" marT="6369"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369" marR="6369" marT="6369"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369" marR="6369" marT="6369" marB="0" anchor="b">
                    <a:lnL>
                      <a:noFill/>
                    </a:lnL>
                    <a:lnR>
                      <a:noFill/>
                    </a:lnR>
                    <a:lnT>
                      <a:noFill/>
                    </a:lnT>
                    <a:lnB>
                      <a:noFill/>
                    </a:lnB>
                  </a:tcPr>
                </a:tc>
                <a:extLst>
                  <a:ext uri="{0D108BD9-81ED-4DB2-BD59-A6C34878D82A}">
                    <a16:rowId xmlns:a16="http://schemas.microsoft.com/office/drawing/2014/main" val="10025"/>
                  </a:ext>
                </a:extLst>
              </a:tr>
              <a:tr h="127384">
                <a:tc>
                  <a:txBody>
                    <a:bodyPr/>
                    <a:lstStyle/>
                    <a:p>
                      <a:pPr algn="ctr" fontAlgn="ctr"/>
                      <a:r>
                        <a:rPr lang="en-US" sz="700" b="0" i="0" u="none" strike="noStrike">
                          <a:solidFill>
                            <a:srgbClr val="000000"/>
                          </a:solidFill>
                          <a:effectLst/>
                          <a:latin typeface="Calibri"/>
                        </a:rPr>
                        <a:t>2:15 - 3:15 pm</a:t>
                      </a:r>
                    </a:p>
                  </a:txBody>
                  <a:tcPr marL="6369" marR="6369" marT="6369" marB="0" anchor="ctr">
                    <a:lnL>
                      <a:noFill/>
                    </a:lnL>
                    <a:lnR>
                      <a:noFill/>
                    </a:lnR>
                    <a:lnT>
                      <a:noFill/>
                    </a:lnT>
                    <a:lnB>
                      <a:noFill/>
                    </a:lnB>
                  </a:tcPr>
                </a:tc>
                <a:tc>
                  <a:txBody>
                    <a:bodyPr/>
                    <a:lstStyle/>
                    <a:p>
                      <a:pPr algn="ctr" fontAlgn="ctr"/>
                      <a:r>
                        <a:rPr lang="en-US" sz="700" b="1" i="0" u="none" strike="noStrike">
                          <a:solidFill>
                            <a:srgbClr val="000000"/>
                          </a:solidFill>
                          <a:effectLst/>
                          <a:latin typeface="Calibri"/>
                        </a:rPr>
                        <a:t>Remediation (PE) round table discussion</a:t>
                      </a:r>
                    </a:p>
                  </a:txBody>
                  <a:tcPr marL="6369" marR="6369" marT="6369" marB="0" anchor="ctr">
                    <a:lnL>
                      <a:noFill/>
                    </a:lnL>
                    <a:lnR>
                      <a:noFill/>
                    </a:lnR>
                    <a:lnT>
                      <a:noFill/>
                    </a:lnT>
                    <a:lnB>
                      <a:noFill/>
                    </a:lnB>
                  </a:tcPr>
                </a:tc>
                <a:tc>
                  <a:txBody>
                    <a:bodyPr/>
                    <a:lstStyle/>
                    <a:p>
                      <a:pPr algn="l" fontAlgn="ctr"/>
                      <a:r>
                        <a:rPr lang="en-US" sz="700" b="0" i="0" u="none" strike="noStrike">
                          <a:solidFill>
                            <a:srgbClr val="000000"/>
                          </a:solidFill>
                          <a:effectLst/>
                          <a:latin typeface="Calibri"/>
                        </a:rPr>
                        <a:t>Wright</a:t>
                      </a:r>
                    </a:p>
                  </a:txBody>
                  <a:tcPr marL="6369" marR="6369" marT="6369" marB="0" anchor="ctr">
                    <a:lnL>
                      <a:noFill/>
                    </a:lnL>
                    <a:lnR>
                      <a:noFill/>
                    </a:lnR>
                    <a:lnT>
                      <a:noFill/>
                    </a:lnT>
                    <a:lnB>
                      <a:noFill/>
                    </a:lnB>
                  </a:tcPr>
                </a:tc>
                <a:extLst>
                  <a:ext uri="{0D108BD9-81ED-4DB2-BD59-A6C34878D82A}">
                    <a16:rowId xmlns:a16="http://schemas.microsoft.com/office/drawing/2014/main" val="10026"/>
                  </a:ext>
                </a:extLst>
              </a:tr>
              <a:tr h="127384">
                <a:tc>
                  <a:txBody>
                    <a:bodyPr/>
                    <a:lstStyle/>
                    <a:p>
                      <a:pPr algn="l" fontAlgn="b"/>
                      <a:endParaRPr lang="en-US" sz="700" b="0" i="0" u="none" strike="noStrike">
                        <a:solidFill>
                          <a:srgbClr val="000000"/>
                        </a:solidFill>
                        <a:effectLst/>
                        <a:latin typeface="Calibri"/>
                      </a:endParaRPr>
                    </a:p>
                  </a:txBody>
                  <a:tcPr marL="6369" marR="6369" marT="6369" marB="0" anchor="b">
                    <a:lnL>
                      <a:noFill/>
                    </a:lnL>
                    <a:lnR>
                      <a:noFill/>
                    </a:lnR>
                    <a:lnT>
                      <a:noFill/>
                    </a:lnT>
                    <a:lnB>
                      <a:noFill/>
                    </a:lnB>
                  </a:tcPr>
                </a:tc>
                <a:tc>
                  <a:txBody>
                    <a:bodyPr/>
                    <a:lstStyle/>
                    <a:p>
                      <a:pPr algn="ctr" fontAlgn="b"/>
                      <a:endParaRPr lang="en-US" sz="700" b="1" i="0" u="none" strike="noStrike">
                        <a:solidFill>
                          <a:srgbClr val="000000"/>
                        </a:solidFill>
                        <a:effectLst/>
                        <a:latin typeface="Calibri"/>
                      </a:endParaRPr>
                    </a:p>
                  </a:txBody>
                  <a:tcPr marL="6369" marR="6369" marT="6369"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369" marR="6369" marT="6369" marB="0" anchor="b">
                    <a:lnL>
                      <a:noFill/>
                    </a:lnL>
                    <a:lnR>
                      <a:noFill/>
                    </a:lnR>
                    <a:lnT>
                      <a:noFill/>
                    </a:lnT>
                    <a:lnB>
                      <a:noFill/>
                    </a:lnB>
                  </a:tcPr>
                </a:tc>
                <a:extLst>
                  <a:ext uri="{0D108BD9-81ED-4DB2-BD59-A6C34878D82A}">
                    <a16:rowId xmlns:a16="http://schemas.microsoft.com/office/drawing/2014/main" val="10027"/>
                  </a:ext>
                </a:extLst>
              </a:tr>
              <a:tr h="127384">
                <a:tc>
                  <a:txBody>
                    <a:bodyPr/>
                    <a:lstStyle/>
                    <a:p>
                      <a:pPr algn="ctr" fontAlgn="ctr"/>
                      <a:r>
                        <a:rPr lang="en-US" sz="700" b="0" i="0" u="none" strike="noStrike">
                          <a:solidFill>
                            <a:srgbClr val="000000"/>
                          </a:solidFill>
                          <a:effectLst/>
                          <a:latin typeface="Calibri"/>
                        </a:rPr>
                        <a:t> 3:15 pm</a:t>
                      </a:r>
                    </a:p>
                  </a:txBody>
                  <a:tcPr marL="6369" marR="6369" marT="6369" marB="0" anchor="ctr">
                    <a:lnL>
                      <a:noFill/>
                    </a:lnL>
                    <a:lnR>
                      <a:noFill/>
                    </a:lnR>
                    <a:lnT>
                      <a:noFill/>
                    </a:lnT>
                    <a:lnB>
                      <a:noFill/>
                    </a:lnB>
                  </a:tcPr>
                </a:tc>
                <a:tc>
                  <a:txBody>
                    <a:bodyPr/>
                    <a:lstStyle/>
                    <a:p>
                      <a:pPr algn="l" fontAlgn="ctr"/>
                      <a:r>
                        <a:rPr lang="en-US" sz="700" b="0" i="0" u="none" strike="noStrike">
                          <a:solidFill>
                            <a:srgbClr val="000000"/>
                          </a:solidFill>
                          <a:effectLst/>
                          <a:latin typeface="Calibri"/>
                        </a:rPr>
                        <a:t>Adjourned</a:t>
                      </a:r>
                    </a:p>
                  </a:txBody>
                  <a:tcPr marL="6369" marR="6369" marT="6369" marB="0" anchor="ctr">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6369" marR="6369" marT="6369" marB="0" anchor="b">
                    <a:lnL>
                      <a:noFill/>
                    </a:lnL>
                    <a:lnR>
                      <a:noFill/>
                    </a:lnR>
                    <a:lnT>
                      <a:noFill/>
                    </a:lnT>
                    <a:lnB>
                      <a:noFill/>
                    </a:lnB>
                  </a:tcPr>
                </a:tc>
                <a:extLst>
                  <a:ext uri="{0D108BD9-81ED-4DB2-BD59-A6C34878D82A}">
                    <a16:rowId xmlns:a16="http://schemas.microsoft.com/office/drawing/2014/main" val="10028"/>
                  </a:ext>
                </a:extLst>
              </a:tr>
            </a:tbl>
          </a:graphicData>
        </a:graphic>
      </p:graphicFrame>
      <p:sp>
        <p:nvSpPr>
          <p:cNvPr id="4" name="Slide Number Placeholder 3"/>
          <p:cNvSpPr>
            <a:spLocks noGrp="1"/>
          </p:cNvSpPr>
          <p:nvPr>
            <p:ph type="sldNum" sz="quarter" idx="12"/>
          </p:nvPr>
        </p:nvSpPr>
        <p:spPr/>
        <p:txBody>
          <a:bodyPr/>
          <a:lstStyle/>
          <a:p>
            <a:fld id="{ECA950DE-4DE7-4DAE-A8A1-D7FF25CA807F}" type="slidenum">
              <a:rPr lang="en-US" smtClean="0"/>
              <a:pPr/>
              <a:t>3</a:t>
            </a:fld>
            <a:endParaRPr lang="en-US" dirty="0"/>
          </a:p>
        </p:txBody>
      </p:sp>
    </p:spTree>
    <p:extLst>
      <p:ext uri="{BB962C8B-B14F-4D97-AF65-F5344CB8AC3E}">
        <p14:creationId xmlns:p14="http://schemas.microsoft.com/office/powerpoint/2010/main" val="12043546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5722652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848600" cy="1447800"/>
          </a:xfrm>
        </p:spPr>
        <p:txBody>
          <a:bodyPr>
            <a:normAutofit fontScale="90000"/>
          </a:bodyPr>
          <a:lstStyle/>
          <a:p>
            <a:r>
              <a:rPr lang="en-US" altLang="en-US" dirty="0"/>
              <a:t>Scope of Work</a:t>
            </a:r>
            <a:br>
              <a:rPr lang="en-US" altLang="en-US" dirty="0"/>
            </a:br>
            <a:r>
              <a:rPr lang="en-US" altLang="en-US" dirty="0"/>
              <a:t>SOW Development</a:t>
            </a:r>
            <a:br>
              <a:rPr lang="en-US" altLang="en-US" dirty="0"/>
            </a:br>
            <a:endParaRPr lang="en-US" dirty="0"/>
          </a:p>
        </p:txBody>
      </p:sp>
      <p:sp>
        <p:nvSpPr>
          <p:cNvPr id="3" name="Content Placeholder 2"/>
          <p:cNvSpPr>
            <a:spLocks noGrp="1"/>
          </p:cNvSpPr>
          <p:nvPr>
            <p:ph idx="1"/>
          </p:nvPr>
        </p:nvSpPr>
        <p:spPr>
          <a:xfrm>
            <a:off x="457200" y="1219200"/>
            <a:ext cx="8229600" cy="5029200"/>
          </a:xfrm>
        </p:spPr>
        <p:txBody>
          <a:bodyPr>
            <a:normAutofit/>
          </a:bodyPr>
          <a:lstStyle/>
          <a:p>
            <a:pPr marL="0" indent="0" algn="ctr">
              <a:buNone/>
            </a:pPr>
            <a:endParaRPr lang="en-US" altLang="en-US" sz="4000" dirty="0"/>
          </a:p>
          <a:p>
            <a:pPr marL="0" indent="0" algn="ctr">
              <a:lnSpc>
                <a:spcPct val="90000"/>
              </a:lnSpc>
              <a:buNone/>
            </a:pPr>
            <a:endParaRPr lang="en-US" altLang="en-US" sz="4000" dirty="0">
              <a:solidFill>
                <a:srgbClr val="C00000"/>
              </a:solidFill>
            </a:endParaRPr>
          </a:p>
          <a:p>
            <a:pPr marL="0" indent="0" algn="ctr">
              <a:lnSpc>
                <a:spcPct val="90000"/>
              </a:lnSpc>
              <a:buNone/>
            </a:pPr>
            <a:endParaRPr lang="en-US" altLang="en-US" sz="4000" dirty="0">
              <a:solidFill>
                <a:srgbClr val="C00000"/>
              </a:solidFill>
            </a:endParaRPr>
          </a:p>
          <a:p>
            <a:pPr marL="0" indent="0" algn="ctr">
              <a:lnSpc>
                <a:spcPct val="90000"/>
              </a:lnSpc>
              <a:buNone/>
            </a:pPr>
            <a:r>
              <a:rPr lang="en-US" altLang="en-US" sz="4000" dirty="0">
                <a:solidFill>
                  <a:srgbClr val="C00000"/>
                </a:solidFill>
              </a:rPr>
              <a:t>Rickey Beasley, John Wright &amp; Diane Pickett</a:t>
            </a:r>
          </a:p>
          <a:p>
            <a:pPr marL="0" indent="0" algn="ctr">
              <a:buNone/>
            </a:pPr>
            <a:endParaRPr lang="en-US" sz="4000" dirty="0"/>
          </a:p>
        </p:txBody>
      </p:sp>
      <p:sp>
        <p:nvSpPr>
          <p:cNvPr id="4" name="Slide Number Placeholder 3"/>
          <p:cNvSpPr>
            <a:spLocks noGrp="1"/>
          </p:cNvSpPr>
          <p:nvPr>
            <p:ph type="sldNum" sz="quarter" idx="12"/>
          </p:nvPr>
        </p:nvSpPr>
        <p:spPr/>
        <p:txBody>
          <a:bodyPr/>
          <a:lstStyle/>
          <a:p>
            <a:fld id="{ECA950DE-4DE7-4DAE-A8A1-D7FF25CA807F}" type="slidenum">
              <a:rPr lang="en-US" smtClean="0"/>
              <a:pPr/>
              <a:t>31</a:t>
            </a:fld>
            <a:endParaRPr lang="en-US" dirty="0"/>
          </a:p>
        </p:txBody>
      </p:sp>
    </p:spTree>
    <p:extLst>
      <p:ext uri="{BB962C8B-B14F-4D97-AF65-F5344CB8AC3E}">
        <p14:creationId xmlns:p14="http://schemas.microsoft.com/office/powerpoint/2010/main" val="30451044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848600" cy="990600"/>
          </a:xfrm>
        </p:spPr>
        <p:txBody>
          <a:bodyPr>
            <a:normAutofit fontScale="90000"/>
          </a:bodyPr>
          <a:lstStyle/>
          <a:p>
            <a:r>
              <a:rPr lang="en-US" dirty="0"/>
              <a:t>Chapter 287 – Procurement of Personal Property and Services</a:t>
            </a:r>
          </a:p>
        </p:txBody>
      </p:sp>
      <p:sp>
        <p:nvSpPr>
          <p:cNvPr id="3" name="Content Placeholder 2"/>
          <p:cNvSpPr>
            <a:spLocks noGrp="1"/>
          </p:cNvSpPr>
          <p:nvPr>
            <p:ph idx="1"/>
          </p:nvPr>
        </p:nvSpPr>
        <p:spPr/>
        <p:txBody>
          <a:bodyPr/>
          <a:lstStyle/>
          <a:p>
            <a:pPr lvl="0" defTabSz="457200">
              <a:buNone/>
            </a:pPr>
            <a:r>
              <a:rPr lang="en-US" sz="1800" dirty="0">
                <a:solidFill>
                  <a:prstClr val="black"/>
                </a:solidFill>
                <a:latin typeface="Calibri"/>
              </a:rPr>
              <a:t>287.058 Contract document.—</a:t>
            </a:r>
          </a:p>
          <a:p>
            <a:pPr marL="0" lvl="0" indent="0" defTabSz="457200">
              <a:buNone/>
            </a:pPr>
            <a:r>
              <a:rPr lang="en-US" sz="1800" dirty="0">
                <a:solidFill>
                  <a:prstClr val="black"/>
                </a:solidFill>
                <a:latin typeface="Calibri"/>
              </a:rPr>
              <a:t>	(d) Specifying a scope of work that clearly establishes all tasks the contractor is 	required 	to perform.</a:t>
            </a:r>
          </a:p>
          <a:p>
            <a:pPr marL="0" lvl="0" indent="0" defTabSz="457200">
              <a:buNone/>
            </a:pPr>
            <a:r>
              <a:rPr lang="en-US" sz="1800" dirty="0">
                <a:solidFill>
                  <a:prstClr val="black"/>
                </a:solidFill>
                <a:latin typeface="Calibri"/>
              </a:rPr>
              <a:t>	(e) Dividing the contract into quantifiable, measurable, and verifiable units of 	deliverables 	that must be received and accepted in writing by the contract 	manager before payment. 	Each deliverable must be directly related to the 	scope of work and specify a performance 	measure. As used in this paragraph, 	the term “performance measure” means the required 	minimum acceptable 	level of service to be performed and criteria for evaluating the 	successful 	completion of each deliverable.</a:t>
            </a:r>
          </a:p>
          <a:p>
            <a:pPr marL="0" lvl="0" indent="0" defTabSz="457200">
              <a:buNone/>
            </a:pPr>
            <a:r>
              <a:rPr lang="en-US" sz="1800" dirty="0">
                <a:solidFill>
                  <a:prstClr val="black"/>
                </a:solidFill>
                <a:latin typeface="Calibri"/>
              </a:rPr>
              <a:t>	(f) Specifying the criteria and the final date by which such criteria must be met 	for 	completion of the contract.</a:t>
            </a:r>
          </a:p>
          <a:p>
            <a:pPr lvl="0" defTabSz="457200">
              <a:buNone/>
            </a:pPr>
            <a:r>
              <a:rPr lang="en-US" sz="1800" dirty="0">
                <a:solidFill>
                  <a:prstClr val="black"/>
                </a:solidFill>
                <a:latin typeface="Calibri"/>
              </a:rPr>
              <a:t>	  (h) Specifying the financial consequences that the agency must apply if the    </a:t>
            </a:r>
          </a:p>
          <a:p>
            <a:pPr lvl="0" defTabSz="457200">
              <a:buNone/>
            </a:pPr>
            <a:r>
              <a:rPr lang="en-US" sz="1800" dirty="0">
                <a:solidFill>
                  <a:prstClr val="black"/>
                </a:solidFill>
                <a:latin typeface="Calibri"/>
              </a:rPr>
              <a:t>         contractor fails to perform in accordance with the contract.</a:t>
            </a:r>
          </a:p>
          <a:p>
            <a:pPr marL="0" indent="0">
              <a:buNone/>
            </a:pPr>
            <a:endParaRPr lang="en-US" dirty="0"/>
          </a:p>
        </p:txBody>
      </p:sp>
      <p:sp>
        <p:nvSpPr>
          <p:cNvPr id="4" name="Slide Number Placeholder 3"/>
          <p:cNvSpPr>
            <a:spLocks noGrp="1"/>
          </p:cNvSpPr>
          <p:nvPr>
            <p:ph type="sldNum" sz="quarter" idx="12"/>
          </p:nvPr>
        </p:nvSpPr>
        <p:spPr/>
        <p:txBody>
          <a:bodyPr/>
          <a:lstStyle/>
          <a:p>
            <a:fld id="{ECA950DE-4DE7-4DAE-A8A1-D7FF25CA807F}" type="slidenum">
              <a:rPr lang="en-US" smtClean="0"/>
              <a:pPr/>
              <a:t>32</a:t>
            </a:fld>
            <a:endParaRPr lang="en-US" dirty="0"/>
          </a:p>
        </p:txBody>
      </p:sp>
    </p:spTree>
    <p:extLst>
      <p:ext uri="{BB962C8B-B14F-4D97-AF65-F5344CB8AC3E}">
        <p14:creationId xmlns:p14="http://schemas.microsoft.com/office/powerpoint/2010/main" val="14676043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Components of SOW</a:t>
            </a:r>
          </a:p>
        </p:txBody>
      </p:sp>
      <p:sp>
        <p:nvSpPr>
          <p:cNvPr id="3" name="Content Placeholder 2"/>
          <p:cNvSpPr>
            <a:spLocks noGrp="1"/>
          </p:cNvSpPr>
          <p:nvPr>
            <p:ph idx="1"/>
          </p:nvPr>
        </p:nvSpPr>
        <p:spPr/>
        <p:txBody>
          <a:bodyPr/>
          <a:lstStyle/>
          <a:p>
            <a:r>
              <a:rPr lang="en-US" dirty="0"/>
              <a:t>Introduction</a:t>
            </a:r>
          </a:p>
          <a:p>
            <a:r>
              <a:rPr lang="en-US" dirty="0"/>
              <a:t>Site Specific Scope </a:t>
            </a:r>
          </a:p>
          <a:p>
            <a:pPr lvl="1"/>
            <a:r>
              <a:rPr lang="en-US" dirty="0"/>
              <a:t>Overview</a:t>
            </a:r>
          </a:p>
          <a:p>
            <a:pPr lvl="1"/>
            <a:r>
              <a:rPr lang="en-US" dirty="0"/>
              <a:t>Detailed Scope of Work</a:t>
            </a:r>
          </a:p>
          <a:p>
            <a:pPr lvl="1"/>
            <a:r>
              <a:rPr lang="en-US" dirty="0"/>
              <a:t>Identify Specific Task</a:t>
            </a:r>
          </a:p>
          <a:p>
            <a:pPr lvl="1"/>
            <a:r>
              <a:rPr lang="en-US" dirty="0"/>
              <a:t>Performance Measures</a:t>
            </a:r>
          </a:p>
          <a:p>
            <a:r>
              <a:rPr lang="en-US" dirty="0"/>
              <a:t>Warranty </a:t>
            </a:r>
          </a:p>
          <a:p>
            <a:r>
              <a:rPr lang="en-US" dirty="0"/>
              <a:t>Deliverables</a:t>
            </a:r>
          </a:p>
          <a:p>
            <a:r>
              <a:rPr lang="en-US" dirty="0"/>
              <a:t>Invoicing and Payments</a:t>
            </a:r>
          </a:p>
          <a:p>
            <a:endParaRPr lang="en-US" dirty="0"/>
          </a:p>
        </p:txBody>
      </p:sp>
      <p:sp>
        <p:nvSpPr>
          <p:cNvPr id="4" name="Slide Number Placeholder 3"/>
          <p:cNvSpPr>
            <a:spLocks noGrp="1"/>
          </p:cNvSpPr>
          <p:nvPr>
            <p:ph type="sldNum" sz="quarter" idx="12"/>
          </p:nvPr>
        </p:nvSpPr>
        <p:spPr/>
        <p:txBody>
          <a:bodyPr/>
          <a:lstStyle/>
          <a:p>
            <a:fld id="{ECA950DE-4DE7-4DAE-A8A1-D7FF25CA807F}" type="slidenum">
              <a:rPr lang="en-US" smtClean="0"/>
              <a:pPr/>
              <a:t>33</a:t>
            </a:fld>
            <a:endParaRPr lang="en-US" dirty="0"/>
          </a:p>
        </p:txBody>
      </p:sp>
    </p:spTree>
    <p:extLst>
      <p:ext uri="{BB962C8B-B14F-4D97-AF65-F5344CB8AC3E}">
        <p14:creationId xmlns:p14="http://schemas.microsoft.com/office/powerpoint/2010/main" val="37259357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lstStyle/>
          <a:p>
            <a:r>
              <a:rPr lang="en-US" dirty="0"/>
              <a:t>Phase of Work</a:t>
            </a:r>
          </a:p>
          <a:p>
            <a:r>
              <a:rPr lang="en-US" dirty="0"/>
              <a:t>Site Name</a:t>
            </a:r>
          </a:p>
          <a:p>
            <a:r>
              <a:rPr lang="en-US" dirty="0"/>
              <a:t>Site Address</a:t>
            </a:r>
          </a:p>
          <a:p>
            <a:r>
              <a:rPr lang="en-US" dirty="0"/>
              <a:t>Facility Identification Number</a:t>
            </a:r>
          </a:p>
          <a:p>
            <a:r>
              <a:rPr lang="en-US" dirty="0"/>
              <a:t>Identification of the </a:t>
            </a:r>
            <a:r>
              <a:rPr lang="en-US" dirty="0" err="1"/>
              <a:t>eQuote</a:t>
            </a:r>
            <a:r>
              <a:rPr lang="en-US" dirty="0"/>
              <a:t>, ITB or ATC contract</a:t>
            </a:r>
          </a:p>
          <a:p>
            <a:endParaRPr lang="en-US" dirty="0"/>
          </a:p>
        </p:txBody>
      </p:sp>
      <p:sp>
        <p:nvSpPr>
          <p:cNvPr id="4" name="Slide Number Placeholder 3"/>
          <p:cNvSpPr>
            <a:spLocks noGrp="1"/>
          </p:cNvSpPr>
          <p:nvPr>
            <p:ph type="sldNum" sz="quarter" idx="12"/>
          </p:nvPr>
        </p:nvSpPr>
        <p:spPr/>
        <p:txBody>
          <a:bodyPr/>
          <a:lstStyle/>
          <a:p>
            <a:fld id="{ECA950DE-4DE7-4DAE-A8A1-D7FF25CA807F}" type="slidenum">
              <a:rPr lang="en-US" smtClean="0"/>
              <a:pPr/>
              <a:t>34</a:t>
            </a:fld>
            <a:endParaRPr lang="en-US" dirty="0"/>
          </a:p>
        </p:txBody>
      </p:sp>
    </p:spTree>
    <p:extLst>
      <p:ext uri="{BB962C8B-B14F-4D97-AF65-F5344CB8AC3E}">
        <p14:creationId xmlns:p14="http://schemas.microsoft.com/office/powerpoint/2010/main" val="12537516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an Introduction</a:t>
            </a:r>
          </a:p>
        </p:txBody>
      </p:sp>
      <p:sp>
        <p:nvSpPr>
          <p:cNvPr id="3" name="Content Placeholder 2"/>
          <p:cNvSpPr>
            <a:spLocks noGrp="1"/>
          </p:cNvSpPr>
          <p:nvPr>
            <p:ph idx="1"/>
          </p:nvPr>
        </p:nvSpPr>
        <p:spPr/>
        <p:txBody>
          <a:bodyPr>
            <a:normAutofit fontScale="92500" lnSpcReduction="10000"/>
          </a:bodyPr>
          <a:lstStyle/>
          <a:p>
            <a:pPr marL="0" lvl="0" indent="0" defTabSz="457200">
              <a:buNone/>
            </a:pPr>
            <a:r>
              <a:rPr lang="en-US" sz="1500" dirty="0">
                <a:solidFill>
                  <a:prstClr val="black"/>
                </a:solidFill>
                <a:latin typeface="Calibri"/>
              </a:rPr>
              <a:t>This scope of work (SOW) has been prepared for the removal of petroleum contamination associated with the Valero gasoline service station located at 5145 North Highway 17, De Leon Springs (Site).  UNIVERSAL Solutions, Inc. (Contractor) has been identified to perform the work. The site is characterized as an imminent threat. The Contractor shall provide all labor, materials, and equipment required to complete all tasks associated with the pre-excavation, excavation, and post-excavation activities as specified below and depicted in the attached figures and tables.  The Contractor will be responsible for all work regardless of whether performed by the prime or a subcontractor.</a:t>
            </a:r>
          </a:p>
          <a:p>
            <a:pPr marL="0" lvl="0" indent="0" defTabSz="457200">
              <a:buNone/>
            </a:pPr>
            <a:r>
              <a:rPr lang="en-US" sz="1500" dirty="0">
                <a:solidFill>
                  <a:prstClr val="black"/>
                </a:solidFill>
                <a:latin typeface="Calibri"/>
              </a:rPr>
              <a:t> </a:t>
            </a:r>
          </a:p>
          <a:p>
            <a:pPr marL="0" lvl="0" indent="0" defTabSz="457200">
              <a:buNone/>
            </a:pPr>
            <a:r>
              <a:rPr lang="en-US" sz="1500" dirty="0">
                <a:solidFill>
                  <a:prstClr val="black"/>
                </a:solidFill>
                <a:latin typeface="Calibri"/>
              </a:rPr>
              <a:t>Information on previous site assessment and engineering documents referenced below may be found in OCULUS at </a:t>
            </a:r>
            <a:r>
              <a:rPr lang="en-US" sz="1500" u="sng" dirty="0">
                <a:solidFill>
                  <a:prstClr val="black"/>
                </a:solidFill>
                <a:latin typeface="Calibri"/>
                <a:hlinkClick r:id="rId2"/>
              </a:rPr>
              <a:t>http://depedms.dep.state.fl.us/Oculus/servlet/login</a:t>
            </a:r>
            <a:r>
              <a:rPr lang="en-US" sz="1500" dirty="0">
                <a:solidFill>
                  <a:prstClr val="black"/>
                </a:solidFill>
                <a:latin typeface="Calibri"/>
              </a:rPr>
              <a:t>.  Guidance documents referenced in this SOW may be found at the FDEP website Procedures &amp; Guidance Documents, Petroleum Restoration Program at </a:t>
            </a:r>
            <a:r>
              <a:rPr lang="en-US" sz="1500" u="sng" dirty="0">
                <a:solidFill>
                  <a:prstClr val="black"/>
                </a:solidFill>
                <a:latin typeface="Calibri"/>
                <a:hlinkClick r:id="rId3"/>
              </a:rPr>
              <a:t>Petroleum Restoration Program Procedures &amp; Guidance Documents | Petroleum Storage Systems | Waste </a:t>
            </a:r>
            <a:r>
              <a:rPr lang="en-US" sz="1500" u="sng" dirty="0" err="1">
                <a:solidFill>
                  <a:prstClr val="black"/>
                </a:solidFill>
                <a:latin typeface="Calibri"/>
                <a:hlinkClick r:id="rId3"/>
              </a:rPr>
              <a:t>Mgmt</a:t>
            </a:r>
            <a:r>
              <a:rPr lang="en-US" sz="1500" u="sng" dirty="0">
                <a:solidFill>
                  <a:prstClr val="black"/>
                </a:solidFill>
                <a:latin typeface="Calibri"/>
                <a:hlinkClick r:id="rId3"/>
              </a:rPr>
              <a:t> | Florida DEP</a:t>
            </a:r>
            <a:r>
              <a:rPr lang="en-US" sz="1500" u="sng" dirty="0">
                <a:solidFill>
                  <a:prstClr val="black"/>
                </a:solidFill>
                <a:latin typeface="Calibri"/>
              </a:rPr>
              <a:t>.</a:t>
            </a:r>
            <a:endParaRPr lang="en-US" sz="1500" dirty="0">
              <a:solidFill>
                <a:prstClr val="black"/>
              </a:solidFill>
              <a:latin typeface="Calibri"/>
            </a:endParaRPr>
          </a:p>
          <a:p>
            <a:pPr marL="0" lvl="0" indent="0" defTabSz="457200">
              <a:buNone/>
            </a:pPr>
            <a:r>
              <a:rPr lang="en-US" sz="1500" dirty="0">
                <a:solidFill>
                  <a:prstClr val="black"/>
                </a:solidFill>
                <a:latin typeface="Calibri"/>
              </a:rPr>
              <a:t> </a:t>
            </a:r>
          </a:p>
          <a:p>
            <a:pPr marL="0" lvl="0" indent="0" defTabSz="457200">
              <a:buNone/>
            </a:pPr>
            <a:r>
              <a:rPr lang="en-US" sz="1500" dirty="0">
                <a:solidFill>
                  <a:prstClr val="black"/>
                </a:solidFill>
                <a:latin typeface="Calibri"/>
              </a:rPr>
              <a:t>The SOW is based on and shall be done in accordance with: (1) the May 1, 2007 Remedial Action Plan Modification (RAPM), inclusive of supplemental information dated through January 2, 2008, for which an Amended RAP Approval Order was issued on February 22, 2008; (2) an already prepared Maintenance of Traffic (MOT) plan for the temporary rerouting of traffic and roadway reconstruction; (3) an important clarification herein regarding the term “phases” (Section 2.2 of this SOW); and (4) information herein that supersedes the dimensions in the approved RAPM that define the remediation zone containing the northbound and southbound lanes (Section 2.2 and Section 4.1.10).</a:t>
            </a:r>
          </a:p>
          <a:p>
            <a:pPr marL="0" indent="0">
              <a:buNone/>
            </a:pPr>
            <a:endParaRPr lang="en-US" dirty="0"/>
          </a:p>
        </p:txBody>
      </p:sp>
      <p:sp>
        <p:nvSpPr>
          <p:cNvPr id="4" name="Slide Number Placeholder 3"/>
          <p:cNvSpPr>
            <a:spLocks noGrp="1"/>
          </p:cNvSpPr>
          <p:nvPr>
            <p:ph type="sldNum" sz="quarter" idx="12"/>
          </p:nvPr>
        </p:nvSpPr>
        <p:spPr/>
        <p:txBody>
          <a:bodyPr/>
          <a:lstStyle/>
          <a:p>
            <a:fld id="{ECA950DE-4DE7-4DAE-A8A1-D7FF25CA807F}" type="slidenum">
              <a:rPr lang="en-US" smtClean="0"/>
              <a:pPr/>
              <a:t>35</a:t>
            </a:fld>
            <a:endParaRPr lang="en-US" dirty="0"/>
          </a:p>
        </p:txBody>
      </p:sp>
    </p:spTree>
    <p:extLst>
      <p:ext uri="{BB962C8B-B14F-4D97-AF65-F5344CB8AC3E}">
        <p14:creationId xmlns:p14="http://schemas.microsoft.com/office/powerpoint/2010/main" val="15698742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Site Specific Scope</a:t>
            </a:r>
          </a:p>
        </p:txBody>
      </p:sp>
      <p:sp>
        <p:nvSpPr>
          <p:cNvPr id="3" name="Content Placeholder 2"/>
          <p:cNvSpPr>
            <a:spLocks noGrp="1"/>
          </p:cNvSpPr>
          <p:nvPr>
            <p:ph idx="1"/>
          </p:nvPr>
        </p:nvSpPr>
        <p:spPr/>
        <p:txBody>
          <a:bodyPr/>
          <a:lstStyle/>
          <a:p>
            <a:r>
              <a:rPr lang="en-US" dirty="0"/>
              <a:t>Overview</a:t>
            </a:r>
          </a:p>
          <a:p>
            <a:r>
              <a:rPr lang="en-US" dirty="0"/>
              <a:t>Detailed Scope of Work - Must clearly establish all services that the contractor is required to perform</a:t>
            </a:r>
          </a:p>
          <a:p>
            <a:r>
              <a:rPr lang="en-US" dirty="0"/>
              <a:t>Identify Specific Tasks - Identifying Logical Completion Points for Payments</a:t>
            </a:r>
          </a:p>
          <a:p>
            <a:r>
              <a:rPr lang="en-US" dirty="0"/>
              <a:t>Performance Measures</a:t>
            </a:r>
          </a:p>
          <a:p>
            <a:endParaRPr lang="en-US" dirty="0"/>
          </a:p>
        </p:txBody>
      </p:sp>
      <p:sp>
        <p:nvSpPr>
          <p:cNvPr id="4" name="Slide Number Placeholder 3"/>
          <p:cNvSpPr>
            <a:spLocks noGrp="1"/>
          </p:cNvSpPr>
          <p:nvPr>
            <p:ph type="sldNum" sz="quarter" idx="12"/>
          </p:nvPr>
        </p:nvSpPr>
        <p:spPr/>
        <p:txBody>
          <a:bodyPr/>
          <a:lstStyle/>
          <a:p>
            <a:fld id="{ECA950DE-4DE7-4DAE-A8A1-D7FF25CA807F}" type="slidenum">
              <a:rPr lang="en-US" smtClean="0"/>
              <a:pPr/>
              <a:t>36</a:t>
            </a:fld>
            <a:endParaRPr lang="en-US" dirty="0"/>
          </a:p>
        </p:txBody>
      </p:sp>
    </p:spTree>
    <p:extLst>
      <p:ext uri="{BB962C8B-B14F-4D97-AF65-F5344CB8AC3E}">
        <p14:creationId xmlns:p14="http://schemas.microsoft.com/office/powerpoint/2010/main" val="39165729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8458200" cy="1143000"/>
          </a:xfrm>
        </p:spPr>
        <p:txBody>
          <a:bodyPr>
            <a:normAutofit fontScale="90000"/>
          </a:bodyPr>
          <a:lstStyle/>
          <a:p>
            <a:r>
              <a:rPr lang="en-US" dirty="0"/>
              <a:t>Detailed Scope of Work - Examples</a:t>
            </a:r>
          </a:p>
        </p:txBody>
      </p:sp>
      <p:sp>
        <p:nvSpPr>
          <p:cNvPr id="3" name="Content Placeholder 2"/>
          <p:cNvSpPr>
            <a:spLocks noGrp="1"/>
          </p:cNvSpPr>
          <p:nvPr>
            <p:ph idx="1"/>
          </p:nvPr>
        </p:nvSpPr>
        <p:spPr/>
        <p:txBody>
          <a:bodyPr/>
          <a:lstStyle/>
          <a:p>
            <a:r>
              <a:rPr lang="en-US" dirty="0"/>
              <a:t>Low Score Assessment (LSA)</a:t>
            </a:r>
          </a:p>
          <a:p>
            <a:r>
              <a:rPr lang="en-US" dirty="0"/>
              <a:t>Natural Attenuation Monitoring (NAM)</a:t>
            </a:r>
          </a:p>
          <a:p>
            <a:r>
              <a:rPr lang="en-US" dirty="0"/>
              <a:t>Remedial Action Construction (RAC)</a:t>
            </a:r>
          </a:p>
          <a:p>
            <a:r>
              <a:rPr lang="en-US" dirty="0"/>
              <a:t>Site Assessment (SA)</a:t>
            </a:r>
          </a:p>
          <a:p>
            <a:r>
              <a:rPr lang="en-US" dirty="0"/>
              <a:t>Source Removal (SR)</a:t>
            </a:r>
          </a:p>
          <a:p>
            <a:endParaRPr lang="en-US" dirty="0"/>
          </a:p>
        </p:txBody>
      </p:sp>
      <p:sp>
        <p:nvSpPr>
          <p:cNvPr id="4" name="Slide Number Placeholder 3"/>
          <p:cNvSpPr>
            <a:spLocks noGrp="1"/>
          </p:cNvSpPr>
          <p:nvPr>
            <p:ph type="sldNum" sz="quarter" idx="12"/>
          </p:nvPr>
        </p:nvSpPr>
        <p:spPr/>
        <p:txBody>
          <a:bodyPr/>
          <a:lstStyle/>
          <a:p>
            <a:fld id="{ECA950DE-4DE7-4DAE-A8A1-D7FF25CA807F}" type="slidenum">
              <a:rPr lang="en-US" smtClean="0"/>
              <a:pPr/>
              <a:t>37</a:t>
            </a:fld>
            <a:endParaRPr lang="en-US" dirty="0"/>
          </a:p>
        </p:txBody>
      </p:sp>
    </p:spTree>
    <p:extLst>
      <p:ext uri="{BB962C8B-B14F-4D97-AF65-F5344CB8AC3E}">
        <p14:creationId xmlns:p14="http://schemas.microsoft.com/office/powerpoint/2010/main" val="36950618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Warranty</a:t>
            </a:r>
          </a:p>
        </p:txBody>
      </p:sp>
      <p:sp>
        <p:nvSpPr>
          <p:cNvPr id="3" name="Content Placeholder 2"/>
          <p:cNvSpPr>
            <a:spLocks noGrp="1"/>
          </p:cNvSpPr>
          <p:nvPr>
            <p:ph idx="1"/>
          </p:nvPr>
        </p:nvSpPr>
        <p:spPr/>
        <p:txBody>
          <a:bodyPr>
            <a:normAutofit lnSpcReduction="10000"/>
          </a:bodyPr>
          <a:lstStyle/>
          <a:p>
            <a:r>
              <a:rPr lang="en-US" dirty="0"/>
              <a:t>A statement for warranty is used only for RAC’s, RAP’s, SR’s, Dewatering, SA’s, WA and O&amp;M’s SOW</a:t>
            </a:r>
          </a:p>
          <a:p>
            <a:r>
              <a:rPr lang="en-US" dirty="0"/>
              <a:t>Warranty period must be a year after the end of the project.</a:t>
            </a:r>
          </a:p>
          <a:p>
            <a:r>
              <a:rPr lang="en-US" dirty="0"/>
              <a:t>Purchase Order will end a Year after the completion of the SOW to cover the warranty period. </a:t>
            </a:r>
          </a:p>
          <a:p>
            <a:r>
              <a:rPr lang="en-US" dirty="0"/>
              <a:t>Retainage is withheld until the end of the warranty period???</a:t>
            </a:r>
          </a:p>
          <a:p>
            <a:endParaRPr lang="en-US" dirty="0"/>
          </a:p>
        </p:txBody>
      </p:sp>
      <p:sp>
        <p:nvSpPr>
          <p:cNvPr id="4" name="Slide Number Placeholder 3"/>
          <p:cNvSpPr>
            <a:spLocks noGrp="1"/>
          </p:cNvSpPr>
          <p:nvPr>
            <p:ph type="sldNum" sz="quarter" idx="12"/>
          </p:nvPr>
        </p:nvSpPr>
        <p:spPr/>
        <p:txBody>
          <a:bodyPr/>
          <a:lstStyle/>
          <a:p>
            <a:fld id="{ECA950DE-4DE7-4DAE-A8A1-D7FF25CA807F}" type="slidenum">
              <a:rPr lang="en-US" smtClean="0"/>
              <a:pPr/>
              <a:t>38</a:t>
            </a:fld>
            <a:endParaRPr lang="en-US" dirty="0"/>
          </a:p>
        </p:txBody>
      </p:sp>
    </p:spTree>
    <p:extLst>
      <p:ext uri="{BB962C8B-B14F-4D97-AF65-F5344CB8AC3E}">
        <p14:creationId xmlns:p14="http://schemas.microsoft.com/office/powerpoint/2010/main" val="31394956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Warranty Statement</a:t>
            </a:r>
          </a:p>
        </p:txBody>
      </p:sp>
      <p:sp>
        <p:nvSpPr>
          <p:cNvPr id="3" name="Content Placeholder 2"/>
          <p:cNvSpPr>
            <a:spLocks noGrp="1"/>
          </p:cNvSpPr>
          <p:nvPr>
            <p:ph idx="1"/>
          </p:nvPr>
        </p:nvSpPr>
        <p:spPr/>
        <p:txBody>
          <a:bodyPr>
            <a:normAutofit fontScale="92500" lnSpcReduction="10000"/>
          </a:bodyPr>
          <a:lstStyle/>
          <a:p>
            <a:pPr marL="0" lvl="0" indent="0" defTabSz="457200">
              <a:buNone/>
            </a:pPr>
            <a:r>
              <a:rPr lang="en-US" sz="2500" b="1" u="sng" dirty="0">
                <a:solidFill>
                  <a:prstClr val="black"/>
                </a:solidFill>
                <a:latin typeface="Calibri"/>
              </a:rPr>
              <a:t>4</a:t>
            </a:r>
            <a:r>
              <a:rPr lang="x-none" sz="2500" b="1" u="sng">
                <a:solidFill>
                  <a:prstClr val="black"/>
                </a:solidFill>
                <a:latin typeface="Calibri"/>
              </a:rPr>
              <a:t>.0       Warranty</a:t>
            </a:r>
            <a:endParaRPr lang="en-US" sz="2500" b="1" dirty="0">
              <a:solidFill>
                <a:prstClr val="black"/>
              </a:solidFill>
              <a:latin typeface="Calibri"/>
            </a:endParaRPr>
          </a:p>
          <a:p>
            <a:pPr marL="0" lvl="0" indent="0" defTabSz="457200">
              <a:buNone/>
            </a:pPr>
            <a:br>
              <a:rPr lang="en-US" sz="2500" dirty="0">
                <a:solidFill>
                  <a:prstClr val="black"/>
                </a:solidFill>
                <a:latin typeface="Calibri"/>
              </a:rPr>
            </a:br>
            <a:r>
              <a:rPr lang="en-US" sz="2500" dirty="0">
                <a:solidFill>
                  <a:prstClr val="black"/>
                </a:solidFill>
                <a:latin typeface="Calibri"/>
              </a:rPr>
              <a:t>The work shall include a one-year warranty from the date of acceptance of work for all workmanship and equipment provided and installed by the Contractor.  The Contractor is responsible for replacing and correcting any defective equipment or failures due to poor workmanship during the one-year warranty period. The warranty period shall survive the term of the MFMP PO.  Contractor shall provide a plan of intended repairs or replacements within fourteen (14) days of notification of warranty claim by DEP. Any refusal or failures by the Contractor to replace or correct deficiencies may result in the suspension of all other work assigned under the ATC.</a:t>
            </a:r>
          </a:p>
          <a:p>
            <a:pPr marL="0" indent="0">
              <a:buNone/>
            </a:pPr>
            <a:endParaRPr lang="en-US" dirty="0"/>
          </a:p>
        </p:txBody>
      </p:sp>
      <p:sp>
        <p:nvSpPr>
          <p:cNvPr id="4" name="Slide Number Placeholder 3"/>
          <p:cNvSpPr>
            <a:spLocks noGrp="1"/>
          </p:cNvSpPr>
          <p:nvPr>
            <p:ph type="sldNum" sz="quarter" idx="12"/>
          </p:nvPr>
        </p:nvSpPr>
        <p:spPr/>
        <p:txBody>
          <a:bodyPr/>
          <a:lstStyle/>
          <a:p>
            <a:fld id="{ECA950DE-4DE7-4DAE-A8A1-D7FF25CA807F}" type="slidenum">
              <a:rPr lang="en-US" smtClean="0"/>
              <a:pPr/>
              <a:t>39</a:t>
            </a:fld>
            <a:endParaRPr lang="en-US" dirty="0"/>
          </a:p>
        </p:txBody>
      </p:sp>
    </p:spTree>
    <p:extLst>
      <p:ext uri="{BB962C8B-B14F-4D97-AF65-F5344CB8AC3E}">
        <p14:creationId xmlns:p14="http://schemas.microsoft.com/office/powerpoint/2010/main" val="4134270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hidden="1"/>
          <p:cNvSpPr>
            <a:spLocks noGrp="1"/>
          </p:cNvSpPr>
          <p:nvPr>
            <p:ph type="title"/>
          </p:nvPr>
        </p:nvSpPr>
        <p:spPr/>
        <p:txBody>
          <a:bodyPr>
            <a:normAutofit fontScale="90000"/>
          </a:bodyPr>
          <a:lstStyle/>
          <a:p>
            <a:r>
              <a:rPr lang="en-US" dirty="0"/>
              <a:t>Petroleum Restoration Program</a:t>
            </a:r>
            <a:br>
              <a:rPr lang="en-US" dirty="0"/>
            </a:br>
            <a:endParaRPr lang="en-US" dirty="0"/>
          </a:p>
        </p:txBody>
      </p:sp>
      <p:sp>
        <p:nvSpPr>
          <p:cNvPr id="50" name="Content Placeholder 49"/>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ECA950DE-4DE7-4DAE-A8A1-D7FF25CA807F}" type="slidenum">
              <a:rPr lang="en-US" smtClean="0"/>
              <a:pPr/>
              <a:t>4</a:t>
            </a:fld>
            <a:endParaRPr lang="en-US" dirty="0"/>
          </a:p>
        </p:txBody>
      </p:sp>
      <p:pic>
        <p:nvPicPr>
          <p:cNvPr id="5" name="Picture 4" descr="PRP Site Manager Workshop&#10;March 25, 2014"/>
          <p:cNvPicPr>
            <a:picLocks noChangeAspect="1"/>
          </p:cNvPicPr>
          <p:nvPr/>
        </p:nvPicPr>
        <p:blipFill>
          <a:blip r:embed="rId2" cstate="print"/>
          <a:stretch>
            <a:fillRect/>
          </a:stretch>
        </p:blipFill>
        <p:spPr>
          <a:xfrm>
            <a:off x="0" y="0"/>
            <a:ext cx="9144000" cy="6858000"/>
          </a:xfrm>
          <a:prstGeom prst="rect">
            <a:avLst/>
          </a:prstGeom>
        </p:spPr>
      </p:pic>
      <p:sp>
        <p:nvSpPr>
          <p:cNvPr id="6" name="TextBox 5"/>
          <p:cNvSpPr txBox="1"/>
          <p:nvPr/>
        </p:nvSpPr>
        <p:spPr>
          <a:xfrm>
            <a:off x="420062" y="2396616"/>
            <a:ext cx="8303876" cy="1046440"/>
          </a:xfrm>
          <a:prstGeom prst="rect">
            <a:avLst/>
          </a:prstGeom>
          <a:noFill/>
        </p:spPr>
        <p:txBody>
          <a:bodyPr wrap="none" rtlCol="0">
            <a:spAutoFit/>
          </a:bodyPr>
          <a:lstStyle/>
          <a:p>
            <a:pPr lvl="0" algn="ctr"/>
            <a:r>
              <a:rPr lang="en-US" sz="4400" b="1" dirty="0">
                <a:solidFill>
                  <a:srgbClr val="003300"/>
                </a:solidFill>
                <a:latin typeface="Book Antiqua"/>
              </a:rPr>
              <a:t>Petroleum Restoration Program</a:t>
            </a:r>
            <a:endParaRPr lang="en-US" sz="4400" b="1" dirty="0">
              <a:solidFill>
                <a:srgbClr val="000000"/>
              </a:solidFill>
              <a:latin typeface="Arial" pitchFamily="34" charset="0"/>
              <a:cs typeface="Arial" pitchFamily="34" charset="0"/>
            </a:endParaRPr>
          </a:p>
          <a:p>
            <a:endParaRPr lang="en-US" dirty="0"/>
          </a:p>
        </p:txBody>
      </p:sp>
      <p:sp>
        <p:nvSpPr>
          <p:cNvPr id="7" name="TextBox 6"/>
          <p:cNvSpPr txBox="1"/>
          <p:nvPr/>
        </p:nvSpPr>
        <p:spPr>
          <a:xfrm>
            <a:off x="2743200" y="3299196"/>
            <a:ext cx="3258264" cy="1477328"/>
          </a:xfrm>
          <a:prstGeom prst="rect">
            <a:avLst/>
          </a:prstGeom>
          <a:noFill/>
        </p:spPr>
        <p:txBody>
          <a:bodyPr wrap="none" rtlCol="0">
            <a:spAutoFit/>
          </a:bodyPr>
          <a:lstStyle/>
          <a:p>
            <a:pPr algn="ctr" fontAlgn="auto">
              <a:spcBef>
                <a:spcPts val="0"/>
              </a:spcBef>
              <a:spcAft>
                <a:spcPts val="0"/>
              </a:spcAft>
              <a:defRPr/>
            </a:pPr>
            <a:r>
              <a:rPr lang="en-US" b="1" dirty="0">
                <a:solidFill>
                  <a:schemeClr val="bg2">
                    <a:lumMod val="25000"/>
                  </a:schemeClr>
                </a:solidFill>
                <a:cs typeface="Arial" pitchFamily="34" charset="0"/>
              </a:rPr>
              <a:t>Valerie K. Huegel</a:t>
            </a:r>
          </a:p>
          <a:p>
            <a:pPr algn="ctr" fontAlgn="auto">
              <a:spcBef>
                <a:spcPts val="0"/>
              </a:spcBef>
              <a:spcAft>
                <a:spcPts val="0"/>
              </a:spcAft>
              <a:defRPr/>
            </a:pPr>
            <a:r>
              <a:rPr lang="en-US" b="1" dirty="0">
                <a:solidFill>
                  <a:schemeClr val="bg2">
                    <a:lumMod val="25000"/>
                  </a:schemeClr>
                </a:solidFill>
                <a:cs typeface="Arial" pitchFamily="34" charset="0"/>
              </a:rPr>
              <a:t>Administrator</a:t>
            </a:r>
          </a:p>
          <a:p>
            <a:pPr algn="ctr" fontAlgn="auto">
              <a:spcBef>
                <a:spcPts val="0"/>
              </a:spcBef>
              <a:spcAft>
                <a:spcPts val="0"/>
              </a:spcAft>
              <a:defRPr/>
            </a:pPr>
            <a:r>
              <a:rPr lang="en-US" b="1" dirty="0">
                <a:solidFill>
                  <a:schemeClr val="bg2">
                    <a:lumMod val="25000"/>
                  </a:schemeClr>
                </a:solidFill>
                <a:cs typeface="Arial" pitchFamily="34" charset="0"/>
              </a:rPr>
              <a:t>Petroleum Restoration Program </a:t>
            </a:r>
          </a:p>
          <a:p>
            <a:pPr algn="ctr" fontAlgn="auto">
              <a:spcBef>
                <a:spcPts val="0"/>
              </a:spcBef>
              <a:spcAft>
                <a:spcPts val="0"/>
              </a:spcAft>
              <a:defRPr/>
            </a:pPr>
            <a:r>
              <a:rPr lang="en-US" b="1" dirty="0">
                <a:solidFill>
                  <a:schemeClr val="bg2">
                    <a:lumMod val="25000"/>
                  </a:schemeClr>
                </a:solidFill>
                <a:cs typeface="Arial" pitchFamily="34" charset="0"/>
              </a:rPr>
              <a:t>Division of Waste Management</a:t>
            </a:r>
          </a:p>
          <a:p>
            <a:endParaRPr lang="en-US" dirty="0"/>
          </a:p>
        </p:txBody>
      </p:sp>
      <p:sp>
        <p:nvSpPr>
          <p:cNvPr id="8" name="TextBox 7"/>
          <p:cNvSpPr txBox="1"/>
          <p:nvPr/>
        </p:nvSpPr>
        <p:spPr>
          <a:xfrm>
            <a:off x="2890209" y="5181600"/>
            <a:ext cx="2481513" cy="923330"/>
          </a:xfrm>
          <a:prstGeom prst="rect">
            <a:avLst/>
          </a:prstGeom>
          <a:noFill/>
        </p:spPr>
        <p:txBody>
          <a:bodyPr wrap="none" rtlCol="0">
            <a:spAutoFit/>
          </a:bodyPr>
          <a:lstStyle/>
          <a:p>
            <a:pPr algn="ctr"/>
            <a:r>
              <a:rPr lang="en-US" b="1" dirty="0">
                <a:solidFill>
                  <a:schemeClr val="bg2">
                    <a:lumMod val="25000"/>
                  </a:schemeClr>
                </a:solidFill>
                <a:cs typeface="Arial" pitchFamily="34" charset="0"/>
              </a:rPr>
              <a:t>Site Manager Workshop</a:t>
            </a:r>
          </a:p>
          <a:p>
            <a:pPr algn="ctr"/>
            <a:r>
              <a:rPr lang="en-US" b="1" dirty="0">
                <a:solidFill>
                  <a:schemeClr val="bg2">
                    <a:lumMod val="25000"/>
                  </a:schemeClr>
                </a:solidFill>
                <a:cs typeface="Arial" pitchFamily="34" charset="0"/>
              </a:rPr>
              <a:t>March 25, 2014</a:t>
            </a:r>
          </a:p>
          <a:p>
            <a:endParaRPr lang="en-US" dirty="0"/>
          </a:p>
        </p:txBody>
      </p:sp>
    </p:spTree>
    <p:extLst>
      <p:ext uri="{BB962C8B-B14F-4D97-AF65-F5344CB8AC3E}">
        <p14:creationId xmlns:p14="http://schemas.microsoft.com/office/powerpoint/2010/main" val="33767335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Deliverables</a:t>
            </a:r>
          </a:p>
        </p:txBody>
      </p:sp>
      <p:sp>
        <p:nvSpPr>
          <p:cNvPr id="3" name="Content Placeholder 2"/>
          <p:cNvSpPr>
            <a:spLocks noGrp="1"/>
          </p:cNvSpPr>
          <p:nvPr>
            <p:ph idx="1"/>
          </p:nvPr>
        </p:nvSpPr>
        <p:spPr/>
        <p:txBody>
          <a:bodyPr/>
          <a:lstStyle/>
          <a:p>
            <a:r>
              <a:rPr lang="en-US" dirty="0"/>
              <a:t>All deliverables stated must be quantifiable and measurable</a:t>
            </a:r>
          </a:p>
          <a:p>
            <a:r>
              <a:rPr lang="en-US" dirty="0"/>
              <a:t>A deliverable must be directly related to the SOW</a:t>
            </a:r>
          </a:p>
          <a:p>
            <a:r>
              <a:rPr lang="en-US" dirty="0"/>
              <a:t>A deliverable is needed for each invoicing point.  (Note: All deliverables must be accepted in writing by the Site Manager before payment)</a:t>
            </a:r>
          </a:p>
          <a:p>
            <a:endParaRPr lang="en-US" dirty="0"/>
          </a:p>
        </p:txBody>
      </p:sp>
      <p:sp>
        <p:nvSpPr>
          <p:cNvPr id="4" name="Slide Number Placeholder 3"/>
          <p:cNvSpPr>
            <a:spLocks noGrp="1"/>
          </p:cNvSpPr>
          <p:nvPr>
            <p:ph type="sldNum" sz="quarter" idx="12"/>
          </p:nvPr>
        </p:nvSpPr>
        <p:spPr/>
        <p:txBody>
          <a:bodyPr/>
          <a:lstStyle/>
          <a:p>
            <a:fld id="{ECA950DE-4DE7-4DAE-A8A1-D7FF25CA807F}" type="slidenum">
              <a:rPr lang="en-US" smtClean="0"/>
              <a:pPr/>
              <a:t>40</a:t>
            </a:fld>
            <a:endParaRPr lang="en-US" dirty="0"/>
          </a:p>
        </p:txBody>
      </p:sp>
    </p:spTree>
    <p:extLst>
      <p:ext uri="{BB962C8B-B14F-4D97-AF65-F5344CB8AC3E}">
        <p14:creationId xmlns:p14="http://schemas.microsoft.com/office/powerpoint/2010/main" val="14650451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Measures</a:t>
            </a:r>
          </a:p>
        </p:txBody>
      </p:sp>
      <p:sp>
        <p:nvSpPr>
          <p:cNvPr id="3" name="Content Placeholder 2"/>
          <p:cNvSpPr>
            <a:spLocks noGrp="1"/>
          </p:cNvSpPr>
          <p:nvPr>
            <p:ph idx="1"/>
          </p:nvPr>
        </p:nvSpPr>
        <p:spPr/>
        <p:txBody>
          <a:bodyPr/>
          <a:lstStyle/>
          <a:p>
            <a:r>
              <a:rPr lang="en-US" dirty="0"/>
              <a:t>Must be directly related to the Task in supporting performance.  For example: Source Removal with excavation of 100,000 cy may establish an invoicing and deliverable point at a minimum specified excavation interval of 25,000 cy, with the understanding that the final invoice may be for less than the 25,000.</a:t>
            </a:r>
          </a:p>
        </p:txBody>
      </p:sp>
      <p:sp>
        <p:nvSpPr>
          <p:cNvPr id="4" name="Slide Number Placeholder 3"/>
          <p:cNvSpPr>
            <a:spLocks noGrp="1"/>
          </p:cNvSpPr>
          <p:nvPr>
            <p:ph type="sldNum" sz="quarter" idx="12"/>
          </p:nvPr>
        </p:nvSpPr>
        <p:spPr/>
        <p:txBody>
          <a:bodyPr/>
          <a:lstStyle/>
          <a:p>
            <a:fld id="{ECA950DE-4DE7-4DAE-A8A1-D7FF25CA807F}" type="slidenum">
              <a:rPr lang="en-US" smtClean="0"/>
              <a:pPr/>
              <a:t>41</a:t>
            </a:fld>
            <a:endParaRPr lang="en-US" dirty="0"/>
          </a:p>
        </p:txBody>
      </p:sp>
    </p:spTree>
    <p:extLst>
      <p:ext uri="{BB962C8B-B14F-4D97-AF65-F5344CB8AC3E}">
        <p14:creationId xmlns:p14="http://schemas.microsoft.com/office/powerpoint/2010/main" val="33771029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848600" cy="990600"/>
          </a:xfrm>
        </p:spPr>
        <p:txBody>
          <a:bodyPr>
            <a:normAutofit fontScale="90000"/>
          </a:bodyPr>
          <a:lstStyle/>
          <a:p>
            <a:r>
              <a:rPr lang="en-US" dirty="0"/>
              <a:t>Invoice, Payments, Performance Schedule</a:t>
            </a:r>
          </a:p>
        </p:txBody>
      </p:sp>
      <p:sp>
        <p:nvSpPr>
          <p:cNvPr id="3" name="Content Placeholder 2"/>
          <p:cNvSpPr>
            <a:spLocks noGrp="1"/>
          </p:cNvSpPr>
          <p:nvPr>
            <p:ph idx="1"/>
          </p:nvPr>
        </p:nvSpPr>
        <p:spPr/>
        <p:txBody>
          <a:bodyPr>
            <a:normAutofit lnSpcReduction="10000"/>
          </a:bodyPr>
          <a:lstStyle/>
          <a:p>
            <a:r>
              <a:rPr lang="en-US" dirty="0"/>
              <a:t>Identifying major tasks for completion during the project</a:t>
            </a:r>
          </a:p>
          <a:p>
            <a:r>
              <a:rPr lang="en-US" dirty="0"/>
              <a:t>Establishing reasonable performance periods based on the issuance of a MFMP Purchase Order (PO)</a:t>
            </a:r>
          </a:p>
          <a:p>
            <a:r>
              <a:rPr lang="en-US" dirty="0"/>
              <a:t>Identifying invoicing and payment opportunities, considering performance measures, for the Contractor and Department to monitor progress</a:t>
            </a:r>
          </a:p>
          <a:p>
            <a:r>
              <a:rPr lang="en-US" dirty="0"/>
              <a:t>Establishes retainage percentage to be withheld pending completion of the scope. </a:t>
            </a:r>
          </a:p>
          <a:p>
            <a:endParaRPr lang="en-US" dirty="0"/>
          </a:p>
        </p:txBody>
      </p:sp>
      <p:sp>
        <p:nvSpPr>
          <p:cNvPr id="4" name="Slide Number Placeholder 3"/>
          <p:cNvSpPr>
            <a:spLocks noGrp="1"/>
          </p:cNvSpPr>
          <p:nvPr>
            <p:ph type="sldNum" sz="quarter" idx="12"/>
          </p:nvPr>
        </p:nvSpPr>
        <p:spPr/>
        <p:txBody>
          <a:bodyPr/>
          <a:lstStyle/>
          <a:p>
            <a:fld id="{ECA950DE-4DE7-4DAE-A8A1-D7FF25CA807F}" type="slidenum">
              <a:rPr lang="en-US" smtClean="0"/>
              <a:pPr/>
              <a:t>42</a:t>
            </a:fld>
            <a:endParaRPr lang="en-US" dirty="0"/>
          </a:p>
        </p:txBody>
      </p:sp>
    </p:spTree>
    <p:extLst>
      <p:ext uri="{BB962C8B-B14F-4D97-AF65-F5344CB8AC3E}">
        <p14:creationId xmlns:p14="http://schemas.microsoft.com/office/powerpoint/2010/main" val="19866391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8229600" cy="1143000"/>
          </a:xfrm>
        </p:spPr>
        <p:txBody>
          <a:bodyPr/>
          <a:lstStyle/>
          <a:p>
            <a:r>
              <a:rPr lang="en-US" dirty="0"/>
              <a:t>Invoice and Payment Example</a:t>
            </a:r>
          </a:p>
        </p:txBody>
      </p:sp>
      <p:sp>
        <p:nvSpPr>
          <p:cNvPr id="3" name="Content Placeholder 2"/>
          <p:cNvSpPr>
            <a:spLocks noGrp="1"/>
          </p:cNvSpPr>
          <p:nvPr>
            <p:ph idx="1"/>
          </p:nvPr>
        </p:nvSpPr>
        <p:spPr/>
        <p:txBody>
          <a:bodyPr>
            <a:normAutofit lnSpcReduction="10000"/>
          </a:bodyPr>
          <a:lstStyle/>
          <a:p>
            <a:pPr marL="0" lvl="0" indent="0" defTabSz="457200">
              <a:buNone/>
            </a:pPr>
            <a:r>
              <a:rPr lang="en-US" sz="1600" b="1" dirty="0">
                <a:solidFill>
                  <a:prstClr val="black"/>
                </a:solidFill>
                <a:latin typeface="Calibri"/>
              </a:rPr>
              <a:t>INVOICING AND PAYMENTS</a:t>
            </a:r>
            <a:endParaRPr lang="en-US" sz="1600" dirty="0">
              <a:solidFill>
                <a:prstClr val="black"/>
              </a:solidFill>
              <a:latin typeface="Calibri"/>
            </a:endParaRPr>
          </a:p>
          <a:p>
            <a:pPr marL="0" lvl="0" indent="0" defTabSz="457200">
              <a:buNone/>
            </a:pPr>
            <a:r>
              <a:rPr lang="en-US" sz="1600" b="1" dirty="0">
                <a:solidFill>
                  <a:prstClr val="black"/>
                </a:solidFill>
                <a:latin typeface="Calibri"/>
              </a:rPr>
              <a:t> </a:t>
            </a:r>
            <a:endParaRPr lang="en-US" sz="1600" dirty="0">
              <a:solidFill>
                <a:prstClr val="black"/>
              </a:solidFill>
              <a:latin typeface="Calibri"/>
            </a:endParaRPr>
          </a:p>
          <a:p>
            <a:pPr marL="0" lvl="0" indent="0" defTabSz="457200">
              <a:buNone/>
            </a:pPr>
            <a:r>
              <a:rPr lang="en-US" sz="1600" dirty="0">
                <a:solidFill>
                  <a:prstClr val="black"/>
                </a:solidFill>
                <a:latin typeface="Calibri"/>
              </a:rPr>
              <a:t>No invoice will be paid prior to submission and approval of applicable affidavits. Invoices may be submitted upon completion of individual tasks as specified in Section T of this Scope of Work, or not more frequently than every thirty (30) days for completed work. Each invoice request must contain all documentation of performance as specified in the ATC, the applicable Scope of Work, and/or the Schedule of Pay items. </a:t>
            </a:r>
          </a:p>
          <a:p>
            <a:pPr marL="0" lvl="0" indent="0" defTabSz="457200">
              <a:buNone/>
            </a:pPr>
            <a:r>
              <a:rPr lang="en-US" sz="1600" dirty="0">
                <a:solidFill>
                  <a:prstClr val="black"/>
                </a:solidFill>
                <a:latin typeface="Calibri"/>
              </a:rPr>
              <a:t>	</a:t>
            </a:r>
          </a:p>
          <a:p>
            <a:pPr marL="0" lvl="0" indent="0" defTabSz="457200">
              <a:buNone/>
            </a:pPr>
            <a:r>
              <a:rPr lang="en-US" sz="1600" dirty="0">
                <a:solidFill>
                  <a:prstClr val="black"/>
                </a:solidFill>
                <a:latin typeface="Calibri"/>
              </a:rPr>
              <a:t>If a deliverable is deemed unsatisfactory the Contractor shall re-perform the work needed to insure satisfactory deliverables, at no additional cost to the Department. Failure to provide all deliverables, or failure to provide deliverables which are satisfactory, or failure to meet the specified deliverable timelines, shall result in non-payment, loss of retainage, or other financial consequences, and/or termination of the Purchase Order, as specified in the ATC.</a:t>
            </a:r>
          </a:p>
          <a:p>
            <a:pPr marL="0" lvl="0" indent="0" defTabSz="457200">
              <a:buNone/>
            </a:pPr>
            <a:r>
              <a:rPr lang="en-US" sz="1600" dirty="0">
                <a:solidFill>
                  <a:prstClr val="black"/>
                </a:solidFill>
                <a:latin typeface="Calibri"/>
              </a:rPr>
              <a:t> </a:t>
            </a:r>
          </a:p>
          <a:p>
            <a:pPr marL="0" lvl="0" indent="0" defTabSz="457200">
              <a:buNone/>
            </a:pPr>
            <a:r>
              <a:rPr lang="en-US" sz="1600" dirty="0">
                <a:solidFill>
                  <a:prstClr val="black"/>
                </a:solidFill>
                <a:latin typeface="Calibri"/>
              </a:rPr>
              <a:t>Retainage shall be withheld in the amount of 10% from each payment by DEP until completion and approval of all tasks.  Contractor shall submit Release of Claims and request for retainage with the final invoice.  Payment of retainage will be reduced by the amount of any assessed financial consequences.</a:t>
            </a:r>
          </a:p>
          <a:p>
            <a:pPr marL="0" indent="0">
              <a:buNone/>
            </a:pPr>
            <a:endParaRPr lang="en-US" dirty="0"/>
          </a:p>
        </p:txBody>
      </p:sp>
      <p:sp>
        <p:nvSpPr>
          <p:cNvPr id="4" name="Slide Number Placeholder 3"/>
          <p:cNvSpPr>
            <a:spLocks noGrp="1"/>
          </p:cNvSpPr>
          <p:nvPr>
            <p:ph type="sldNum" sz="quarter" idx="12"/>
          </p:nvPr>
        </p:nvSpPr>
        <p:spPr/>
        <p:txBody>
          <a:bodyPr/>
          <a:lstStyle/>
          <a:p>
            <a:fld id="{ECA950DE-4DE7-4DAE-A8A1-D7FF25CA807F}" type="slidenum">
              <a:rPr lang="en-US" smtClean="0"/>
              <a:pPr/>
              <a:t>43</a:t>
            </a:fld>
            <a:endParaRPr lang="en-US" dirty="0"/>
          </a:p>
        </p:txBody>
      </p:sp>
    </p:spTree>
    <p:extLst>
      <p:ext uri="{BB962C8B-B14F-4D97-AF65-F5344CB8AC3E}">
        <p14:creationId xmlns:p14="http://schemas.microsoft.com/office/powerpoint/2010/main" val="10401360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8305800" cy="1143000"/>
          </a:xfrm>
        </p:spPr>
        <p:txBody>
          <a:bodyPr/>
          <a:lstStyle/>
          <a:p>
            <a:r>
              <a:rPr lang="en-US" dirty="0"/>
              <a:t>Performance/Project Schedule</a:t>
            </a:r>
          </a:p>
        </p:txBody>
      </p:sp>
      <p:sp>
        <p:nvSpPr>
          <p:cNvPr id="3" name="Content Placeholder 2"/>
          <p:cNvSpPr>
            <a:spLocks noGrp="1"/>
          </p:cNvSpPr>
          <p:nvPr>
            <p:ph idx="1"/>
          </p:nvPr>
        </p:nvSpPr>
        <p:spPr/>
        <p:txBody>
          <a:bodyPr>
            <a:normAutofit fontScale="92500" lnSpcReduction="10000"/>
          </a:bodyPr>
          <a:lstStyle/>
          <a:p>
            <a:pPr marL="0" lvl="0" indent="0" defTabSz="457200">
              <a:buNone/>
            </a:pPr>
            <a:r>
              <a:rPr lang="en-US" sz="1300" b="1" dirty="0">
                <a:solidFill>
                  <a:prstClr val="black"/>
                </a:solidFill>
                <a:latin typeface="Calibri"/>
              </a:rPr>
              <a:t>PROJECT SCHEDULE – Upon Issuance of a MFMP PO by DEP to the Contractor:</a:t>
            </a:r>
            <a:endParaRPr lang="en-US" sz="1300" dirty="0">
              <a:solidFill>
                <a:prstClr val="black"/>
              </a:solidFill>
              <a:latin typeface="Calibri"/>
            </a:endParaRPr>
          </a:p>
          <a:p>
            <a:pPr marL="0" lvl="0" indent="0" defTabSz="457200">
              <a:buNone/>
            </a:pPr>
            <a:r>
              <a:rPr lang="en-US" sz="1300" dirty="0">
                <a:solidFill>
                  <a:prstClr val="black"/>
                </a:solidFill>
                <a:latin typeface="Calibri"/>
              </a:rPr>
              <a:t> </a:t>
            </a:r>
          </a:p>
          <a:p>
            <a:pPr marL="0" lvl="0" indent="0" defTabSz="457200">
              <a:buNone/>
            </a:pPr>
            <a:r>
              <a:rPr lang="en-US" sz="1300" dirty="0">
                <a:solidFill>
                  <a:prstClr val="black"/>
                </a:solidFill>
                <a:latin typeface="Calibri"/>
              </a:rPr>
              <a:t>Below is the </a:t>
            </a:r>
            <a:r>
              <a:rPr lang="en-US" sz="1300" dirty="0" err="1">
                <a:solidFill>
                  <a:prstClr val="black"/>
                </a:solidFill>
                <a:latin typeface="Calibri"/>
              </a:rPr>
              <a:t>proposedschedule</a:t>
            </a:r>
            <a:r>
              <a:rPr lang="en-US" sz="1300" dirty="0">
                <a:solidFill>
                  <a:prstClr val="black"/>
                </a:solidFill>
                <a:latin typeface="Calibri"/>
              </a:rPr>
              <a:t> for the project for the items listed below.</a:t>
            </a:r>
          </a:p>
          <a:p>
            <a:pPr marL="0" lvl="0" indent="0" defTabSz="457200">
              <a:buNone/>
            </a:pPr>
            <a:endParaRPr lang="en-US" sz="1300" dirty="0">
              <a:solidFill>
                <a:prstClr val="black"/>
              </a:solidFill>
              <a:latin typeface="Calibri"/>
            </a:endParaRPr>
          </a:p>
          <a:p>
            <a:pPr marL="0" lvl="0" indent="0" defTabSz="457200">
              <a:buNone/>
            </a:pPr>
            <a:r>
              <a:rPr lang="en-US" sz="1300" dirty="0">
                <a:solidFill>
                  <a:prstClr val="black"/>
                </a:solidFill>
                <a:latin typeface="Calibri"/>
              </a:rPr>
              <a:t>MFMP Purchase Order issuance date:  Day 1</a:t>
            </a:r>
          </a:p>
          <a:p>
            <a:pPr marL="0" lvl="0" indent="0" defTabSz="457200">
              <a:buNone/>
            </a:pPr>
            <a:r>
              <a:rPr lang="en-US" sz="1300" dirty="0">
                <a:solidFill>
                  <a:prstClr val="black"/>
                </a:solidFill>
                <a:latin typeface="Calibri"/>
              </a:rPr>
              <a:t>Completion of Task 1 and delivery of all required affidavits (subject to authority established in Section A), the Historical Summary Worksheet, HASP, proposal with recommended course of action, and the email to DEP regarding Permitting Needs:  Day 60</a:t>
            </a:r>
          </a:p>
          <a:p>
            <a:pPr marL="0" lvl="0" indent="0" defTabSz="457200">
              <a:buNone/>
            </a:pPr>
            <a:r>
              <a:rPr lang="en-US" sz="1300" dirty="0">
                <a:solidFill>
                  <a:prstClr val="black"/>
                </a:solidFill>
                <a:latin typeface="Calibri"/>
              </a:rPr>
              <a:t>DEP review and comments to the deliverables described in Task 1:  Day 74</a:t>
            </a:r>
          </a:p>
          <a:p>
            <a:pPr marL="0" lvl="0" indent="0" defTabSz="457200">
              <a:buNone/>
            </a:pPr>
            <a:r>
              <a:rPr lang="en-US" sz="1300" dirty="0">
                <a:solidFill>
                  <a:prstClr val="black"/>
                </a:solidFill>
                <a:latin typeface="Calibri"/>
              </a:rPr>
              <a:t>Submission of the invoice for Task 1:  Day 79 </a:t>
            </a:r>
          </a:p>
          <a:p>
            <a:pPr marL="0" lvl="0" indent="0" defTabSz="457200">
              <a:buNone/>
            </a:pPr>
            <a:r>
              <a:rPr lang="en-US" sz="1300" dirty="0">
                <a:solidFill>
                  <a:prstClr val="black"/>
                </a:solidFill>
                <a:latin typeface="Calibri"/>
              </a:rPr>
              <a:t>If approved by DEP, Task 2 begin date:  Day 79</a:t>
            </a:r>
          </a:p>
          <a:p>
            <a:pPr marL="0" lvl="0" indent="0" defTabSz="457200">
              <a:buNone/>
            </a:pPr>
            <a:r>
              <a:rPr lang="en-US" sz="1300" dirty="0">
                <a:solidFill>
                  <a:prstClr val="black"/>
                </a:solidFill>
                <a:latin typeface="Calibri"/>
              </a:rPr>
              <a:t>Completion of Task 2 and delivery of the Interim Deliverable to the DEP:  Day 168</a:t>
            </a:r>
          </a:p>
          <a:p>
            <a:pPr marL="0" lvl="0" indent="0" defTabSz="457200">
              <a:buNone/>
            </a:pPr>
            <a:r>
              <a:rPr lang="en-US" sz="1300" dirty="0">
                <a:solidFill>
                  <a:prstClr val="black"/>
                </a:solidFill>
                <a:latin typeface="Calibri"/>
              </a:rPr>
              <a:t>DEP’s review and response to the Task 2 Interim Deliverable:  Day 182</a:t>
            </a:r>
          </a:p>
          <a:p>
            <a:pPr marL="0" lvl="0" indent="0" defTabSz="457200">
              <a:buNone/>
            </a:pPr>
            <a:r>
              <a:rPr lang="en-US" sz="1300" dirty="0">
                <a:solidFill>
                  <a:prstClr val="black"/>
                </a:solidFill>
                <a:latin typeface="Calibri"/>
              </a:rPr>
              <a:t>Submission of the invoice for Task 2:  Day 187 </a:t>
            </a:r>
          </a:p>
          <a:p>
            <a:pPr marL="0" lvl="0" indent="0" defTabSz="457200">
              <a:buNone/>
            </a:pPr>
            <a:r>
              <a:rPr lang="en-US" sz="1300" dirty="0">
                <a:solidFill>
                  <a:prstClr val="black"/>
                </a:solidFill>
                <a:latin typeface="Calibri"/>
              </a:rPr>
              <a:t>If approved by DEP, Task 3 begin date:  Day 187</a:t>
            </a:r>
          </a:p>
          <a:p>
            <a:pPr marL="0" lvl="0" indent="0" defTabSz="457200">
              <a:buNone/>
            </a:pPr>
            <a:r>
              <a:rPr lang="en-US" sz="1300" dirty="0">
                <a:solidFill>
                  <a:prstClr val="black"/>
                </a:solidFill>
                <a:latin typeface="Calibri"/>
              </a:rPr>
              <a:t>Completion of Task 3 and delivery of the TSAR to the DEP:  Day 287</a:t>
            </a:r>
          </a:p>
          <a:p>
            <a:pPr marL="0" lvl="0" indent="0" defTabSz="457200">
              <a:buNone/>
            </a:pPr>
            <a:r>
              <a:rPr lang="en-US" sz="1300" dirty="0">
                <a:solidFill>
                  <a:prstClr val="black"/>
                </a:solidFill>
                <a:latin typeface="Calibri"/>
              </a:rPr>
              <a:t>DEP’s review and response to the Task 3 TSAR:  Day 301</a:t>
            </a:r>
          </a:p>
          <a:p>
            <a:pPr marL="0" lvl="0" indent="0" defTabSz="457200">
              <a:buNone/>
            </a:pPr>
            <a:r>
              <a:rPr lang="en-US" sz="1300" dirty="0">
                <a:solidFill>
                  <a:prstClr val="black"/>
                </a:solidFill>
                <a:latin typeface="Calibri"/>
              </a:rPr>
              <a:t>Submission of final invoice and Release of Claims form:  Day 306</a:t>
            </a:r>
          </a:p>
          <a:p>
            <a:pPr marL="0" lvl="0" indent="0" defTabSz="457200">
              <a:buNone/>
            </a:pPr>
            <a:r>
              <a:rPr lang="en-US" sz="1300" dirty="0">
                <a:solidFill>
                  <a:prstClr val="black"/>
                </a:solidFill>
                <a:latin typeface="Calibri"/>
              </a:rPr>
              <a:t>End date of MFMP Purchase Order:  Day 310</a:t>
            </a:r>
          </a:p>
          <a:p>
            <a:pPr marL="0" lvl="0" indent="0" defTabSz="457200">
              <a:buNone/>
            </a:pPr>
            <a:r>
              <a:rPr lang="en-US" sz="1300" dirty="0">
                <a:solidFill>
                  <a:prstClr val="black"/>
                </a:solidFill>
                <a:latin typeface="Calibri"/>
              </a:rPr>
              <a:t> </a:t>
            </a:r>
          </a:p>
          <a:p>
            <a:pPr marL="0" lvl="0" indent="0" defTabSz="457200">
              <a:buNone/>
            </a:pPr>
            <a:r>
              <a:rPr lang="en-US" sz="1300" dirty="0">
                <a:solidFill>
                  <a:prstClr val="black"/>
                </a:solidFill>
                <a:latin typeface="Calibri"/>
              </a:rPr>
              <a:t>It is understood that should the due date for a deliverable fall on a weekend or State observed holiday, the due date will be recognized as the next State business day. This recognition is for both the Contractor and the DEP in meeting the schedule described above.</a:t>
            </a:r>
          </a:p>
          <a:p>
            <a:pPr marL="0" indent="0">
              <a:buNone/>
            </a:pPr>
            <a:endParaRPr lang="en-US" dirty="0"/>
          </a:p>
        </p:txBody>
      </p:sp>
      <p:sp>
        <p:nvSpPr>
          <p:cNvPr id="4" name="Slide Number Placeholder 3"/>
          <p:cNvSpPr>
            <a:spLocks noGrp="1"/>
          </p:cNvSpPr>
          <p:nvPr>
            <p:ph type="sldNum" sz="quarter" idx="12"/>
          </p:nvPr>
        </p:nvSpPr>
        <p:spPr/>
        <p:txBody>
          <a:bodyPr/>
          <a:lstStyle/>
          <a:p>
            <a:fld id="{ECA950DE-4DE7-4DAE-A8A1-D7FF25CA807F}" type="slidenum">
              <a:rPr lang="en-US" smtClean="0"/>
              <a:pPr/>
              <a:t>44</a:t>
            </a:fld>
            <a:endParaRPr lang="en-US" dirty="0"/>
          </a:p>
        </p:txBody>
      </p:sp>
    </p:spTree>
    <p:extLst>
      <p:ext uri="{BB962C8B-B14F-4D97-AF65-F5344CB8AC3E}">
        <p14:creationId xmlns:p14="http://schemas.microsoft.com/office/powerpoint/2010/main" val="26701890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 Order</a:t>
            </a:r>
          </a:p>
        </p:txBody>
      </p:sp>
      <p:sp>
        <p:nvSpPr>
          <p:cNvPr id="3" name="Content Placeholder 2"/>
          <p:cNvSpPr>
            <a:spLocks noGrp="1"/>
          </p:cNvSpPr>
          <p:nvPr>
            <p:ph idx="1"/>
          </p:nvPr>
        </p:nvSpPr>
        <p:spPr/>
        <p:txBody>
          <a:bodyPr/>
          <a:lstStyle/>
          <a:p>
            <a:r>
              <a:rPr lang="en-US" dirty="0"/>
              <a:t>The Department is considering a process for handling in field change request that must be addressed in order to avoid Contractor down time</a:t>
            </a:r>
          </a:p>
          <a:p>
            <a:endParaRPr lang="en-US" dirty="0"/>
          </a:p>
        </p:txBody>
      </p:sp>
      <p:sp>
        <p:nvSpPr>
          <p:cNvPr id="4" name="Slide Number Placeholder 3"/>
          <p:cNvSpPr>
            <a:spLocks noGrp="1"/>
          </p:cNvSpPr>
          <p:nvPr>
            <p:ph type="sldNum" sz="quarter" idx="12"/>
          </p:nvPr>
        </p:nvSpPr>
        <p:spPr/>
        <p:txBody>
          <a:bodyPr/>
          <a:lstStyle/>
          <a:p>
            <a:fld id="{ECA950DE-4DE7-4DAE-A8A1-D7FF25CA807F}" type="slidenum">
              <a:rPr lang="en-US" smtClean="0"/>
              <a:pPr/>
              <a:t>45</a:t>
            </a:fld>
            <a:endParaRPr lang="en-US" dirty="0"/>
          </a:p>
        </p:txBody>
      </p:sp>
    </p:spTree>
    <p:extLst>
      <p:ext uri="{BB962C8B-B14F-4D97-AF65-F5344CB8AC3E}">
        <p14:creationId xmlns:p14="http://schemas.microsoft.com/office/powerpoint/2010/main" val="23352504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 Order Language</a:t>
            </a:r>
          </a:p>
        </p:txBody>
      </p:sp>
      <p:sp>
        <p:nvSpPr>
          <p:cNvPr id="3" name="Content Placeholder 2"/>
          <p:cNvSpPr>
            <a:spLocks noGrp="1"/>
          </p:cNvSpPr>
          <p:nvPr>
            <p:ph idx="1"/>
          </p:nvPr>
        </p:nvSpPr>
        <p:spPr/>
        <p:txBody>
          <a:bodyPr>
            <a:normAutofit lnSpcReduction="10000"/>
          </a:bodyPr>
          <a:lstStyle/>
          <a:p>
            <a:pPr marL="0" lvl="0" indent="0" defTabSz="457200">
              <a:buNone/>
            </a:pPr>
            <a:r>
              <a:rPr lang="en-US" sz="2200" dirty="0">
                <a:solidFill>
                  <a:prstClr val="black"/>
                </a:solidFill>
                <a:latin typeface="Calibri"/>
              </a:rPr>
              <a:t>The proposed schedule may be adjusted if justified. Any request for change must be submitted by the Contractor in writing and approved in writing by the DEP prior to performance of any additional or modified work. The request and approval shall be attached to the MFMP Purchase Requisition to document the approved change.</a:t>
            </a:r>
          </a:p>
          <a:p>
            <a:pPr marL="0" lvl="0" indent="0" defTabSz="457200">
              <a:buNone/>
            </a:pPr>
            <a:r>
              <a:rPr lang="en-US" sz="2200" dirty="0">
                <a:solidFill>
                  <a:prstClr val="black"/>
                </a:solidFill>
                <a:latin typeface="Calibri"/>
              </a:rPr>
              <a:t> </a:t>
            </a:r>
          </a:p>
          <a:p>
            <a:pPr marL="0" lvl="0" indent="0" defTabSz="457200">
              <a:buNone/>
            </a:pPr>
            <a:r>
              <a:rPr lang="en-US" sz="2200" dirty="0">
                <a:solidFill>
                  <a:prstClr val="black"/>
                </a:solidFill>
                <a:latin typeface="Calibri"/>
              </a:rPr>
              <a:t>The MFMP PO issued for this project shall not exceed 310 calendar days from the original date of issuance. Any extension of this term will require issuance of a MFMP PO Change Order.  If the Scope of Work described herein is modified for any reason, a MFMP PO Change Order documenting the authorized changes will be issued to the Contractor.  The original date of issuance of the MFMP PO will be used to track all deliverable due dates and completion points.  However, the Contractor is encouraged to complete all work expeditiously.</a:t>
            </a:r>
          </a:p>
          <a:p>
            <a:pPr marL="0" indent="0">
              <a:buNone/>
            </a:pPr>
            <a:endParaRPr lang="en-US" dirty="0"/>
          </a:p>
        </p:txBody>
      </p:sp>
      <p:sp>
        <p:nvSpPr>
          <p:cNvPr id="4" name="Slide Number Placeholder 3"/>
          <p:cNvSpPr>
            <a:spLocks noGrp="1"/>
          </p:cNvSpPr>
          <p:nvPr>
            <p:ph type="sldNum" sz="quarter" idx="12"/>
          </p:nvPr>
        </p:nvSpPr>
        <p:spPr/>
        <p:txBody>
          <a:bodyPr/>
          <a:lstStyle/>
          <a:p>
            <a:fld id="{ECA950DE-4DE7-4DAE-A8A1-D7FF25CA807F}" type="slidenum">
              <a:rPr lang="en-US" smtClean="0"/>
              <a:pPr/>
              <a:t>46</a:t>
            </a:fld>
            <a:endParaRPr lang="en-US" dirty="0"/>
          </a:p>
        </p:txBody>
      </p:sp>
    </p:spTree>
    <p:extLst>
      <p:ext uri="{BB962C8B-B14F-4D97-AF65-F5344CB8AC3E}">
        <p14:creationId xmlns:p14="http://schemas.microsoft.com/office/powerpoint/2010/main" val="39732060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ECA950DE-4DE7-4DAE-A8A1-D7FF25CA807F}" type="slidenum">
              <a:rPr lang="en-US" smtClean="0"/>
              <a:pPr/>
              <a:t>47</a:t>
            </a:fld>
            <a:endParaRPr lang="en-US" dirty="0"/>
          </a:p>
        </p:txBody>
      </p:sp>
      <p:pic>
        <p:nvPicPr>
          <p:cNvPr id="6146" name="Picture 2" descr="Decorative Image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2364" y="1783620"/>
            <a:ext cx="4237036" cy="4237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14758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CONCURRENT ROUND TABLE DISCUSSIONS</a:t>
            </a:r>
          </a:p>
        </p:txBody>
      </p:sp>
      <p:sp>
        <p:nvSpPr>
          <p:cNvPr id="3" name="Content Placeholder 2" descr="Roundtable Discussions:&#10;-Assessments - PG&#10;-Site Managers&#10;- Local Program Managers"/>
          <p:cNvSpPr>
            <a:spLocks noGrp="1"/>
          </p:cNvSpPr>
          <p:nvPr>
            <p:ph idx="1"/>
          </p:nvPr>
        </p:nvSpPr>
        <p:spPr>
          <a:xfrm>
            <a:off x="638175" y="2148131"/>
            <a:ext cx="8229600" cy="4525963"/>
          </a:xfrm>
        </p:spPr>
        <p:txBody>
          <a:bodyPr/>
          <a:lstStyle/>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ECA950DE-4DE7-4DAE-A8A1-D7FF25CA807F}" type="slidenum">
              <a:rPr lang="en-US" smtClean="0"/>
              <a:pPr/>
              <a:t>48</a:t>
            </a:fld>
            <a:endParaRPr lang="en-US" dirty="0"/>
          </a:p>
        </p:txBody>
      </p:sp>
      <p:pic>
        <p:nvPicPr>
          <p:cNvPr id="7170" name="Picture 2" descr="Image of person pumping g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882" y="1017925"/>
            <a:ext cx="8229600" cy="5486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09600" y="1524000"/>
            <a:ext cx="8157882" cy="1200329"/>
          </a:xfrm>
          <a:prstGeom prst="rect">
            <a:avLst/>
          </a:prstGeom>
          <a:noFill/>
        </p:spPr>
        <p:txBody>
          <a:bodyPr wrap="square" rtlCol="0">
            <a:spAutoFit/>
          </a:bodyPr>
          <a:lstStyle/>
          <a:p>
            <a:r>
              <a:rPr lang="en-US" sz="7200" b="1" dirty="0">
                <a:solidFill>
                  <a:srgbClr val="FF0000"/>
                </a:solidFill>
              </a:rPr>
              <a:t>ASSESSMENTS – PGs</a:t>
            </a:r>
          </a:p>
        </p:txBody>
      </p:sp>
      <p:sp>
        <p:nvSpPr>
          <p:cNvPr id="6" name="TextBox 5"/>
          <p:cNvSpPr txBox="1"/>
          <p:nvPr/>
        </p:nvSpPr>
        <p:spPr>
          <a:xfrm>
            <a:off x="1344706" y="2895600"/>
            <a:ext cx="6858000" cy="1200329"/>
          </a:xfrm>
          <a:prstGeom prst="rect">
            <a:avLst/>
          </a:prstGeom>
          <a:noFill/>
        </p:spPr>
        <p:txBody>
          <a:bodyPr wrap="square" rtlCol="0">
            <a:spAutoFit/>
          </a:bodyPr>
          <a:lstStyle/>
          <a:p>
            <a:r>
              <a:rPr lang="en-US" sz="7200" b="1" dirty="0">
                <a:solidFill>
                  <a:srgbClr val="FFFF00"/>
                </a:solidFill>
              </a:rPr>
              <a:t>SITE MANAGERS</a:t>
            </a:r>
          </a:p>
        </p:txBody>
      </p:sp>
      <p:sp>
        <p:nvSpPr>
          <p:cNvPr id="7" name="TextBox 6"/>
          <p:cNvSpPr txBox="1"/>
          <p:nvPr/>
        </p:nvSpPr>
        <p:spPr>
          <a:xfrm>
            <a:off x="609600" y="4303495"/>
            <a:ext cx="9144000" cy="1446550"/>
          </a:xfrm>
          <a:prstGeom prst="rect">
            <a:avLst/>
          </a:prstGeom>
          <a:noFill/>
        </p:spPr>
        <p:txBody>
          <a:bodyPr wrap="square" rtlCol="0">
            <a:spAutoFit/>
          </a:bodyPr>
          <a:lstStyle/>
          <a:p>
            <a:r>
              <a:rPr lang="en-US" sz="4200" b="1" dirty="0">
                <a:solidFill>
                  <a:srgbClr val="92D050"/>
                </a:solidFill>
              </a:rPr>
              <a:t>LOCAL PROGRAM MANAGERS ONLY</a:t>
            </a:r>
          </a:p>
          <a:p>
            <a:endParaRPr lang="en-US" sz="4400" dirty="0"/>
          </a:p>
        </p:txBody>
      </p:sp>
    </p:spTree>
    <p:extLst>
      <p:ext uri="{BB962C8B-B14F-4D97-AF65-F5344CB8AC3E}">
        <p14:creationId xmlns:p14="http://schemas.microsoft.com/office/powerpoint/2010/main" val="3417574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0" y="76200"/>
            <a:ext cx="7086600" cy="990600"/>
          </a:xfrm>
        </p:spPr>
        <p:txBody>
          <a:bodyPr>
            <a:normAutofit fontScale="90000"/>
          </a:bodyPr>
          <a:lstStyle/>
          <a:p>
            <a:pPr algn="ctr"/>
            <a:r>
              <a:rPr lang="en-US" sz="3400" dirty="0">
                <a:solidFill>
                  <a:schemeClr val="bg1"/>
                </a:solidFill>
              </a:rPr>
              <a:t>Program Status and Total Expenditure </a:t>
            </a:r>
          </a:p>
        </p:txBody>
      </p:sp>
      <p:sp>
        <p:nvSpPr>
          <p:cNvPr id="4" name="Content Placeholder 3"/>
          <p:cNvSpPr>
            <a:spLocks noGrp="1"/>
          </p:cNvSpPr>
          <p:nvPr>
            <p:ph idx="1"/>
          </p:nvPr>
        </p:nvSpPr>
        <p:spPr>
          <a:xfrm>
            <a:off x="838200" y="1295400"/>
            <a:ext cx="7845425" cy="5105400"/>
          </a:xfrm>
        </p:spPr>
        <p:txBody>
          <a:bodyPr/>
          <a:lstStyle/>
          <a:p>
            <a:pPr eaLnBrk="0" hangingPunct="0">
              <a:spcBef>
                <a:spcPct val="50000"/>
              </a:spcBef>
            </a:pPr>
            <a:r>
              <a:rPr lang="en-US" sz="2400" dirty="0">
                <a:latin typeface="Book Antiqua" pitchFamily="18" charset="0"/>
              </a:rPr>
              <a:t>As of March 2014: </a:t>
            </a:r>
          </a:p>
          <a:p>
            <a:pPr eaLnBrk="0" hangingPunct="0">
              <a:spcBef>
                <a:spcPct val="50000"/>
              </a:spcBef>
              <a:buNone/>
            </a:pPr>
            <a:r>
              <a:rPr lang="en-US" sz="2400" dirty="0">
                <a:latin typeface="Book Antiqua" pitchFamily="18" charset="0"/>
              </a:rPr>
              <a:t>	</a:t>
            </a:r>
            <a:r>
              <a:rPr lang="en-US" sz="2000" dirty="0">
                <a:latin typeface="Book Antiqua" pitchFamily="18" charset="0"/>
              </a:rPr>
              <a:t>Eligible sites cleaned up	 		7,258</a:t>
            </a:r>
            <a:br>
              <a:rPr lang="en-US" sz="2000" dirty="0">
                <a:latin typeface="Book Antiqua" pitchFamily="18" charset="0"/>
              </a:rPr>
            </a:br>
            <a:r>
              <a:rPr lang="en-US" sz="2000" dirty="0">
                <a:latin typeface="Book Antiqua" pitchFamily="18" charset="0"/>
              </a:rPr>
              <a:t>Eligible sites underway 			3,167</a:t>
            </a:r>
            <a:br>
              <a:rPr lang="en-US" sz="2000" dirty="0">
                <a:latin typeface="Book Antiqua" pitchFamily="18" charset="0"/>
              </a:rPr>
            </a:br>
            <a:r>
              <a:rPr lang="en-US" sz="2000" dirty="0">
                <a:latin typeface="Book Antiqua" pitchFamily="18" charset="0"/>
              </a:rPr>
              <a:t>Eligible sites awaiting clean up	  	6,911</a:t>
            </a:r>
          </a:p>
          <a:p>
            <a:pPr eaLnBrk="0" hangingPunct="0">
              <a:spcBef>
                <a:spcPts val="0"/>
              </a:spcBef>
              <a:buNone/>
            </a:pPr>
            <a:r>
              <a:rPr lang="en-US" sz="2400" dirty="0">
                <a:latin typeface="Book Antiqua" pitchFamily="18" charset="0"/>
              </a:rPr>
              <a:t>						          =====</a:t>
            </a:r>
          </a:p>
          <a:p>
            <a:pPr marL="0" indent="0" eaLnBrk="0" hangingPunct="0">
              <a:spcBef>
                <a:spcPts val="0"/>
              </a:spcBef>
              <a:buNone/>
            </a:pPr>
            <a:r>
              <a:rPr lang="en-US" sz="2400" dirty="0">
                <a:latin typeface="Book Antiqua" pitchFamily="18" charset="0"/>
              </a:rPr>
              <a:t>Approximate number of total sites </a:t>
            </a:r>
            <a:br>
              <a:rPr lang="en-US" sz="2400" dirty="0">
                <a:latin typeface="Book Antiqua" pitchFamily="18" charset="0"/>
              </a:rPr>
            </a:br>
            <a:r>
              <a:rPr lang="en-US" sz="2400" dirty="0">
                <a:latin typeface="Book Antiqua" pitchFamily="18" charset="0"/>
              </a:rPr>
              <a:t>eligible for state funding      		17,336</a:t>
            </a:r>
            <a:br>
              <a:rPr lang="en-US" sz="2400" dirty="0">
                <a:latin typeface="Book Antiqua" pitchFamily="18" charset="0"/>
              </a:rPr>
            </a:br>
            <a:endParaRPr lang="en-US" sz="2400" dirty="0">
              <a:latin typeface="Book Antiqua" pitchFamily="18" charset="0"/>
            </a:endParaRPr>
          </a:p>
          <a:p>
            <a:pPr eaLnBrk="0" hangingPunct="0">
              <a:spcBef>
                <a:spcPct val="50000"/>
              </a:spcBef>
            </a:pPr>
            <a:r>
              <a:rPr lang="en-US" sz="2400" dirty="0">
                <a:latin typeface="Book Antiqua" pitchFamily="18" charset="0"/>
              </a:rPr>
              <a:t>Approximately $2B spent on site cleanup since program inception in 1986. </a:t>
            </a:r>
          </a:p>
          <a:p>
            <a:pPr eaLnBrk="0" hangingPunct="0">
              <a:spcBef>
                <a:spcPct val="50000"/>
              </a:spcBef>
            </a:pPr>
            <a:r>
              <a:rPr lang="en-US" sz="2400" dirty="0">
                <a:latin typeface="Book Antiqua" pitchFamily="18" charset="0"/>
              </a:rPr>
              <a:t>FY 2013-14 appropriation is $125M</a:t>
            </a:r>
          </a:p>
        </p:txBody>
      </p:sp>
    </p:spTree>
    <p:extLst>
      <p:ext uri="{BB962C8B-B14F-4D97-AF65-F5344CB8AC3E}">
        <p14:creationId xmlns:p14="http://schemas.microsoft.com/office/powerpoint/2010/main" val="1477184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00200" y="-5281"/>
            <a:ext cx="7086600" cy="990600"/>
          </a:xfrm>
        </p:spPr>
        <p:txBody>
          <a:bodyPr/>
          <a:lstStyle/>
          <a:p>
            <a:pPr algn="ctr"/>
            <a:r>
              <a:rPr lang="en-US" sz="3600" dirty="0">
                <a:solidFill>
                  <a:schemeClr val="bg1"/>
                </a:solidFill>
              </a:rPr>
              <a:t>Proviso and Implementing Bill</a:t>
            </a:r>
          </a:p>
        </p:txBody>
      </p:sp>
      <p:sp>
        <p:nvSpPr>
          <p:cNvPr id="4" name="Content Placeholder 3"/>
          <p:cNvSpPr>
            <a:spLocks noGrp="1"/>
          </p:cNvSpPr>
          <p:nvPr>
            <p:ph idx="1"/>
          </p:nvPr>
        </p:nvSpPr>
        <p:spPr>
          <a:xfrm>
            <a:off x="838200" y="1295400"/>
            <a:ext cx="7845425" cy="4572000"/>
          </a:xfrm>
        </p:spPr>
        <p:txBody>
          <a:bodyPr/>
          <a:lstStyle/>
          <a:p>
            <a:pPr eaLnBrk="0" hangingPunct="0">
              <a:spcBef>
                <a:spcPct val="50000"/>
              </a:spcBef>
            </a:pPr>
            <a:r>
              <a:rPr lang="en-US" sz="2700" dirty="0">
                <a:latin typeface="Book Antiqua" pitchFamily="18" charset="0"/>
              </a:rPr>
              <a:t>The Proviso and Implementing Bill provided up to $50 million to fund task assignments, work orders and contracts entered into prior to June 30, 2013.</a:t>
            </a:r>
          </a:p>
          <a:p>
            <a:pPr eaLnBrk="0" hangingPunct="0">
              <a:spcBef>
                <a:spcPct val="50000"/>
              </a:spcBef>
            </a:pPr>
            <a:r>
              <a:rPr lang="en-US" sz="2700" dirty="0">
                <a:latin typeface="Book Antiqua" pitchFamily="18" charset="0"/>
              </a:rPr>
              <a:t>After June 30, 2013, the Department could only enter into competitively procured contracts.</a:t>
            </a:r>
          </a:p>
          <a:p>
            <a:pPr eaLnBrk="0" hangingPunct="0">
              <a:spcBef>
                <a:spcPct val="50000"/>
              </a:spcBef>
            </a:pPr>
            <a:r>
              <a:rPr lang="en-US" sz="2700" dirty="0">
                <a:latin typeface="Book Antiqua" pitchFamily="18" charset="0"/>
              </a:rPr>
              <a:t>The balance of appropriation ($75M) would be subject to approval by the Legislative Budget Commission. </a:t>
            </a:r>
          </a:p>
          <a:p>
            <a:endParaRPr lang="en-US" dirty="0"/>
          </a:p>
          <a:p>
            <a:endParaRPr lang="en-US" dirty="0"/>
          </a:p>
        </p:txBody>
      </p:sp>
    </p:spTree>
    <p:extLst>
      <p:ext uri="{BB962C8B-B14F-4D97-AF65-F5344CB8AC3E}">
        <p14:creationId xmlns:p14="http://schemas.microsoft.com/office/powerpoint/2010/main" val="4126314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1" y="1"/>
            <a:ext cx="7086600" cy="990600"/>
          </a:xfrm>
        </p:spPr>
        <p:txBody>
          <a:bodyPr/>
          <a:lstStyle/>
          <a:p>
            <a:pPr algn="ctr"/>
            <a:r>
              <a:rPr lang="en-US" sz="3400" dirty="0">
                <a:solidFill>
                  <a:schemeClr val="bg1"/>
                </a:solidFill>
              </a:rPr>
              <a:t>LBC Approval</a:t>
            </a:r>
          </a:p>
        </p:txBody>
      </p:sp>
      <p:sp>
        <p:nvSpPr>
          <p:cNvPr id="4" name="Content Placeholder 3"/>
          <p:cNvSpPr>
            <a:spLocks noGrp="1"/>
          </p:cNvSpPr>
          <p:nvPr>
            <p:ph idx="1"/>
          </p:nvPr>
        </p:nvSpPr>
        <p:spPr>
          <a:xfrm>
            <a:off x="838200" y="1295400"/>
            <a:ext cx="7845425" cy="4572000"/>
          </a:xfrm>
        </p:spPr>
        <p:txBody>
          <a:bodyPr/>
          <a:lstStyle/>
          <a:p>
            <a:pPr eaLnBrk="0" hangingPunct="0">
              <a:spcBef>
                <a:spcPct val="50000"/>
              </a:spcBef>
            </a:pPr>
            <a:r>
              <a:rPr lang="en-US" sz="2600" dirty="0">
                <a:latin typeface="Book Antiqua" pitchFamily="18" charset="0"/>
              </a:rPr>
              <a:t>The LBC met on September 12, 2013, and approved our plan to move forward which included a transition to:</a:t>
            </a:r>
          </a:p>
          <a:p>
            <a:pPr lvl="1" eaLnBrk="0" hangingPunct="0">
              <a:spcBef>
                <a:spcPct val="50000"/>
              </a:spcBef>
            </a:pPr>
            <a:r>
              <a:rPr lang="en-US" dirty="0">
                <a:latin typeface="Book Antiqua" pitchFamily="18" charset="0"/>
              </a:rPr>
              <a:t>Continue to procure work competitively using the $50M initially appropriated.</a:t>
            </a:r>
          </a:p>
          <a:p>
            <a:pPr lvl="1" eaLnBrk="0" hangingPunct="0">
              <a:spcBef>
                <a:spcPct val="50000"/>
              </a:spcBef>
            </a:pPr>
            <a:r>
              <a:rPr lang="en-US" dirty="0">
                <a:latin typeface="Book Antiqua" pitchFamily="18" charset="0"/>
              </a:rPr>
              <a:t>Adopt rules.</a:t>
            </a:r>
          </a:p>
          <a:p>
            <a:pPr lvl="1" eaLnBrk="0" hangingPunct="0">
              <a:spcBef>
                <a:spcPct val="50000"/>
              </a:spcBef>
            </a:pPr>
            <a:r>
              <a:rPr lang="en-US" dirty="0">
                <a:latin typeface="Book Antiqua" pitchFamily="18" charset="0"/>
              </a:rPr>
              <a:t>Divest the Department from ownership of remedial systems whose maintenance was costing &gt;$250,000 per year.</a:t>
            </a:r>
          </a:p>
          <a:p>
            <a:pPr lvl="1" eaLnBrk="0" hangingPunct="0">
              <a:spcBef>
                <a:spcPct val="50000"/>
              </a:spcBef>
            </a:pPr>
            <a:r>
              <a:rPr lang="en-US" dirty="0">
                <a:latin typeface="Book Antiqua" pitchFamily="18" charset="0"/>
              </a:rPr>
              <a:t>Secure Agency Term Contractors.</a:t>
            </a:r>
            <a:endParaRPr lang="en-US" dirty="0"/>
          </a:p>
          <a:p>
            <a:endParaRPr lang="en-US" dirty="0"/>
          </a:p>
        </p:txBody>
      </p:sp>
    </p:spTree>
    <p:extLst>
      <p:ext uri="{BB962C8B-B14F-4D97-AF65-F5344CB8AC3E}">
        <p14:creationId xmlns:p14="http://schemas.microsoft.com/office/powerpoint/2010/main" val="4276592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
            <a:ext cx="7772400" cy="835025"/>
          </a:xfrm>
        </p:spPr>
        <p:txBody>
          <a:bodyPr/>
          <a:lstStyle/>
          <a:p>
            <a:pPr algn="ctr"/>
            <a:r>
              <a:rPr lang="en-US" sz="3400" dirty="0">
                <a:solidFill>
                  <a:schemeClr val="bg1"/>
                </a:solidFill>
              </a:rPr>
              <a:t>   Current Program Status</a:t>
            </a:r>
          </a:p>
        </p:txBody>
      </p:sp>
      <p:sp>
        <p:nvSpPr>
          <p:cNvPr id="3" name="Content Placeholder 2"/>
          <p:cNvSpPr>
            <a:spLocks noGrp="1"/>
          </p:cNvSpPr>
          <p:nvPr>
            <p:ph idx="1"/>
          </p:nvPr>
        </p:nvSpPr>
        <p:spPr>
          <a:xfrm>
            <a:off x="990600" y="1447800"/>
            <a:ext cx="7543800" cy="4419600"/>
          </a:xfrm>
        </p:spPr>
        <p:txBody>
          <a:bodyPr/>
          <a:lstStyle/>
          <a:p>
            <a:r>
              <a:rPr lang="en-US" sz="2400" dirty="0"/>
              <a:t>Obligated the totality of $50M.</a:t>
            </a:r>
          </a:p>
          <a:p>
            <a:r>
              <a:rPr lang="en-US" sz="2400" dirty="0"/>
              <a:t>Completed rulemaking.</a:t>
            </a:r>
          </a:p>
          <a:p>
            <a:r>
              <a:rPr lang="en-US" sz="2400" dirty="0"/>
              <a:t>Completed the first phase of equipment divestiture.</a:t>
            </a:r>
          </a:p>
          <a:p>
            <a:r>
              <a:rPr lang="en-US" sz="2400" dirty="0"/>
              <a:t>Entered into contract with Agency Term Contractors (“Contractors”).</a:t>
            </a:r>
          </a:p>
          <a:p>
            <a:r>
              <a:rPr lang="en-US" sz="2400" dirty="0"/>
              <a:t>Worked very closely with House staff on a draft Petroleum Bill that codifies our reforms by removing any reference to the former “pre-approval” program. </a:t>
            </a:r>
          </a:p>
          <a:p>
            <a:endParaRPr lang="en-US" dirty="0"/>
          </a:p>
          <a:p>
            <a:endParaRPr lang="en-US" dirty="0"/>
          </a:p>
        </p:txBody>
      </p:sp>
    </p:spTree>
    <p:extLst>
      <p:ext uri="{BB962C8B-B14F-4D97-AF65-F5344CB8AC3E}">
        <p14:creationId xmlns:p14="http://schemas.microsoft.com/office/powerpoint/2010/main" val="1762841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1" y="1"/>
            <a:ext cx="7086600" cy="990600"/>
          </a:xfrm>
        </p:spPr>
        <p:txBody>
          <a:bodyPr/>
          <a:lstStyle/>
          <a:p>
            <a:pPr algn="ctr"/>
            <a:r>
              <a:rPr lang="en-US" sz="3400" dirty="0">
                <a:solidFill>
                  <a:schemeClr val="bg1"/>
                </a:solidFill>
              </a:rPr>
              <a:t>Rulemaking</a:t>
            </a:r>
          </a:p>
        </p:txBody>
      </p:sp>
      <p:sp>
        <p:nvSpPr>
          <p:cNvPr id="4" name="Content Placeholder 3"/>
          <p:cNvSpPr>
            <a:spLocks noGrp="1"/>
          </p:cNvSpPr>
          <p:nvPr>
            <p:ph idx="1"/>
          </p:nvPr>
        </p:nvSpPr>
        <p:spPr>
          <a:xfrm>
            <a:off x="838200" y="1295400"/>
            <a:ext cx="7845425" cy="4572000"/>
          </a:xfrm>
        </p:spPr>
        <p:txBody>
          <a:bodyPr/>
          <a:lstStyle/>
          <a:p>
            <a:r>
              <a:rPr lang="en-US" dirty="0"/>
              <a:t>Two new rules: 62-771 and 62-772.</a:t>
            </a:r>
          </a:p>
          <a:p>
            <a:r>
              <a:rPr lang="en-US" dirty="0"/>
              <a:t>62-771: revises site scoring.</a:t>
            </a:r>
          </a:p>
          <a:p>
            <a:r>
              <a:rPr lang="en-US" dirty="0"/>
              <a:t>62-772: codifies procurement.</a:t>
            </a:r>
          </a:p>
          <a:p>
            <a:r>
              <a:rPr lang="en-US" dirty="0"/>
              <a:t>Both adopted on 12/27/2013.</a:t>
            </a:r>
          </a:p>
          <a:p>
            <a:r>
              <a:rPr lang="en-US" dirty="0"/>
              <a:t>These rules do not reduce standards of protection.</a:t>
            </a:r>
          </a:p>
          <a:p>
            <a:r>
              <a:rPr lang="en-US" dirty="0"/>
              <a:t>Worked in close coordination with all stakeholders and adopted without protest.</a:t>
            </a:r>
          </a:p>
        </p:txBody>
      </p:sp>
    </p:spTree>
    <p:extLst>
      <p:ext uri="{BB962C8B-B14F-4D97-AF65-F5344CB8AC3E}">
        <p14:creationId xmlns:p14="http://schemas.microsoft.com/office/powerpoint/2010/main" val="3924907175"/>
      </p:ext>
    </p:extLst>
  </p:cSld>
  <p:clrMapOvr>
    <a:masterClrMapping/>
  </p:clrMapOvr>
</p:sld>
</file>

<file path=ppt/theme/_rels/them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5" Type="http://schemas.openxmlformats.org/officeDocument/2006/relationships/image" Target="../media/image7.jpeg"/><Relationship Id="rId4" Type="http://schemas.openxmlformats.org/officeDocument/2006/relationships/image" Target="../media/image6.jpeg"/></Relationships>
</file>

<file path=ppt/theme/theme1.xml><?xml version="1.0" encoding="utf-8"?>
<a:theme xmlns:a="http://schemas.openxmlformats.org/drawingml/2006/main" name="FDEP 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FDEP Logo</Template>
  <TotalTime>3643</TotalTime>
  <Words>2342</Words>
  <Application>Microsoft Office PowerPoint</Application>
  <PresentationFormat>On-screen Show (4:3)</PresentationFormat>
  <Paragraphs>423</Paragraphs>
  <Slides>48</Slides>
  <Notes>26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48</vt:i4>
      </vt:variant>
    </vt:vector>
  </HeadingPairs>
  <TitlesOfParts>
    <vt:vector size="54" baseType="lpstr">
      <vt:lpstr>Arial</vt:lpstr>
      <vt:lpstr>Book Antiqua</vt:lpstr>
      <vt:lpstr>Calibri</vt:lpstr>
      <vt:lpstr>Wingdings 2</vt:lpstr>
      <vt:lpstr>FDEP Logo</vt:lpstr>
      <vt:lpstr>Habitat</vt:lpstr>
      <vt:lpstr>PETROLEUM RESTORATION PROGRAM   PRP Site Managers Workshop Orlando, Florida </vt:lpstr>
      <vt:lpstr>INTRODUCTION AND WELCOME DAY 1</vt:lpstr>
      <vt:lpstr>INTRODUCTION AND WELCOME DAY 2</vt:lpstr>
      <vt:lpstr>Petroleum Restoration Program </vt:lpstr>
      <vt:lpstr>Program Status and Total Expenditure </vt:lpstr>
      <vt:lpstr>Proviso and Implementing Bill</vt:lpstr>
      <vt:lpstr>LBC Approval</vt:lpstr>
      <vt:lpstr>   Current Program Status</vt:lpstr>
      <vt:lpstr>Rulemaking</vt:lpstr>
      <vt:lpstr>Procurement of Contractors</vt:lpstr>
      <vt:lpstr>Contractor Task Assignment</vt:lpstr>
      <vt:lpstr>Conclusions</vt:lpstr>
      <vt:lpstr>Questions</vt:lpstr>
      <vt:lpstr>Competitive Procurement</vt:lpstr>
      <vt:lpstr>Procurement Procedures for Petroleum Cleanup Chapter 62-772 F.A.C. </vt:lpstr>
      <vt:lpstr>Procurement Methods</vt:lpstr>
      <vt:lpstr>eQuote Procurement</vt:lpstr>
      <vt:lpstr>Invitation to Bid (ITB) Procurement</vt:lpstr>
      <vt:lpstr>Invitation to Bid (ITB) Procurement continued</vt:lpstr>
      <vt:lpstr>Invitation to Negotiate (ITN) Solicitation # 2014004C</vt:lpstr>
      <vt:lpstr>Invitation to Negotiate (ITN) Solicitation # 2014004C</vt:lpstr>
      <vt:lpstr>Site Assignment to ATCs</vt:lpstr>
      <vt:lpstr>Direct Assignment (DA)</vt:lpstr>
      <vt:lpstr>Relative Capacity Index (RCI)</vt:lpstr>
      <vt:lpstr>RCI Calculation Elements</vt:lpstr>
      <vt:lpstr>RCI Calculation Elements Continued</vt:lpstr>
      <vt:lpstr>RCI Assignment</vt:lpstr>
      <vt:lpstr>Workflow</vt:lpstr>
      <vt:lpstr>Workflow</vt:lpstr>
      <vt:lpstr>Questions???</vt:lpstr>
      <vt:lpstr>Scope of Work SOW Development </vt:lpstr>
      <vt:lpstr>Chapter 287 – Procurement of Personal Property and Services</vt:lpstr>
      <vt:lpstr>Components of SOW</vt:lpstr>
      <vt:lpstr>Introduction</vt:lpstr>
      <vt:lpstr>Example of an Introduction</vt:lpstr>
      <vt:lpstr>Site Specific Scope</vt:lpstr>
      <vt:lpstr>Detailed Scope of Work - Examples</vt:lpstr>
      <vt:lpstr>Warranty</vt:lpstr>
      <vt:lpstr>Warranty Statement</vt:lpstr>
      <vt:lpstr>Deliverables</vt:lpstr>
      <vt:lpstr>Performance Measures</vt:lpstr>
      <vt:lpstr>Invoice, Payments, Performance Schedule</vt:lpstr>
      <vt:lpstr>Invoice and Payment Example</vt:lpstr>
      <vt:lpstr>Performance/Project Schedule</vt:lpstr>
      <vt:lpstr>Change Order</vt:lpstr>
      <vt:lpstr>Change Order Language</vt:lpstr>
      <vt:lpstr>QUESTIONS</vt:lpstr>
      <vt:lpstr>CONCURRENT ROUND TABLE DISCUSSIONS</vt:lpstr>
    </vt:vector>
  </TitlesOfParts>
  <Company>Florida Department of Environmental Protection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McGregor_S</dc:creator>
  <cp:lastModifiedBy>Fluitt, Nicole</cp:lastModifiedBy>
  <cp:revision>318</cp:revision>
  <cp:lastPrinted>2014-02-11T13:12:30Z</cp:lastPrinted>
  <dcterms:created xsi:type="dcterms:W3CDTF">2013-08-05T14:00:14Z</dcterms:created>
  <dcterms:modified xsi:type="dcterms:W3CDTF">2017-07-13T14:29:22Z</dcterms:modified>
</cp:coreProperties>
</file>