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 id="2147483708" r:id="rId4"/>
    <p:sldMasterId id="2147483726" r:id="rId5"/>
    <p:sldMasterId id="2147483744" r:id="rId6"/>
  </p:sldMasterIdLst>
  <p:notesMasterIdLst>
    <p:notesMasterId r:id="rId238"/>
  </p:notesMasterIdLst>
  <p:handoutMasterIdLst>
    <p:handoutMasterId r:id="rId239"/>
  </p:handoutMasterIdLst>
  <p:sldIdLst>
    <p:sldId id="374" r:id="rId7"/>
    <p:sldId id="375" r:id="rId8"/>
    <p:sldId id="671" r:id="rId9"/>
    <p:sldId id="672" r:id="rId10"/>
    <p:sldId id="673" r:id="rId11"/>
    <p:sldId id="674" r:id="rId12"/>
    <p:sldId id="675" r:id="rId13"/>
    <p:sldId id="656" r:id="rId14"/>
    <p:sldId id="657" r:id="rId15"/>
    <p:sldId id="658" r:id="rId16"/>
    <p:sldId id="659" r:id="rId17"/>
    <p:sldId id="660" r:id="rId18"/>
    <p:sldId id="661" r:id="rId19"/>
    <p:sldId id="662" r:id="rId20"/>
    <p:sldId id="663" r:id="rId21"/>
    <p:sldId id="664" r:id="rId22"/>
    <p:sldId id="665" r:id="rId23"/>
    <p:sldId id="666" r:id="rId24"/>
    <p:sldId id="667" r:id="rId25"/>
    <p:sldId id="668" r:id="rId26"/>
    <p:sldId id="669" r:id="rId27"/>
    <p:sldId id="670" r:id="rId28"/>
    <p:sldId id="481" r:id="rId29"/>
    <p:sldId id="676" r:id="rId30"/>
    <p:sldId id="677" r:id="rId31"/>
    <p:sldId id="678" r:id="rId32"/>
    <p:sldId id="679" r:id="rId33"/>
    <p:sldId id="680" r:id="rId34"/>
    <p:sldId id="681" r:id="rId35"/>
    <p:sldId id="682" r:id="rId36"/>
    <p:sldId id="683" r:id="rId37"/>
    <p:sldId id="684" r:id="rId38"/>
    <p:sldId id="685" r:id="rId39"/>
    <p:sldId id="686" r:id="rId40"/>
    <p:sldId id="687" r:id="rId41"/>
    <p:sldId id="688" r:id="rId42"/>
    <p:sldId id="689" r:id="rId43"/>
    <p:sldId id="690" r:id="rId44"/>
    <p:sldId id="691" r:id="rId45"/>
    <p:sldId id="692" r:id="rId46"/>
    <p:sldId id="693" r:id="rId47"/>
    <p:sldId id="694" r:id="rId48"/>
    <p:sldId id="548" r:id="rId49"/>
    <p:sldId id="549" r:id="rId50"/>
    <p:sldId id="550" r:id="rId51"/>
    <p:sldId id="551" r:id="rId52"/>
    <p:sldId id="552" r:id="rId53"/>
    <p:sldId id="553" r:id="rId54"/>
    <p:sldId id="554" r:id="rId55"/>
    <p:sldId id="555" r:id="rId56"/>
    <p:sldId id="556" r:id="rId57"/>
    <p:sldId id="557" r:id="rId58"/>
    <p:sldId id="558" r:id="rId59"/>
    <p:sldId id="559" r:id="rId60"/>
    <p:sldId id="560" r:id="rId61"/>
    <p:sldId id="395" r:id="rId62"/>
    <p:sldId id="396" r:id="rId63"/>
    <p:sldId id="399" r:id="rId64"/>
    <p:sldId id="401" r:id="rId65"/>
    <p:sldId id="403" r:id="rId66"/>
    <p:sldId id="529" r:id="rId67"/>
    <p:sldId id="407" r:id="rId68"/>
    <p:sldId id="530" r:id="rId69"/>
    <p:sldId id="531" r:id="rId70"/>
    <p:sldId id="414" r:id="rId71"/>
    <p:sldId id="408" r:id="rId72"/>
    <p:sldId id="532" r:id="rId73"/>
    <p:sldId id="533" r:id="rId74"/>
    <p:sldId id="388" r:id="rId75"/>
    <p:sldId id="447" r:id="rId76"/>
    <p:sldId id="448" r:id="rId77"/>
    <p:sldId id="449" r:id="rId78"/>
    <p:sldId id="450" r:id="rId79"/>
    <p:sldId id="451" r:id="rId80"/>
    <p:sldId id="452" r:id="rId81"/>
    <p:sldId id="453" r:id="rId82"/>
    <p:sldId id="454" r:id="rId83"/>
    <p:sldId id="455" r:id="rId84"/>
    <p:sldId id="456" r:id="rId85"/>
    <p:sldId id="457" r:id="rId86"/>
    <p:sldId id="458" r:id="rId87"/>
    <p:sldId id="459" r:id="rId88"/>
    <p:sldId id="460" r:id="rId89"/>
    <p:sldId id="461" r:id="rId90"/>
    <p:sldId id="462" r:id="rId91"/>
    <p:sldId id="463" r:id="rId92"/>
    <p:sldId id="464" r:id="rId93"/>
    <p:sldId id="465" r:id="rId94"/>
    <p:sldId id="466" r:id="rId95"/>
    <p:sldId id="467" r:id="rId96"/>
    <p:sldId id="468" r:id="rId97"/>
    <p:sldId id="469" r:id="rId98"/>
    <p:sldId id="470" r:id="rId99"/>
    <p:sldId id="471" r:id="rId100"/>
    <p:sldId id="472" r:id="rId101"/>
    <p:sldId id="473" r:id="rId102"/>
    <p:sldId id="474" r:id="rId103"/>
    <p:sldId id="475" r:id="rId104"/>
    <p:sldId id="476" r:id="rId105"/>
    <p:sldId id="477" r:id="rId106"/>
    <p:sldId id="478" r:id="rId107"/>
    <p:sldId id="479" r:id="rId108"/>
    <p:sldId id="516" r:id="rId109"/>
    <p:sldId id="300" r:id="rId110"/>
    <p:sldId id="297" r:id="rId111"/>
    <p:sldId id="301" r:id="rId112"/>
    <p:sldId id="296" r:id="rId113"/>
    <p:sldId id="432" r:id="rId114"/>
    <p:sldId id="480" r:id="rId115"/>
    <p:sldId id="483" r:id="rId116"/>
    <p:sldId id="484" r:id="rId117"/>
    <p:sldId id="485" r:id="rId118"/>
    <p:sldId id="486" r:id="rId119"/>
    <p:sldId id="487" r:id="rId120"/>
    <p:sldId id="488" r:id="rId121"/>
    <p:sldId id="489" r:id="rId122"/>
    <p:sldId id="490" r:id="rId123"/>
    <p:sldId id="491" r:id="rId124"/>
    <p:sldId id="492" r:id="rId125"/>
    <p:sldId id="493" r:id="rId126"/>
    <p:sldId id="494" r:id="rId127"/>
    <p:sldId id="495" r:id="rId128"/>
    <p:sldId id="496" r:id="rId129"/>
    <p:sldId id="497" r:id="rId130"/>
    <p:sldId id="498" r:id="rId131"/>
    <p:sldId id="499" r:id="rId132"/>
    <p:sldId id="535" r:id="rId133"/>
    <p:sldId id="508" r:id="rId134"/>
    <p:sldId id="510" r:id="rId135"/>
    <p:sldId id="511" r:id="rId136"/>
    <p:sldId id="512" r:id="rId137"/>
    <p:sldId id="513" r:id="rId138"/>
    <p:sldId id="514" r:id="rId139"/>
    <p:sldId id="515" r:id="rId140"/>
    <p:sldId id="312" r:id="rId141"/>
    <p:sldId id="561" r:id="rId142"/>
    <p:sldId id="562" r:id="rId143"/>
    <p:sldId id="563" r:id="rId144"/>
    <p:sldId id="564" r:id="rId145"/>
    <p:sldId id="655" r:id="rId146"/>
    <p:sldId id="565" r:id="rId147"/>
    <p:sldId id="566" r:id="rId148"/>
    <p:sldId id="567" r:id="rId149"/>
    <p:sldId id="568" r:id="rId150"/>
    <p:sldId id="569" r:id="rId151"/>
    <p:sldId id="570" r:id="rId152"/>
    <p:sldId id="571" r:id="rId153"/>
    <p:sldId id="572" r:id="rId154"/>
    <p:sldId id="573" r:id="rId155"/>
    <p:sldId id="574" r:id="rId156"/>
    <p:sldId id="575" r:id="rId157"/>
    <p:sldId id="576" r:id="rId158"/>
    <p:sldId id="577" r:id="rId159"/>
    <p:sldId id="578" r:id="rId160"/>
    <p:sldId id="579" r:id="rId161"/>
    <p:sldId id="580" r:id="rId162"/>
    <p:sldId id="581" r:id="rId163"/>
    <p:sldId id="582" r:id="rId164"/>
    <p:sldId id="583" r:id="rId165"/>
    <p:sldId id="584" r:id="rId166"/>
    <p:sldId id="585" r:id="rId167"/>
    <p:sldId id="586" r:id="rId168"/>
    <p:sldId id="587" r:id="rId169"/>
    <p:sldId id="588" r:id="rId170"/>
    <p:sldId id="589" r:id="rId171"/>
    <p:sldId id="590" r:id="rId172"/>
    <p:sldId id="591" r:id="rId173"/>
    <p:sldId id="592" r:id="rId174"/>
    <p:sldId id="593" r:id="rId175"/>
    <p:sldId id="594" r:id="rId176"/>
    <p:sldId id="595" r:id="rId177"/>
    <p:sldId id="596" r:id="rId178"/>
    <p:sldId id="597" r:id="rId179"/>
    <p:sldId id="598" r:id="rId180"/>
    <p:sldId id="599" r:id="rId181"/>
    <p:sldId id="600" r:id="rId182"/>
    <p:sldId id="601" r:id="rId183"/>
    <p:sldId id="602" r:id="rId184"/>
    <p:sldId id="603" r:id="rId185"/>
    <p:sldId id="604" r:id="rId186"/>
    <p:sldId id="605" r:id="rId187"/>
    <p:sldId id="606" r:id="rId188"/>
    <p:sldId id="607" r:id="rId189"/>
    <p:sldId id="608" r:id="rId190"/>
    <p:sldId id="609" r:id="rId191"/>
    <p:sldId id="610" r:id="rId192"/>
    <p:sldId id="611" r:id="rId193"/>
    <p:sldId id="612" r:id="rId194"/>
    <p:sldId id="613" r:id="rId195"/>
    <p:sldId id="614" r:id="rId196"/>
    <p:sldId id="615" r:id="rId197"/>
    <p:sldId id="616" r:id="rId198"/>
    <p:sldId id="617" r:id="rId199"/>
    <p:sldId id="618" r:id="rId200"/>
    <p:sldId id="619" r:id="rId201"/>
    <p:sldId id="620" r:id="rId202"/>
    <p:sldId id="621" r:id="rId203"/>
    <p:sldId id="622" r:id="rId204"/>
    <p:sldId id="623" r:id="rId205"/>
    <p:sldId id="624" r:id="rId206"/>
    <p:sldId id="625" r:id="rId207"/>
    <p:sldId id="626" r:id="rId208"/>
    <p:sldId id="627" r:id="rId209"/>
    <p:sldId id="628" r:id="rId210"/>
    <p:sldId id="629" r:id="rId211"/>
    <p:sldId id="630" r:id="rId212"/>
    <p:sldId id="631" r:id="rId213"/>
    <p:sldId id="632" r:id="rId214"/>
    <p:sldId id="633" r:id="rId215"/>
    <p:sldId id="634" r:id="rId216"/>
    <p:sldId id="635" r:id="rId217"/>
    <p:sldId id="636" r:id="rId218"/>
    <p:sldId id="637" r:id="rId219"/>
    <p:sldId id="638" r:id="rId220"/>
    <p:sldId id="639" r:id="rId221"/>
    <p:sldId id="640" r:id="rId222"/>
    <p:sldId id="641" r:id="rId223"/>
    <p:sldId id="642" r:id="rId224"/>
    <p:sldId id="643" r:id="rId225"/>
    <p:sldId id="644" r:id="rId226"/>
    <p:sldId id="645" r:id="rId227"/>
    <p:sldId id="646" r:id="rId228"/>
    <p:sldId id="647" r:id="rId229"/>
    <p:sldId id="648" r:id="rId230"/>
    <p:sldId id="649" r:id="rId231"/>
    <p:sldId id="650" r:id="rId232"/>
    <p:sldId id="651" r:id="rId233"/>
    <p:sldId id="652" r:id="rId234"/>
    <p:sldId id="653" r:id="rId235"/>
    <p:sldId id="524" r:id="rId236"/>
    <p:sldId id="431" r:id="rId2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0" autoAdjust="0"/>
    <p:restoredTop sz="82634" autoAdjust="0"/>
  </p:normalViewPr>
  <p:slideViewPr>
    <p:cSldViewPr>
      <p:cViewPr varScale="1">
        <p:scale>
          <a:sx n="60" d="100"/>
          <a:sy n="60" d="100"/>
        </p:scale>
        <p:origin x="84" y="6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slide" Target="slides/slide22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slide" Target="slides/slide231.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tableStyles" Target="tableStyle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217" Type="http://schemas.openxmlformats.org/officeDocument/2006/relationships/slide" Target="slides/slide21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6.xml"/><Relationship Id="rId233" Type="http://schemas.openxmlformats.org/officeDocument/2006/relationships/slide" Target="slides/slide227.xml"/><Relationship Id="rId238" Type="http://schemas.openxmlformats.org/officeDocument/2006/relationships/notesMaster" Target="notesMasters/notesMaster1.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slide" Target="slides/slide201.xml"/><Relationship Id="rId223" Type="http://schemas.openxmlformats.org/officeDocument/2006/relationships/slide" Target="slides/slide217.xml"/><Relationship Id="rId228" Type="http://schemas.openxmlformats.org/officeDocument/2006/relationships/slide" Target="slides/slide222.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slide" Target="slides/slide207.xml"/><Relationship Id="rId218" Type="http://schemas.openxmlformats.org/officeDocument/2006/relationships/slide" Target="slides/slide212.xml"/><Relationship Id="rId234" Type="http://schemas.openxmlformats.org/officeDocument/2006/relationships/slide" Target="slides/slide228.xml"/><Relationship Id="rId239"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slide" Target="slides/slide202.xml"/><Relationship Id="rId229" Type="http://schemas.openxmlformats.org/officeDocument/2006/relationships/slide" Target="slides/slide223.xml"/><Relationship Id="rId19" Type="http://schemas.openxmlformats.org/officeDocument/2006/relationships/slide" Target="slides/slide13.xml"/><Relationship Id="rId224" Type="http://schemas.openxmlformats.org/officeDocument/2006/relationships/slide" Target="slides/slide218.xml"/><Relationship Id="rId240" Type="http://schemas.openxmlformats.org/officeDocument/2006/relationships/presProps" Target="presProps.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219" Type="http://schemas.openxmlformats.org/officeDocument/2006/relationships/slide" Target="slides/slide213.xml"/><Relationship Id="rId3" Type="http://schemas.openxmlformats.org/officeDocument/2006/relationships/slideMaster" Target="slideMasters/slideMaster3.xml"/><Relationship Id="rId214" Type="http://schemas.openxmlformats.org/officeDocument/2006/relationships/slide" Target="slides/slide208.xml"/><Relationship Id="rId230" Type="http://schemas.openxmlformats.org/officeDocument/2006/relationships/slide" Target="slides/slide224.xml"/><Relationship Id="rId235" Type="http://schemas.openxmlformats.org/officeDocument/2006/relationships/slide" Target="slides/slide229.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slide" Target="slides/slide214.xml"/><Relationship Id="rId225" Type="http://schemas.openxmlformats.org/officeDocument/2006/relationships/slide" Target="slides/slide219.xml"/><Relationship Id="rId241" Type="http://schemas.openxmlformats.org/officeDocument/2006/relationships/viewProps" Target="viewProp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36" Type="http://schemas.openxmlformats.org/officeDocument/2006/relationships/slide" Target="slides/slide230.xml"/><Relationship Id="rId26" Type="http://schemas.openxmlformats.org/officeDocument/2006/relationships/slide" Target="slides/slide20.xml"/><Relationship Id="rId231" Type="http://schemas.openxmlformats.org/officeDocument/2006/relationships/slide" Target="slides/slide225.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theme" Target="theme/theme1.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03FA0A2-226E-415E-8159-0B3C9004C06C}" type="datetimeFigureOut">
              <a:rPr lang="en-US" smtClean="0"/>
              <a:pPr/>
              <a:t>2/6/2017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A37C9EF-7B02-4C2C-9F58-3FB0CDCE4CFF}" type="slidenum">
              <a:rPr lang="en-US" smtClean="0"/>
              <a:pPr/>
              <a:t>‹#›</a:t>
            </a:fld>
            <a:endParaRPr lang="en-US" dirty="0"/>
          </a:p>
        </p:txBody>
      </p:sp>
    </p:spTree>
    <p:extLst>
      <p:ext uri="{BB962C8B-B14F-4D97-AF65-F5344CB8AC3E}">
        <p14:creationId xmlns:p14="http://schemas.microsoft.com/office/powerpoint/2010/main" val="3288414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37F5911-E332-4822-B4D9-A0EA28812EFB}" type="datetimeFigureOut">
              <a:rPr lang="en-US" smtClean="0"/>
              <a:pPr/>
              <a:t>2/6/2017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9A54354-BCA9-42F6-9B7C-930CE7F30336}" type="slidenum">
              <a:rPr lang="en-US" smtClean="0"/>
              <a:pPr/>
              <a:t>‹#›</a:t>
            </a:fld>
            <a:endParaRPr lang="en-US" dirty="0"/>
          </a:p>
        </p:txBody>
      </p:sp>
    </p:spTree>
    <p:extLst>
      <p:ext uri="{BB962C8B-B14F-4D97-AF65-F5344CB8AC3E}">
        <p14:creationId xmlns:p14="http://schemas.microsoft.com/office/powerpoint/2010/main" val="774546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54354-BCA9-42F6-9B7C-930CE7F30336}" type="slidenum">
              <a:rPr lang="en-US" smtClean="0"/>
              <a:pPr/>
              <a:t>1</a:t>
            </a:fld>
            <a:endParaRPr lang="en-US" dirty="0"/>
          </a:p>
        </p:txBody>
      </p:sp>
    </p:spTree>
    <p:extLst>
      <p:ext uri="{BB962C8B-B14F-4D97-AF65-F5344CB8AC3E}">
        <p14:creationId xmlns:p14="http://schemas.microsoft.com/office/powerpoint/2010/main" val="2062655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A54354-BCA9-42F6-9B7C-930CE7F30336}"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176687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A54354-BCA9-42F6-9B7C-930CE7F30336}"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93305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1A0857-CAD6-4236-9B21-7B34E664A704}" type="slidenum">
              <a:rPr lang="en-US" smtClean="0"/>
              <a:pPr/>
              <a:t>51</a:t>
            </a:fld>
            <a:endParaRPr lang="en-US"/>
          </a:p>
        </p:txBody>
      </p:sp>
    </p:spTree>
    <p:extLst>
      <p:ext uri="{BB962C8B-B14F-4D97-AF65-F5344CB8AC3E}">
        <p14:creationId xmlns:p14="http://schemas.microsoft.com/office/powerpoint/2010/main" val="1751132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54354-BCA9-42F6-9B7C-930CE7F30336}" type="slidenum">
              <a:rPr lang="en-US" smtClean="0"/>
              <a:pPr/>
              <a:t>53</a:t>
            </a:fld>
            <a:endParaRPr lang="en-US" dirty="0"/>
          </a:p>
        </p:txBody>
      </p:sp>
    </p:spTree>
    <p:extLst>
      <p:ext uri="{BB962C8B-B14F-4D97-AF65-F5344CB8AC3E}">
        <p14:creationId xmlns:p14="http://schemas.microsoft.com/office/powerpoint/2010/main" val="219261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181100" y="696913"/>
            <a:ext cx="4648200" cy="3486150"/>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Contact John Wright at ………………</a:t>
            </a:r>
          </a:p>
        </p:txBody>
      </p:sp>
      <p:sp>
        <p:nvSpPr>
          <p:cNvPr id="3994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CFF755C8-AB72-470A-8CD2-9E859B30ADBA}" type="datetime1">
              <a:rPr kumimoji="0" lang="en-US" altLang="en-US" sz="1200"/>
              <a:pPr/>
              <a:t>2/6/2017</a:t>
            </a:fld>
            <a:endParaRPr kumimoji="0" lang="en-US" altLang="en-US" sz="1200" dirty="0"/>
          </a:p>
        </p:txBody>
      </p:sp>
      <p:sp>
        <p:nvSpPr>
          <p:cNvPr id="399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A6193D20-E376-459C-88DE-2F6A661A5541}" type="slidenum">
              <a:rPr kumimoji="0" lang="en-US" altLang="en-US" sz="1200"/>
              <a:pPr/>
              <a:t>70</a:t>
            </a:fld>
            <a:endParaRPr kumimoji="0" lang="en-US" altLang="en-US" sz="1200" dirty="0"/>
          </a:p>
        </p:txBody>
      </p:sp>
    </p:spTree>
    <p:extLst>
      <p:ext uri="{BB962C8B-B14F-4D97-AF65-F5344CB8AC3E}">
        <p14:creationId xmlns:p14="http://schemas.microsoft.com/office/powerpoint/2010/main" val="3712000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181100" y="696913"/>
            <a:ext cx="4648200" cy="3486150"/>
          </a:xfrm>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RMO I provides for a No Further Action without institutional controls or without institutional and engineering controls, i.e.. </a:t>
            </a:r>
            <a:r>
              <a:rPr lang="en-US" altLang="en-US" b="1" dirty="0"/>
              <a:t>closure without controls</a:t>
            </a:r>
            <a:r>
              <a:rPr lang="en-US" altLang="en-US" dirty="0"/>
              <a:t>, or an unconditional closure, or a clean closure. Closure without controls is the most desirable terminology. 62-780.680(1) , F.A.C.</a:t>
            </a:r>
          </a:p>
          <a:p>
            <a:endParaRPr lang="en-US" altLang="en-US" dirty="0"/>
          </a:p>
          <a:p>
            <a:r>
              <a:rPr lang="en-US" altLang="en-US" dirty="0"/>
              <a:t>RMO II and RMO III provide for a No Further Action with institutional and or engineering controls, i.e. </a:t>
            </a:r>
            <a:r>
              <a:rPr lang="en-US" altLang="en-US" b="1" dirty="0"/>
              <a:t>closure with controls</a:t>
            </a:r>
            <a:r>
              <a:rPr lang="en-US" altLang="en-US" dirty="0"/>
              <a:t> or conditional closure.</a:t>
            </a:r>
          </a:p>
          <a:p>
            <a:r>
              <a:rPr lang="en-US" altLang="en-US" dirty="0"/>
              <a:t>62-780.680(2) and 67-780.680(3), </a:t>
            </a:r>
            <a:r>
              <a:rPr lang="en-US" altLang="en-US" dirty="0" err="1"/>
              <a:t>repsctively</a:t>
            </a:r>
            <a:endParaRPr lang="en-US" altLang="en-US"/>
          </a:p>
        </p:txBody>
      </p:sp>
      <p:sp>
        <p:nvSpPr>
          <p:cNvPr id="4096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F2CC720D-FF4D-4AC2-8229-504E8862491C}" type="datetime1">
              <a:rPr kumimoji="0" lang="en-US" altLang="en-US" sz="1200"/>
              <a:pPr/>
              <a:t>2/6/2017</a:t>
            </a:fld>
            <a:endParaRPr kumimoji="0" lang="en-US" altLang="en-US" sz="1200"/>
          </a:p>
        </p:txBody>
      </p:sp>
      <p:sp>
        <p:nvSpPr>
          <p:cNvPr id="409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B1E475AA-A11C-4065-BC80-A0F04FBDE012}" type="slidenum">
              <a:rPr kumimoji="0" lang="en-US" altLang="en-US" sz="1200"/>
              <a:pPr/>
              <a:t>71</a:t>
            </a:fld>
            <a:endParaRPr kumimoji="0" lang="en-US" altLang="en-US" sz="1200"/>
          </a:p>
        </p:txBody>
      </p:sp>
    </p:spTree>
    <p:extLst>
      <p:ext uri="{BB962C8B-B14F-4D97-AF65-F5344CB8AC3E}">
        <p14:creationId xmlns:p14="http://schemas.microsoft.com/office/powerpoint/2010/main" val="1267356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1181100" y="696913"/>
            <a:ext cx="4648200" cy="3486150"/>
          </a:xfrm>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Note the emphasis on  Toxicity and Exposure.</a:t>
            </a:r>
          </a:p>
          <a:p>
            <a:r>
              <a:rPr lang="en-US" altLang="en-US"/>
              <a:t>An NFA without controls or conditions  can be issued when contaminant concentrations do not exist at toxic levels, i.e. are below the cleanup target levels.</a:t>
            </a:r>
          </a:p>
          <a:p>
            <a:endParaRPr lang="en-US" altLang="en-US"/>
          </a:p>
          <a:p>
            <a:r>
              <a:rPr lang="en-US" altLang="en-US"/>
              <a:t>When one cannot eliminate toxicity, we can still close a site with controls that prevent exposure to contamination above State Cleanup Target Levels.</a:t>
            </a:r>
          </a:p>
          <a:p>
            <a:endParaRPr lang="en-US" altLang="en-US"/>
          </a:p>
          <a:p>
            <a:r>
              <a:rPr lang="en-US" altLang="en-US"/>
              <a:t>These controls can be institutional or engineering.</a:t>
            </a:r>
          </a:p>
        </p:txBody>
      </p:sp>
      <p:sp>
        <p:nvSpPr>
          <p:cNvPr id="4198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658284D4-E8E7-4289-A88A-4BECA390BFD6}" type="datetime1">
              <a:rPr kumimoji="0" lang="en-US" altLang="en-US" sz="1200"/>
              <a:pPr/>
              <a:t>2/6/2017</a:t>
            </a:fld>
            <a:endParaRPr kumimoji="0" lang="en-US" altLang="en-US" sz="1200"/>
          </a:p>
        </p:txBody>
      </p:sp>
      <p:sp>
        <p:nvSpPr>
          <p:cNvPr id="419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D8ED3755-D21D-4E22-887D-E13B1245433D}" type="slidenum">
              <a:rPr kumimoji="0" lang="en-US" altLang="en-US" sz="1200"/>
              <a:pPr/>
              <a:t>73</a:t>
            </a:fld>
            <a:endParaRPr kumimoji="0" lang="en-US" altLang="en-US" sz="1200"/>
          </a:p>
        </p:txBody>
      </p:sp>
    </p:spTree>
    <p:extLst>
      <p:ext uri="{BB962C8B-B14F-4D97-AF65-F5344CB8AC3E}">
        <p14:creationId xmlns:p14="http://schemas.microsoft.com/office/powerpoint/2010/main" val="3949338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1181100" y="696913"/>
            <a:ext cx="4648200" cy="3486150"/>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301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5C0C5C7C-53A3-4A26-932A-08C455FC85D2}" type="datetime1">
              <a:rPr kumimoji="0" lang="en-US" altLang="en-US" sz="1200"/>
              <a:pPr/>
              <a:t>2/6/2017</a:t>
            </a:fld>
            <a:endParaRPr kumimoji="0" lang="en-US" altLang="en-US" sz="1200"/>
          </a:p>
        </p:txBody>
      </p:sp>
      <p:sp>
        <p:nvSpPr>
          <p:cNvPr id="4301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F177CAE7-F869-4B4D-ACD1-73914940E60F}" type="slidenum">
              <a:rPr kumimoji="0" lang="en-US" altLang="en-US" sz="1200"/>
              <a:pPr/>
              <a:t>74</a:t>
            </a:fld>
            <a:endParaRPr kumimoji="0" lang="en-US" altLang="en-US" sz="1200"/>
          </a:p>
        </p:txBody>
      </p:sp>
    </p:spTree>
    <p:extLst>
      <p:ext uri="{BB962C8B-B14F-4D97-AF65-F5344CB8AC3E}">
        <p14:creationId xmlns:p14="http://schemas.microsoft.com/office/powerpoint/2010/main" val="19224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1181100" y="696913"/>
            <a:ext cx="4648200" cy="34861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403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DFE1F362-759F-4FBD-AB93-8E21100DB6B9}" type="datetime1">
              <a:rPr kumimoji="0" lang="en-US" altLang="en-US" sz="1200"/>
              <a:pPr/>
              <a:t>2/6/2017</a:t>
            </a:fld>
            <a:endParaRPr kumimoji="0" lang="en-US" altLang="en-US" sz="1200"/>
          </a:p>
        </p:txBody>
      </p:sp>
      <p:sp>
        <p:nvSpPr>
          <p:cNvPr id="4403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5DBDE37D-E2E5-4D05-A4FC-03204274505D}" type="slidenum">
              <a:rPr kumimoji="0" lang="en-US" altLang="en-US" sz="1200"/>
              <a:pPr/>
              <a:t>75</a:t>
            </a:fld>
            <a:endParaRPr kumimoji="0" lang="en-US" altLang="en-US" sz="1200"/>
          </a:p>
        </p:txBody>
      </p:sp>
    </p:spTree>
    <p:extLst>
      <p:ext uri="{BB962C8B-B14F-4D97-AF65-F5344CB8AC3E}">
        <p14:creationId xmlns:p14="http://schemas.microsoft.com/office/powerpoint/2010/main" val="2426906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1181100" y="696913"/>
            <a:ext cx="4648200" cy="3486150"/>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Commercial/Industrial within source property boundary. </a:t>
            </a:r>
          </a:p>
          <a:p>
            <a:r>
              <a:rPr lang="en-US" altLang="en-US"/>
              <a:t>	Vadose soils meet SCTLs for direct exposure based on: (a) direct comparison of soil contaminant concentrations to default Commercial/Industrial SCTLs  (Table II) or (b) a comparison of 95% upper confidence limit of the mean concentration to the default SCTLs. May exceed if engineering control prevents direct exposure.</a:t>
            </a:r>
          </a:p>
          <a:p>
            <a:r>
              <a:rPr lang="en-US" altLang="en-US"/>
              <a:t>	Groundwater may exceed GCTLs within source property boundary if (a) aquifer meets low yield/poor quality criteria (Table I), (b) monitoring confirms that engineering controls will prevent offsite plume migration, (c) plume is less than ¼ acre within the source area, stable/shrinking, will not reach the property boundary, will not impact surface water.</a:t>
            </a:r>
          </a:p>
          <a:p>
            <a:endParaRPr lang="en-US" altLang="en-US"/>
          </a:p>
          <a:p>
            <a:r>
              <a:rPr lang="en-US" altLang="en-US"/>
              <a:t>Can be larger than ¼ acre if all contamination is contained within property boundary.</a:t>
            </a:r>
          </a:p>
        </p:txBody>
      </p:sp>
      <p:sp>
        <p:nvSpPr>
          <p:cNvPr id="450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E53E71BC-FA05-4CE6-AD0F-2C4F7C9B20AE}" type="datetime1">
              <a:rPr kumimoji="0" lang="en-US" altLang="en-US" sz="1200"/>
              <a:pPr/>
              <a:t>2/6/2017</a:t>
            </a:fld>
            <a:endParaRPr kumimoji="0" lang="en-US" altLang="en-US" sz="1200"/>
          </a:p>
        </p:txBody>
      </p:sp>
      <p:sp>
        <p:nvSpPr>
          <p:cNvPr id="45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045C5F39-5863-48F2-AE2F-AE2D221C5294}" type="slidenum">
              <a:rPr kumimoji="0" lang="en-US" altLang="en-US" sz="1200"/>
              <a:pPr/>
              <a:t>78</a:t>
            </a:fld>
            <a:endParaRPr kumimoji="0" lang="en-US" altLang="en-US" sz="1200"/>
          </a:p>
        </p:txBody>
      </p:sp>
    </p:spTree>
    <p:extLst>
      <p:ext uri="{BB962C8B-B14F-4D97-AF65-F5344CB8AC3E}">
        <p14:creationId xmlns:p14="http://schemas.microsoft.com/office/powerpoint/2010/main" val="3654901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54354-BCA9-42F6-9B7C-930CE7F30336}" type="slidenum">
              <a:rPr lang="en-US" smtClean="0"/>
              <a:pPr/>
              <a:t>23</a:t>
            </a:fld>
            <a:endParaRPr lang="en-US" dirty="0"/>
          </a:p>
        </p:txBody>
      </p:sp>
    </p:spTree>
    <p:extLst>
      <p:ext uri="{BB962C8B-B14F-4D97-AF65-F5344CB8AC3E}">
        <p14:creationId xmlns:p14="http://schemas.microsoft.com/office/powerpoint/2010/main" val="340630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181100" y="696913"/>
            <a:ext cx="4648200" cy="3486150"/>
          </a:xfrm>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See ?????</a:t>
            </a:r>
          </a:p>
        </p:txBody>
      </p:sp>
      <p:sp>
        <p:nvSpPr>
          <p:cNvPr id="4608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816AE9DD-56DC-410D-9961-8FCC26F5925C}" type="datetime1">
              <a:rPr kumimoji="0" lang="en-US" altLang="en-US" sz="1200"/>
              <a:pPr/>
              <a:t>2/6/2017</a:t>
            </a:fld>
            <a:endParaRPr kumimoji="0" lang="en-US" altLang="en-US" sz="1200"/>
          </a:p>
        </p:txBody>
      </p:sp>
      <p:sp>
        <p:nvSpPr>
          <p:cNvPr id="460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defRPr>
            </a:lvl1pPr>
            <a:lvl2pPr marL="742909" indent="-285734">
              <a:defRPr kumimoji="1" sz="2400">
                <a:solidFill>
                  <a:schemeClr val="tx1"/>
                </a:solidFill>
                <a:latin typeface="Times New Roman" pitchFamily="18" charset="0"/>
              </a:defRPr>
            </a:lvl2pPr>
            <a:lvl3pPr marL="1142937" indent="-228587">
              <a:defRPr kumimoji="1" sz="2400">
                <a:solidFill>
                  <a:schemeClr val="tx1"/>
                </a:solidFill>
                <a:latin typeface="Times New Roman" pitchFamily="18" charset="0"/>
              </a:defRPr>
            </a:lvl3pPr>
            <a:lvl4pPr marL="1600111" indent="-228587">
              <a:defRPr kumimoji="1" sz="2400">
                <a:solidFill>
                  <a:schemeClr val="tx1"/>
                </a:solidFill>
                <a:latin typeface="Times New Roman" pitchFamily="18" charset="0"/>
              </a:defRPr>
            </a:lvl4pPr>
            <a:lvl5pPr marL="2057287" indent="-228587">
              <a:defRPr kumimoji="1" sz="2400">
                <a:solidFill>
                  <a:schemeClr val="tx1"/>
                </a:solidFill>
                <a:latin typeface="Times New Roman" pitchFamily="18" charset="0"/>
              </a:defRPr>
            </a:lvl5pPr>
            <a:lvl6pPr marL="2514461" indent="-228587" eaLnBrk="0" fontAlgn="base" hangingPunct="0">
              <a:spcBef>
                <a:spcPct val="0"/>
              </a:spcBef>
              <a:spcAft>
                <a:spcPct val="0"/>
              </a:spcAft>
              <a:defRPr kumimoji="1" sz="2400">
                <a:solidFill>
                  <a:schemeClr val="tx1"/>
                </a:solidFill>
                <a:latin typeface="Times New Roman" pitchFamily="18" charset="0"/>
              </a:defRPr>
            </a:lvl6pPr>
            <a:lvl7pPr marL="2971635" indent="-228587" eaLnBrk="0" fontAlgn="base" hangingPunct="0">
              <a:spcBef>
                <a:spcPct val="0"/>
              </a:spcBef>
              <a:spcAft>
                <a:spcPct val="0"/>
              </a:spcAft>
              <a:defRPr kumimoji="1" sz="2400">
                <a:solidFill>
                  <a:schemeClr val="tx1"/>
                </a:solidFill>
                <a:latin typeface="Times New Roman" pitchFamily="18" charset="0"/>
              </a:defRPr>
            </a:lvl7pPr>
            <a:lvl8pPr marL="3428811" indent="-228587" eaLnBrk="0" fontAlgn="base" hangingPunct="0">
              <a:spcBef>
                <a:spcPct val="0"/>
              </a:spcBef>
              <a:spcAft>
                <a:spcPct val="0"/>
              </a:spcAft>
              <a:defRPr kumimoji="1" sz="2400">
                <a:solidFill>
                  <a:schemeClr val="tx1"/>
                </a:solidFill>
                <a:latin typeface="Times New Roman" pitchFamily="18" charset="0"/>
              </a:defRPr>
            </a:lvl8pPr>
            <a:lvl9pPr marL="3885985" indent="-228587" eaLnBrk="0" fontAlgn="base" hangingPunct="0">
              <a:spcBef>
                <a:spcPct val="0"/>
              </a:spcBef>
              <a:spcAft>
                <a:spcPct val="0"/>
              </a:spcAft>
              <a:defRPr kumimoji="1" sz="2400">
                <a:solidFill>
                  <a:schemeClr val="tx1"/>
                </a:solidFill>
                <a:latin typeface="Times New Roman" pitchFamily="18" charset="0"/>
              </a:defRPr>
            </a:lvl9pPr>
          </a:lstStyle>
          <a:p>
            <a:fld id="{B7206402-96C2-4DD5-87F5-0ED117701424}" type="slidenum">
              <a:rPr kumimoji="0" lang="en-US" altLang="en-US" sz="1200"/>
              <a:pPr/>
              <a:t>80</a:t>
            </a:fld>
            <a:endParaRPr kumimoji="0" lang="en-US" altLang="en-US" sz="1200"/>
          </a:p>
        </p:txBody>
      </p:sp>
    </p:spTree>
    <p:extLst>
      <p:ext uri="{BB962C8B-B14F-4D97-AF65-F5344CB8AC3E}">
        <p14:creationId xmlns:p14="http://schemas.microsoft.com/office/powerpoint/2010/main" val="390511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54354-BCA9-42F6-9B7C-930CE7F30336}" type="slidenum">
              <a:rPr lang="en-US" smtClean="0"/>
              <a:pPr/>
              <a:t>101</a:t>
            </a:fld>
            <a:endParaRPr lang="en-US" dirty="0"/>
          </a:p>
        </p:txBody>
      </p:sp>
    </p:spTree>
    <p:extLst>
      <p:ext uri="{BB962C8B-B14F-4D97-AF65-F5344CB8AC3E}">
        <p14:creationId xmlns:p14="http://schemas.microsoft.com/office/powerpoint/2010/main" val="1204246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54354-BCA9-42F6-9B7C-930CE7F30336}" type="slidenum">
              <a:rPr lang="en-US" smtClean="0"/>
              <a:pPr/>
              <a:t>24</a:t>
            </a:fld>
            <a:endParaRPr lang="en-US" dirty="0"/>
          </a:p>
        </p:txBody>
      </p:sp>
    </p:spTree>
    <p:extLst>
      <p:ext uri="{BB962C8B-B14F-4D97-AF65-F5344CB8AC3E}">
        <p14:creationId xmlns:p14="http://schemas.microsoft.com/office/powerpoint/2010/main" val="53573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54354-BCA9-42F6-9B7C-930CE7F30336}"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935508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A54354-BCA9-42F6-9B7C-930CE7F30336}"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624049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A54354-BCA9-42F6-9B7C-930CE7F30336}"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269557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A54354-BCA9-42F6-9B7C-930CE7F30336}"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32365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A54354-BCA9-42F6-9B7C-930CE7F30336}"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422380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A54354-BCA9-42F6-9B7C-930CE7F30336}"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15652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99A8EC-FAD1-46ED-9ECD-6F07F5F8A1FB}" type="datetime1">
              <a:rPr lang="en-US" smtClean="0"/>
              <a:pPr/>
              <a:t>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A950DE-4DE7-4DAE-A8A1-D7FF25CA807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2D7EE1-C308-4B23-BE13-2EE368B456E1}" type="datetime1">
              <a:rPr lang="en-US" smtClean="0"/>
              <a:pPr/>
              <a:t>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A950DE-4DE7-4DAE-A8A1-D7FF25CA807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7B35D4-1437-4891-8217-1729DC5EB1DF}" type="datetime1">
              <a:rPr lang="en-US" smtClean="0"/>
              <a:pPr/>
              <a:t>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A950DE-4DE7-4DAE-A8A1-D7FF25CA807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ctrTitle"/>
          </p:nvPr>
        </p:nvSpPr>
        <p:spPr>
          <a:xfrm>
            <a:off x="1028700" y="1803405"/>
            <a:ext cx="70866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028700" y="3632201"/>
            <a:ext cx="70866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1" y="4314328"/>
            <a:ext cx="2183130" cy="374642"/>
          </a:xfrm>
        </p:spPr>
        <p:txBody>
          <a:body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5" name="Footer Placeholder 4"/>
          <p:cNvSpPr>
            <a:spLocks noGrp="1"/>
          </p:cNvSpPr>
          <p:nvPr>
            <p:ph type="ftr" sz="quarter" idx="11"/>
          </p:nvPr>
        </p:nvSpPr>
        <p:spPr>
          <a:xfrm>
            <a:off x="1028700" y="4323854"/>
            <a:ext cx="4800600"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6057900" y="1430875"/>
            <a:ext cx="2057400" cy="365125"/>
          </a:xfrm>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1681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33769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5" y="753542"/>
            <a:ext cx="81152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768350" y="3641726"/>
            <a:ext cx="786765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860839" y="381009"/>
            <a:ext cx="2183130" cy="365125"/>
          </a:xfrm>
        </p:spPr>
        <p:txBody>
          <a:bodyPr/>
          <a:lstStyle>
            <a:lvl1pPr algn="r">
              <a:defRPr/>
            </a:lvl1p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5" name="Footer Placeholder 4"/>
          <p:cNvSpPr>
            <a:spLocks noGrp="1"/>
          </p:cNvSpPr>
          <p:nvPr>
            <p:ph type="ftr" sz="quarter" idx="11"/>
          </p:nvPr>
        </p:nvSpPr>
        <p:spPr>
          <a:xfrm>
            <a:off x="514352" y="381010"/>
            <a:ext cx="5243619" cy="36406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8146841" y="381009"/>
            <a:ext cx="482811" cy="365125"/>
          </a:xfrm>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0225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2194568"/>
            <a:ext cx="40005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94568"/>
            <a:ext cx="40005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06380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45795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11" y="2183802"/>
            <a:ext cx="3809993"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5" y="3132675"/>
            <a:ext cx="3983831"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2183802"/>
            <a:ext cx="382905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132675"/>
            <a:ext cx="40005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3300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9077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02933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746686" y="746764"/>
            <a:ext cx="4882964"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3124208"/>
            <a:ext cx="30861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7149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B39A5E-228F-482B-9D63-BED25BF16A98}" type="datetime1">
              <a:rPr lang="en-US" smtClean="0"/>
              <a:pPr/>
              <a:t>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A950DE-4DE7-4DAE-A8A1-D7FF25CA807F}"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95928" y="751248"/>
            <a:ext cx="273372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0" y="3124208"/>
            <a:ext cx="515493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821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4697369"/>
            <a:ext cx="8116526"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295" y="941448"/>
            <a:ext cx="811638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14350" y="5516724"/>
            <a:ext cx="81153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21694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0" y="753541"/>
            <a:ext cx="81153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68350" y="3649135"/>
            <a:ext cx="7597887"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81009"/>
            <a:ext cx="2183130" cy="365125"/>
          </a:xfrm>
        </p:spPr>
        <p:txBody>
          <a:bodyPr/>
          <a:lstStyle>
            <a:lvl1pPr algn="r">
              <a:defRPr/>
            </a:lvl1p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6" name="Footer Placeholder 5"/>
          <p:cNvSpPr>
            <a:spLocks noGrp="1"/>
          </p:cNvSpPr>
          <p:nvPr>
            <p:ph type="ftr" sz="quarter" idx="11"/>
          </p:nvPr>
        </p:nvSpPr>
        <p:spPr>
          <a:xfrm>
            <a:off x="514352" y="379950"/>
            <a:ext cx="5243619" cy="365125"/>
          </a:xfrm>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8146841" y="381009"/>
            <a:ext cx="482811" cy="365125"/>
          </a:xfrm>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4405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51" y="753534"/>
            <a:ext cx="7613650"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365560"/>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768351" y="3959871"/>
            <a:ext cx="7613650"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81009"/>
            <a:ext cx="2183130" cy="365125"/>
          </a:xfrm>
        </p:spPr>
        <p:txBody>
          <a:bodyPr/>
          <a:lstStyle>
            <a:lvl1pPr algn="r">
              <a:defRPr/>
            </a:lvl1p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6" name="Footer Placeholder 5"/>
          <p:cNvSpPr>
            <a:spLocks noGrp="1"/>
          </p:cNvSpPr>
          <p:nvPr>
            <p:ph type="ftr" sz="quarter" idx="11"/>
          </p:nvPr>
        </p:nvSpPr>
        <p:spPr>
          <a:xfrm>
            <a:off x="514352" y="379950"/>
            <a:ext cx="5243619" cy="365125"/>
          </a:xfrm>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8146841" y="381009"/>
            <a:ext cx="482811" cy="365125"/>
          </a:xfrm>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
        <p:nvSpPr>
          <p:cNvPr id="9" name="TextBox 8"/>
          <p:cNvSpPr txBox="1"/>
          <p:nvPr/>
        </p:nvSpPr>
        <p:spPr>
          <a:xfrm>
            <a:off x="357188" y="9334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0" name="TextBox 9"/>
          <p:cNvSpPr txBox="1"/>
          <p:nvPr/>
        </p:nvSpPr>
        <p:spPr>
          <a:xfrm>
            <a:off x="8238173" y="270129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1062793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73" y="1124710"/>
            <a:ext cx="7609640"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768354" y="3648322"/>
            <a:ext cx="7608491"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860839" y="378892"/>
            <a:ext cx="2183130" cy="365125"/>
          </a:xfrm>
        </p:spPr>
        <p:txBody>
          <a:bodyPr/>
          <a:lstStyle>
            <a:lvl1pPr algn="r">
              <a:defRPr/>
            </a:lvl1p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6" name="Footer Placeholder 5"/>
          <p:cNvSpPr>
            <a:spLocks noGrp="1"/>
          </p:cNvSpPr>
          <p:nvPr>
            <p:ph type="ftr" sz="quarter" idx="11"/>
          </p:nvPr>
        </p:nvSpPr>
        <p:spPr>
          <a:xfrm>
            <a:off x="514352" y="378892"/>
            <a:ext cx="5243619" cy="365125"/>
          </a:xfrm>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8146841" y="381009"/>
            <a:ext cx="482811" cy="365125"/>
          </a:xfrm>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07898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5" y="762008"/>
            <a:ext cx="645794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19037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5" y="762000"/>
            <a:ext cx="645794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6467" y="4191009"/>
            <a:ext cx="2588687"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16467" y="2362200"/>
            <a:ext cx="258868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16467" y="4873773"/>
            <a:ext cx="2588687"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80702" y="4191009"/>
            <a:ext cx="2586701"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80703" y="4873772"/>
            <a:ext cx="2586701"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6037299" y="4191009"/>
            <a:ext cx="259235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37395" y="2362200"/>
            <a:ext cx="25859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6037299" y="4873770"/>
            <a:ext cx="2589334"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11158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4350" y="2194568"/>
            <a:ext cx="81153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93257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Vertical Title 1"/>
          <p:cNvSpPr>
            <a:spLocks noGrp="1"/>
          </p:cNvSpPr>
          <p:nvPr>
            <p:ph type="title" orient="vert"/>
          </p:nvPr>
        </p:nvSpPr>
        <p:spPr>
          <a:xfrm>
            <a:off x="7086600" y="745075"/>
            <a:ext cx="154305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8354" y="745076"/>
            <a:ext cx="615315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860839" y="379950"/>
            <a:ext cx="2183130" cy="365125"/>
          </a:xfrm>
        </p:spPr>
        <p:txBody>
          <a:bodyPr/>
          <a:lstStyle>
            <a:lvl1pPr algn="r">
              <a:defRPr/>
            </a:lvl1p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5" name="Footer Placeholder 4"/>
          <p:cNvSpPr>
            <a:spLocks noGrp="1"/>
          </p:cNvSpPr>
          <p:nvPr>
            <p:ph type="ftr" sz="quarter" idx="11"/>
          </p:nvPr>
        </p:nvSpPr>
        <p:spPr>
          <a:xfrm>
            <a:off x="514352" y="381009"/>
            <a:ext cx="5243619"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8146841" y="381009"/>
            <a:ext cx="482811" cy="365125"/>
          </a:xfrm>
        </p:spPr>
        <p:txBody>
          <a:body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68342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2" name="Title 1"/>
          <p:cNvSpPr>
            <a:spLocks noGrp="1"/>
          </p:cNvSpPr>
          <p:nvPr>
            <p:ph type="ctrTitle"/>
          </p:nvPr>
        </p:nvSpPr>
        <p:spPr>
          <a:xfrm>
            <a:off x="2971803" y="1964267"/>
            <a:ext cx="5398295"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2971803" y="4385741"/>
            <a:ext cx="5398295"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699419" y="5870584"/>
            <a:ext cx="1200150" cy="377825"/>
          </a:xfrm>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a:xfrm>
            <a:off x="2971803" y="5870584"/>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23" y="5870584"/>
            <a:ext cx="413375" cy="377825"/>
          </a:xfrm>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7827162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BC87E8-4822-4F13-97D7-91E95F90C724}" type="datetime1">
              <a:rPr lang="en-US" smtClean="0"/>
              <a:pPr/>
              <a:t>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A950DE-4DE7-4DAE-A8A1-D7FF25CA807F}"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3980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5573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5" y="2142067"/>
            <a:ext cx="3746501"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66421" y="2142072"/>
            <a:ext cx="3746499"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94240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730256" y="2218267"/>
            <a:ext cx="353179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367616" y="2870201"/>
            <a:ext cx="3746501"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44712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09245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5183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48727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52194"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65332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90097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2" name="Title 1"/>
          <p:cNvSpPr>
            <a:spLocks noGrp="1"/>
          </p:cNvSpPr>
          <p:nvPr>
            <p:ph type="title"/>
          </p:nvPr>
        </p:nvSpPr>
        <p:spPr>
          <a:xfrm>
            <a:off x="514351" y="609610"/>
            <a:ext cx="7598570"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4352" y="4343400"/>
            <a:ext cx="7598571"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9831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EEC1D8-C4F2-4BC7-9EBD-4F60F42FC8E7}" type="datetime1">
              <a:rPr lang="en-US" smtClean="0"/>
              <a:pPr/>
              <a:t>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A950DE-4DE7-4DAE-A8A1-D7FF25CA807F}"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2" name="Title 1"/>
          <p:cNvSpPr>
            <a:spLocks noGrp="1"/>
          </p:cNvSpPr>
          <p:nvPr>
            <p:ph type="title"/>
          </p:nvPr>
        </p:nvSpPr>
        <p:spPr>
          <a:xfrm>
            <a:off x="744205" y="609609"/>
            <a:ext cx="71627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15603" y="4343400"/>
            <a:ext cx="7614275"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54405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2" name="Title 1"/>
          <p:cNvSpPr>
            <a:spLocks noGrp="1"/>
          </p:cNvSpPr>
          <p:nvPr>
            <p:ph type="title"/>
          </p:nvPr>
        </p:nvSpPr>
        <p:spPr>
          <a:xfrm>
            <a:off x="514356" y="3308581"/>
            <a:ext cx="7598569"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22503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16" name="Title 1"/>
          <p:cNvSpPr>
            <a:spLocks noGrp="1"/>
          </p:cNvSpPr>
          <p:nvPr>
            <p:ph type="title"/>
          </p:nvPr>
        </p:nvSpPr>
        <p:spPr>
          <a:xfrm>
            <a:off x="744205" y="609609"/>
            <a:ext cx="71627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4352" y="3886200"/>
            <a:ext cx="7601577"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166311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2" name="Title 1"/>
          <p:cNvSpPr>
            <a:spLocks noGrp="1"/>
          </p:cNvSpPr>
          <p:nvPr>
            <p:ph type="title"/>
          </p:nvPr>
        </p:nvSpPr>
        <p:spPr>
          <a:xfrm>
            <a:off x="514351" y="609609"/>
            <a:ext cx="7598570"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4352" y="3505200"/>
            <a:ext cx="7598571"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4352" y="4343400"/>
            <a:ext cx="7598571"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53979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5" y="609609"/>
            <a:ext cx="7598569"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757053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1619" cy="6856214"/>
          </a:xfrm>
          <a:prstGeom prst="rect">
            <a:avLst/>
          </a:prstGeom>
        </p:spPr>
      </p:pic>
      <p:sp>
        <p:nvSpPr>
          <p:cNvPr id="2" name="Vertical Title 1"/>
          <p:cNvSpPr>
            <a:spLocks noGrp="1"/>
          </p:cNvSpPr>
          <p:nvPr>
            <p:ph type="title" orient="vert"/>
          </p:nvPr>
        </p:nvSpPr>
        <p:spPr>
          <a:xfrm>
            <a:off x="6494006" y="609608"/>
            <a:ext cx="16189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4352" y="609600"/>
            <a:ext cx="5874087"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12997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2" name="Title 1"/>
          <p:cNvSpPr>
            <a:spLocks noGrp="1"/>
          </p:cNvSpPr>
          <p:nvPr>
            <p:ph type="ctrTitle"/>
          </p:nvPr>
        </p:nvSpPr>
        <p:spPr>
          <a:xfrm>
            <a:off x="2971801" y="1964267"/>
            <a:ext cx="5398295"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2971801" y="4385737"/>
            <a:ext cx="5398295"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699419" y="5870580"/>
            <a:ext cx="1200150" cy="377825"/>
          </a:xfrm>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a:xfrm>
            <a:off x="2971801" y="5870580"/>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21" y="5870580"/>
            <a:ext cx="413375" cy="377825"/>
          </a:xfrm>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9665636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33291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88015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3" y="2142067"/>
            <a:ext cx="3746501"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66421" y="2142072"/>
            <a:ext cx="3746499"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49124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FD40F9-42C4-4C09-A6BE-22248B099556}" type="datetime1">
              <a:rPr lang="en-US" smtClean="0"/>
              <a:pPr/>
              <a:t>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A950DE-4DE7-4DAE-A8A1-D7FF25CA807F}"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730254" y="2218267"/>
            <a:ext cx="353179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367614" y="2870201"/>
            <a:ext cx="3746501"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28919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651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22582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151802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52192"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51671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9601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2" name="Title 1"/>
          <p:cNvSpPr>
            <a:spLocks noGrp="1"/>
          </p:cNvSpPr>
          <p:nvPr>
            <p:ph type="title"/>
          </p:nvPr>
        </p:nvSpPr>
        <p:spPr>
          <a:xfrm>
            <a:off x="514351" y="609606"/>
            <a:ext cx="7598570"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4352" y="4343400"/>
            <a:ext cx="7598571"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21938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2" name="Title 1"/>
          <p:cNvSpPr>
            <a:spLocks noGrp="1"/>
          </p:cNvSpPr>
          <p:nvPr>
            <p:ph type="title"/>
          </p:nvPr>
        </p:nvSpPr>
        <p:spPr>
          <a:xfrm>
            <a:off x="744203" y="609606"/>
            <a:ext cx="71627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15601" y="4343400"/>
            <a:ext cx="7614275"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736886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2" name="Title 1"/>
          <p:cNvSpPr>
            <a:spLocks noGrp="1"/>
          </p:cNvSpPr>
          <p:nvPr>
            <p:ph type="title"/>
          </p:nvPr>
        </p:nvSpPr>
        <p:spPr>
          <a:xfrm>
            <a:off x="514354" y="3308581"/>
            <a:ext cx="7598569"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364599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16" name="Title 1"/>
          <p:cNvSpPr>
            <a:spLocks noGrp="1"/>
          </p:cNvSpPr>
          <p:nvPr>
            <p:ph type="title"/>
          </p:nvPr>
        </p:nvSpPr>
        <p:spPr>
          <a:xfrm>
            <a:off x="744203" y="609606"/>
            <a:ext cx="71627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4352" y="3886200"/>
            <a:ext cx="7601577"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5091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D6C0DD-DA8B-4EE6-A983-8AF334DE4951}" type="datetime1">
              <a:rPr lang="en-US" smtClean="0"/>
              <a:pPr/>
              <a:t>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A950DE-4DE7-4DAE-A8A1-D7FF25CA807F}"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2" name="Title 1"/>
          <p:cNvSpPr>
            <a:spLocks noGrp="1"/>
          </p:cNvSpPr>
          <p:nvPr>
            <p:ph type="title"/>
          </p:nvPr>
        </p:nvSpPr>
        <p:spPr>
          <a:xfrm>
            <a:off x="514351" y="609606"/>
            <a:ext cx="7598570"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4352" y="3505200"/>
            <a:ext cx="7598571"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4352" y="4343400"/>
            <a:ext cx="7598571"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76124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3" y="609605"/>
            <a:ext cx="7598569"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37044603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1619" cy="6856214"/>
          </a:xfrm>
          <a:prstGeom prst="rect">
            <a:avLst/>
          </a:prstGeom>
        </p:spPr>
      </p:pic>
      <p:sp>
        <p:nvSpPr>
          <p:cNvPr id="2" name="Vertical Title 1"/>
          <p:cNvSpPr>
            <a:spLocks noGrp="1"/>
          </p:cNvSpPr>
          <p:nvPr>
            <p:ph type="title" orient="vert"/>
          </p:nvPr>
        </p:nvSpPr>
        <p:spPr>
          <a:xfrm>
            <a:off x="6494006" y="609604"/>
            <a:ext cx="16189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4352" y="609600"/>
            <a:ext cx="5874087"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338091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13089248"/>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6059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41366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604873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064870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45245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19726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C825B-2846-4AC2-A624-60B0718E26EF}" type="datetime1">
              <a:rPr lang="en-US" smtClean="0"/>
              <a:pPr/>
              <a:t>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021556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70149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52505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54005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014290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986189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68863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204799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1099441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37425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458D08-54E7-4832-919B-F5EE57E4B056}" type="datetime1">
              <a:rPr lang="en-US" smtClean="0"/>
              <a:pPr/>
              <a:t>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A950DE-4DE7-4DAE-A8A1-D7FF25CA807F}"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99A8EC-FAD1-46ED-9ECD-6F07F5F8A1FB}" type="datetime1">
              <a:rPr lang="en-US" smtClean="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CA950DE-4DE7-4DAE-A8A1-D7FF25CA807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926758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B39A5E-228F-482B-9D63-BED25BF16A98}" type="datetime1">
              <a:rPr lang="en-US" smtClean="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CA950DE-4DE7-4DAE-A8A1-D7FF25CA807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427413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BC87E8-4822-4F13-97D7-91E95F90C724}" type="datetime1">
              <a:rPr lang="en-US" smtClean="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CA950DE-4DE7-4DAE-A8A1-D7FF25CA807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802648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EEC1D8-C4F2-4BC7-9EBD-4F60F42FC8E7}" type="datetime1">
              <a:rPr lang="en-US" smtClean="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ECA950DE-4DE7-4DAE-A8A1-D7FF25CA807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577775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FD40F9-42C4-4C09-A6BE-22248B099556}" type="datetime1">
              <a:rPr lang="en-US" smtClean="0">
                <a:solidFill>
                  <a:prstClr val="white"/>
                </a:solidFill>
              </a:rPr>
              <a:pPr/>
              <a:t>2/6/2017</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ECA950DE-4DE7-4DAE-A8A1-D7FF25CA807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585707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D6C0DD-DA8B-4EE6-A983-8AF334DE4951}" type="datetime1">
              <a:rPr lang="en-US" smtClean="0">
                <a:solidFill>
                  <a:prstClr val="white"/>
                </a:solidFill>
              </a:rPr>
              <a:pPr/>
              <a:t>2/6/2017</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ECA950DE-4DE7-4DAE-A8A1-D7FF25CA807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317501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C825B-2846-4AC2-A624-60B0718E26EF}" type="datetime1">
              <a:rPr lang="en-US" smtClean="0">
                <a:solidFill>
                  <a:prstClr val="white"/>
                </a:solidFill>
              </a:rPr>
              <a:pPr/>
              <a:t>2/6/2017</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ECA950DE-4DE7-4DAE-A8A1-D7FF25CA807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82875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458D08-54E7-4832-919B-F5EE57E4B056}" type="datetime1">
              <a:rPr lang="en-US" smtClean="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ECA950DE-4DE7-4DAE-A8A1-D7FF25CA807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194799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9FD06A-EC44-4F36-B8EE-0D573B6EE2F2}" type="datetime1">
              <a:rPr lang="en-US" smtClean="0">
                <a:solidFill>
                  <a:prstClr val="white"/>
                </a:solidFill>
              </a:rPr>
              <a:pPr/>
              <a:t>2/6/2017</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ECA950DE-4DE7-4DAE-A8A1-D7FF25CA807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764822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2D7EE1-C308-4B23-BE13-2EE368B456E1}" type="datetime1">
              <a:rPr lang="en-US" smtClean="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CA950DE-4DE7-4DAE-A8A1-D7FF25CA807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8440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9FD06A-EC44-4F36-B8EE-0D573B6EE2F2}" type="datetime1">
              <a:rPr lang="en-US" smtClean="0"/>
              <a:pPr/>
              <a:t>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A950DE-4DE7-4DAE-A8A1-D7FF25CA807F}"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7B35D4-1437-4891-8217-1729DC5EB1DF}" type="datetime1">
              <a:rPr lang="en-US" smtClean="0">
                <a:solidFill>
                  <a:prstClr val="white"/>
                </a:solidFill>
              </a:rPr>
              <a:pPr/>
              <a:t>2/6/2017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ECA950DE-4DE7-4DAE-A8A1-D7FF25CA807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96225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3" cstate="print"/>
          <a:stretch>
            <a:fillRect/>
          </a:stretch>
        </p:blipFill>
        <p:spPr>
          <a:xfrm>
            <a:off x="0" y="0"/>
            <a:ext cx="9144000" cy="6858000"/>
          </a:xfrm>
          <a:prstGeom prst="rect">
            <a:avLst/>
          </a:prstGeom>
        </p:spPr>
      </p:pic>
      <p:pic>
        <p:nvPicPr>
          <p:cNvPr id="8" name="Picture 7" descr="DEP_color_logo white text[Converted].png"/>
          <p:cNvPicPr>
            <a:picLocks noChangeAspect="1"/>
          </p:cNvPicPr>
          <p:nvPr/>
        </p:nvPicPr>
        <p:blipFill>
          <a:blip r:embed="rId14" cstate="print"/>
          <a:stretch>
            <a:fillRect/>
          </a:stretch>
        </p:blipFill>
        <p:spPr>
          <a:xfrm>
            <a:off x="228600" y="191382"/>
            <a:ext cx="990600" cy="646821"/>
          </a:xfrm>
          <a:prstGeom prst="rect">
            <a:avLst/>
          </a:prstGeom>
        </p:spPr>
      </p:pic>
      <p:sp>
        <p:nvSpPr>
          <p:cNvPr id="2" name="Title Placeholder 1"/>
          <p:cNvSpPr>
            <a:spLocks noGrp="1"/>
          </p:cNvSpPr>
          <p:nvPr>
            <p:ph type="title"/>
          </p:nvPr>
        </p:nvSpPr>
        <p:spPr>
          <a:xfrm>
            <a:off x="838200" y="0"/>
            <a:ext cx="7848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492883"/>
            <a:ext cx="2133600" cy="365125"/>
          </a:xfrm>
          <a:prstGeom prst="rect">
            <a:avLst/>
          </a:prstGeom>
        </p:spPr>
        <p:txBody>
          <a:bodyPr vert="horz" lIns="91440" tIns="45720" rIns="91440" bIns="45720" rtlCol="0" anchor="ctr"/>
          <a:lstStyle>
            <a:lvl1pPr algn="l">
              <a:defRPr sz="1200">
                <a:solidFill>
                  <a:schemeClr val="bg1"/>
                </a:solidFill>
                <a:latin typeface="Arial" pitchFamily="34" charset="0"/>
                <a:cs typeface="Arial" pitchFamily="34" charset="0"/>
              </a:defRPr>
            </a:lvl1pPr>
          </a:lstStyle>
          <a:p>
            <a:fld id="{00998C03-21C1-4FB7-BEEC-9E1FDAE2E61A}" type="datetime1">
              <a:rPr lang="en-US" smtClean="0"/>
              <a:pPr/>
              <a:t>2/6/2017</a:t>
            </a:fld>
            <a:endParaRPr lang="en-US" dirty="0"/>
          </a:p>
        </p:txBody>
      </p:sp>
      <p:sp>
        <p:nvSpPr>
          <p:cNvPr id="5" name="Footer Placeholder 4"/>
          <p:cNvSpPr>
            <a:spLocks noGrp="1"/>
          </p:cNvSpPr>
          <p:nvPr>
            <p:ph type="ftr" sz="quarter" idx="3"/>
          </p:nvPr>
        </p:nvSpPr>
        <p:spPr>
          <a:xfrm>
            <a:off x="3124200" y="6492883"/>
            <a:ext cx="2895600" cy="365125"/>
          </a:xfrm>
          <a:prstGeom prst="rect">
            <a:avLst/>
          </a:prstGeom>
        </p:spPr>
        <p:txBody>
          <a:bodyPr vert="horz" lIns="91440" tIns="45720" rIns="91440" bIns="45720" rtlCol="0" anchor="ctr"/>
          <a:lstStyle>
            <a:lvl1pPr algn="ctr">
              <a:defRPr sz="1200">
                <a:solidFill>
                  <a:schemeClr val="bg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4"/>
          </p:nvPr>
        </p:nvSpPr>
        <p:spPr>
          <a:xfrm>
            <a:off x="6553200" y="6492883"/>
            <a:ext cx="2133600" cy="365125"/>
          </a:xfrm>
          <a:prstGeom prst="rect">
            <a:avLst/>
          </a:prstGeom>
        </p:spPr>
        <p:txBody>
          <a:bodyPr vert="horz" lIns="91440" tIns="45720" rIns="91440" bIns="45720" rtlCol="0" anchor="ctr"/>
          <a:lstStyle>
            <a:lvl1pPr algn="r">
              <a:defRPr sz="1200">
                <a:solidFill>
                  <a:schemeClr val="bg1"/>
                </a:solidFill>
                <a:latin typeface="Arial" pitchFamily="34" charset="0"/>
                <a:cs typeface="Arial" pitchFamily="34" charset="0"/>
              </a:defRPr>
            </a:lvl1pPr>
          </a:lstStyle>
          <a:p>
            <a:fld id="{ECA950DE-4DE7-4DAE-A8A1-D7FF25CA807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Placeholder 1"/>
          <p:cNvSpPr>
            <a:spLocks noGrp="1"/>
          </p:cNvSpPr>
          <p:nvPr>
            <p:ph type="title"/>
          </p:nvPr>
        </p:nvSpPr>
        <p:spPr>
          <a:xfrm>
            <a:off x="2171700" y="764373"/>
            <a:ext cx="645795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0" y="2194569"/>
            <a:ext cx="81153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6520" y="6356359"/>
            <a:ext cx="218313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F5DAB32-2E54-4B2F-876D-D9E164AFA7C8}" type="datetimeFigureOut">
              <a:rPr lang="en-US" smtClean="0">
                <a:solidFill>
                  <a:prstClr val="white">
                    <a:tint val="75000"/>
                  </a:prstClr>
                </a:solidFill>
              </a:rPr>
              <a:pPr/>
              <a:t>2/6/2017</a:t>
            </a:fld>
            <a:endParaRPr lang="en-US">
              <a:solidFill>
                <a:prstClr val="white">
                  <a:tint val="75000"/>
                </a:prstClr>
              </a:solidFill>
            </a:endParaRPr>
          </a:p>
        </p:txBody>
      </p:sp>
      <p:sp>
        <p:nvSpPr>
          <p:cNvPr id="5" name="Footer Placeholder 4"/>
          <p:cNvSpPr>
            <a:spLocks noGrp="1"/>
          </p:cNvSpPr>
          <p:nvPr>
            <p:ph type="ftr" sz="quarter" idx="3"/>
          </p:nvPr>
        </p:nvSpPr>
        <p:spPr>
          <a:xfrm>
            <a:off x="514350" y="6355854"/>
            <a:ext cx="58293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72250" y="381009"/>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6185DC9-41DF-4569-8A8D-6B12A6C0B0B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9347088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5" y="609609"/>
            <a:ext cx="7598569"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5" y="2142072"/>
            <a:ext cx="7598569"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2245" y="5870584"/>
            <a:ext cx="120015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dirty="0">
                <a:solidFill>
                  <a:prstClr val="white"/>
                </a:solidFill>
              </a:rPr>
              <a:pPr defTabSz="457200"/>
              <a:t>2/6/2017</a:t>
            </a:fld>
            <a:endParaRPr lang="en-US" dirty="0">
              <a:solidFill>
                <a:prstClr val="white"/>
              </a:solidFill>
            </a:endParaRPr>
          </a:p>
        </p:txBody>
      </p:sp>
      <p:sp>
        <p:nvSpPr>
          <p:cNvPr id="5" name="Footer Placeholder 4"/>
          <p:cNvSpPr>
            <a:spLocks noGrp="1"/>
          </p:cNvSpPr>
          <p:nvPr>
            <p:ph type="ftr" sz="quarter" idx="3"/>
          </p:nvPr>
        </p:nvSpPr>
        <p:spPr>
          <a:xfrm>
            <a:off x="514351" y="5870584"/>
            <a:ext cx="5870744"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7699550" y="5870584"/>
            <a:ext cx="413375"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dirty="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424067385"/>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3" y="609605"/>
            <a:ext cx="7598569"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3" y="2142072"/>
            <a:ext cx="7598569"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2245" y="5870580"/>
            <a:ext cx="120015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dirty="0">
                <a:solidFill>
                  <a:prstClr val="white"/>
                </a:solidFill>
              </a:rPr>
              <a:pPr defTabSz="457200"/>
              <a:t>2/6/2017</a:t>
            </a:fld>
            <a:endParaRPr lang="en-US" dirty="0">
              <a:solidFill>
                <a:prstClr val="white"/>
              </a:solidFill>
            </a:endParaRPr>
          </a:p>
        </p:txBody>
      </p:sp>
      <p:sp>
        <p:nvSpPr>
          <p:cNvPr id="5" name="Footer Placeholder 4"/>
          <p:cNvSpPr>
            <a:spLocks noGrp="1"/>
          </p:cNvSpPr>
          <p:nvPr>
            <p:ph type="ftr" sz="quarter" idx="3"/>
          </p:nvPr>
        </p:nvSpPr>
        <p:spPr>
          <a:xfrm>
            <a:off x="514351" y="5870580"/>
            <a:ext cx="5870744"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7699548" y="5870580"/>
            <a:ext cx="413375"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dirty="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539551366"/>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B61BEF0D-F0BB-DE4B-95CE-6DB70DBA9567}" type="datetimeFigureOut">
              <a:rPr lang="en-US" dirty="0">
                <a:solidFill>
                  <a:prstClr val="white"/>
                </a:solidFill>
              </a:rPr>
              <a:pPr defTabSz="457200"/>
              <a:t>2/6/2017</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D57F1E4F-1CFF-5643-939E-217C01CDF565}" type="slidenum">
              <a:rPr lang="en-US" dirty="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912424090"/>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3" cstate="print"/>
          <a:stretch>
            <a:fillRect/>
          </a:stretch>
        </p:blipFill>
        <p:spPr>
          <a:xfrm>
            <a:off x="0" y="0"/>
            <a:ext cx="9144000" cy="6858000"/>
          </a:xfrm>
          <a:prstGeom prst="rect">
            <a:avLst/>
          </a:prstGeom>
        </p:spPr>
      </p:pic>
      <p:pic>
        <p:nvPicPr>
          <p:cNvPr id="8" name="Picture 7" descr="DEP_color_logo white text[Converted].png"/>
          <p:cNvPicPr>
            <a:picLocks noChangeAspect="1"/>
          </p:cNvPicPr>
          <p:nvPr/>
        </p:nvPicPr>
        <p:blipFill>
          <a:blip r:embed="rId14" cstate="print"/>
          <a:stretch>
            <a:fillRect/>
          </a:stretch>
        </p:blipFill>
        <p:spPr>
          <a:xfrm>
            <a:off x="228600" y="191379"/>
            <a:ext cx="990600" cy="646821"/>
          </a:xfrm>
          <a:prstGeom prst="rect">
            <a:avLst/>
          </a:prstGeom>
        </p:spPr>
      </p:pic>
      <p:sp>
        <p:nvSpPr>
          <p:cNvPr id="2" name="Title Placeholder 1"/>
          <p:cNvSpPr>
            <a:spLocks noGrp="1"/>
          </p:cNvSpPr>
          <p:nvPr>
            <p:ph type="title"/>
          </p:nvPr>
        </p:nvSpPr>
        <p:spPr>
          <a:xfrm>
            <a:off x="838200" y="0"/>
            <a:ext cx="7848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chemeClr val="bg1"/>
                </a:solidFill>
                <a:latin typeface="Arial" pitchFamily="34" charset="0"/>
                <a:cs typeface="Arial" pitchFamily="34" charset="0"/>
              </a:defRPr>
            </a:lvl1pPr>
          </a:lstStyle>
          <a:p>
            <a:fld id="{00998C03-21C1-4FB7-BEEC-9E1FDAE2E61A}" type="datetime1">
              <a:rPr lang="en-US" smtClean="0">
                <a:solidFill>
                  <a:prstClr val="white"/>
                </a:solidFill>
              </a:rPr>
              <a:pPr/>
              <a:t>2/6/2017</a:t>
            </a:fld>
            <a:endParaRPr lang="en-US" dirty="0">
              <a:solidFill>
                <a:prstClr val="white"/>
              </a:solidFill>
            </a:endParaRPr>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bg1"/>
                </a:solidFill>
                <a:latin typeface="Arial" pitchFamily="34" charset="0"/>
                <a:cs typeface="Arial" pitchFamily="34" charset="0"/>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chemeClr val="bg1"/>
                </a:solidFill>
                <a:latin typeface="Arial" pitchFamily="34" charset="0"/>
                <a:cs typeface="Arial" pitchFamily="34" charset="0"/>
              </a:defRPr>
            </a:lvl1pPr>
          </a:lstStyle>
          <a:p>
            <a:fld id="{ECA950DE-4DE7-4DAE-A8A1-D7FF25CA807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8413735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hyperlink" Target="mailto:Kyle.Kilga@dep.state.fl.us" TargetMode="External"/><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hyperlink" Target="PRP%20Presentation/Request%20for%20Change_protected%20(2).xls" TargetMode="External"/><Relationship Id="rId2" Type="http://schemas.openxmlformats.org/officeDocument/2006/relationships/notesSlide" Target="../notesSlides/notesSlide8.xml"/><Relationship Id="rId1" Type="http://schemas.openxmlformats.org/officeDocument/2006/relationships/slideLayout" Target="../slideLayouts/slideLayout81.xml"/><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hyperlink" Target="PRP%20Presentation/Attachment%20L%20-%20Rate%20Sheet,%20Invoice%20&amp;%20Release%20of%20Claims%20508514630.xls" TargetMode="External"/><Relationship Id="rId2" Type="http://schemas.openxmlformats.org/officeDocument/2006/relationships/notesSlide" Target="../notesSlides/notesSlide9.xml"/><Relationship Id="rId1" Type="http://schemas.openxmlformats.org/officeDocument/2006/relationships/slideLayout" Target="../slideLayouts/slideLayout81.xml"/><Relationship Id="rId4" Type="http://schemas.openxmlformats.org/officeDocument/2006/relationships/image" Target="../media/image22.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hyperlink" Target="RCI/RCI_North_TOOL.xlsm" TargetMode="Externa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4.jpeg"/><Relationship Id="rId2" Type="http://schemas.openxmlformats.org/officeDocument/2006/relationships/slideLayout" Target="../slideLayouts/slideLayout81.xml"/><Relationship Id="rId1" Type="http://schemas.openxmlformats.org/officeDocument/2006/relationships/vmlDrawing" Target="../drawings/vmlDrawing2.vml"/><Relationship Id="rId6" Type="http://schemas.openxmlformats.org/officeDocument/2006/relationships/hyperlink" Target="Copy%20of%20Schedule%20of%20Pay%20Items_168506595.xlsm" TargetMode="External"/><Relationship Id="rId5" Type="http://schemas.openxmlformats.org/officeDocument/2006/relationships/image" Target="../media/image23.emf"/><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Schedule%20of%20Pay%20Items_template.xlsm" TargetMode="Externa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P Site Managers Workshop&#10;Orlando, Florida&#10;March 25 - 26, 2014"/>
          <p:cNvPicPr>
            <a:picLocks noChangeAspect="1"/>
          </p:cNvPicPr>
          <p:nvPr/>
        </p:nvPicPr>
        <p:blipFill>
          <a:blip r:embed="rId3" cstate="print"/>
          <a:stretch>
            <a:fillRect/>
          </a:stretch>
        </p:blipFill>
        <p:spPr>
          <a:xfrm>
            <a:off x="0" y="-609600"/>
            <a:ext cx="9144000" cy="7010400"/>
          </a:xfrm>
          <a:prstGeom prst="rect">
            <a:avLst/>
          </a:prstGeom>
        </p:spPr>
      </p:pic>
      <p:sp>
        <p:nvSpPr>
          <p:cNvPr id="4" name="TextBox 3"/>
          <p:cNvSpPr txBox="1"/>
          <p:nvPr/>
        </p:nvSpPr>
        <p:spPr>
          <a:xfrm>
            <a:off x="1295400" y="838200"/>
            <a:ext cx="7620000" cy="523220"/>
          </a:xfrm>
          <a:prstGeom prst="rect">
            <a:avLst/>
          </a:prstGeom>
          <a:noFill/>
        </p:spPr>
        <p:txBody>
          <a:bodyPr wrap="square" rtlCol="0">
            <a:spAutoFit/>
          </a:bodyPr>
          <a:lstStyle/>
          <a:p>
            <a:pPr algn="ctr"/>
            <a:r>
              <a:rPr lang="en-US" sz="2800" b="1" dirty="0">
                <a:solidFill>
                  <a:schemeClr val="bg1"/>
                </a:solidFill>
                <a:latin typeface="Arial" pitchFamily="34" charset="0"/>
                <a:cs typeface="Arial" pitchFamily="34" charset="0"/>
              </a:rPr>
              <a:t>Division of Waste Management</a:t>
            </a:r>
          </a:p>
        </p:txBody>
      </p:sp>
      <p:sp>
        <p:nvSpPr>
          <p:cNvPr id="5" name="TextBox 4"/>
          <p:cNvSpPr txBox="1"/>
          <p:nvPr/>
        </p:nvSpPr>
        <p:spPr>
          <a:xfrm>
            <a:off x="0" y="1600208"/>
            <a:ext cx="9144000" cy="2554545"/>
          </a:xfrm>
          <a:prstGeom prst="rect">
            <a:avLst/>
          </a:prstGeom>
          <a:noFill/>
        </p:spPr>
        <p:txBody>
          <a:bodyPr wrap="square" rtlCol="0">
            <a:spAutoFit/>
          </a:bodyPr>
          <a:lstStyle/>
          <a:p>
            <a:pPr algn="ctr"/>
            <a:r>
              <a:rPr lang="en-US" sz="3200" dirty="0">
                <a:latin typeface="Arial" pitchFamily="34" charset="0"/>
                <a:cs typeface="Arial" pitchFamily="34" charset="0"/>
              </a:rPr>
              <a:t>PETROLEUM RESTORATION PROGRAM</a:t>
            </a:r>
            <a:endParaRPr lang="en-US" sz="3200" dirty="0">
              <a:solidFill>
                <a:srgbClr val="00B0F0"/>
              </a:solidFill>
              <a:effectLst>
                <a:outerShdw blurRad="38100" dist="38100" dir="2700000" algn="tl">
                  <a:srgbClr val="000000">
                    <a:alpha val="43137"/>
                  </a:srgbClr>
                </a:outerShdw>
              </a:effectLst>
              <a:latin typeface="Arial" pitchFamily="34" charset="0"/>
              <a:cs typeface="Arial" pitchFamily="34" charset="0"/>
            </a:endParaRPr>
          </a:p>
          <a:p>
            <a:pPr algn="ctr"/>
            <a:endParaRPr lang="en-US" sz="2800" dirty="0">
              <a:latin typeface="Arial" pitchFamily="34" charset="0"/>
              <a:cs typeface="Arial" pitchFamily="34" charset="0"/>
            </a:endParaRPr>
          </a:p>
          <a:p>
            <a:pPr algn="ctr"/>
            <a:endParaRPr lang="en-US" sz="2800" dirty="0">
              <a:latin typeface="Arial" pitchFamily="34" charset="0"/>
              <a:cs typeface="Arial" pitchFamily="34" charset="0"/>
            </a:endParaRPr>
          </a:p>
          <a:p>
            <a:pPr algn="ctr"/>
            <a:r>
              <a:rPr lang="en-US" sz="4400" b="1" dirty="0">
                <a:effectLst>
                  <a:outerShdw blurRad="38100" dist="38100" dir="2700000" algn="tl">
                    <a:srgbClr val="000000">
                      <a:alpha val="43137"/>
                    </a:srgbClr>
                  </a:outerShdw>
                </a:effectLst>
                <a:latin typeface="Arial" pitchFamily="34" charset="0"/>
                <a:cs typeface="Arial" pitchFamily="34" charset="0"/>
              </a:rPr>
              <a:t>Site Managers Workshop</a:t>
            </a:r>
          </a:p>
          <a:p>
            <a:pPr algn="ctr"/>
            <a:r>
              <a:rPr lang="en-US" sz="2800" b="1" dirty="0">
                <a:latin typeface="Arial" pitchFamily="34" charset="0"/>
                <a:cs typeface="Arial" pitchFamily="34" charset="0"/>
              </a:rPr>
              <a:t>Orlando, Florida</a:t>
            </a:r>
          </a:p>
        </p:txBody>
      </p:sp>
      <p:sp>
        <p:nvSpPr>
          <p:cNvPr id="6" name="TextBox 5"/>
          <p:cNvSpPr txBox="1"/>
          <p:nvPr/>
        </p:nvSpPr>
        <p:spPr>
          <a:xfrm>
            <a:off x="1524000" y="4378623"/>
            <a:ext cx="5715000" cy="523220"/>
          </a:xfrm>
          <a:prstGeom prst="rect">
            <a:avLst/>
          </a:prstGeom>
          <a:noFill/>
        </p:spPr>
        <p:txBody>
          <a:bodyPr wrap="square" rtlCol="0">
            <a:spAutoFit/>
          </a:bodyPr>
          <a:lstStyle/>
          <a:p>
            <a:pPr algn="ctr"/>
            <a:r>
              <a:rPr lang="en-US" sz="2800" b="1" dirty="0">
                <a:latin typeface="Arial" pitchFamily="34" charset="0"/>
                <a:cs typeface="Arial" pitchFamily="34" charset="0"/>
              </a:rPr>
              <a:t>March 25 - 26, 2014</a:t>
            </a:r>
          </a:p>
        </p:txBody>
      </p:sp>
      <p:sp>
        <p:nvSpPr>
          <p:cNvPr id="8" name="Title 7" hidden="1"/>
          <p:cNvSpPr>
            <a:spLocks noGrp="1"/>
          </p:cNvSpPr>
          <p:nvPr>
            <p:ph type="ctrTitle"/>
          </p:nvPr>
        </p:nvSpPr>
        <p:spPr/>
        <p:txBody>
          <a:bodyPr>
            <a:normAutofit fontScale="90000"/>
          </a:bodyPr>
          <a:lstStyle/>
          <a:p>
            <a:r>
              <a:rPr lang="en-US" dirty="0"/>
              <a:t>Petroleum Restoration Program</a:t>
            </a:r>
            <a:br>
              <a:rPr lang="en-US" dirty="0"/>
            </a:br>
            <a:r>
              <a:rPr lang="en-US" dirty="0"/>
              <a:t>Site Managers Workshop</a:t>
            </a:r>
            <a:br>
              <a:rPr lang="en-US" dirty="0"/>
            </a:br>
            <a:r>
              <a:rPr lang="en-US" dirty="0"/>
              <a:t>Orlando, Florida</a:t>
            </a:r>
            <a:br>
              <a:rPr lang="en-US" dirty="0"/>
            </a:br>
            <a:r>
              <a:rPr lang="en-US" dirty="0"/>
              <a:t>March 25 – 26, 2014</a:t>
            </a:r>
          </a:p>
        </p:txBody>
      </p:sp>
      <p:sp>
        <p:nvSpPr>
          <p:cNvPr id="9" name="Subtitle 8" hidden="1"/>
          <p:cNvSpPr>
            <a:spLocks noGrp="1"/>
          </p:cNvSpPr>
          <p:nvPr>
            <p:ph type="subTitle" idx="1"/>
          </p:nvPr>
        </p:nvSpPr>
        <p:spPr/>
        <p:txBody>
          <a:bodyPr/>
          <a:lstStyle/>
          <a:p>
            <a:endParaRPr lang="en-US" dirty="0"/>
          </a:p>
        </p:txBody>
      </p:sp>
      <p:sp>
        <p:nvSpPr>
          <p:cNvPr id="7" name="Slide Number Placeholder 6"/>
          <p:cNvSpPr>
            <a:spLocks noGrp="1"/>
          </p:cNvSpPr>
          <p:nvPr>
            <p:ph type="sldNum" sz="quarter" idx="12"/>
          </p:nvPr>
        </p:nvSpPr>
        <p:spPr/>
        <p:txBody>
          <a:bodyPr/>
          <a:lstStyle/>
          <a:p>
            <a:fld id="{ECA950DE-4DE7-4DAE-A8A1-D7FF25CA807F}" type="slidenum">
              <a:rPr lang="en-US" smtClean="0"/>
              <a:pPr/>
              <a:t>1</a:t>
            </a:fld>
            <a:endParaRPr lang="en-US" dirty="0"/>
          </a:p>
        </p:txBody>
      </p:sp>
    </p:spTree>
    <p:extLst>
      <p:ext uri="{BB962C8B-B14F-4D97-AF65-F5344CB8AC3E}">
        <p14:creationId xmlns:p14="http://schemas.microsoft.com/office/powerpoint/2010/main" val="1051666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Buyer </a:t>
            </a:r>
            <a:r>
              <a:rPr lang="en-US" dirty="0" err="1"/>
              <a:t>vs</a:t>
            </a:r>
            <a:r>
              <a:rPr lang="en-US" dirty="0"/>
              <a:t> Sourcing 3.0</a:t>
            </a:r>
          </a:p>
        </p:txBody>
      </p:sp>
      <p:sp>
        <p:nvSpPr>
          <p:cNvPr id="3" name="Content Placeholder 2"/>
          <p:cNvSpPr>
            <a:spLocks noGrp="1"/>
          </p:cNvSpPr>
          <p:nvPr>
            <p:ph idx="1"/>
          </p:nvPr>
        </p:nvSpPr>
        <p:spPr/>
        <p:txBody>
          <a:bodyPr/>
          <a:lstStyle/>
          <a:p>
            <a:r>
              <a:rPr lang="en-US" dirty="0"/>
              <a:t>MFMP Buyer – Purchase Requisition (PR) development &amp; approval, Purchase Order (PO), Invoice creation, and Invoice Reconciliation (IR)</a:t>
            </a:r>
          </a:p>
          <a:p>
            <a:r>
              <a:rPr lang="en-US" dirty="0"/>
              <a:t>Sourcing 3.0 – </a:t>
            </a:r>
            <a:r>
              <a:rPr lang="en-US" dirty="0" err="1"/>
              <a:t>eQuote</a:t>
            </a:r>
            <a:r>
              <a:rPr lang="en-US" dirty="0"/>
              <a:t> </a:t>
            </a:r>
          </a:p>
        </p:txBody>
      </p:sp>
    </p:spTree>
    <p:extLst>
      <p:ext uri="{BB962C8B-B14F-4D97-AF65-F5344CB8AC3E}">
        <p14:creationId xmlns:p14="http://schemas.microsoft.com/office/powerpoint/2010/main" val="37219727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057400" y="8860"/>
            <a:ext cx="6705600" cy="1143000"/>
          </a:xfrm>
        </p:spPr>
        <p:txBody>
          <a:bodyPr/>
          <a:lstStyle/>
          <a:p>
            <a:pPr eaLnBrk="1" hangingPunct="1"/>
            <a:r>
              <a:rPr lang="en-US" altLang="en-US" dirty="0"/>
              <a:t>Things To Remember</a:t>
            </a:r>
          </a:p>
        </p:txBody>
      </p:sp>
      <p:sp>
        <p:nvSpPr>
          <p:cNvPr id="28675" name="Rectangle 3"/>
          <p:cNvSpPr>
            <a:spLocks noGrp="1" noChangeArrowheads="1"/>
          </p:cNvSpPr>
          <p:nvPr>
            <p:ph idx="1"/>
          </p:nvPr>
        </p:nvSpPr>
        <p:spPr>
          <a:xfrm>
            <a:off x="228600" y="1371600"/>
            <a:ext cx="8763000" cy="4953000"/>
          </a:xfrm>
        </p:spPr>
        <p:txBody>
          <a:bodyPr>
            <a:noAutofit/>
          </a:bodyPr>
          <a:lstStyle/>
          <a:p>
            <a:pPr eaLnBrk="1" fontAlgn="auto" hangingPunct="1">
              <a:spcAft>
                <a:spcPts val="0"/>
              </a:spcAft>
              <a:buClr>
                <a:schemeClr val="accent3"/>
              </a:buClr>
              <a:buFont typeface="Arial" panose="020B0604020202020204" pitchFamily="34" charset="0"/>
              <a:buChar char="•"/>
              <a:defRPr/>
            </a:pPr>
            <a:r>
              <a:rPr lang="en-US" sz="3200" dirty="0"/>
              <a:t>Proposal For Closures Must Address Both Soil and Ground Water</a:t>
            </a:r>
          </a:p>
          <a:p>
            <a:pPr eaLnBrk="1" fontAlgn="auto" hangingPunct="1">
              <a:spcAft>
                <a:spcPts val="0"/>
              </a:spcAft>
              <a:buClr>
                <a:schemeClr val="accent3"/>
              </a:buClr>
              <a:buFont typeface="Arial" panose="020B0604020202020204" pitchFamily="34" charset="0"/>
              <a:buChar char="•"/>
              <a:defRPr/>
            </a:pPr>
            <a:r>
              <a:rPr lang="en-US" sz="3200" dirty="0"/>
              <a:t>Use All Risk Based Tools Available For Soil</a:t>
            </a:r>
          </a:p>
          <a:p>
            <a:pPr eaLnBrk="1" fontAlgn="auto" hangingPunct="1">
              <a:spcAft>
                <a:spcPts val="0"/>
              </a:spcAft>
              <a:buClr>
                <a:schemeClr val="accent3"/>
              </a:buClr>
              <a:buFont typeface="Arial" panose="020B0604020202020204" pitchFamily="34" charset="0"/>
              <a:buChar char="•"/>
              <a:defRPr/>
            </a:pPr>
            <a:r>
              <a:rPr lang="en-US" sz="3200" dirty="0"/>
              <a:t>Engineering Controls Are Required To:</a:t>
            </a:r>
          </a:p>
          <a:p>
            <a:pPr marL="850392" lvl="1" indent="-457200" eaLnBrk="1" fontAlgn="auto" hangingPunct="1">
              <a:spcAft>
                <a:spcPts val="0"/>
              </a:spcAft>
              <a:buFont typeface="Arial" panose="020B0604020202020204" pitchFamily="34" charset="0"/>
              <a:buChar char="•"/>
              <a:defRPr/>
            </a:pPr>
            <a:r>
              <a:rPr lang="en-US" sz="3200" dirty="0"/>
              <a:t>Be Identified on a Professional Land Survey (PLS)</a:t>
            </a:r>
          </a:p>
          <a:p>
            <a:pPr marL="850392" lvl="1" indent="-457200" eaLnBrk="1" fontAlgn="auto" hangingPunct="1">
              <a:spcAft>
                <a:spcPts val="0"/>
              </a:spcAft>
              <a:buFont typeface="Arial" panose="020B0604020202020204" pitchFamily="34" charset="0"/>
              <a:buChar char="•"/>
              <a:defRPr/>
            </a:pPr>
            <a:r>
              <a:rPr lang="en-US" sz="3200" dirty="0"/>
              <a:t>Be Certified By A Professional Engineer </a:t>
            </a:r>
          </a:p>
          <a:p>
            <a:pPr marL="850392" lvl="1" indent="-457200" eaLnBrk="1" fontAlgn="auto" hangingPunct="1">
              <a:spcAft>
                <a:spcPts val="0"/>
              </a:spcAft>
              <a:buFont typeface="Arial" panose="020B0604020202020204" pitchFamily="34" charset="0"/>
              <a:buChar char="•"/>
              <a:defRPr/>
            </a:pPr>
            <a:r>
              <a:rPr lang="en-US" sz="3200" dirty="0"/>
              <a:t>Have an Engineering Control Maintenance Plan </a:t>
            </a:r>
            <a:endParaRPr lang="en-US" sz="3200" b="1" dirty="0"/>
          </a:p>
        </p:txBody>
      </p:sp>
    </p:spTree>
    <p:extLst>
      <p:ext uri="{BB962C8B-B14F-4D97-AF65-F5344CB8AC3E}">
        <p14:creationId xmlns:p14="http://schemas.microsoft.com/office/powerpoint/2010/main" val="5482799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of a Deed Restri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066800"/>
            <a:ext cx="6705600" cy="569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Deed Restrictions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210754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ln>
            <a:miter lim="800000"/>
            <a:headEnd/>
            <a:tailEnd/>
          </a:ln>
          <a:extLst/>
        </p:spPr>
        <p:txBody>
          <a:bodyPr>
            <a:normAutofit/>
          </a:bodyPr>
          <a:lstStyle/>
          <a:p>
            <a:pPr eaLnBrk="1" fontAlgn="auto" hangingPunct="1">
              <a:spcAft>
                <a:spcPts val="0"/>
              </a:spcAft>
              <a:defRPr/>
            </a:pPr>
            <a:r>
              <a:rPr lang="en-US" dirty="0"/>
              <a:t>Questions?</a:t>
            </a:r>
          </a:p>
        </p:txBody>
      </p:sp>
      <p:sp>
        <p:nvSpPr>
          <p:cNvPr id="2" name="Content Placeholder 1"/>
          <p:cNvSpPr>
            <a:spLocks noGrp="1"/>
          </p:cNvSpPr>
          <p:nvPr>
            <p:ph idx="1"/>
          </p:nvPr>
        </p:nvSpPr>
        <p:spPr/>
        <p:txBody>
          <a:bodyPr/>
          <a:lstStyle/>
          <a:p>
            <a:endParaRPr lang="en-US"/>
          </a:p>
        </p:txBody>
      </p:sp>
      <p:pic>
        <p:nvPicPr>
          <p:cNvPr id="37891" name="Picture 2" descr="Image of a palm 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4" y="1066800"/>
            <a:ext cx="80502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7408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1017"/>
            <a:ext cx="7848600" cy="1143000"/>
          </a:xfrm>
        </p:spPr>
        <p:txBody>
          <a:bodyPr>
            <a:normAutofit fontScale="90000"/>
          </a:bodyPr>
          <a:lstStyle/>
          <a:p>
            <a:r>
              <a:rPr lang="en-US" dirty="0"/>
              <a:t>Low-Scored Site Initiative (LSSI)</a:t>
            </a:r>
          </a:p>
        </p:txBody>
      </p:sp>
      <p:sp>
        <p:nvSpPr>
          <p:cNvPr id="3" name="Content Placeholder 2"/>
          <p:cNvSpPr>
            <a:spLocks noGrp="1"/>
          </p:cNvSpPr>
          <p:nvPr>
            <p:ph idx="1"/>
          </p:nvPr>
        </p:nvSpPr>
        <p:spPr>
          <a:xfrm>
            <a:off x="457200" y="1143006"/>
            <a:ext cx="8229600" cy="4983163"/>
          </a:xfrm>
        </p:spPr>
        <p:txBody>
          <a:bodyPr>
            <a:normAutofit fontScale="85000" lnSpcReduction="20000"/>
          </a:bodyPr>
          <a:lstStyle/>
          <a:p>
            <a:pPr marL="914400" lvl="2" indent="0">
              <a:buNone/>
              <a:defRPr/>
            </a:pPr>
            <a:r>
              <a:rPr lang="en-US" sz="4300" dirty="0"/>
              <a:t>         What is the LSSI?</a:t>
            </a:r>
          </a:p>
          <a:p>
            <a:pPr marL="914400" lvl="2" indent="0" algn="ctr">
              <a:buNone/>
              <a:defRPr/>
            </a:pPr>
            <a:endParaRPr lang="en-US" dirty="0"/>
          </a:p>
          <a:p>
            <a:pPr>
              <a:defRPr/>
            </a:pPr>
            <a:r>
              <a:rPr lang="en-US" dirty="0"/>
              <a:t>Legislation created to assess low-scored sites:</a:t>
            </a:r>
          </a:p>
          <a:p>
            <a:pPr lvl="1">
              <a:defRPr/>
            </a:pPr>
            <a:r>
              <a:rPr lang="en-US" dirty="0"/>
              <a:t>Provided a new closure option (LSSI NFA)</a:t>
            </a:r>
          </a:p>
          <a:p>
            <a:pPr lvl="1">
              <a:defRPr/>
            </a:pPr>
            <a:r>
              <a:rPr lang="en-US" dirty="0"/>
              <a:t>Voluntary Program</a:t>
            </a:r>
          </a:p>
          <a:p>
            <a:pPr lvl="1">
              <a:defRPr/>
            </a:pPr>
            <a:r>
              <a:rPr lang="en-US" dirty="0"/>
              <a:t>For Sites scored </a:t>
            </a:r>
            <a:r>
              <a:rPr lang="en-US" u="sng" dirty="0"/>
              <a:t>&lt;</a:t>
            </a:r>
            <a:r>
              <a:rPr lang="en-US" dirty="0"/>
              <a:t>29 (up from 10 originally)</a:t>
            </a:r>
          </a:p>
          <a:p>
            <a:pPr lvl="1">
              <a:defRPr/>
            </a:pPr>
            <a:r>
              <a:rPr lang="en-US" dirty="0"/>
              <a:t>$10M per year funding limit</a:t>
            </a:r>
          </a:p>
          <a:p>
            <a:pPr lvl="2">
              <a:defRPr/>
            </a:pPr>
            <a:r>
              <a:rPr lang="en-US" dirty="0"/>
              <a:t>Capped at $30,000 per site</a:t>
            </a:r>
          </a:p>
          <a:p>
            <a:pPr lvl="2">
              <a:defRPr/>
            </a:pPr>
            <a:r>
              <a:rPr lang="en-US" dirty="0"/>
              <a:t>No more than 10 sites per year per owner/RP</a:t>
            </a:r>
          </a:p>
          <a:p>
            <a:pPr marL="457200" lvl="1" indent="0">
              <a:buNone/>
              <a:defRPr/>
            </a:pPr>
            <a:endParaRPr lang="en-US" dirty="0"/>
          </a:p>
          <a:p>
            <a:r>
              <a:rPr lang="en-US" altLang="en-US" dirty="0"/>
              <a:t>What’s in it for the FDEP?</a:t>
            </a:r>
          </a:p>
          <a:p>
            <a:pPr lvl="1"/>
            <a:r>
              <a:rPr lang="en-US" altLang="en-US" dirty="0"/>
              <a:t>Advanced closure</a:t>
            </a:r>
          </a:p>
          <a:p>
            <a:pPr lvl="1"/>
            <a:r>
              <a:rPr lang="en-US" altLang="en-US" dirty="0"/>
              <a:t>Identify imminent threat sites  </a:t>
            </a:r>
          </a:p>
          <a:p>
            <a:pPr lvl="1"/>
            <a:r>
              <a:rPr lang="en-US" altLang="en-US" dirty="0"/>
              <a:t>Very low cost per site</a:t>
            </a:r>
          </a:p>
          <a:p>
            <a:pPr lvl="1"/>
            <a:r>
              <a:rPr lang="en-US" altLang="en-US" dirty="0"/>
              <a:t>Estimate Future Funding Liability to IPTF</a:t>
            </a:r>
            <a:endParaRPr lang="en-US" dirty="0"/>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103</a:t>
            </a:fld>
            <a:endParaRPr lang="en-US" dirty="0"/>
          </a:p>
        </p:txBody>
      </p:sp>
    </p:spTree>
    <p:extLst>
      <p:ext uri="{BB962C8B-B14F-4D97-AF65-F5344CB8AC3E}">
        <p14:creationId xmlns:p14="http://schemas.microsoft.com/office/powerpoint/2010/main" val="21377453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295400" y="228600"/>
            <a:ext cx="7391400" cy="762000"/>
          </a:xfrm>
        </p:spPr>
        <p:txBody>
          <a:bodyPr>
            <a:normAutofit/>
          </a:bodyPr>
          <a:lstStyle/>
          <a:p>
            <a:pPr eaLnBrk="1" hangingPunct="1">
              <a:defRPr/>
            </a:pPr>
            <a:r>
              <a:rPr lang="en-US" sz="4400" b="1" dirty="0"/>
              <a:t>LSSI REQUIREMENTS</a:t>
            </a:r>
          </a:p>
        </p:txBody>
      </p:sp>
      <p:sp>
        <p:nvSpPr>
          <p:cNvPr id="7171" name="Rectangle 3"/>
          <p:cNvSpPr>
            <a:spLocks noGrp="1" noChangeArrowheads="1"/>
          </p:cNvSpPr>
          <p:nvPr>
            <p:ph idx="1"/>
          </p:nvPr>
        </p:nvSpPr>
        <p:spPr>
          <a:xfrm>
            <a:off x="685800" y="1828800"/>
            <a:ext cx="8001000" cy="4114800"/>
          </a:xfrm>
        </p:spPr>
        <p:txBody>
          <a:bodyPr>
            <a:normAutofit lnSpcReduction="10000"/>
          </a:bodyPr>
          <a:lstStyle/>
          <a:p>
            <a:pPr eaLnBrk="1" hangingPunct="1">
              <a:defRPr/>
            </a:pPr>
            <a:r>
              <a:rPr lang="en-US" dirty="0"/>
              <a:t>Score 29 or less</a:t>
            </a:r>
          </a:p>
          <a:p>
            <a:pPr eaLnBrk="1" hangingPunct="1">
              <a:defRPr/>
            </a:pPr>
            <a:r>
              <a:rPr lang="en-US" dirty="0"/>
              <a:t>No “excessively contaminated” soil</a:t>
            </a:r>
          </a:p>
          <a:p>
            <a:pPr eaLnBrk="1" hangingPunct="1">
              <a:defRPr/>
            </a:pPr>
            <a:r>
              <a:rPr lang="en-US" dirty="0"/>
              <a:t>Plume is shrinking or stable</a:t>
            </a:r>
          </a:p>
          <a:p>
            <a:pPr eaLnBrk="1" hangingPunct="1">
              <a:defRPr/>
            </a:pPr>
            <a:r>
              <a:rPr lang="en-US" dirty="0"/>
              <a:t>No adverse effects on surface water</a:t>
            </a:r>
          </a:p>
          <a:p>
            <a:pPr eaLnBrk="1" hangingPunct="1">
              <a:defRPr/>
            </a:pPr>
            <a:r>
              <a:rPr lang="en-US" dirty="0"/>
              <a:t>GW plume less than ¼ acre</a:t>
            </a:r>
          </a:p>
          <a:p>
            <a:pPr eaLnBrk="1" hangingPunct="1">
              <a:defRPr/>
            </a:pPr>
            <a:r>
              <a:rPr lang="en-US" dirty="0"/>
              <a:t>Plume confined to source property</a:t>
            </a:r>
          </a:p>
          <a:p>
            <a:pPr eaLnBrk="1" hangingPunct="1">
              <a:defRPr/>
            </a:pPr>
            <a:r>
              <a:rPr lang="en-US" dirty="0"/>
              <a:t>Top 2’ soil below SCTLs or have controls</a:t>
            </a:r>
          </a:p>
          <a:p>
            <a:pPr lvl="1">
              <a:defRPr/>
            </a:pPr>
            <a:r>
              <a:rPr lang="en-US" sz="2000" i="1" dirty="0"/>
              <a:t>If controls not put in place (DEP does not pay), then does not qualify for LSSI NFAC</a:t>
            </a:r>
          </a:p>
        </p:txBody>
      </p:sp>
    </p:spTree>
    <p:extLst>
      <p:ext uri="{BB962C8B-B14F-4D97-AF65-F5344CB8AC3E}">
        <p14:creationId xmlns:p14="http://schemas.microsoft.com/office/powerpoint/2010/main" val="19919448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with LSSI?</a:t>
            </a:r>
          </a:p>
        </p:txBody>
      </p:sp>
      <p:sp>
        <p:nvSpPr>
          <p:cNvPr id="3" name="Content Placeholder 2"/>
          <p:cNvSpPr>
            <a:spLocks noGrp="1"/>
          </p:cNvSpPr>
          <p:nvPr>
            <p:ph idx="1"/>
          </p:nvPr>
        </p:nvSpPr>
        <p:spPr>
          <a:xfrm>
            <a:off x="533400" y="1600201"/>
            <a:ext cx="8610600" cy="4572001"/>
          </a:xfrm>
        </p:spPr>
        <p:txBody>
          <a:bodyPr>
            <a:normAutofit lnSpcReduction="10000"/>
          </a:bodyPr>
          <a:lstStyle/>
          <a:p>
            <a:pPr marL="514350" indent="-514350">
              <a:buFont typeface="+mj-lt"/>
              <a:buAutoNum type="arabicPeriod"/>
            </a:pPr>
            <a:r>
              <a:rPr lang="en-US" sz="3200" dirty="0"/>
              <a:t>Competitive Procurement</a:t>
            </a:r>
          </a:p>
          <a:p>
            <a:pPr lvl="1"/>
            <a:r>
              <a:rPr lang="en-US" dirty="0"/>
              <a:t>Property owners and RPs may designate:</a:t>
            </a:r>
          </a:p>
          <a:p>
            <a:pPr marL="1371600" lvl="2" indent="-457200">
              <a:buFont typeface="+mj-lt"/>
              <a:buAutoNum type="arabicPeriod"/>
            </a:pPr>
            <a:r>
              <a:rPr lang="en-US" sz="2400" dirty="0"/>
              <a:t>An Agency Term Contractor</a:t>
            </a:r>
          </a:p>
          <a:p>
            <a:pPr marL="1371600" lvl="2" indent="-457200">
              <a:buFont typeface="+mj-lt"/>
              <a:buAutoNum type="arabicPeriod"/>
            </a:pPr>
            <a:r>
              <a:rPr lang="en-US" sz="2400" dirty="0"/>
              <a:t>Selection via competitive procurement</a:t>
            </a:r>
          </a:p>
          <a:p>
            <a:pPr marL="1371600" lvl="2" indent="-457200">
              <a:buFont typeface="+mj-lt"/>
              <a:buAutoNum type="arabicPeriod"/>
            </a:pPr>
            <a:r>
              <a:rPr lang="en-US" sz="2400" dirty="0">
                <a:solidFill>
                  <a:srgbClr val="FF0000"/>
                </a:solidFill>
              </a:rPr>
              <a:t>A qualified contractor of their choice</a:t>
            </a:r>
          </a:p>
          <a:p>
            <a:pPr lvl="3"/>
            <a:r>
              <a:rPr lang="en-US" sz="2200" dirty="0">
                <a:solidFill>
                  <a:srgbClr val="FF0000"/>
                </a:solidFill>
              </a:rPr>
              <a:t>Best value to state</a:t>
            </a:r>
          </a:p>
          <a:p>
            <a:pPr marL="1371600" lvl="2" indent="-457200">
              <a:buFont typeface="+mj-lt"/>
              <a:buAutoNum type="arabicPeriod"/>
            </a:pPr>
            <a:endParaRPr lang="en-US" sz="2400" dirty="0"/>
          </a:p>
          <a:p>
            <a:pPr marL="628650" indent="-514350">
              <a:buFont typeface="+mj-lt"/>
              <a:buAutoNum type="arabicPeriod"/>
            </a:pPr>
            <a:r>
              <a:rPr lang="en-US" sz="3200" dirty="0"/>
              <a:t>Property owners &amp; RPs must be willing to accept LSSI NFA as a closure option in order to receive funding</a:t>
            </a:r>
          </a:p>
          <a:p>
            <a:pPr marL="571500" indent="-457200">
              <a:buFont typeface="+mj-lt"/>
              <a:buAutoNum type="arabicPeriod"/>
            </a:pPr>
            <a:endParaRPr lang="en-US" sz="3200"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105</a:t>
            </a:fld>
            <a:endParaRPr lang="en-US" dirty="0"/>
          </a:p>
        </p:txBody>
      </p:sp>
    </p:spTree>
    <p:extLst>
      <p:ext uri="{BB962C8B-B14F-4D97-AF65-F5344CB8AC3E}">
        <p14:creationId xmlns:p14="http://schemas.microsoft.com/office/powerpoint/2010/main" val="18735508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0" y="0"/>
            <a:ext cx="7162800" cy="990600"/>
          </a:xfrm>
        </p:spPr>
        <p:txBody>
          <a:bodyPr>
            <a:normAutofit/>
          </a:bodyPr>
          <a:lstStyle/>
          <a:p>
            <a:pPr eaLnBrk="1" hangingPunct="1">
              <a:defRPr/>
            </a:pPr>
            <a:r>
              <a:rPr lang="en-US" sz="4400" b="1" dirty="0"/>
              <a:t>LSSI OUTCOMES</a:t>
            </a:r>
          </a:p>
        </p:txBody>
      </p:sp>
      <p:sp>
        <p:nvSpPr>
          <p:cNvPr id="6147" name="Rectangle 3"/>
          <p:cNvSpPr>
            <a:spLocks noGrp="1" noChangeArrowheads="1"/>
          </p:cNvSpPr>
          <p:nvPr>
            <p:ph idx="1"/>
          </p:nvPr>
        </p:nvSpPr>
        <p:spPr>
          <a:xfrm>
            <a:off x="1905000" y="1752600"/>
            <a:ext cx="6553200" cy="4495800"/>
          </a:xfrm>
        </p:spPr>
        <p:txBody>
          <a:bodyPr>
            <a:normAutofit lnSpcReduction="10000"/>
          </a:bodyPr>
          <a:lstStyle/>
          <a:p>
            <a:pPr marL="514350" indent="-514350" eaLnBrk="1" fontAlgn="auto" hangingPunct="1">
              <a:spcAft>
                <a:spcPts val="0"/>
              </a:spcAft>
              <a:buClr>
                <a:schemeClr val="accent3"/>
              </a:buClr>
              <a:buFont typeface="+mj-lt"/>
              <a:buAutoNum type="arabicPeriod"/>
              <a:defRPr/>
            </a:pPr>
            <a:r>
              <a:rPr lang="en-US" dirty="0">
                <a:solidFill>
                  <a:srgbClr val="FF0000"/>
                </a:solidFill>
              </a:rPr>
              <a:t>SRCO</a:t>
            </a:r>
          </a:p>
          <a:p>
            <a:pPr marL="850392" lvl="1" indent="-457200">
              <a:defRPr/>
            </a:pPr>
            <a:r>
              <a:rPr lang="en-US" dirty="0">
                <a:effectLst/>
              </a:rPr>
              <a:t>If “clean”</a:t>
            </a:r>
          </a:p>
          <a:p>
            <a:pPr marL="514350" indent="-514350" eaLnBrk="1" fontAlgn="auto" hangingPunct="1">
              <a:spcAft>
                <a:spcPts val="0"/>
              </a:spcAft>
              <a:buClr>
                <a:schemeClr val="accent3"/>
              </a:buClr>
              <a:buFont typeface="+mj-lt"/>
              <a:buAutoNum type="arabicPeriod"/>
              <a:defRPr/>
            </a:pPr>
            <a:r>
              <a:rPr lang="en-US" dirty="0">
                <a:solidFill>
                  <a:srgbClr val="FF0000"/>
                </a:solidFill>
              </a:rPr>
              <a:t>LSSI NFA</a:t>
            </a:r>
          </a:p>
          <a:p>
            <a:pPr marL="850392" lvl="1" indent="-457200">
              <a:defRPr/>
            </a:pPr>
            <a:r>
              <a:rPr lang="en-US" dirty="0">
                <a:effectLst/>
              </a:rPr>
              <a:t>If “minimally contaminated” below 2’</a:t>
            </a:r>
          </a:p>
          <a:p>
            <a:pPr marL="514350" indent="-514350" eaLnBrk="1" fontAlgn="auto" hangingPunct="1">
              <a:spcAft>
                <a:spcPts val="0"/>
              </a:spcAft>
              <a:buClr>
                <a:schemeClr val="accent3"/>
              </a:buClr>
              <a:buFont typeface="+mj-lt"/>
              <a:buAutoNum type="arabicPeriod"/>
              <a:defRPr/>
            </a:pPr>
            <a:r>
              <a:rPr lang="en-US" dirty="0">
                <a:solidFill>
                  <a:srgbClr val="FF0000"/>
                </a:solidFill>
              </a:rPr>
              <a:t>LSSI NFAC</a:t>
            </a:r>
          </a:p>
          <a:p>
            <a:pPr marL="850392" lvl="1" indent="-457200">
              <a:defRPr/>
            </a:pPr>
            <a:r>
              <a:rPr lang="en-US" dirty="0">
                <a:effectLst/>
              </a:rPr>
              <a:t>If “minimally contaminated” in top 2’</a:t>
            </a:r>
          </a:p>
          <a:p>
            <a:pPr marL="514350" indent="-514350" eaLnBrk="1" fontAlgn="auto" hangingPunct="1">
              <a:spcAft>
                <a:spcPts val="0"/>
              </a:spcAft>
              <a:buClr>
                <a:schemeClr val="accent3"/>
              </a:buClr>
              <a:buFont typeface="+mj-lt"/>
              <a:buAutoNum type="arabicPeriod"/>
              <a:defRPr/>
            </a:pPr>
            <a:r>
              <a:rPr lang="en-US" dirty="0">
                <a:solidFill>
                  <a:srgbClr val="FF0000"/>
                </a:solidFill>
              </a:rPr>
              <a:t>Parked</a:t>
            </a:r>
          </a:p>
          <a:p>
            <a:pPr marL="850392" lvl="1" indent="-457200">
              <a:defRPr/>
            </a:pPr>
            <a:r>
              <a:rPr lang="en-US" dirty="0">
                <a:effectLst/>
              </a:rPr>
              <a:t>Back in line</a:t>
            </a:r>
          </a:p>
          <a:p>
            <a:pPr marL="850392" lvl="1" indent="-457200">
              <a:defRPr/>
            </a:pPr>
            <a:r>
              <a:rPr lang="en-US" dirty="0"/>
              <a:t>But extent/cost &amp; cleanup technology estimated &amp; documented</a:t>
            </a:r>
            <a:endParaRPr lang="en-US" dirty="0">
              <a:effectLst/>
            </a:endParaRPr>
          </a:p>
        </p:txBody>
      </p:sp>
    </p:spTree>
    <p:extLst>
      <p:ext uri="{BB962C8B-B14F-4D97-AF65-F5344CB8AC3E}">
        <p14:creationId xmlns:p14="http://schemas.microsoft.com/office/powerpoint/2010/main" val="5726428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952"/>
            <a:ext cx="7848600" cy="1143000"/>
          </a:xfrm>
        </p:spPr>
        <p:txBody>
          <a:bodyPr>
            <a:normAutofit/>
          </a:bodyPr>
          <a:lstStyle/>
          <a:p>
            <a:r>
              <a:rPr lang="en-US" sz="3200" dirty="0"/>
              <a:t>LSSI Status (Completed Assessments) </a:t>
            </a:r>
          </a:p>
        </p:txBody>
      </p:sp>
      <p:sp>
        <p:nvSpPr>
          <p:cNvPr id="3" name="Content Placeholder 2"/>
          <p:cNvSpPr>
            <a:spLocks noGrp="1"/>
          </p:cNvSpPr>
          <p:nvPr>
            <p:ph idx="1"/>
          </p:nvPr>
        </p:nvSpPr>
        <p:spPr>
          <a:xfrm>
            <a:off x="990600" y="1524008"/>
            <a:ext cx="7696200" cy="4602163"/>
          </a:xfrm>
        </p:spPr>
        <p:txBody>
          <a:bodyPr>
            <a:normAutofit/>
          </a:bodyPr>
          <a:lstStyle/>
          <a:p>
            <a:endParaRPr lang="en-US" sz="2700" dirty="0"/>
          </a:p>
          <a:p>
            <a:r>
              <a:rPr lang="en-US" sz="2700" b="1" dirty="0"/>
              <a:t>184 SRCOs (25%)</a:t>
            </a:r>
          </a:p>
          <a:p>
            <a:pPr lvl="2"/>
            <a:r>
              <a:rPr lang="en-US" sz="2400" dirty="0"/>
              <a:t>Ave. Cost = $22,000</a:t>
            </a:r>
          </a:p>
          <a:p>
            <a:pPr marL="914400" lvl="2" indent="0">
              <a:buNone/>
            </a:pPr>
            <a:endParaRPr lang="en-US" sz="1900" dirty="0"/>
          </a:p>
          <a:p>
            <a:r>
              <a:rPr lang="en-US" sz="2700" b="1" dirty="0"/>
              <a:t>15 LSSI NFAs (2%)</a:t>
            </a:r>
          </a:p>
          <a:p>
            <a:pPr lvl="2"/>
            <a:r>
              <a:rPr lang="en-US" sz="2400" dirty="0"/>
              <a:t>Ave. Cost = $28,000</a:t>
            </a:r>
          </a:p>
          <a:p>
            <a:pPr lvl="2"/>
            <a:endParaRPr lang="en-US" sz="1900" dirty="0"/>
          </a:p>
          <a:p>
            <a:r>
              <a:rPr lang="en-US" sz="2700" b="1" dirty="0"/>
              <a:t>525 sites returned to priority order (73%)</a:t>
            </a:r>
          </a:p>
          <a:p>
            <a:pPr lvl="2"/>
            <a:r>
              <a:rPr lang="en-US" sz="2400" dirty="0"/>
              <a:t>Ave. Cost = $14,000</a:t>
            </a:r>
          </a:p>
          <a:p>
            <a:pPr lvl="2"/>
            <a:endParaRPr lang="en-US" sz="1900" dirty="0"/>
          </a:p>
          <a:p>
            <a:pPr marL="0" indent="0">
              <a:buNone/>
            </a:pPr>
            <a:endParaRPr lang="en-US" sz="2700" dirty="0"/>
          </a:p>
          <a:p>
            <a:pPr marL="0" indent="0">
              <a:buNone/>
            </a:pPr>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107</a:t>
            </a:fld>
            <a:endParaRPr lang="en-US" dirty="0"/>
          </a:p>
        </p:txBody>
      </p:sp>
    </p:spTree>
    <p:extLst>
      <p:ext uri="{BB962C8B-B14F-4D97-AF65-F5344CB8AC3E}">
        <p14:creationId xmlns:p14="http://schemas.microsoft.com/office/powerpoint/2010/main" val="931289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108</a:t>
            </a:fld>
            <a:endParaRPr lang="en-US" dirty="0"/>
          </a:p>
        </p:txBody>
      </p:sp>
      <p:pic>
        <p:nvPicPr>
          <p:cNvPr id="4098" name="Picture 2" descr="Image of clock hands"/>
          <p:cNvPicPr>
            <a:picLocks noChangeAspect="1" noChangeArrowheads="1"/>
          </p:cNvPicPr>
          <p:nvPr/>
        </p:nvPicPr>
        <p:blipFill>
          <a:blip r:embed="rId2" cstate="print">
            <a:lum bright="42000" contrast="-34000"/>
            <a:extLst>
              <a:ext uri="{28A0092B-C50C-407E-A947-70E740481C1C}">
                <a14:useLocalDpi xmlns:a14="http://schemas.microsoft.com/office/drawing/2010/main" val="0"/>
              </a:ext>
            </a:extLst>
          </a:blip>
          <a:srcRect/>
          <a:stretch>
            <a:fillRect/>
          </a:stretch>
        </p:blipFill>
        <p:spPr bwMode="auto">
          <a:xfrm>
            <a:off x="2209804" y="1981201"/>
            <a:ext cx="4513243" cy="38501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33823" y="3733808"/>
            <a:ext cx="5665205" cy="2031325"/>
          </a:xfrm>
          <a:prstGeom prst="rect">
            <a:avLst/>
          </a:prstGeom>
          <a:noFill/>
        </p:spPr>
        <p:txBody>
          <a:bodyPr wrap="none" rtlCol="0">
            <a:spAutoFit/>
          </a:bodyPr>
          <a:lstStyle/>
          <a:p>
            <a:pPr algn="ctr">
              <a:defRPr/>
            </a:pPr>
            <a:r>
              <a:rPr lang="en-US" sz="3600" dirty="0">
                <a:solidFill>
                  <a:srgbClr val="002060"/>
                </a:solidFill>
              </a:rPr>
              <a:t>Diane Pickett, P.G.</a:t>
            </a:r>
          </a:p>
          <a:p>
            <a:pPr algn="ctr">
              <a:defRPr/>
            </a:pPr>
            <a:r>
              <a:rPr lang="en-US" sz="3600" dirty="0">
                <a:solidFill>
                  <a:srgbClr val="002060"/>
                </a:solidFill>
              </a:rPr>
              <a:t>850-245-8893</a:t>
            </a:r>
          </a:p>
          <a:p>
            <a:pPr algn="ctr">
              <a:defRPr/>
            </a:pPr>
            <a:r>
              <a:rPr lang="en-US" sz="3600" dirty="0">
                <a:solidFill>
                  <a:srgbClr val="002060"/>
                </a:solidFill>
              </a:rPr>
              <a:t>diane.pickett@dep.state.fl.us</a:t>
            </a:r>
          </a:p>
          <a:p>
            <a:endParaRPr lang="en-US" dirty="0"/>
          </a:p>
        </p:txBody>
      </p:sp>
    </p:spTree>
    <p:extLst>
      <p:ext uri="{BB962C8B-B14F-4D97-AF65-F5344CB8AC3E}">
        <p14:creationId xmlns:p14="http://schemas.microsoft.com/office/powerpoint/2010/main" val="9302715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Institutional Control Approval Process</a:t>
            </a:r>
          </a:p>
        </p:txBody>
      </p:sp>
      <p:sp>
        <p:nvSpPr>
          <p:cNvPr id="3" name="Content Placeholder 2"/>
          <p:cNvSpPr>
            <a:spLocks noGrp="1"/>
          </p:cNvSpPr>
          <p:nvPr>
            <p:ph idx="1"/>
          </p:nvPr>
        </p:nvSpPr>
        <p:spPr/>
        <p:txBody>
          <a:bodyPr>
            <a:normAutofit/>
          </a:bodyPr>
          <a:lstStyle/>
          <a:p>
            <a:pPr marL="0" indent="0" algn="ctr">
              <a:buNone/>
            </a:pPr>
            <a:r>
              <a:rPr lang="en-US" altLang="en-US" sz="3200" dirty="0"/>
              <a:t>IC Process</a:t>
            </a:r>
            <a:br>
              <a:rPr lang="en-US" altLang="en-US" sz="3200" dirty="0"/>
            </a:br>
            <a:r>
              <a:rPr lang="en-US" altLang="en-US" sz="3200" dirty="0"/>
              <a:t>and</a:t>
            </a:r>
            <a:br>
              <a:rPr lang="en-US" altLang="en-US" sz="3200" dirty="0"/>
            </a:br>
            <a:r>
              <a:rPr lang="en-US" altLang="en-US" sz="3200" dirty="0"/>
              <a:t>FDOT/FDEP MOU Update</a:t>
            </a:r>
          </a:p>
          <a:p>
            <a:pPr marL="0" indent="0" algn="ctr">
              <a:buNone/>
            </a:pPr>
            <a:endParaRPr lang="en-US" sz="3200" dirty="0"/>
          </a:p>
          <a:p>
            <a:pPr algn="ctr">
              <a:buNone/>
            </a:pPr>
            <a:r>
              <a:rPr lang="en-US" altLang="en-US" sz="2400" dirty="0">
                <a:solidFill>
                  <a:schemeClr val="tx2"/>
                </a:solidFill>
              </a:rPr>
              <a:t>John F. Wright, P.E.</a:t>
            </a:r>
          </a:p>
          <a:p>
            <a:pPr algn="ctr">
              <a:buNone/>
            </a:pPr>
            <a:r>
              <a:rPr lang="en-US" altLang="en-US" sz="2400" dirty="0">
                <a:solidFill>
                  <a:schemeClr val="tx2"/>
                </a:solidFill>
              </a:rPr>
              <a:t>Petroleum Restoration Program</a:t>
            </a:r>
          </a:p>
          <a:p>
            <a:pPr algn="ctr">
              <a:buNone/>
            </a:pPr>
            <a:r>
              <a:rPr lang="en-US" altLang="en-US" sz="2400" dirty="0">
                <a:solidFill>
                  <a:schemeClr val="tx2"/>
                </a:solidFill>
              </a:rPr>
              <a:t>Cleanup Team 1</a:t>
            </a:r>
          </a:p>
          <a:p>
            <a:pPr marL="0" indent="0" algn="ctr">
              <a:buNone/>
            </a:pPr>
            <a:endParaRPr lang="en-US" sz="3200"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109</a:t>
            </a:fld>
            <a:endParaRPr lang="en-US" dirty="0"/>
          </a:p>
        </p:txBody>
      </p:sp>
    </p:spTree>
    <p:extLst>
      <p:ext uri="{BB962C8B-B14F-4D97-AF65-F5344CB8AC3E}">
        <p14:creationId xmlns:p14="http://schemas.microsoft.com/office/powerpoint/2010/main" val="1926809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Purchase Requisition Approval </a:t>
            </a:r>
          </a:p>
        </p:txBody>
      </p:sp>
      <p:sp>
        <p:nvSpPr>
          <p:cNvPr id="3" name="Content Placeholder 2"/>
          <p:cNvSpPr>
            <a:spLocks noGrp="1"/>
          </p:cNvSpPr>
          <p:nvPr>
            <p:ph idx="1"/>
          </p:nvPr>
        </p:nvSpPr>
        <p:spPr/>
        <p:txBody>
          <a:bodyPr/>
          <a:lstStyle/>
          <a:p>
            <a:pPr>
              <a:buFont typeface="Arial"/>
              <a:buChar char="•"/>
            </a:pPr>
            <a:r>
              <a:rPr lang="en-US" dirty="0"/>
              <a:t>Prior to the release of a PO the PR goes through an approval flow in MFMP.</a:t>
            </a:r>
          </a:p>
          <a:p>
            <a:pPr>
              <a:buFont typeface="Arial"/>
              <a:buChar char="•"/>
            </a:pPr>
            <a:r>
              <a:rPr lang="en-US" dirty="0"/>
              <a:t>Approvers: PRP Accounting - Site Manager – Supervisor – PRP Contracts – Program Administrator – Financial Manager – Division Director – Deputy Secretary – Secretary</a:t>
            </a:r>
          </a:p>
          <a:p>
            <a:pPr>
              <a:buFont typeface="Arial"/>
              <a:buChar char="•"/>
            </a:pPr>
            <a:r>
              <a:rPr lang="en-US" dirty="0"/>
              <a:t>Review and approval of PR is a top priority.</a:t>
            </a:r>
          </a:p>
        </p:txBody>
      </p:sp>
    </p:spTree>
    <p:extLst>
      <p:ext uri="{BB962C8B-B14F-4D97-AF65-F5344CB8AC3E}">
        <p14:creationId xmlns:p14="http://schemas.microsoft.com/office/powerpoint/2010/main" val="39931348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en-US" dirty="0"/>
              <a:t>Institutional Control Procedures Guidance</a:t>
            </a:r>
          </a:p>
        </p:txBody>
      </p:sp>
      <p:sp>
        <p:nvSpPr>
          <p:cNvPr id="6147" name="Rectangle 3"/>
          <p:cNvSpPr>
            <a:spLocks noGrp="1" noChangeArrowheads="1"/>
          </p:cNvSpPr>
          <p:nvPr>
            <p:ph idx="1"/>
          </p:nvPr>
        </p:nvSpPr>
        <p:spPr/>
        <p:txBody>
          <a:bodyPr/>
          <a:lstStyle/>
          <a:p>
            <a:pPr eaLnBrk="1" hangingPunct="1"/>
            <a:endParaRPr lang="en-US" altLang="en-US"/>
          </a:p>
          <a:p>
            <a:pPr eaLnBrk="1" hangingPunct="1"/>
            <a:r>
              <a:rPr lang="en-US" altLang="en-US"/>
              <a:t>Latest Version November 2013</a:t>
            </a:r>
          </a:p>
          <a:p>
            <a:pPr eaLnBrk="1" hangingPunct="1"/>
            <a:r>
              <a:rPr lang="en-US" altLang="en-US"/>
              <a:t>Routing/Review Procedures</a:t>
            </a:r>
          </a:p>
          <a:p>
            <a:pPr eaLnBrk="1" hangingPunct="1"/>
            <a:r>
              <a:rPr lang="en-US" altLang="en-US"/>
              <a:t>Sample Restrictive Covenants:</a:t>
            </a:r>
          </a:p>
          <a:p>
            <a:pPr lvl="1" eaLnBrk="1" hangingPunct="1"/>
            <a:r>
              <a:rPr lang="en-US" altLang="en-US"/>
              <a:t>Form A – When IC Applies to Entire Property</a:t>
            </a:r>
          </a:p>
          <a:p>
            <a:pPr lvl="1" eaLnBrk="1" hangingPunct="1"/>
            <a:r>
              <a:rPr lang="en-US" altLang="en-US"/>
              <a:t>Form B – When IC Applies To A Portion of Property </a:t>
            </a:r>
          </a:p>
          <a:p>
            <a:pPr eaLnBrk="1" hangingPunct="1"/>
            <a:r>
              <a:rPr lang="en-US" altLang="en-US"/>
              <a:t>Restrictive Covenant Checklist</a:t>
            </a:r>
          </a:p>
          <a:p>
            <a:pPr eaLnBrk="1" hangingPunct="1"/>
            <a:endParaRPr lang="en-US" altLang="en-US"/>
          </a:p>
        </p:txBody>
      </p:sp>
    </p:spTree>
    <p:extLst>
      <p:ext uri="{BB962C8B-B14F-4D97-AF65-F5344CB8AC3E}">
        <p14:creationId xmlns:p14="http://schemas.microsoft.com/office/powerpoint/2010/main" val="17456226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fontScale="90000"/>
          </a:bodyPr>
          <a:lstStyle/>
          <a:p>
            <a:pPr eaLnBrk="1" fontAlgn="auto" hangingPunct="1">
              <a:spcAft>
                <a:spcPts val="0"/>
              </a:spcAft>
              <a:defRPr/>
            </a:pPr>
            <a:r>
              <a:rPr lang="en-US" altLang="en-US" dirty="0"/>
              <a:t>When Is An Institutional Control Needed?</a:t>
            </a:r>
          </a:p>
        </p:txBody>
      </p:sp>
      <p:sp>
        <p:nvSpPr>
          <p:cNvPr id="7171" name="Content Placeholder 2"/>
          <p:cNvSpPr>
            <a:spLocks noGrp="1"/>
          </p:cNvSpPr>
          <p:nvPr>
            <p:ph idx="1"/>
          </p:nvPr>
        </p:nvSpPr>
        <p:spPr/>
        <p:txBody>
          <a:bodyPr/>
          <a:lstStyle/>
          <a:p>
            <a:pPr eaLnBrk="1" hangingPunct="1"/>
            <a:endParaRPr lang="en-US" altLang="en-US"/>
          </a:p>
          <a:p>
            <a:pPr eaLnBrk="1" hangingPunct="1"/>
            <a:r>
              <a:rPr lang="en-US" altLang="en-US"/>
              <a:t>To Make Sure An Engineering Control Is Identified and Maintained</a:t>
            </a:r>
          </a:p>
          <a:p>
            <a:pPr eaLnBrk="1" hangingPunct="1"/>
            <a:r>
              <a:rPr lang="en-US" altLang="en-US"/>
              <a:t>Any Time a Ground Water Use Restriction Is Needed</a:t>
            </a:r>
          </a:p>
          <a:p>
            <a:pPr eaLnBrk="1" hangingPunct="1"/>
            <a:r>
              <a:rPr lang="en-US" altLang="en-US"/>
              <a:t>Any Time a Land Use Restriction Is Needed </a:t>
            </a:r>
          </a:p>
        </p:txBody>
      </p:sp>
    </p:spTree>
    <p:extLst>
      <p:ext uri="{BB962C8B-B14F-4D97-AF65-F5344CB8AC3E}">
        <p14:creationId xmlns:p14="http://schemas.microsoft.com/office/powerpoint/2010/main" val="38352747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a:t>Institutional Control Package</a:t>
            </a:r>
          </a:p>
        </p:txBody>
      </p:sp>
      <p:sp>
        <p:nvSpPr>
          <p:cNvPr id="6147" name="Content Placeholder 2"/>
          <p:cNvSpPr>
            <a:spLocks noGrp="1"/>
          </p:cNvSpPr>
          <p:nvPr>
            <p:ph idx="1"/>
          </p:nvPr>
        </p:nvSpPr>
        <p:spPr/>
        <p:txBody>
          <a:bodyPr>
            <a:normAutofit/>
          </a:bodyPr>
          <a:lstStyle/>
          <a:p>
            <a:pPr marL="274320" indent="-274320" eaLnBrk="1" fontAlgn="auto" hangingPunct="1">
              <a:spcAft>
                <a:spcPts val="0"/>
              </a:spcAft>
              <a:buClr>
                <a:schemeClr val="accent3"/>
              </a:buClr>
              <a:buFont typeface="Wingdings 2"/>
              <a:buChar char=""/>
              <a:defRPr/>
            </a:pPr>
            <a:r>
              <a:rPr lang="en-US" altLang="en-US" dirty="0"/>
              <a:t>Ground Water  Plume</a:t>
            </a:r>
          </a:p>
          <a:p>
            <a:pPr marL="641033" lvl="1" indent="-274320" eaLnBrk="1" fontAlgn="auto" hangingPunct="1">
              <a:spcAft>
                <a:spcPts val="0"/>
              </a:spcAft>
              <a:buClr>
                <a:schemeClr val="accent3"/>
              </a:buClr>
              <a:buFont typeface="Wingdings 2"/>
              <a:buChar char=""/>
              <a:defRPr/>
            </a:pPr>
            <a:r>
              <a:rPr lang="en-US" altLang="en-US" dirty="0"/>
              <a:t>Stable or Shrinking ?</a:t>
            </a:r>
          </a:p>
          <a:p>
            <a:pPr marL="641033" lvl="1" indent="-274320" eaLnBrk="1" fontAlgn="auto" hangingPunct="1">
              <a:spcAft>
                <a:spcPts val="0"/>
              </a:spcAft>
              <a:buClr>
                <a:schemeClr val="accent3"/>
              </a:buClr>
              <a:buFont typeface="Wingdings 2"/>
              <a:buChar char=""/>
              <a:defRPr/>
            </a:pPr>
            <a:r>
              <a:rPr lang="en-US" altLang="en-US" dirty="0"/>
              <a:t>Contained Within Property?</a:t>
            </a:r>
          </a:p>
          <a:p>
            <a:pPr marL="641033" lvl="1" indent="-274320" eaLnBrk="1" fontAlgn="auto" hangingPunct="1">
              <a:spcAft>
                <a:spcPts val="0"/>
              </a:spcAft>
              <a:buClr>
                <a:schemeClr val="accent3"/>
              </a:buClr>
              <a:buFont typeface="Wingdings 2"/>
              <a:buChar char=""/>
              <a:defRPr/>
            </a:pPr>
            <a:r>
              <a:rPr lang="en-US" altLang="en-US" dirty="0"/>
              <a:t>Less Than ¼ Acre?</a:t>
            </a:r>
          </a:p>
          <a:p>
            <a:pPr marL="641033" lvl="1" indent="-274320" eaLnBrk="1" fontAlgn="auto" hangingPunct="1">
              <a:spcAft>
                <a:spcPts val="0"/>
              </a:spcAft>
              <a:buClr>
                <a:schemeClr val="accent3"/>
              </a:buClr>
              <a:buFont typeface="Wingdings 2"/>
              <a:buChar char=""/>
              <a:defRPr/>
            </a:pPr>
            <a:r>
              <a:rPr lang="en-US" altLang="en-US" dirty="0"/>
              <a:t>Low Yield/Poor Quality Aquifer?</a:t>
            </a:r>
          </a:p>
          <a:p>
            <a:pPr marL="641033" lvl="1" indent="-274320" eaLnBrk="1" fontAlgn="auto" hangingPunct="1">
              <a:spcAft>
                <a:spcPts val="0"/>
              </a:spcAft>
              <a:buClr>
                <a:schemeClr val="accent3"/>
              </a:buClr>
              <a:buFont typeface="Wingdings 2"/>
              <a:buChar char=""/>
              <a:defRPr/>
            </a:pPr>
            <a:r>
              <a:rPr lang="en-US" altLang="en-US" dirty="0"/>
              <a:t>Is there an IC for GW</a:t>
            </a:r>
          </a:p>
          <a:p>
            <a:pPr marL="641033" lvl="1" indent="-274320" eaLnBrk="1" fontAlgn="auto" hangingPunct="1">
              <a:spcAft>
                <a:spcPts val="0"/>
              </a:spcAft>
              <a:buClr>
                <a:schemeClr val="accent3"/>
              </a:buClr>
              <a:buFont typeface="Wingdings 2"/>
              <a:buChar char=""/>
              <a:defRPr/>
            </a:pPr>
            <a:r>
              <a:rPr lang="en-US" altLang="en-US" dirty="0"/>
              <a:t>Are there SW Swales</a:t>
            </a:r>
          </a:p>
          <a:p>
            <a:pPr marL="274320" indent="-274320" eaLnBrk="1" fontAlgn="auto" hangingPunct="1">
              <a:spcAft>
                <a:spcPts val="0"/>
              </a:spcAft>
              <a:buClr>
                <a:schemeClr val="accent3"/>
              </a:buClr>
              <a:buFont typeface="Wingdings 2"/>
              <a:buChar char=""/>
              <a:defRPr/>
            </a:pPr>
            <a:endParaRPr lang="en-US" altLang="en-US" dirty="0"/>
          </a:p>
        </p:txBody>
      </p:sp>
    </p:spTree>
    <p:extLst>
      <p:ext uri="{BB962C8B-B14F-4D97-AF65-F5344CB8AC3E}">
        <p14:creationId xmlns:p14="http://schemas.microsoft.com/office/powerpoint/2010/main" val="22746084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en-US"/>
              <a:t>Institutional Control Package</a:t>
            </a:r>
          </a:p>
        </p:txBody>
      </p:sp>
      <p:sp>
        <p:nvSpPr>
          <p:cNvPr id="9219" name="Content Placeholder 2"/>
          <p:cNvSpPr>
            <a:spLocks noGrp="1"/>
          </p:cNvSpPr>
          <p:nvPr>
            <p:ph idx="1"/>
          </p:nvPr>
        </p:nvSpPr>
        <p:spPr/>
        <p:txBody>
          <a:bodyPr>
            <a:normAutofit lnSpcReduction="10000"/>
          </a:bodyPr>
          <a:lstStyle/>
          <a:p>
            <a:pPr eaLnBrk="1" hangingPunct="1"/>
            <a:r>
              <a:rPr lang="en-US" altLang="en-US" dirty="0"/>
              <a:t>Does Soil Exceed Direct Exposure?</a:t>
            </a:r>
          </a:p>
          <a:p>
            <a:pPr lvl="1" eaLnBrk="1" hangingPunct="1"/>
            <a:r>
              <a:rPr lang="en-US" altLang="en-US" dirty="0"/>
              <a:t>Residential or Industrial /Commercial</a:t>
            </a:r>
          </a:p>
          <a:p>
            <a:pPr lvl="1" eaLnBrk="1" hangingPunct="1"/>
            <a:r>
              <a:rPr lang="en-US" altLang="en-US" dirty="0"/>
              <a:t>Is An Engineering Control proposed?</a:t>
            </a:r>
          </a:p>
          <a:p>
            <a:pPr lvl="1" eaLnBrk="1" hangingPunct="1"/>
            <a:r>
              <a:rPr lang="en-US" altLang="en-US" dirty="0"/>
              <a:t>Was TRPH Fractionation or Used</a:t>
            </a:r>
          </a:p>
          <a:p>
            <a:pPr lvl="1" eaLnBrk="1" hangingPunct="1"/>
            <a:r>
              <a:rPr lang="en-US" altLang="en-US" dirty="0"/>
              <a:t>Was the 95% UCL Average Used</a:t>
            </a:r>
          </a:p>
          <a:p>
            <a:pPr eaLnBrk="1" hangingPunct="1"/>
            <a:r>
              <a:rPr lang="en-US" altLang="en-US" dirty="0"/>
              <a:t>Does Soil Exceed </a:t>
            </a:r>
            <a:r>
              <a:rPr lang="en-US" altLang="en-US" dirty="0" err="1"/>
              <a:t>Leachability</a:t>
            </a:r>
            <a:endParaRPr lang="en-US" altLang="en-US" dirty="0"/>
          </a:p>
          <a:p>
            <a:pPr lvl="1" eaLnBrk="1" hangingPunct="1"/>
            <a:r>
              <a:rPr lang="en-US" altLang="en-US" dirty="0"/>
              <a:t>Was SPLP or TCLP or Site Specific Soil Properties Used to Determine Alternative Target Levels?</a:t>
            </a:r>
          </a:p>
          <a:p>
            <a:pPr lvl="1" eaLnBrk="1" hangingPunct="1"/>
            <a:r>
              <a:rPr lang="en-US" altLang="en-US" dirty="0"/>
              <a:t>Is an EC that prevents infiltration Proposed</a:t>
            </a:r>
          </a:p>
          <a:p>
            <a:pPr lvl="1" eaLnBrk="1" hangingPunct="1"/>
            <a:r>
              <a:rPr lang="en-US" altLang="en-US" dirty="0"/>
              <a:t>Has the Soil been Exposed to the Elements and it has been Demonstrated that there is No Leaching?</a:t>
            </a:r>
          </a:p>
          <a:p>
            <a:pPr lvl="1" eaLnBrk="1" hangingPunct="1"/>
            <a:endParaRPr lang="en-US" altLang="en-US" dirty="0"/>
          </a:p>
          <a:p>
            <a:pPr lvl="1" eaLnBrk="1" hangingPunct="1"/>
            <a:endParaRPr lang="en-US" altLang="en-US" dirty="0"/>
          </a:p>
          <a:p>
            <a:pPr lvl="1" eaLnBrk="1" hangingPunct="1"/>
            <a:endParaRPr lang="en-US" altLang="en-US" dirty="0"/>
          </a:p>
          <a:p>
            <a:pPr lvl="1" eaLnBrk="1" hangingPunct="1"/>
            <a:endParaRPr lang="en-US" altLang="en-US" dirty="0"/>
          </a:p>
          <a:p>
            <a:pPr lvl="1" eaLnBrk="1" hangingPunct="1"/>
            <a:endParaRPr lang="en-US" altLang="en-US" dirty="0"/>
          </a:p>
        </p:txBody>
      </p:sp>
    </p:spTree>
    <p:extLst>
      <p:ext uri="{BB962C8B-B14F-4D97-AF65-F5344CB8AC3E}">
        <p14:creationId xmlns:p14="http://schemas.microsoft.com/office/powerpoint/2010/main" val="31481126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a:t>Institutional Control Package</a:t>
            </a:r>
          </a:p>
        </p:txBody>
      </p:sp>
      <p:sp>
        <p:nvSpPr>
          <p:cNvPr id="10243" name="Content Placeholder 2"/>
          <p:cNvSpPr>
            <a:spLocks noGrp="1"/>
          </p:cNvSpPr>
          <p:nvPr>
            <p:ph idx="1"/>
          </p:nvPr>
        </p:nvSpPr>
        <p:spPr/>
        <p:txBody>
          <a:bodyPr>
            <a:normAutofit/>
          </a:bodyPr>
          <a:lstStyle/>
          <a:p>
            <a:pPr eaLnBrk="1" hangingPunct="1">
              <a:defRPr/>
            </a:pPr>
            <a:r>
              <a:rPr lang="en-US" altLang="en-US" dirty="0"/>
              <a:t>Does the Restriction Cover  A portion of The Property or  the Entire Property?</a:t>
            </a:r>
          </a:p>
          <a:p>
            <a:pPr eaLnBrk="1" hangingPunct="1">
              <a:defRPr/>
            </a:pPr>
            <a:r>
              <a:rPr lang="en-US" altLang="en-US" dirty="0"/>
              <a:t>Is a Copy of Deed Provided?</a:t>
            </a:r>
          </a:p>
          <a:p>
            <a:pPr eaLnBrk="1" hangingPunct="1">
              <a:defRPr/>
            </a:pPr>
            <a:r>
              <a:rPr lang="en-US" altLang="en-US" dirty="0"/>
              <a:t>Is a Legal Description Provided for the Restricted Area?</a:t>
            </a:r>
          </a:p>
          <a:p>
            <a:pPr eaLnBrk="1" hangingPunct="1">
              <a:defRPr/>
            </a:pPr>
            <a:r>
              <a:rPr lang="en-US" altLang="en-US" dirty="0"/>
              <a:t>If A Portion of the  Property Is restricted has a Survey been Provided”</a:t>
            </a:r>
          </a:p>
          <a:p>
            <a:pPr eaLnBrk="1" hangingPunct="1">
              <a:defRPr/>
            </a:pPr>
            <a:r>
              <a:rPr lang="en-US" altLang="en-US" dirty="0"/>
              <a:t>Is A Title Search Included?</a:t>
            </a:r>
          </a:p>
          <a:p>
            <a:pPr marL="0" indent="0" eaLnBrk="1" hangingPunct="1">
              <a:buFont typeface="Wingdings 2" pitchFamily="18" charset="2"/>
              <a:buNone/>
              <a:defRPr/>
            </a:pPr>
            <a:endParaRPr lang="en-US" altLang="en-US" dirty="0"/>
          </a:p>
          <a:p>
            <a:pPr eaLnBrk="1" hangingPunct="1">
              <a:defRPr/>
            </a:pPr>
            <a:endParaRPr lang="en-US" altLang="en-US" dirty="0"/>
          </a:p>
        </p:txBody>
      </p:sp>
    </p:spTree>
    <p:extLst>
      <p:ext uri="{BB962C8B-B14F-4D97-AF65-F5344CB8AC3E}">
        <p14:creationId xmlns:p14="http://schemas.microsoft.com/office/powerpoint/2010/main" val="3739819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447800" y="0"/>
            <a:ext cx="7620000" cy="971550"/>
          </a:xfrm>
        </p:spPr>
        <p:txBody>
          <a:bodyPr/>
          <a:lstStyle/>
          <a:p>
            <a:pPr eaLnBrk="1" hangingPunct="1"/>
            <a:r>
              <a:rPr lang="en-US" altLang="en-US"/>
              <a:t>Institutional Control Process</a:t>
            </a:r>
          </a:p>
        </p:txBody>
      </p:sp>
      <p:sp>
        <p:nvSpPr>
          <p:cNvPr id="11267" name="Content Placeholder 2"/>
          <p:cNvSpPr>
            <a:spLocks noGrp="1"/>
          </p:cNvSpPr>
          <p:nvPr>
            <p:ph idx="1"/>
          </p:nvPr>
        </p:nvSpPr>
        <p:spPr>
          <a:xfrm>
            <a:off x="304800" y="1524000"/>
            <a:ext cx="8534400" cy="4724400"/>
          </a:xfrm>
        </p:spPr>
        <p:txBody>
          <a:bodyPr>
            <a:normAutofit fontScale="92500" lnSpcReduction="10000"/>
          </a:bodyPr>
          <a:lstStyle/>
          <a:p>
            <a:pPr eaLnBrk="1" hangingPunct="1"/>
            <a:r>
              <a:rPr lang="en-US" altLang="en-US"/>
              <a:t>Recommendation From Contractor For NFAC</a:t>
            </a:r>
          </a:p>
          <a:p>
            <a:pPr eaLnBrk="1" hangingPunct="1"/>
            <a:r>
              <a:rPr lang="en-US" altLang="en-US"/>
              <a:t>FDEP/LP Technical Review</a:t>
            </a:r>
          </a:p>
          <a:p>
            <a:pPr lvl="1" eaLnBrk="1" hangingPunct="1"/>
            <a:r>
              <a:rPr lang="en-US" altLang="en-US"/>
              <a:t>Review of Soil and Ground Water Data</a:t>
            </a:r>
          </a:p>
          <a:p>
            <a:pPr lvl="1" eaLnBrk="1" hangingPunct="1"/>
            <a:r>
              <a:rPr lang="en-US" altLang="en-US"/>
              <a:t>Recommended Site Restrictions</a:t>
            </a:r>
          </a:p>
          <a:p>
            <a:pPr eaLnBrk="1" hangingPunct="1"/>
            <a:r>
              <a:rPr lang="en-US" altLang="en-US"/>
              <a:t>IC Package Is Submitted With Draft RC</a:t>
            </a:r>
          </a:p>
          <a:p>
            <a:pPr eaLnBrk="1" hangingPunct="1"/>
            <a:r>
              <a:rPr lang="en-US" altLang="en-US"/>
              <a:t>Property Owner Publishes Notice of FDEPs Intent Use of  Institutional Control  or Engineering Control</a:t>
            </a:r>
          </a:p>
          <a:p>
            <a:pPr eaLnBrk="1" hangingPunct="1"/>
            <a:r>
              <a:rPr lang="en-US" altLang="en-US"/>
              <a:t>OGC Review/Comments/Response</a:t>
            </a:r>
          </a:p>
          <a:p>
            <a:pPr eaLnBrk="1" hangingPunct="1"/>
            <a:r>
              <a:rPr lang="en-US" altLang="en-US"/>
              <a:t>RC Signed By Property Owner and DEP</a:t>
            </a:r>
          </a:p>
          <a:p>
            <a:pPr eaLnBrk="1" hangingPunct="1"/>
            <a:r>
              <a:rPr lang="en-US" altLang="en-US"/>
              <a:t>RC Recorded and Proof Provided</a:t>
            </a:r>
          </a:p>
          <a:p>
            <a:pPr eaLnBrk="1" hangingPunct="1"/>
            <a:r>
              <a:rPr lang="en-US" altLang="en-US"/>
              <a:t>SRCO Issued</a:t>
            </a:r>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lvl="1" eaLnBrk="1" hangingPunct="1"/>
            <a:endParaRPr lang="en-US" altLang="en-US"/>
          </a:p>
          <a:p>
            <a:pPr lvl="1" eaLnBrk="1" hangingPunct="1"/>
            <a:endParaRPr lang="en-US" altLang="en-US"/>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48588392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 Chapter 376, F.S.</a:t>
            </a:r>
          </a:p>
        </p:txBody>
      </p:sp>
      <p:sp>
        <p:nvSpPr>
          <p:cNvPr id="12291" name="Content Placeholder 2"/>
          <p:cNvSpPr>
            <a:spLocks noGrp="1"/>
          </p:cNvSpPr>
          <p:nvPr>
            <p:ph idx="1"/>
          </p:nvPr>
        </p:nvSpPr>
        <p:spPr/>
        <p:txBody>
          <a:bodyPr/>
          <a:lstStyle/>
          <a:p>
            <a:pPr marL="342900" lvl="1" indent="-342900">
              <a:buClr>
                <a:srgbClr val="0BD0D9"/>
              </a:buClr>
              <a:buSzPct val="95000"/>
              <a:buFont typeface="Arial" panose="020B0604020202020204" pitchFamily="34" charset="0"/>
              <a:buChar char="•"/>
            </a:pPr>
            <a:r>
              <a:rPr lang="en-US" altLang="en-US" dirty="0"/>
              <a:t>From Chapter 376, F.S.  “Site rehabilitation programs may include the use of institutional or engineering controls to eliminate the potential exposure to petroleum products’ chemicals of concern to humans or the environment. Use of such controls must be preapproved by the Department, and </a:t>
            </a:r>
            <a:r>
              <a:rPr lang="en-US" altLang="en-US" u="sng" dirty="0"/>
              <a:t>institutional controls shall not be acquired with funds from the Inland Protection Trust Fund.”</a:t>
            </a:r>
          </a:p>
          <a:p>
            <a:endParaRPr lang="en-US" altLang="en-US" dirty="0"/>
          </a:p>
        </p:txBody>
      </p:sp>
    </p:spTree>
    <p:extLst>
      <p:ext uri="{BB962C8B-B14F-4D97-AF65-F5344CB8AC3E}">
        <p14:creationId xmlns:p14="http://schemas.microsoft.com/office/powerpoint/2010/main" val="16653329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a:t>What Can We Pay For? </a:t>
            </a:r>
          </a:p>
        </p:txBody>
      </p:sp>
      <p:sp>
        <p:nvSpPr>
          <p:cNvPr id="13315" name="Content Placeholder 2"/>
          <p:cNvSpPr>
            <a:spLocks noGrp="1"/>
          </p:cNvSpPr>
          <p:nvPr>
            <p:ph idx="1"/>
          </p:nvPr>
        </p:nvSpPr>
        <p:spPr/>
        <p:txBody>
          <a:bodyPr/>
          <a:lstStyle/>
          <a:p>
            <a:pPr eaLnBrk="1" hangingPunct="1"/>
            <a:r>
              <a:rPr lang="en-US" altLang="en-US"/>
              <a:t>Technical Evaluation of Closure Options:</a:t>
            </a:r>
          </a:p>
          <a:p>
            <a:pPr lvl="1" eaLnBrk="1" hangingPunct="1"/>
            <a:r>
              <a:rPr lang="en-US" altLang="en-US"/>
              <a:t>Evaluation of Restrictions Required</a:t>
            </a:r>
          </a:p>
          <a:p>
            <a:pPr lvl="1" eaLnBrk="1" hangingPunct="1"/>
            <a:r>
              <a:rPr lang="en-US" altLang="en-US"/>
              <a:t>Evaluating An Existing Engineering Control</a:t>
            </a:r>
          </a:p>
          <a:p>
            <a:pPr eaLnBrk="1" hangingPunct="1"/>
            <a:r>
              <a:rPr lang="en-US" altLang="en-US"/>
              <a:t>Professional Land Survey</a:t>
            </a:r>
          </a:p>
          <a:p>
            <a:pPr eaLnBrk="1" hangingPunct="1"/>
            <a:r>
              <a:rPr lang="en-US" altLang="en-US"/>
              <a:t>Design and Installation of An Engineering Control</a:t>
            </a:r>
          </a:p>
          <a:p>
            <a:pPr eaLnBrk="1" hangingPunct="1"/>
            <a:r>
              <a:rPr lang="en-US" altLang="en-US"/>
              <a:t>Professional Engineering Certification of Sufficiency of an Engineer Control</a:t>
            </a:r>
          </a:p>
          <a:p>
            <a:pPr eaLnBrk="1" hangingPunct="1"/>
            <a:r>
              <a:rPr lang="en-US" altLang="en-US"/>
              <a:t>Engineering Control Maintenance Plan </a:t>
            </a:r>
          </a:p>
          <a:p>
            <a:pPr lvl="1" eaLnBrk="1" hangingPunct="1"/>
            <a:endParaRPr lang="en-US" altLang="en-US"/>
          </a:p>
          <a:p>
            <a:pPr lvl="1" eaLnBrk="1" hangingPunct="1"/>
            <a:endParaRPr lang="en-US" altLang="en-US"/>
          </a:p>
        </p:txBody>
      </p:sp>
    </p:spTree>
    <p:extLst>
      <p:ext uri="{BB962C8B-B14F-4D97-AF65-F5344CB8AC3E}">
        <p14:creationId xmlns:p14="http://schemas.microsoft.com/office/powerpoint/2010/main" val="36457406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a:t>What Can We Not We Pay For? </a:t>
            </a:r>
          </a:p>
        </p:txBody>
      </p:sp>
      <p:sp>
        <p:nvSpPr>
          <p:cNvPr id="14339" name="Content Placeholder 2"/>
          <p:cNvSpPr>
            <a:spLocks noGrp="1"/>
          </p:cNvSpPr>
          <p:nvPr>
            <p:ph idx="1"/>
          </p:nvPr>
        </p:nvSpPr>
        <p:spPr>
          <a:xfrm>
            <a:off x="381000" y="1935166"/>
            <a:ext cx="8229600" cy="4389437"/>
          </a:xfrm>
        </p:spPr>
        <p:txBody>
          <a:bodyPr/>
          <a:lstStyle/>
          <a:p>
            <a:pPr lvl="1" eaLnBrk="1" hangingPunct="1"/>
            <a:endParaRPr lang="en-US" altLang="en-US"/>
          </a:p>
          <a:p>
            <a:pPr lvl="1" eaLnBrk="1" hangingPunct="1"/>
            <a:r>
              <a:rPr lang="en-US" altLang="en-US"/>
              <a:t>Legal Fees</a:t>
            </a:r>
          </a:p>
          <a:p>
            <a:pPr lvl="1" eaLnBrk="1" hangingPunct="1"/>
            <a:endParaRPr lang="en-US" altLang="en-US"/>
          </a:p>
          <a:p>
            <a:pPr lvl="1" eaLnBrk="1" hangingPunct="1"/>
            <a:r>
              <a:rPr lang="en-US" altLang="en-US"/>
              <a:t>Title Work</a:t>
            </a:r>
          </a:p>
          <a:p>
            <a:pPr lvl="1" eaLnBrk="1" hangingPunct="1"/>
            <a:endParaRPr lang="en-US" altLang="en-US"/>
          </a:p>
          <a:p>
            <a:pPr lvl="1" eaLnBrk="1" hangingPunct="1"/>
            <a:r>
              <a:rPr lang="en-US" altLang="en-US"/>
              <a:t>Notices</a:t>
            </a:r>
          </a:p>
          <a:p>
            <a:pPr lvl="1" eaLnBrk="1" hangingPunct="1"/>
            <a:endParaRPr lang="en-US" altLang="en-US"/>
          </a:p>
        </p:txBody>
      </p:sp>
    </p:spTree>
    <p:extLst>
      <p:ext uri="{BB962C8B-B14F-4D97-AF65-F5344CB8AC3E}">
        <p14:creationId xmlns:p14="http://schemas.microsoft.com/office/powerpoint/2010/main" val="37189262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a:t>Most Common Problems</a:t>
            </a:r>
          </a:p>
        </p:txBody>
      </p:sp>
      <p:sp>
        <p:nvSpPr>
          <p:cNvPr id="15363" name="Rectangle 3"/>
          <p:cNvSpPr>
            <a:spLocks noGrp="1" noChangeArrowheads="1"/>
          </p:cNvSpPr>
          <p:nvPr>
            <p:ph idx="1"/>
          </p:nvPr>
        </p:nvSpPr>
        <p:spPr>
          <a:xfrm>
            <a:off x="990600" y="2057400"/>
            <a:ext cx="6553200" cy="4114800"/>
          </a:xfrm>
        </p:spPr>
        <p:txBody>
          <a:bodyPr/>
          <a:lstStyle/>
          <a:p>
            <a:pPr eaLnBrk="1" hangingPunct="1"/>
            <a:r>
              <a:rPr lang="en-US" altLang="en-US"/>
              <a:t>Engineering Control Not Surveyed or Not Certified</a:t>
            </a:r>
          </a:p>
          <a:p>
            <a:pPr eaLnBrk="1" hangingPunct="1"/>
            <a:r>
              <a:rPr lang="en-US" altLang="en-US"/>
              <a:t>Engineering Control Maintenance Plan Not Prepared</a:t>
            </a:r>
          </a:p>
          <a:p>
            <a:pPr eaLnBrk="1" hangingPunct="1"/>
            <a:r>
              <a:rPr lang="en-US" altLang="en-US"/>
              <a:t>No Proof of Notice of FDEPs Intent To Use Institutional Engineering Control</a:t>
            </a:r>
          </a:p>
          <a:p>
            <a:pPr eaLnBrk="1" hangingPunct="1"/>
            <a:r>
              <a:rPr lang="en-US" altLang="en-US"/>
              <a:t>Title Search Missing or Out of Date</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790587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 Site Manager Approval</a:t>
            </a:r>
          </a:p>
        </p:txBody>
      </p:sp>
      <p:sp>
        <p:nvSpPr>
          <p:cNvPr id="3" name="Content Placeholder 2"/>
          <p:cNvSpPr>
            <a:spLocks noGrp="1"/>
          </p:cNvSpPr>
          <p:nvPr>
            <p:ph idx="1"/>
          </p:nvPr>
        </p:nvSpPr>
        <p:spPr/>
        <p:txBody>
          <a:bodyPr/>
          <a:lstStyle/>
          <a:p>
            <a:r>
              <a:rPr lang="en-US" dirty="0"/>
              <a:t>Site Manager receives </a:t>
            </a:r>
            <a:r>
              <a:rPr lang="en-US" dirty="0" err="1"/>
              <a:t>Ariba</a:t>
            </a:r>
            <a:r>
              <a:rPr lang="en-US" dirty="0"/>
              <a:t> email to approve a PR.</a:t>
            </a:r>
          </a:p>
          <a:p>
            <a:r>
              <a:rPr lang="en-US" dirty="0"/>
              <a:t>Site Manager logs onto MFMP Buyer to reviews PR documents</a:t>
            </a:r>
          </a:p>
          <a:p>
            <a:r>
              <a:rPr lang="en-US" dirty="0"/>
              <a:t>Site Mangers Approves PR</a:t>
            </a:r>
          </a:p>
          <a:p>
            <a:endParaRPr lang="en-US" dirty="0"/>
          </a:p>
        </p:txBody>
      </p:sp>
    </p:spTree>
    <p:extLst>
      <p:ext uri="{BB962C8B-B14F-4D97-AF65-F5344CB8AC3E}">
        <p14:creationId xmlns:p14="http://schemas.microsoft.com/office/powerpoint/2010/main" val="41893684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eaLnBrk="1" hangingPunct="1"/>
            <a:r>
              <a:rPr lang="en-US" altLang="en-US" sz="4000" dirty="0"/>
              <a:t>Engineering Control Maintenance Plan</a:t>
            </a:r>
          </a:p>
        </p:txBody>
      </p:sp>
      <p:sp>
        <p:nvSpPr>
          <p:cNvPr id="16387" name="Content Placeholder 2"/>
          <p:cNvSpPr>
            <a:spLocks noGrp="1"/>
          </p:cNvSpPr>
          <p:nvPr>
            <p:ph idx="1"/>
          </p:nvPr>
        </p:nvSpPr>
        <p:spPr>
          <a:xfrm>
            <a:off x="533400" y="1905002"/>
            <a:ext cx="8229600" cy="4525963"/>
          </a:xfrm>
        </p:spPr>
        <p:txBody>
          <a:bodyPr/>
          <a:lstStyle/>
          <a:p>
            <a:pPr eaLnBrk="1" hangingPunct="1"/>
            <a:r>
              <a:rPr lang="en-US" altLang="en-US" dirty="0"/>
              <a:t>Should Include Maintenance and Inspection Requirements</a:t>
            </a:r>
          </a:p>
          <a:p>
            <a:pPr eaLnBrk="1" hangingPunct="1"/>
            <a:r>
              <a:rPr lang="en-US" altLang="en-US" dirty="0"/>
              <a:t>Describes Conditions That Constitute a Failure of the Engineering Control </a:t>
            </a:r>
          </a:p>
        </p:txBody>
      </p:sp>
    </p:spTree>
    <p:extLst>
      <p:ext uri="{BB962C8B-B14F-4D97-AF65-F5344CB8AC3E}">
        <p14:creationId xmlns:p14="http://schemas.microsoft.com/office/powerpoint/2010/main" val="24008300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838200" y="0"/>
            <a:ext cx="8153400" cy="1143000"/>
          </a:xfrm>
        </p:spPr>
        <p:txBody>
          <a:bodyPr>
            <a:normAutofit fontScale="90000"/>
          </a:bodyPr>
          <a:lstStyle/>
          <a:p>
            <a:pPr eaLnBrk="1" hangingPunct="1"/>
            <a:r>
              <a:rPr lang="en-US" altLang="en-US" sz="4000" dirty="0"/>
              <a:t>Engineering Control Maintenance Plan</a:t>
            </a:r>
          </a:p>
        </p:txBody>
      </p:sp>
      <p:sp>
        <p:nvSpPr>
          <p:cNvPr id="17411" name="Content Placeholder 2"/>
          <p:cNvSpPr>
            <a:spLocks noGrp="1"/>
          </p:cNvSpPr>
          <p:nvPr>
            <p:ph idx="1"/>
          </p:nvPr>
        </p:nvSpPr>
        <p:spPr>
          <a:xfrm>
            <a:off x="457200" y="1981200"/>
            <a:ext cx="8229600" cy="3779838"/>
          </a:xfrm>
        </p:spPr>
        <p:txBody>
          <a:bodyPr/>
          <a:lstStyle/>
          <a:p>
            <a:pPr eaLnBrk="1" hangingPunct="1"/>
            <a:r>
              <a:rPr lang="en-US" altLang="en-US"/>
              <a:t>Reporting of Routine Inspection Results Is Not Required</a:t>
            </a:r>
          </a:p>
          <a:p>
            <a:pPr eaLnBrk="1" hangingPunct="1"/>
            <a:r>
              <a:rPr lang="en-US" altLang="en-US"/>
              <a:t>Any Failure of The Engineering Control Must Be Repaired Immediately</a:t>
            </a:r>
          </a:p>
          <a:p>
            <a:pPr eaLnBrk="1" hangingPunct="1"/>
            <a:r>
              <a:rPr lang="en-US" altLang="en-US"/>
              <a:t>Failure of an Engineering Control Designed To Prevent Migration of Ground Water Must Be Reported and Repaired Immediately</a:t>
            </a:r>
          </a:p>
        </p:txBody>
      </p:sp>
    </p:spTree>
    <p:extLst>
      <p:ext uri="{BB962C8B-B14F-4D97-AF65-F5344CB8AC3E}">
        <p14:creationId xmlns:p14="http://schemas.microsoft.com/office/powerpoint/2010/main" val="4374849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a:t>Institutional Control Registry</a:t>
            </a:r>
          </a:p>
        </p:txBody>
      </p:sp>
      <p:sp>
        <p:nvSpPr>
          <p:cNvPr id="18435" name="Rectangle 3"/>
          <p:cNvSpPr>
            <a:spLocks noGrp="1" noChangeArrowheads="1"/>
          </p:cNvSpPr>
          <p:nvPr>
            <p:ph idx="1"/>
          </p:nvPr>
        </p:nvSpPr>
        <p:spPr/>
        <p:txBody>
          <a:bodyPr/>
          <a:lstStyle/>
          <a:p>
            <a:pPr eaLnBrk="1" hangingPunct="1"/>
            <a:r>
              <a:rPr lang="en-US" altLang="en-US"/>
              <a:t>GIS Data-Base/On-Line Tracking </a:t>
            </a:r>
          </a:p>
          <a:p>
            <a:pPr lvl="1" eaLnBrk="1" hangingPunct="1"/>
            <a:r>
              <a:rPr lang="en-US" altLang="en-US"/>
              <a:t>Facility, Date, and Location </a:t>
            </a:r>
          </a:p>
          <a:p>
            <a:pPr lvl="1" eaLnBrk="1" hangingPunct="1"/>
            <a:r>
              <a:rPr lang="en-US" altLang="en-US"/>
              <a:t>Engineering/Engineering Control Type</a:t>
            </a:r>
          </a:p>
          <a:p>
            <a:pPr lvl="1" eaLnBrk="1" hangingPunct="1"/>
            <a:r>
              <a:rPr lang="en-US" altLang="en-US"/>
              <a:t>Describes the Contamination</a:t>
            </a:r>
          </a:p>
          <a:p>
            <a:pPr eaLnBrk="1" hangingPunct="1"/>
            <a:r>
              <a:rPr lang="en-US" altLang="en-US"/>
              <a:t>Instructions and Data Dictionary Are On-line </a:t>
            </a:r>
          </a:p>
        </p:txBody>
      </p:sp>
    </p:spTree>
    <p:extLst>
      <p:ext uri="{BB962C8B-B14F-4D97-AF65-F5344CB8AC3E}">
        <p14:creationId xmlns:p14="http://schemas.microsoft.com/office/powerpoint/2010/main" val="5665737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38200" y="0"/>
            <a:ext cx="8153400" cy="1143000"/>
          </a:xfrm>
        </p:spPr>
        <p:txBody>
          <a:bodyPr/>
          <a:lstStyle/>
          <a:p>
            <a:r>
              <a:rPr lang="en-US" altLang="en-US" dirty="0"/>
              <a:t>FDOT/FDEP MOU – The Latest</a:t>
            </a:r>
          </a:p>
        </p:txBody>
      </p:sp>
      <p:sp>
        <p:nvSpPr>
          <p:cNvPr id="20483" name="Content Placeholder 2"/>
          <p:cNvSpPr>
            <a:spLocks noGrp="1"/>
          </p:cNvSpPr>
          <p:nvPr>
            <p:ph idx="1"/>
          </p:nvPr>
        </p:nvSpPr>
        <p:spPr/>
        <p:txBody>
          <a:bodyPr>
            <a:normAutofit lnSpcReduction="10000"/>
          </a:bodyPr>
          <a:lstStyle/>
          <a:p>
            <a:r>
              <a:rPr lang="en-US" altLang="en-US"/>
              <a:t>Meeting In November 2013 to Discuss FDEPs Initial Draft MOU</a:t>
            </a:r>
          </a:p>
          <a:p>
            <a:r>
              <a:rPr lang="en-US" altLang="en-US"/>
              <a:t>Mid-November Received Revised Draft Prepared By FDOT</a:t>
            </a:r>
          </a:p>
          <a:p>
            <a:r>
              <a:rPr lang="en-US" altLang="en-US"/>
              <a:t>Mid-December Discussed Technical Issues With Northeast District, Northwest District, and Waste Cleanup Program Staff</a:t>
            </a:r>
          </a:p>
          <a:p>
            <a:r>
              <a:rPr lang="en-US" altLang="en-US"/>
              <a:t>Late January A Revised Draft Was Sent to FDOT</a:t>
            </a:r>
          </a:p>
          <a:p>
            <a:r>
              <a:rPr lang="en-US" altLang="en-US"/>
              <a:t>Tele-Conference Planned Mid February To Finalize Draft</a:t>
            </a:r>
          </a:p>
          <a:p>
            <a:endParaRPr lang="en-US" altLang="en-US"/>
          </a:p>
          <a:p>
            <a:endParaRPr lang="en-US" altLang="en-US"/>
          </a:p>
          <a:p>
            <a:endParaRPr lang="en-US" altLang="en-US"/>
          </a:p>
          <a:p>
            <a:endParaRPr lang="en-US" altLang="en-US"/>
          </a:p>
        </p:txBody>
      </p:sp>
    </p:spTree>
    <p:extLst>
      <p:ext uri="{BB962C8B-B14F-4D97-AF65-F5344CB8AC3E}">
        <p14:creationId xmlns:p14="http://schemas.microsoft.com/office/powerpoint/2010/main" val="1901740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a:t>MOU Summary</a:t>
            </a:r>
          </a:p>
        </p:txBody>
      </p:sp>
      <p:sp>
        <p:nvSpPr>
          <p:cNvPr id="21507" name="Content Placeholder 2"/>
          <p:cNvSpPr>
            <a:spLocks noGrp="1"/>
          </p:cNvSpPr>
          <p:nvPr>
            <p:ph idx="1"/>
          </p:nvPr>
        </p:nvSpPr>
        <p:spPr/>
        <p:txBody>
          <a:bodyPr/>
          <a:lstStyle/>
          <a:p>
            <a:r>
              <a:rPr lang="en-US" altLang="en-US"/>
              <a:t>Sets Up a Process to Allow Risk Based Closures For  Discharges With Contamination in The FDOT’s Right of Way (ROW)</a:t>
            </a:r>
          </a:p>
          <a:p>
            <a:r>
              <a:rPr lang="en-US" altLang="en-US"/>
              <a:t>Takes Advantage of the inherent “Barriers To Exposure” Provided by the FDOT’s Management of the ROW</a:t>
            </a:r>
          </a:p>
          <a:p>
            <a:pPr lvl="1"/>
            <a:r>
              <a:rPr lang="en-US" altLang="en-US" u="sng"/>
              <a:t>Physical Barriers</a:t>
            </a:r>
            <a:r>
              <a:rPr lang="en-US" altLang="en-US"/>
              <a:t>, i.e., road pavement, clean fill </a:t>
            </a:r>
          </a:p>
          <a:p>
            <a:pPr lvl="1"/>
            <a:r>
              <a:rPr lang="en-US" altLang="en-US" u="sng"/>
              <a:t>Administrative Barriers</a:t>
            </a:r>
            <a:r>
              <a:rPr lang="en-US" altLang="en-US"/>
              <a:t>, i.e., FDOT’s permitting process that is designed to control all activities in the ROW     </a:t>
            </a:r>
          </a:p>
          <a:p>
            <a:pPr lvl="1"/>
            <a:endParaRPr lang="en-US" altLang="en-US"/>
          </a:p>
        </p:txBody>
      </p:sp>
    </p:spTree>
    <p:extLst>
      <p:ext uri="{BB962C8B-B14F-4D97-AF65-F5344CB8AC3E}">
        <p14:creationId xmlns:p14="http://schemas.microsoft.com/office/powerpoint/2010/main" val="4413637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10160"/>
            <a:ext cx="8229600" cy="1143000"/>
          </a:xfrm>
        </p:spPr>
        <p:txBody>
          <a:bodyPr/>
          <a:lstStyle/>
          <a:p>
            <a:pPr eaLnBrk="1" hangingPunct="1"/>
            <a:r>
              <a:rPr lang="en-US" altLang="en-US" dirty="0"/>
              <a:t>Process In Draft MOU  </a:t>
            </a:r>
          </a:p>
        </p:txBody>
      </p:sp>
      <p:sp>
        <p:nvSpPr>
          <p:cNvPr id="22531" name="Content Placeholder 2"/>
          <p:cNvSpPr>
            <a:spLocks noGrp="1"/>
          </p:cNvSpPr>
          <p:nvPr>
            <p:ph idx="1"/>
          </p:nvPr>
        </p:nvSpPr>
        <p:spPr>
          <a:xfrm>
            <a:off x="228600" y="1828800"/>
            <a:ext cx="8229600" cy="4343400"/>
          </a:xfrm>
        </p:spPr>
        <p:txBody>
          <a:bodyPr>
            <a:normAutofit lnSpcReduction="10000"/>
          </a:bodyPr>
          <a:lstStyle/>
          <a:p>
            <a:pPr eaLnBrk="1" hangingPunct="1"/>
            <a:r>
              <a:rPr lang="en-US" altLang="en-US"/>
              <a:t>FDEP determines That Site Conditions Allow a RMO II or RMO III Closure For the Discharge</a:t>
            </a:r>
          </a:p>
          <a:p>
            <a:pPr eaLnBrk="1" hangingPunct="1"/>
            <a:r>
              <a:rPr lang="en-US" altLang="en-US"/>
              <a:t>FDEP Presents A Proposal For a Alternative Institutional Control Which Includes: </a:t>
            </a:r>
          </a:p>
          <a:p>
            <a:pPr lvl="1" eaLnBrk="1" hangingPunct="1"/>
            <a:r>
              <a:rPr lang="en-US" altLang="en-US"/>
              <a:t>Summary of Ground Water and/or Soil Data</a:t>
            </a:r>
          </a:p>
          <a:p>
            <a:pPr lvl="1" eaLnBrk="1" hangingPunct="1"/>
            <a:r>
              <a:rPr lang="en-US" altLang="en-US"/>
              <a:t>Legal Description and Survey of the Extent Of Contamination</a:t>
            </a:r>
          </a:p>
          <a:p>
            <a:pPr lvl="1" eaLnBrk="1" hangingPunct="1"/>
            <a:r>
              <a:rPr lang="en-US" altLang="en-US"/>
              <a:t>A ROW Map  Showing the Contamination </a:t>
            </a:r>
          </a:p>
          <a:p>
            <a:pPr lvl="1" eaLnBrk="1" hangingPunct="1"/>
            <a:r>
              <a:rPr lang="en-US" altLang="en-US"/>
              <a:t>Draft Property Transfer Agreement Language Listing any Restrictions, i.e. ground water use or ECs </a:t>
            </a:r>
          </a:p>
        </p:txBody>
      </p:sp>
    </p:spTree>
    <p:extLst>
      <p:ext uri="{BB962C8B-B14F-4D97-AF65-F5344CB8AC3E}">
        <p14:creationId xmlns:p14="http://schemas.microsoft.com/office/powerpoint/2010/main" val="20139570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a:t>Other Issues</a:t>
            </a:r>
          </a:p>
        </p:txBody>
      </p:sp>
      <p:sp>
        <p:nvSpPr>
          <p:cNvPr id="23555" name="Content Placeholder 2"/>
          <p:cNvSpPr>
            <a:spLocks noGrp="1"/>
          </p:cNvSpPr>
          <p:nvPr>
            <p:ph idx="1"/>
          </p:nvPr>
        </p:nvSpPr>
        <p:spPr/>
        <p:txBody>
          <a:bodyPr>
            <a:normAutofit lnSpcReduction="10000"/>
          </a:bodyPr>
          <a:lstStyle/>
          <a:p>
            <a:pPr eaLnBrk="1" hangingPunct="1">
              <a:defRPr/>
            </a:pPr>
            <a:r>
              <a:rPr lang="en-US" altLang="en-US" dirty="0"/>
              <a:t>What Happens If FDOT Transfers the Property?</a:t>
            </a:r>
          </a:p>
          <a:p>
            <a:pPr lvl="1" eaLnBrk="1" hangingPunct="1">
              <a:defRPr/>
            </a:pPr>
            <a:r>
              <a:rPr lang="en-US" altLang="en-US" dirty="0"/>
              <a:t>FDOT ROW Are Typically Only Transferred To Local Government</a:t>
            </a:r>
          </a:p>
          <a:p>
            <a:pPr lvl="1" eaLnBrk="1" hangingPunct="1">
              <a:defRPr/>
            </a:pPr>
            <a:r>
              <a:rPr lang="en-US" altLang="en-US" dirty="0"/>
              <a:t>Restrictions Will Go With the Property</a:t>
            </a:r>
          </a:p>
          <a:p>
            <a:pPr marL="0" indent="0" eaLnBrk="1" hangingPunct="1">
              <a:buFont typeface="Wingdings 2" pitchFamily="18" charset="2"/>
              <a:buNone/>
              <a:defRPr/>
            </a:pPr>
            <a:endParaRPr lang="en-US" altLang="en-US" dirty="0"/>
          </a:p>
          <a:p>
            <a:pPr eaLnBrk="1" hangingPunct="1">
              <a:defRPr/>
            </a:pPr>
            <a:r>
              <a:rPr lang="en-US" altLang="en-US" dirty="0"/>
              <a:t>What Happens If Additional Cleanup Is Required?</a:t>
            </a:r>
          </a:p>
          <a:p>
            <a:pPr lvl="1" eaLnBrk="1" hangingPunct="1">
              <a:defRPr/>
            </a:pPr>
            <a:r>
              <a:rPr lang="en-US" altLang="en-US" dirty="0"/>
              <a:t>FDEP Agrees to Provide Funding for Additional Work</a:t>
            </a:r>
          </a:p>
          <a:p>
            <a:pPr lvl="1" eaLnBrk="1" hangingPunct="1">
              <a:defRPr/>
            </a:pPr>
            <a:endParaRPr lang="en-US" altLang="en-US" dirty="0"/>
          </a:p>
          <a:p>
            <a:pPr eaLnBrk="1" hangingPunct="1">
              <a:defRPr/>
            </a:pPr>
            <a:r>
              <a:rPr lang="en-US" altLang="en-US" dirty="0"/>
              <a:t>The MOU Is Still Draft and Subject To Change</a:t>
            </a:r>
          </a:p>
          <a:p>
            <a:pPr lvl="1" eaLnBrk="1" hangingPunct="1">
              <a:defRPr/>
            </a:pPr>
            <a:endParaRPr lang="en-US" altLang="en-US" dirty="0"/>
          </a:p>
        </p:txBody>
      </p:sp>
    </p:spTree>
    <p:extLst>
      <p:ext uri="{BB962C8B-B14F-4D97-AF65-F5344CB8AC3E}">
        <p14:creationId xmlns:p14="http://schemas.microsoft.com/office/powerpoint/2010/main" val="18099992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CA950DE-4DE7-4DAE-A8A1-D7FF25CA807F}" type="slidenum">
              <a:rPr lang="en-US" smtClean="0"/>
              <a:pPr/>
              <a:t>127</a:t>
            </a:fld>
            <a:endParaRPr lang="en-US" dirty="0"/>
          </a:p>
        </p:txBody>
      </p:sp>
      <p:pic>
        <p:nvPicPr>
          <p:cNvPr id="9218" name="Picture 2" descr="Image of a question mar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89748" y="1295400"/>
            <a:ext cx="4704346" cy="5257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6877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troleum Restoration Program&#10;Closure Sampling"/>
          <p:cNvPicPr>
            <a:picLocks noChangeAspect="1"/>
          </p:cNvPicPr>
          <p:nvPr/>
        </p:nvPicPr>
        <p:blipFill>
          <a:blip r:embed="rId2" cstate="print"/>
          <a:stretch>
            <a:fillRect/>
          </a:stretch>
        </p:blipFill>
        <p:spPr>
          <a:xfrm>
            <a:off x="722260" y="-838200"/>
            <a:ext cx="7583543" cy="7687266"/>
          </a:xfrm>
          <a:prstGeom prst="rect">
            <a:avLst/>
          </a:prstGeom>
        </p:spPr>
      </p:pic>
      <p:sp>
        <p:nvSpPr>
          <p:cNvPr id="4" name="TextBox 3"/>
          <p:cNvSpPr txBox="1"/>
          <p:nvPr/>
        </p:nvSpPr>
        <p:spPr>
          <a:xfrm>
            <a:off x="2114550" y="838200"/>
            <a:ext cx="5715000" cy="523220"/>
          </a:xfrm>
          <a:prstGeom prst="rect">
            <a:avLst/>
          </a:prstGeom>
          <a:noFill/>
        </p:spPr>
        <p:txBody>
          <a:bodyPr wrap="square" rtlCol="0">
            <a:spAutoFit/>
          </a:bodyPr>
          <a:lstStyle/>
          <a:p>
            <a:pPr algn="ctr"/>
            <a:r>
              <a:rPr lang="en-US" sz="2800" b="1" dirty="0">
                <a:solidFill>
                  <a:schemeClr val="bg1"/>
                </a:solidFill>
                <a:latin typeface="Arial" pitchFamily="34" charset="0"/>
                <a:cs typeface="Arial" pitchFamily="34" charset="0"/>
              </a:rPr>
              <a:t>Division of Waste Management</a:t>
            </a:r>
          </a:p>
        </p:txBody>
      </p:sp>
      <p:sp>
        <p:nvSpPr>
          <p:cNvPr id="5" name="TextBox 4"/>
          <p:cNvSpPr txBox="1"/>
          <p:nvPr/>
        </p:nvSpPr>
        <p:spPr>
          <a:xfrm>
            <a:off x="1143000" y="1600201"/>
            <a:ext cx="6858000" cy="3754874"/>
          </a:xfrm>
          <a:prstGeom prst="rect">
            <a:avLst/>
          </a:prstGeom>
          <a:noFill/>
        </p:spPr>
        <p:txBody>
          <a:bodyPr wrap="square" rtlCol="0">
            <a:spAutoFit/>
          </a:bodyPr>
          <a:lstStyle/>
          <a:p>
            <a:pPr algn="ctr"/>
            <a:r>
              <a:rPr lang="en-US" sz="3200" dirty="0">
                <a:latin typeface="Arial" pitchFamily="34" charset="0"/>
                <a:cs typeface="Arial" pitchFamily="34" charset="0"/>
              </a:rPr>
              <a:t>PETROLEUM RESTORATION PROGRAM</a:t>
            </a:r>
            <a:endParaRPr lang="en-US" sz="3200" dirty="0">
              <a:solidFill>
                <a:srgbClr val="00B0F0"/>
              </a:solidFill>
              <a:effectLst>
                <a:outerShdw blurRad="38100" dist="38100" dir="2700000" algn="tl">
                  <a:srgbClr val="000000">
                    <a:alpha val="43137"/>
                  </a:srgbClr>
                </a:outerShdw>
              </a:effectLst>
              <a:latin typeface="Arial" pitchFamily="34" charset="0"/>
              <a:cs typeface="Arial" pitchFamily="34" charset="0"/>
            </a:endParaRPr>
          </a:p>
          <a:p>
            <a:pPr algn="ctr"/>
            <a:endParaRPr lang="en-US" sz="2800" dirty="0">
              <a:latin typeface="Arial" pitchFamily="34" charset="0"/>
              <a:cs typeface="Arial" pitchFamily="34" charset="0"/>
            </a:endParaRPr>
          </a:p>
          <a:p>
            <a:pPr algn="ctr"/>
            <a:r>
              <a:rPr lang="en-US" sz="5400" b="1" dirty="0">
                <a:effectLst>
                  <a:outerShdw blurRad="38100" dist="38100" dir="2700000" algn="tl">
                    <a:srgbClr val="000000">
                      <a:alpha val="43137"/>
                    </a:srgbClr>
                  </a:outerShdw>
                </a:effectLst>
                <a:latin typeface="Arial" pitchFamily="34" charset="0"/>
                <a:cs typeface="Arial" pitchFamily="34" charset="0"/>
              </a:rPr>
              <a:t>Closure Sampling</a:t>
            </a:r>
            <a:endParaRPr lang="en-US" sz="3600" b="1" dirty="0">
              <a:effectLst>
                <a:outerShdw blurRad="38100" dist="38100" dir="2700000" algn="tl">
                  <a:srgbClr val="000000">
                    <a:alpha val="43137"/>
                  </a:srgbClr>
                </a:outerShdw>
              </a:effectLst>
              <a:latin typeface="Arial" pitchFamily="34" charset="0"/>
              <a:cs typeface="Arial" pitchFamily="34" charset="0"/>
            </a:endParaRPr>
          </a:p>
          <a:p>
            <a:pPr algn="ctr"/>
            <a:endParaRPr lang="en-US" sz="3600" b="1" dirty="0">
              <a:effectLst>
                <a:outerShdw blurRad="38100" dist="38100" dir="2700000" algn="tl">
                  <a:srgbClr val="000000">
                    <a:alpha val="43137"/>
                  </a:srgbClr>
                </a:outerShdw>
              </a:effectLst>
              <a:latin typeface="Arial" pitchFamily="34" charset="0"/>
              <a:cs typeface="Arial" pitchFamily="34" charset="0"/>
            </a:endParaRPr>
          </a:p>
          <a:p>
            <a:pPr algn="ctr"/>
            <a:r>
              <a:rPr lang="en-US" sz="3600" dirty="0">
                <a:latin typeface="Arial" pitchFamily="34" charset="0"/>
                <a:cs typeface="Arial" pitchFamily="34" charset="0"/>
              </a:rPr>
              <a:t>Diane Pickett, Chief Geologist</a:t>
            </a:r>
            <a:endParaRPr lang="en-US" sz="5400" dirty="0">
              <a:latin typeface="Arial" pitchFamily="34" charset="0"/>
              <a:cs typeface="Arial" pitchFamily="34" charset="0"/>
            </a:endParaRPr>
          </a:p>
          <a:p>
            <a:pPr algn="ctr"/>
            <a:endParaRPr lang="en-US" sz="2000" b="1" dirty="0">
              <a:latin typeface="Arial" pitchFamily="34" charset="0"/>
              <a:cs typeface="Arial" pitchFamily="34" charset="0"/>
            </a:endParaRPr>
          </a:p>
        </p:txBody>
      </p:sp>
      <p:sp>
        <p:nvSpPr>
          <p:cNvPr id="6" name="TextBox 5"/>
          <p:cNvSpPr txBox="1"/>
          <p:nvPr/>
        </p:nvSpPr>
        <p:spPr>
          <a:xfrm>
            <a:off x="2506721" y="4862633"/>
            <a:ext cx="3951233" cy="523220"/>
          </a:xfrm>
          <a:prstGeom prst="rect">
            <a:avLst/>
          </a:prstGeom>
          <a:noFill/>
        </p:spPr>
        <p:txBody>
          <a:bodyPr wrap="square" rtlCol="0">
            <a:spAutoFit/>
          </a:bodyPr>
          <a:lstStyle/>
          <a:p>
            <a:pPr algn="ctr"/>
            <a:r>
              <a:rPr lang="en-US" sz="2800" b="1" dirty="0">
                <a:latin typeface="Arial" pitchFamily="34" charset="0"/>
                <a:cs typeface="Arial" pitchFamily="34" charset="0"/>
              </a:rPr>
              <a:t>February 12, 2014</a:t>
            </a:r>
          </a:p>
        </p:txBody>
      </p:sp>
      <p:sp>
        <p:nvSpPr>
          <p:cNvPr id="8" name="Title 7" hidden="1"/>
          <p:cNvSpPr>
            <a:spLocks noGrp="1"/>
          </p:cNvSpPr>
          <p:nvPr>
            <p:ph type="ctrTitle"/>
          </p:nvPr>
        </p:nvSpPr>
        <p:spPr/>
        <p:txBody>
          <a:bodyPr>
            <a:normAutofit fontScale="90000"/>
          </a:bodyPr>
          <a:lstStyle/>
          <a:p>
            <a:r>
              <a:rPr lang="en-US" dirty="0"/>
              <a:t>Petroleum Restoration Program</a:t>
            </a:r>
            <a:br>
              <a:rPr lang="en-US" dirty="0"/>
            </a:br>
            <a:r>
              <a:rPr lang="en-US" dirty="0"/>
              <a:t>Closure Sampling</a:t>
            </a:r>
          </a:p>
        </p:txBody>
      </p:sp>
      <p:sp>
        <p:nvSpPr>
          <p:cNvPr id="9" name="Subtitle 8" hidden="1"/>
          <p:cNvSpPr>
            <a:spLocks noGrp="1"/>
          </p:cNvSpPr>
          <p:nvPr>
            <p:ph type="subTitle" idx="1"/>
          </p:nvPr>
        </p:nvSpPr>
        <p:spPr/>
        <p:txBody>
          <a:bodyPr/>
          <a:lstStyle/>
          <a:p>
            <a:endParaRPr lang="en-US" dirty="0"/>
          </a:p>
        </p:txBody>
      </p:sp>
      <p:sp>
        <p:nvSpPr>
          <p:cNvPr id="7" name="Slide Number Placeholder 6"/>
          <p:cNvSpPr>
            <a:spLocks noGrp="1"/>
          </p:cNvSpPr>
          <p:nvPr>
            <p:ph type="sldNum" sz="quarter" idx="12"/>
          </p:nvPr>
        </p:nvSpPr>
        <p:spPr/>
        <p:txBody>
          <a:bodyPr/>
          <a:lstStyle/>
          <a:p>
            <a:fld id="{ECA950DE-4DE7-4DAE-A8A1-D7FF25CA807F}" type="slidenum">
              <a:rPr lang="en-US" smtClean="0"/>
              <a:pPr/>
              <a:t>128</a:t>
            </a:fld>
            <a:endParaRPr lang="en-US" dirty="0"/>
          </a:p>
        </p:txBody>
      </p:sp>
    </p:spTree>
    <p:extLst>
      <p:ext uri="{BB962C8B-B14F-4D97-AF65-F5344CB8AC3E}">
        <p14:creationId xmlns:p14="http://schemas.microsoft.com/office/powerpoint/2010/main" val="41026231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801" y="-381000"/>
            <a:ext cx="8229600" cy="2286000"/>
          </a:xfrm>
        </p:spPr>
        <p:txBody>
          <a:bodyPr>
            <a:normAutofit/>
          </a:bodyPr>
          <a:lstStyle/>
          <a:p>
            <a:pPr>
              <a:defRPr/>
            </a:pPr>
            <a:r>
              <a:rPr lang="en-US" b="1" dirty="0"/>
              <a:t>Closure Sampling</a:t>
            </a:r>
            <a:br>
              <a:rPr lang="en-US" sz="3600" dirty="0"/>
            </a:br>
            <a:endParaRPr lang="en-US" sz="2400" dirty="0"/>
          </a:p>
        </p:txBody>
      </p:sp>
      <p:sp>
        <p:nvSpPr>
          <p:cNvPr id="3" name="Content Placeholder 2"/>
          <p:cNvSpPr>
            <a:spLocks noGrp="1"/>
          </p:cNvSpPr>
          <p:nvPr>
            <p:ph idx="1"/>
          </p:nvPr>
        </p:nvSpPr>
        <p:spPr>
          <a:xfrm>
            <a:off x="1219200" y="2057400"/>
            <a:ext cx="6686550" cy="4038600"/>
          </a:xfrm>
        </p:spPr>
        <p:txBody>
          <a:bodyPr/>
          <a:lstStyle/>
          <a:p>
            <a:pPr>
              <a:defRPr/>
            </a:pPr>
            <a:r>
              <a:rPr lang="en-US" dirty="0"/>
              <a:t>Set up a “monitoring network” with representative sampling locations</a:t>
            </a:r>
          </a:p>
          <a:p>
            <a:pPr>
              <a:defRPr/>
            </a:pPr>
            <a:r>
              <a:rPr lang="en-US" dirty="0">
                <a:effectLst/>
              </a:rPr>
              <a:t>NAM/PARM Plan for funded sites:</a:t>
            </a:r>
          </a:p>
          <a:p>
            <a:pPr lvl="1">
              <a:defRPr/>
            </a:pPr>
            <a:r>
              <a:rPr lang="en-US" dirty="0">
                <a:effectLst/>
              </a:rPr>
              <a:t>Can be formal NAM/PARM Plan or simply documented in a deliverable review letter.</a:t>
            </a:r>
          </a:p>
          <a:p>
            <a:pPr lvl="1">
              <a:defRPr/>
            </a:pPr>
            <a:r>
              <a:rPr lang="en-US" dirty="0">
                <a:effectLst/>
              </a:rPr>
              <a:t>List network MWs that must be part of monitoring</a:t>
            </a:r>
          </a:p>
          <a:p>
            <a:pPr lvl="2">
              <a:defRPr/>
            </a:pPr>
            <a:r>
              <a:rPr lang="en-US" dirty="0"/>
              <a:t>Plus list any additional MWs that must be sampled to obtain a closure order.</a:t>
            </a:r>
          </a:p>
          <a:p>
            <a:pPr lvl="2">
              <a:defRPr/>
            </a:pPr>
            <a:endParaRPr lang="en-US" dirty="0"/>
          </a:p>
          <a:p>
            <a:pPr>
              <a:defRPr/>
            </a:pPr>
            <a:endParaRPr lang="en-US" dirty="0"/>
          </a:p>
          <a:p>
            <a:pPr>
              <a:defRPr/>
            </a:pPr>
            <a:endParaRPr lang="en-US" dirty="0"/>
          </a:p>
          <a:p>
            <a:pPr>
              <a:defRPr/>
            </a:pPr>
            <a:endParaRPr lang="en-US" dirty="0"/>
          </a:p>
        </p:txBody>
      </p:sp>
      <p:sp>
        <p:nvSpPr>
          <p:cNvPr id="4" name="TextBox 3"/>
          <p:cNvSpPr txBox="1"/>
          <p:nvPr/>
        </p:nvSpPr>
        <p:spPr>
          <a:xfrm>
            <a:off x="1066804" y="1219200"/>
            <a:ext cx="7679603" cy="523220"/>
          </a:xfrm>
          <a:prstGeom prst="rect">
            <a:avLst/>
          </a:prstGeom>
          <a:noFill/>
        </p:spPr>
        <p:txBody>
          <a:bodyPr wrap="none" rtlCol="0">
            <a:spAutoFit/>
          </a:bodyPr>
          <a:lstStyle/>
          <a:p>
            <a:r>
              <a:rPr lang="en-US" sz="2800" b="1" dirty="0"/>
              <a:t>Do </a:t>
            </a:r>
            <a:r>
              <a:rPr lang="en-US" sz="2800" b="1" u="sng" dirty="0"/>
              <a:t>all</a:t>
            </a:r>
            <a:r>
              <a:rPr lang="en-US" sz="2800" b="1" dirty="0"/>
              <a:t> MWs need to be sampled to obtain closure?</a:t>
            </a:r>
          </a:p>
        </p:txBody>
      </p:sp>
    </p:spTree>
    <p:extLst>
      <p:ext uri="{BB962C8B-B14F-4D97-AF65-F5344CB8AC3E}">
        <p14:creationId xmlns:p14="http://schemas.microsoft.com/office/powerpoint/2010/main" val="3287655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Receipt of </a:t>
            </a:r>
            <a:r>
              <a:rPr lang="en-US" dirty="0" err="1"/>
              <a:t>Ariba</a:t>
            </a:r>
            <a:r>
              <a:rPr lang="en-US" dirty="0"/>
              <a:t> Email and Access to Purchase Requisition </a:t>
            </a:r>
          </a:p>
        </p:txBody>
      </p:sp>
      <p:pic>
        <p:nvPicPr>
          <p:cNvPr id="4" name="Content Placeholder 3" descr="Receipt of Ariba Email and Access to Purchase Requisition screenshot "/>
          <p:cNvPicPr>
            <a:picLocks noGrp="1" noChangeAspect="1"/>
          </p:cNvPicPr>
          <p:nvPr>
            <p:ph idx="1"/>
          </p:nvPr>
        </p:nvPicPr>
        <p:blipFill>
          <a:blip r:embed="rId2"/>
          <a:srcRect l="12410" t="6532" r="1789" b="32661"/>
          <a:stretch>
            <a:fillRect/>
          </a:stretch>
        </p:blipFill>
        <p:spPr>
          <a:xfrm>
            <a:off x="365755" y="1536192"/>
            <a:ext cx="8445386" cy="4608576"/>
          </a:xfrm>
        </p:spPr>
      </p:pic>
      <p:sp>
        <p:nvSpPr>
          <p:cNvPr id="5" name="Oval 4" descr="Blue oval selecting text"/>
          <p:cNvSpPr/>
          <p:nvPr/>
        </p:nvSpPr>
        <p:spPr>
          <a:xfrm>
            <a:off x="3352800" y="3581400"/>
            <a:ext cx="838200" cy="4572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9246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5560"/>
            <a:ext cx="6172200" cy="1600200"/>
          </a:xfrm>
        </p:spPr>
        <p:txBody>
          <a:bodyPr>
            <a:normAutofit/>
          </a:bodyPr>
          <a:lstStyle/>
          <a:p>
            <a:pPr>
              <a:defRPr/>
            </a:pPr>
            <a:r>
              <a:rPr lang="en-US" sz="4800" b="1" dirty="0"/>
              <a:t>Closure Sampling</a:t>
            </a:r>
            <a:br>
              <a:rPr lang="en-US" sz="4800" b="1" dirty="0"/>
            </a:br>
            <a:endParaRPr lang="en-US" sz="3600" dirty="0"/>
          </a:p>
        </p:txBody>
      </p:sp>
      <p:sp>
        <p:nvSpPr>
          <p:cNvPr id="3" name="Content Placeholder 2"/>
          <p:cNvSpPr>
            <a:spLocks noGrp="1"/>
          </p:cNvSpPr>
          <p:nvPr>
            <p:ph idx="1"/>
          </p:nvPr>
        </p:nvSpPr>
        <p:spPr>
          <a:xfrm>
            <a:off x="1828800" y="2057410"/>
            <a:ext cx="6172200" cy="4800599"/>
          </a:xfrm>
        </p:spPr>
        <p:txBody>
          <a:bodyPr/>
          <a:lstStyle/>
          <a:p>
            <a:pPr marL="514350" indent="-514350">
              <a:buFont typeface="+mj-lt"/>
              <a:buAutoNum type="arabicPeriod"/>
              <a:defRPr/>
            </a:pPr>
            <a:r>
              <a:rPr lang="en-US" dirty="0"/>
              <a:t>If site had Active RA </a:t>
            </a:r>
            <a:r>
              <a:rPr lang="en-US" sz="2400" dirty="0"/>
              <a:t>(other than Interim Soil SR)</a:t>
            </a:r>
          </a:p>
          <a:p>
            <a:pPr marL="514350" indent="-514350">
              <a:buFont typeface="+mj-lt"/>
              <a:buAutoNum type="arabicPeriod"/>
              <a:defRPr/>
            </a:pPr>
            <a:r>
              <a:rPr lang="en-US" dirty="0"/>
              <a:t>If site had Interim Soil SR</a:t>
            </a:r>
          </a:p>
          <a:p>
            <a:pPr marL="514350" indent="-514350">
              <a:buFont typeface="+mj-lt"/>
              <a:buAutoNum type="arabicPeriod"/>
              <a:defRPr/>
            </a:pPr>
            <a:r>
              <a:rPr lang="en-US" dirty="0"/>
              <a:t>If site did not have RA, only assessment</a:t>
            </a:r>
          </a:p>
          <a:p>
            <a:pPr marL="514350" indent="-514350">
              <a:buFont typeface="+mj-lt"/>
              <a:buAutoNum type="arabicPeriod"/>
              <a:defRPr/>
            </a:pPr>
            <a:r>
              <a:rPr lang="en-US" sz="2900" dirty="0"/>
              <a:t>If site did not have lab-verified contamination (EDI?)</a:t>
            </a:r>
          </a:p>
        </p:txBody>
      </p:sp>
      <p:sp>
        <p:nvSpPr>
          <p:cNvPr id="4" name="TextBox 3"/>
          <p:cNvSpPr txBox="1"/>
          <p:nvPr/>
        </p:nvSpPr>
        <p:spPr>
          <a:xfrm>
            <a:off x="1828804" y="1273748"/>
            <a:ext cx="5651675" cy="646331"/>
          </a:xfrm>
          <a:prstGeom prst="rect">
            <a:avLst/>
          </a:prstGeom>
          <a:noFill/>
        </p:spPr>
        <p:txBody>
          <a:bodyPr wrap="none" rtlCol="0">
            <a:spAutoFit/>
          </a:bodyPr>
          <a:lstStyle/>
          <a:p>
            <a:r>
              <a:rPr lang="en-US" sz="3600" b="1" dirty="0"/>
              <a:t>How many sampling events?</a:t>
            </a:r>
          </a:p>
        </p:txBody>
      </p:sp>
    </p:spTree>
    <p:extLst>
      <p:ext uri="{BB962C8B-B14F-4D97-AF65-F5344CB8AC3E}">
        <p14:creationId xmlns:p14="http://schemas.microsoft.com/office/powerpoint/2010/main" val="2800778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0160"/>
            <a:ext cx="6172200" cy="1600200"/>
          </a:xfrm>
        </p:spPr>
        <p:txBody>
          <a:bodyPr>
            <a:normAutofit/>
          </a:bodyPr>
          <a:lstStyle/>
          <a:p>
            <a:pPr>
              <a:defRPr/>
            </a:pPr>
            <a:r>
              <a:rPr lang="en-US" sz="4800" b="1" dirty="0"/>
              <a:t>Closure Sampling</a:t>
            </a:r>
            <a:br>
              <a:rPr lang="en-US" sz="4800" b="1" dirty="0"/>
            </a:br>
            <a:endParaRPr lang="en-US" sz="3600" dirty="0"/>
          </a:p>
        </p:txBody>
      </p:sp>
      <p:sp>
        <p:nvSpPr>
          <p:cNvPr id="3" name="Content Placeholder 2"/>
          <p:cNvSpPr>
            <a:spLocks noGrp="1"/>
          </p:cNvSpPr>
          <p:nvPr>
            <p:ph idx="1"/>
          </p:nvPr>
        </p:nvSpPr>
        <p:spPr>
          <a:xfrm>
            <a:off x="1447800" y="2133600"/>
            <a:ext cx="6400800" cy="4495800"/>
          </a:xfrm>
        </p:spPr>
        <p:txBody>
          <a:bodyPr>
            <a:normAutofit lnSpcReduction="10000"/>
          </a:bodyPr>
          <a:lstStyle/>
          <a:p>
            <a:pPr marL="0" indent="0">
              <a:buNone/>
              <a:defRPr/>
            </a:pPr>
            <a:r>
              <a:rPr lang="en-US" dirty="0"/>
              <a:t>If site had Active RA </a:t>
            </a:r>
            <a:r>
              <a:rPr lang="en-US" sz="2400" dirty="0"/>
              <a:t>(other than Interim Soil SR per 62-780.500)</a:t>
            </a:r>
          </a:p>
          <a:p>
            <a:pPr lvl="1">
              <a:defRPr/>
            </a:pPr>
            <a:r>
              <a:rPr lang="en-US" dirty="0"/>
              <a:t>Need a minimum of 4 </a:t>
            </a:r>
            <a:r>
              <a:rPr lang="en-US" dirty="0" err="1"/>
              <a:t>qtrs</a:t>
            </a:r>
            <a:r>
              <a:rPr lang="en-US" dirty="0"/>
              <a:t> monitoring</a:t>
            </a:r>
          </a:p>
          <a:p>
            <a:pPr lvl="1">
              <a:defRPr/>
            </a:pPr>
            <a:r>
              <a:rPr lang="en-US" dirty="0"/>
              <a:t>Last 2 must be clean (have achieved CTLs) </a:t>
            </a:r>
          </a:p>
          <a:p>
            <a:pPr lvl="2">
              <a:defRPr/>
            </a:pPr>
            <a:r>
              <a:rPr lang="en-US" dirty="0"/>
              <a:t>If CTLs not achieved, stop PARM unless:</a:t>
            </a:r>
          </a:p>
          <a:p>
            <a:pPr marL="1714500" lvl="3" indent="-342900">
              <a:buFont typeface="+mj-lt"/>
              <a:buAutoNum type="arabicPeriod"/>
              <a:defRPr/>
            </a:pPr>
            <a:r>
              <a:rPr lang="en-US" dirty="0"/>
              <a:t>Rebound?  Reconsider system startup, or</a:t>
            </a:r>
          </a:p>
          <a:p>
            <a:pPr marL="1714500" lvl="3" indent="-342900">
              <a:buFont typeface="+mj-lt"/>
              <a:buAutoNum type="arabicPeriod"/>
              <a:defRPr/>
            </a:pPr>
            <a:r>
              <a:rPr lang="en-US" dirty="0"/>
              <a:t>Closure expected after 1 more quarter</a:t>
            </a:r>
          </a:p>
          <a:p>
            <a:pPr lvl="2">
              <a:defRPr/>
            </a:pPr>
            <a:r>
              <a:rPr lang="en-US" dirty="0"/>
              <a:t>Otherwise, move site to NAM</a:t>
            </a:r>
          </a:p>
          <a:p>
            <a:pPr lvl="3">
              <a:defRPr/>
            </a:pPr>
            <a:r>
              <a:rPr lang="en-US" dirty="0"/>
              <a:t>With longer sampling frequency</a:t>
            </a:r>
          </a:p>
          <a:p>
            <a:pPr lvl="1">
              <a:defRPr/>
            </a:pPr>
            <a:r>
              <a:rPr lang="en-US" dirty="0"/>
              <a:t>For </a:t>
            </a:r>
            <a:r>
              <a:rPr lang="en-US" dirty="0" err="1"/>
              <a:t>Chem</a:t>
            </a:r>
            <a:r>
              <a:rPr lang="en-US" dirty="0"/>
              <a:t> or Bio RA applications</a:t>
            </a:r>
          </a:p>
          <a:p>
            <a:pPr lvl="2">
              <a:defRPr/>
            </a:pPr>
            <a:r>
              <a:rPr lang="en-US" dirty="0"/>
              <a:t>Start 4 </a:t>
            </a:r>
            <a:r>
              <a:rPr lang="en-US" dirty="0" err="1"/>
              <a:t>qtrs</a:t>
            </a:r>
            <a:r>
              <a:rPr lang="en-US" dirty="0"/>
              <a:t> after amendments inactive</a:t>
            </a:r>
          </a:p>
        </p:txBody>
      </p:sp>
      <p:sp>
        <p:nvSpPr>
          <p:cNvPr id="4" name="TextBox 3"/>
          <p:cNvSpPr txBox="1"/>
          <p:nvPr/>
        </p:nvSpPr>
        <p:spPr>
          <a:xfrm>
            <a:off x="1633221" y="1371608"/>
            <a:ext cx="5758180" cy="646331"/>
          </a:xfrm>
          <a:prstGeom prst="rect">
            <a:avLst/>
          </a:prstGeom>
          <a:noFill/>
        </p:spPr>
        <p:txBody>
          <a:bodyPr wrap="square" rtlCol="0">
            <a:spAutoFit/>
          </a:bodyPr>
          <a:lstStyle/>
          <a:p>
            <a:r>
              <a:rPr lang="en-US" sz="3600" b="1" dirty="0"/>
              <a:t>How many sampling events?</a:t>
            </a:r>
          </a:p>
        </p:txBody>
      </p:sp>
    </p:spTree>
    <p:extLst>
      <p:ext uri="{BB962C8B-B14F-4D97-AF65-F5344CB8AC3E}">
        <p14:creationId xmlns:p14="http://schemas.microsoft.com/office/powerpoint/2010/main" val="20190452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172200" cy="1600200"/>
          </a:xfrm>
        </p:spPr>
        <p:txBody>
          <a:bodyPr>
            <a:normAutofit/>
          </a:bodyPr>
          <a:lstStyle/>
          <a:p>
            <a:pPr>
              <a:defRPr/>
            </a:pPr>
            <a:r>
              <a:rPr lang="en-US" sz="4800" b="1" dirty="0"/>
              <a:t>Closure Sampling</a:t>
            </a:r>
            <a:br>
              <a:rPr lang="en-US" sz="4800" b="1" dirty="0"/>
            </a:br>
            <a:endParaRPr lang="en-US" sz="3600" dirty="0"/>
          </a:p>
        </p:txBody>
      </p:sp>
      <p:sp>
        <p:nvSpPr>
          <p:cNvPr id="3" name="Content Placeholder 2"/>
          <p:cNvSpPr>
            <a:spLocks noGrp="1"/>
          </p:cNvSpPr>
          <p:nvPr>
            <p:ph idx="1"/>
          </p:nvPr>
        </p:nvSpPr>
        <p:spPr>
          <a:xfrm>
            <a:off x="1428750" y="2362200"/>
            <a:ext cx="6572250" cy="4495800"/>
          </a:xfrm>
        </p:spPr>
        <p:txBody>
          <a:bodyPr/>
          <a:lstStyle/>
          <a:p>
            <a:pPr marL="0" indent="0">
              <a:buNone/>
              <a:defRPr/>
            </a:pPr>
            <a:r>
              <a:rPr lang="en-US" dirty="0"/>
              <a:t>If site had </a:t>
            </a:r>
            <a:r>
              <a:rPr lang="en-US" sz="2400" dirty="0"/>
              <a:t>Interim Soil SR per 62-780.500 or short-term GW recovery</a:t>
            </a:r>
          </a:p>
          <a:p>
            <a:pPr lvl="1">
              <a:defRPr/>
            </a:pPr>
            <a:r>
              <a:rPr lang="en-US" sz="2000" dirty="0"/>
              <a:t>Need a minimum of 2 </a:t>
            </a:r>
            <a:r>
              <a:rPr lang="en-US" sz="2000" dirty="0" err="1"/>
              <a:t>qtrs</a:t>
            </a:r>
            <a:r>
              <a:rPr lang="en-US" sz="2000" dirty="0"/>
              <a:t> monitoring if GW contamination was present before SR, or</a:t>
            </a:r>
          </a:p>
          <a:p>
            <a:pPr lvl="1">
              <a:defRPr/>
            </a:pPr>
            <a:r>
              <a:rPr lang="en-US" sz="2000" dirty="0"/>
              <a:t>One sampling event if GW contamination was not present before SR</a:t>
            </a:r>
          </a:p>
        </p:txBody>
      </p:sp>
      <p:sp>
        <p:nvSpPr>
          <p:cNvPr id="4" name="TextBox 3"/>
          <p:cNvSpPr txBox="1"/>
          <p:nvPr/>
        </p:nvSpPr>
        <p:spPr>
          <a:xfrm>
            <a:off x="1524000" y="1447804"/>
            <a:ext cx="5715000" cy="646331"/>
          </a:xfrm>
          <a:prstGeom prst="rect">
            <a:avLst/>
          </a:prstGeom>
          <a:noFill/>
        </p:spPr>
        <p:txBody>
          <a:bodyPr wrap="square" rtlCol="0">
            <a:spAutoFit/>
          </a:bodyPr>
          <a:lstStyle/>
          <a:p>
            <a:r>
              <a:rPr lang="en-US" sz="3600" b="1" dirty="0"/>
              <a:t>How many sampling events?</a:t>
            </a:r>
          </a:p>
        </p:txBody>
      </p:sp>
    </p:spTree>
    <p:extLst>
      <p:ext uri="{BB962C8B-B14F-4D97-AF65-F5344CB8AC3E}">
        <p14:creationId xmlns:p14="http://schemas.microsoft.com/office/powerpoint/2010/main" val="11184532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6172200" cy="1600200"/>
          </a:xfrm>
        </p:spPr>
        <p:txBody>
          <a:bodyPr>
            <a:normAutofit/>
          </a:bodyPr>
          <a:lstStyle/>
          <a:p>
            <a:pPr>
              <a:defRPr/>
            </a:pPr>
            <a:r>
              <a:rPr lang="en-US" sz="4800" b="1" dirty="0"/>
              <a:t>Closure Sampling</a:t>
            </a:r>
            <a:br>
              <a:rPr lang="en-US" sz="6600" b="1" dirty="0"/>
            </a:br>
            <a:endParaRPr lang="en-US" sz="3600" dirty="0"/>
          </a:p>
        </p:txBody>
      </p:sp>
      <p:sp>
        <p:nvSpPr>
          <p:cNvPr id="3" name="Content Placeholder 2"/>
          <p:cNvSpPr>
            <a:spLocks noGrp="1"/>
          </p:cNvSpPr>
          <p:nvPr>
            <p:ph idx="1"/>
          </p:nvPr>
        </p:nvSpPr>
        <p:spPr>
          <a:xfrm>
            <a:off x="1600200" y="2286000"/>
            <a:ext cx="6400800" cy="4572000"/>
          </a:xfrm>
        </p:spPr>
        <p:txBody>
          <a:bodyPr/>
          <a:lstStyle/>
          <a:p>
            <a:pPr marL="0" indent="0">
              <a:buNone/>
              <a:defRPr/>
            </a:pPr>
            <a:r>
              <a:rPr lang="en-US" dirty="0"/>
              <a:t>If site did not have RA (or no active RA for 2 </a:t>
            </a:r>
            <a:r>
              <a:rPr lang="en-US" dirty="0" err="1"/>
              <a:t>yrs</a:t>
            </a:r>
            <a:r>
              <a:rPr lang="en-US" dirty="0"/>
              <a:t>), only assessment:</a:t>
            </a:r>
          </a:p>
          <a:p>
            <a:pPr lvl="1">
              <a:defRPr/>
            </a:pPr>
            <a:r>
              <a:rPr lang="en-US" dirty="0"/>
              <a:t>Need 2 consecutive clean monitoring events</a:t>
            </a:r>
          </a:p>
          <a:p>
            <a:pPr lvl="1">
              <a:defRPr/>
            </a:pPr>
            <a:r>
              <a:rPr lang="en-US" dirty="0"/>
              <a:t>If site did not have lab-verified contamination (EDI?)</a:t>
            </a:r>
          </a:p>
          <a:p>
            <a:pPr lvl="2">
              <a:defRPr/>
            </a:pPr>
            <a:r>
              <a:rPr lang="en-US" dirty="0"/>
              <a:t>Only need one sampling event</a:t>
            </a:r>
          </a:p>
          <a:p>
            <a:pPr lvl="2">
              <a:defRPr/>
            </a:pPr>
            <a:r>
              <a:rPr lang="en-US" dirty="0"/>
              <a:t>Unless site-specific conditions….</a:t>
            </a:r>
          </a:p>
          <a:p>
            <a:pPr lvl="1">
              <a:defRPr/>
            </a:pPr>
            <a:r>
              <a:rPr lang="en-US" dirty="0"/>
              <a:t>Additional sampling at professional discretion of DEP</a:t>
            </a:r>
          </a:p>
          <a:p>
            <a:pPr>
              <a:defRPr/>
            </a:pPr>
            <a:endParaRPr lang="en-US" dirty="0"/>
          </a:p>
          <a:p>
            <a:pPr lvl="1">
              <a:defRPr/>
            </a:pPr>
            <a:endParaRPr lang="en-US" dirty="0"/>
          </a:p>
        </p:txBody>
      </p:sp>
      <p:sp>
        <p:nvSpPr>
          <p:cNvPr id="4" name="TextBox 3"/>
          <p:cNvSpPr txBox="1"/>
          <p:nvPr/>
        </p:nvSpPr>
        <p:spPr>
          <a:xfrm>
            <a:off x="1676400" y="1447804"/>
            <a:ext cx="5867400" cy="646331"/>
          </a:xfrm>
          <a:prstGeom prst="rect">
            <a:avLst/>
          </a:prstGeom>
          <a:noFill/>
        </p:spPr>
        <p:txBody>
          <a:bodyPr wrap="square" rtlCol="0">
            <a:spAutoFit/>
          </a:bodyPr>
          <a:lstStyle/>
          <a:p>
            <a:r>
              <a:rPr lang="en-US" sz="3600" b="1" dirty="0"/>
              <a:t>How many sampling events?</a:t>
            </a:r>
          </a:p>
        </p:txBody>
      </p:sp>
    </p:spTree>
    <p:extLst>
      <p:ext uri="{BB962C8B-B14F-4D97-AF65-F5344CB8AC3E}">
        <p14:creationId xmlns:p14="http://schemas.microsoft.com/office/powerpoint/2010/main" val="39076052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1447800"/>
          </a:xfrm>
        </p:spPr>
        <p:txBody>
          <a:bodyPr>
            <a:normAutofit/>
          </a:bodyPr>
          <a:lstStyle/>
          <a:p>
            <a:pPr>
              <a:defRPr/>
            </a:pPr>
            <a:r>
              <a:rPr lang="en-US" sz="4800" b="1" dirty="0"/>
              <a:t>Closure Sampling</a:t>
            </a:r>
            <a:br>
              <a:rPr lang="en-US" sz="4800" b="1" dirty="0"/>
            </a:br>
            <a:endParaRPr lang="en-US" sz="2800" dirty="0">
              <a:solidFill>
                <a:srgbClr val="FF0000"/>
              </a:solidFill>
            </a:endParaRPr>
          </a:p>
        </p:txBody>
      </p:sp>
      <p:sp>
        <p:nvSpPr>
          <p:cNvPr id="3" name="Content Placeholder 2"/>
          <p:cNvSpPr>
            <a:spLocks noGrp="1"/>
          </p:cNvSpPr>
          <p:nvPr>
            <p:ph idx="1"/>
          </p:nvPr>
        </p:nvSpPr>
        <p:spPr>
          <a:xfrm>
            <a:off x="1219200" y="1786037"/>
            <a:ext cx="6743700" cy="5257800"/>
          </a:xfrm>
        </p:spPr>
        <p:txBody>
          <a:bodyPr>
            <a:normAutofit fontScale="92500" lnSpcReduction="20000"/>
          </a:bodyPr>
          <a:lstStyle/>
          <a:p>
            <a:pPr>
              <a:buFont typeface="Wingdings" panose="05000000000000000000" pitchFamily="2" charset="2"/>
              <a:buChar char="ü"/>
              <a:defRPr/>
            </a:pPr>
            <a:r>
              <a:rPr lang="en-US" u="sng" dirty="0"/>
              <a:t>Table C- Petroleum COCs</a:t>
            </a:r>
          </a:p>
          <a:p>
            <a:pPr lvl="1">
              <a:defRPr/>
            </a:pPr>
            <a:r>
              <a:rPr lang="en-US" dirty="0"/>
              <a:t>No more unless site-specific reason</a:t>
            </a:r>
          </a:p>
          <a:p>
            <a:pPr lvl="2">
              <a:buFont typeface="Wingdings" pitchFamily="2" charset="2"/>
              <a:buChar char="Ø"/>
              <a:defRPr/>
            </a:pPr>
            <a:r>
              <a:rPr lang="en-US" dirty="0">
                <a:effectLst/>
              </a:rPr>
              <a:t>e.g.- oxygenates as part of a forensic investigation of eligibility…</a:t>
            </a:r>
          </a:p>
          <a:p>
            <a:pPr lvl="1">
              <a:defRPr/>
            </a:pPr>
            <a:r>
              <a:rPr lang="en-US" dirty="0"/>
              <a:t>Can do less than Table C</a:t>
            </a:r>
          </a:p>
          <a:p>
            <a:pPr lvl="2">
              <a:buFont typeface="Wingdings" pitchFamily="2" charset="2"/>
              <a:buChar char="Ø"/>
              <a:defRPr/>
            </a:pPr>
            <a:r>
              <a:rPr lang="en-US" dirty="0"/>
              <a:t> </a:t>
            </a:r>
            <a:r>
              <a:rPr lang="en-US" dirty="0">
                <a:effectLst/>
              </a:rPr>
              <a:t>if anticipated to be NFA</a:t>
            </a:r>
          </a:p>
          <a:p>
            <a:pPr lvl="3">
              <a:defRPr/>
            </a:pPr>
            <a:r>
              <a:rPr lang="en-US" dirty="0">
                <a:effectLst/>
              </a:rPr>
              <a:t>Can limit to BTEX, PAH (TRPH if KAG suspected)</a:t>
            </a:r>
          </a:p>
          <a:p>
            <a:pPr lvl="2">
              <a:buFont typeface="Wingdings" panose="05000000000000000000" pitchFamily="2" charset="2"/>
              <a:buChar char="Ø"/>
              <a:defRPr/>
            </a:pPr>
            <a:r>
              <a:rPr lang="en-US" dirty="0"/>
              <a:t>If Active RA not needed</a:t>
            </a:r>
          </a:p>
          <a:p>
            <a:pPr lvl="3">
              <a:buFont typeface="Wingdings" panose="05000000000000000000" pitchFamily="2" charset="2"/>
              <a:buChar char="Ø"/>
              <a:defRPr/>
            </a:pPr>
            <a:r>
              <a:rPr lang="en-US" dirty="0"/>
              <a:t>Evaluate need for VOHs</a:t>
            </a:r>
          </a:p>
          <a:p>
            <a:pPr lvl="3">
              <a:defRPr/>
            </a:pPr>
            <a:endParaRPr lang="en-US" dirty="0">
              <a:effectLst/>
            </a:endParaRPr>
          </a:p>
          <a:p>
            <a:pPr>
              <a:buFont typeface="Wingdings" panose="05000000000000000000" pitchFamily="2" charset="2"/>
              <a:buChar char="ü"/>
              <a:defRPr/>
            </a:pPr>
            <a:r>
              <a:rPr lang="en-US" dirty="0"/>
              <a:t>Remove individual </a:t>
            </a:r>
            <a:r>
              <a:rPr lang="en-US" dirty="0" err="1"/>
              <a:t>analyticals</a:t>
            </a:r>
            <a:r>
              <a:rPr lang="en-US" dirty="0"/>
              <a:t> from future sampling once demonstrated to not be present</a:t>
            </a:r>
          </a:p>
          <a:p>
            <a:pPr lvl="1">
              <a:defRPr/>
            </a:pPr>
            <a:r>
              <a:rPr lang="en-US" dirty="0"/>
              <a:t>If in NAM/PARM</a:t>
            </a:r>
          </a:p>
          <a:p>
            <a:pPr lvl="2">
              <a:buFont typeface="Wingdings" pitchFamily="2" charset="2"/>
              <a:buChar char="Ø"/>
              <a:defRPr/>
            </a:pPr>
            <a:r>
              <a:rPr lang="en-US" dirty="0"/>
              <a:t>maintain for year, then eliminate after 2 consecutive &lt;CTL events</a:t>
            </a:r>
          </a:p>
          <a:p>
            <a:pPr lvl="1">
              <a:defRPr/>
            </a:pPr>
            <a:endParaRPr lang="en-US" dirty="0"/>
          </a:p>
        </p:txBody>
      </p:sp>
      <p:sp>
        <p:nvSpPr>
          <p:cNvPr id="4" name="TextBox 3"/>
          <p:cNvSpPr txBox="1"/>
          <p:nvPr/>
        </p:nvSpPr>
        <p:spPr>
          <a:xfrm>
            <a:off x="2260600" y="1066808"/>
            <a:ext cx="4953000" cy="646331"/>
          </a:xfrm>
          <a:prstGeom prst="rect">
            <a:avLst/>
          </a:prstGeom>
          <a:noFill/>
        </p:spPr>
        <p:txBody>
          <a:bodyPr wrap="square" rtlCol="0">
            <a:spAutoFit/>
          </a:bodyPr>
          <a:lstStyle/>
          <a:p>
            <a:r>
              <a:rPr lang="en-US" sz="3600" b="1" dirty="0"/>
              <a:t>What do I sample for?</a:t>
            </a:r>
          </a:p>
        </p:txBody>
      </p:sp>
    </p:spTree>
    <p:extLst>
      <p:ext uri="{BB962C8B-B14F-4D97-AF65-F5344CB8AC3E}">
        <p14:creationId xmlns:p14="http://schemas.microsoft.com/office/powerpoint/2010/main" val="14555817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normAutofit fontScale="90000"/>
          </a:bodyPr>
          <a:lstStyle/>
          <a:p>
            <a:pPr eaLnBrk="1" hangingPunct="1">
              <a:defRPr/>
            </a:pPr>
            <a:r>
              <a:rPr lang="en-US" sz="7200" dirty="0"/>
              <a:t>Questions?</a:t>
            </a:r>
          </a:p>
        </p:txBody>
      </p:sp>
      <p:sp>
        <p:nvSpPr>
          <p:cNvPr id="21507" name="Content Placeholder 3"/>
          <p:cNvSpPr>
            <a:spLocks noGrp="1"/>
          </p:cNvSpPr>
          <p:nvPr>
            <p:ph idx="1"/>
          </p:nvPr>
        </p:nvSpPr>
        <p:spPr>
          <a:xfrm>
            <a:off x="457200" y="3124200"/>
            <a:ext cx="8229600" cy="3200400"/>
          </a:xfrm>
        </p:spPr>
        <p:txBody>
          <a:bodyPr/>
          <a:lstStyle/>
          <a:p>
            <a:pPr marL="0" indent="0" algn="ctr" eaLnBrk="1" hangingPunct="1">
              <a:buNone/>
              <a:defRPr/>
            </a:pPr>
            <a:r>
              <a:rPr lang="en-US" sz="4000" dirty="0"/>
              <a:t>Diane Pickett, P.G.</a:t>
            </a:r>
          </a:p>
          <a:p>
            <a:pPr marL="0" indent="0" algn="ctr" eaLnBrk="1" hangingPunct="1">
              <a:buNone/>
              <a:defRPr/>
            </a:pPr>
            <a:r>
              <a:rPr lang="en-US" sz="4000" dirty="0">
                <a:effectLst/>
              </a:rPr>
              <a:t>850-245-8893</a:t>
            </a:r>
          </a:p>
          <a:p>
            <a:pPr marL="0" indent="0" algn="ctr" eaLnBrk="1" hangingPunct="1">
              <a:buNone/>
              <a:defRPr/>
            </a:pPr>
            <a:r>
              <a:rPr lang="en-US" sz="4000" dirty="0">
                <a:effectLst/>
              </a:rPr>
              <a:t>diane.pickett@dep.state.fl.us</a:t>
            </a:r>
          </a:p>
        </p:txBody>
      </p:sp>
      <p:pic>
        <p:nvPicPr>
          <p:cNvPr id="5122" name="Picture 2" descr="Image of a question ma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4873" y="1295400"/>
            <a:ext cx="986638" cy="182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6422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305800" cy="1143000"/>
          </a:xfrm>
        </p:spPr>
        <p:txBody>
          <a:bodyPr/>
          <a:lstStyle/>
          <a:p>
            <a:r>
              <a:rPr lang="en-US" dirty="0"/>
              <a:t>Cost Share Cleanup Programs</a:t>
            </a:r>
          </a:p>
        </p:txBody>
      </p:sp>
      <p:sp>
        <p:nvSpPr>
          <p:cNvPr id="3" name="Content Placeholder 2"/>
          <p:cNvSpPr>
            <a:spLocks noGrp="1"/>
          </p:cNvSpPr>
          <p:nvPr>
            <p:ph idx="1"/>
          </p:nvPr>
        </p:nvSpPr>
        <p:spPr/>
        <p:txBody>
          <a:bodyPr/>
          <a:lstStyle/>
          <a:p>
            <a:r>
              <a:rPr lang="en-US" b="1" dirty="0"/>
              <a:t>PACs</a:t>
            </a:r>
            <a:r>
              <a:rPr lang="en-US" dirty="0"/>
              <a:t> – Pre-approved Advanced Cleanup Program</a:t>
            </a:r>
          </a:p>
          <a:p>
            <a:endParaRPr lang="en-US" dirty="0"/>
          </a:p>
          <a:p>
            <a:r>
              <a:rPr lang="en-US" b="1" dirty="0"/>
              <a:t>PCPPs</a:t>
            </a:r>
            <a:r>
              <a:rPr lang="en-US" dirty="0"/>
              <a:t> – Petroleum Cleanup Participation Program</a:t>
            </a:r>
          </a:p>
          <a:p>
            <a:endParaRPr lang="en-US" dirty="0"/>
          </a:p>
          <a:p>
            <a:r>
              <a:rPr lang="en-US" b="1" dirty="0"/>
              <a:t>SRFAs</a:t>
            </a:r>
            <a:r>
              <a:rPr lang="en-US" dirty="0"/>
              <a:t> – Site Rehabilitation Funding Allocation</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136</a:t>
            </a:fld>
            <a:endParaRPr lang="en-US" dirty="0"/>
          </a:p>
        </p:txBody>
      </p:sp>
    </p:spTree>
    <p:extLst>
      <p:ext uri="{BB962C8B-B14F-4D97-AF65-F5344CB8AC3E}">
        <p14:creationId xmlns:p14="http://schemas.microsoft.com/office/powerpoint/2010/main" val="36841754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PACs</a:t>
            </a:r>
          </a:p>
        </p:txBody>
      </p:sp>
      <p:sp>
        <p:nvSpPr>
          <p:cNvPr id="3" name="Content Placeholder 2"/>
          <p:cNvSpPr>
            <a:spLocks noGrp="1"/>
          </p:cNvSpPr>
          <p:nvPr>
            <p:ph idx="1"/>
          </p:nvPr>
        </p:nvSpPr>
        <p:spPr/>
        <p:txBody>
          <a:bodyPr>
            <a:normAutofit fontScale="85000" lnSpcReduction="20000"/>
          </a:bodyPr>
          <a:lstStyle/>
          <a:p>
            <a:r>
              <a:rPr lang="en-US" dirty="0"/>
              <a:t>The PAC is a cleanup program to provide an opportunity for Owners/Responsible Parties to conduct site rehabilitation activities on a limited basis at contaminated sites, in advance of a site’s priority ranking, to facilitate property transactions or public works projects.</a:t>
            </a:r>
          </a:p>
          <a:p>
            <a:r>
              <a:rPr lang="en-US" dirty="0"/>
              <a:t>Site Owners/RPs must pay a minimum cost share of 25%</a:t>
            </a:r>
          </a:p>
          <a:p>
            <a:r>
              <a:rPr lang="en-US" dirty="0"/>
              <a:t>PAC programs must be planned thru site cleanup (NFAs w/conditions or SRCOs)</a:t>
            </a:r>
          </a:p>
          <a:p>
            <a:r>
              <a:rPr lang="en-US" dirty="0"/>
              <a:t>Maximum State Funding - $5,000,000</a:t>
            </a:r>
          </a:p>
          <a:p>
            <a:r>
              <a:rPr lang="en-US" dirty="0"/>
              <a:t>PACs have up to two (2) application periods per year.</a:t>
            </a:r>
          </a:p>
          <a:p>
            <a:r>
              <a:rPr lang="en-US" dirty="0"/>
              <a:t>November 1 thru December 31</a:t>
            </a:r>
          </a:p>
          <a:p>
            <a:r>
              <a:rPr lang="en-US" dirty="0"/>
              <a:t>May 1 thru June 30.</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137</a:t>
            </a:fld>
            <a:endParaRPr lang="en-US" dirty="0"/>
          </a:p>
        </p:txBody>
      </p:sp>
    </p:spTree>
    <p:extLst>
      <p:ext uri="{BB962C8B-B14F-4D97-AF65-F5344CB8AC3E}">
        <p14:creationId xmlns:p14="http://schemas.microsoft.com/office/powerpoint/2010/main" val="13576688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PACs (cont.)</a:t>
            </a:r>
          </a:p>
        </p:txBody>
      </p:sp>
      <p:sp>
        <p:nvSpPr>
          <p:cNvPr id="3" name="Content Placeholder 2"/>
          <p:cNvSpPr>
            <a:spLocks noGrp="1"/>
          </p:cNvSpPr>
          <p:nvPr>
            <p:ph idx="1"/>
          </p:nvPr>
        </p:nvSpPr>
        <p:spPr/>
        <p:txBody>
          <a:bodyPr/>
          <a:lstStyle/>
          <a:p>
            <a:pPr marL="0" indent="0" algn="ctr">
              <a:buNone/>
            </a:pPr>
            <a:r>
              <a:rPr lang="en-US" u="sng" dirty="0">
                <a:solidFill>
                  <a:schemeClr val="accent3">
                    <a:lumMod val="75000"/>
                  </a:schemeClr>
                </a:solidFill>
              </a:rPr>
              <a:t>A PAC Application Requires the following</a:t>
            </a:r>
            <a:r>
              <a:rPr lang="en-US" dirty="0">
                <a:solidFill>
                  <a:schemeClr val="accent3">
                    <a:lumMod val="75000"/>
                  </a:schemeClr>
                </a:solidFill>
              </a:rPr>
              <a:t>:</a:t>
            </a:r>
          </a:p>
          <a:p>
            <a:pPr marL="0" indent="0" algn="ctr">
              <a:buNone/>
            </a:pPr>
            <a:endParaRPr lang="en-US" dirty="0">
              <a:solidFill>
                <a:schemeClr val="accent3">
                  <a:lumMod val="75000"/>
                </a:schemeClr>
              </a:solidFill>
            </a:endParaRPr>
          </a:p>
          <a:p>
            <a:r>
              <a:rPr lang="en-US" dirty="0"/>
              <a:t>A completed PAC application form</a:t>
            </a:r>
          </a:p>
          <a:p>
            <a:r>
              <a:rPr lang="en-US" dirty="0"/>
              <a:t>A nonrefundable review fee of $250</a:t>
            </a:r>
          </a:p>
          <a:p>
            <a:r>
              <a:rPr lang="en-US" dirty="0"/>
              <a:t>A Limited Contamination Assessment Report (LCAR); and</a:t>
            </a:r>
          </a:p>
          <a:p>
            <a:r>
              <a:rPr lang="en-US" dirty="0"/>
              <a:t>A proposed course of action with estimated costs and schedule thru cleanup.</a:t>
            </a:r>
          </a:p>
          <a:p>
            <a:pPr marL="0" indent="0" algn="r">
              <a:buNone/>
            </a:pPr>
            <a:r>
              <a:rPr lang="en-US" dirty="0"/>
              <a:t>Section 376.30713, F.S.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138</a:t>
            </a:fld>
            <a:endParaRPr lang="en-US" dirty="0"/>
          </a:p>
        </p:txBody>
      </p:sp>
    </p:spTree>
    <p:extLst>
      <p:ext uri="{BB962C8B-B14F-4D97-AF65-F5344CB8AC3E}">
        <p14:creationId xmlns:p14="http://schemas.microsoft.com/office/powerpoint/2010/main" val="40165866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PACs (cont.)</a:t>
            </a:r>
          </a:p>
        </p:txBody>
      </p:sp>
      <p:sp>
        <p:nvSpPr>
          <p:cNvPr id="3" name="Content Placeholder 2"/>
          <p:cNvSpPr>
            <a:spLocks noGrp="1"/>
          </p:cNvSpPr>
          <p:nvPr>
            <p:ph idx="1"/>
          </p:nvPr>
        </p:nvSpPr>
        <p:spPr/>
        <p:txBody>
          <a:bodyPr/>
          <a:lstStyle/>
          <a:p>
            <a:pPr marL="0" indent="0" algn="ctr">
              <a:buNone/>
            </a:pPr>
            <a:r>
              <a:rPr lang="en-US" u="sng" dirty="0"/>
              <a:t>December 31, 2013 PAC Applications</a:t>
            </a:r>
          </a:p>
          <a:p>
            <a:r>
              <a:rPr lang="en-US" dirty="0"/>
              <a:t>13 Applicants</a:t>
            </a:r>
          </a:p>
          <a:p>
            <a:r>
              <a:rPr lang="en-US" dirty="0"/>
              <a:t>Score Ranges - 10 to 36</a:t>
            </a:r>
          </a:p>
          <a:p>
            <a:r>
              <a:rPr lang="en-US" dirty="0"/>
              <a:t>Cost Share Percentages – 25.1% to 55%</a:t>
            </a:r>
          </a:p>
          <a:p>
            <a:r>
              <a:rPr lang="en-US" dirty="0"/>
              <a:t>Estimated Cleanup Amount - $3,437,329</a:t>
            </a:r>
          </a:p>
          <a:p>
            <a:r>
              <a:rPr lang="en-US" dirty="0"/>
              <a:t>State’s cost share - $1,874,518.18</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139</a:t>
            </a:fld>
            <a:endParaRPr lang="en-US" dirty="0"/>
          </a:p>
        </p:txBody>
      </p:sp>
    </p:spTree>
    <p:extLst>
      <p:ext uri="{BB962C8B-B14F-4D97-AF65-F5344CB8AC3E}">
        <p14:creationId xmlns:p14="http://schemas.microsoft.com/office/powerpoint/2010/main" val="2598087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Log into MFMP Buyer</a:t>
            </a:r>
          </a:p>
        </p:txBody>
      </p:sp>
      <p:pic>
        <p:nvPicPr>
          <p:cNvPr id="4" name="Content Placeholder 3" descr="MFMP Buyer login screenshot"/>
          <p:cNvPicPr>
            <a:picLocks noGrp="1" noChangeAspect="1"/>
          </p:cNvPicPr>
          <p:nvPr>
            <p:ph idx="1"/>
          </p:nvPr>
        </p:nvPicPr>
        <p:blipFill rotWithShape="1">
          <a:blip r:embed="rId2"/>
          <a:srcRect t="5953" b="43853"/>
          <a:stretch/>
        </p:blipFill>
        <p:spPr>
          <a:xfrm>
            <a:off x="381004" y="1445740"/>
            <a:ext cx="8453543" cy="4497860"/>
          </a:xfrm>
          <a:prstGeom prst="rect">
            <a:avLst/>
          </a:prstGeom>
        </p:spPr>
      </p:pic>
      <p:sp>
        <p:nvSpPr>
          <p:cNvPr id="5" name="Oval 4" descr="Blue oval selecting login field"/>
          <p:cNvSpPr/>
          <p:nvPr/>
        </p:nvSpPr>
        <p:spPr>
          <a:xfrm>
            <a:off x="457200" y="2286000"/>
            <a:ext cx="1676400" cy="9906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8996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Next PAC Application Period</a:t>
            </a:r>
          </a:p>
        </p:txBody>
      </p:sp>
      <p:sp>
        <p:nvSpPr>
          <p:cNvPr id="3" name="Content Placeholder 2"/>
          <p:cNvSpPr>
            <a:spLocks noGrp="1"/>
          </p:cNvSpPr>
          <p:nvPr>
            <p:ph idx="1"/>
          </p:nvPr>
        </p:nvSpPr>
        <p:spPr/>
        <p:txBody>
          <a:bodyPr/>
          <a:lstStyle/>
          <a:p>
            <a:r>
              <a:rPr lang="en-US" dirty="0"/>
              <a:t>May 1</a:t>
            </a:r>
            <a:r>
              <a:rPr lang="en-US" baseline="30000" dirty="0"/>
              <a:t>st</a:t>
            </a:r>
            <a:r>
              <a:rPr lang="en-US" dirty="0"/>
              <a:t> to June 30</a:t>
            </a:r>
            <a:r>
              <a:rPr lang="en-US" baseline="30000" dirty="0"/>
              <a:t>th</a:t>
            </a:r>
            <a:r>
              <a:rPr lang="en-US" dirty="0"/>
              <a:t>, 2014</a:t>
            </a:r>
          </a:p>
          <a:p>
            <a:r>
              <a:rPr lang="en-US" dirty="0"/>
              <a:t>Available Funding – at least $5,000,000</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140</a:t>
            </a:fld>
            <a:endParaRPr lang="en-US" dirty="0"/>
          </a:p>
        </p:txBody>
      </p:sp>
    </p:spTree>
    <p:extLst>
      <p:ext uri="{BB962C8B-B14F-4D97-AF65-F5344CB8AC3E}">
        <p14:creationId xmlns:p14="http://schemas.microsoft.com/office/powerpoint/2010/main" val="12694024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PCPPs</a:t>
            </a:r>
          </a:p>
        </p:txBody>
      </p:sp>
      <p:sp>
        <p:nvSpPr>
          <p:cNvPr id="3" name="Content Placeholder 2"/>
          <p:cNvSpPr>
            <a:spLocks noGrp="1"/>
          </p:cNvSpPr>
          <p:nvPr>
            <p:ph idx="1"/>
          </p:nvPr>
        </p:nvSpPr>
        <p:spPr/>
        <p:txBody>
          <a:bodyPr>
            <a:normAutofit/>
          </a:bodyPr>
          <a:lstStyle/>
          <a:p>
            <a:r>
              <a:rPr lang="en-US" dirty="0"/>
              <a:t>PCPP is a cost-sharing clean-up program  that provides rehabilitation funding assistance to owners/RPs for property currently contaminated by a petroleum discharge from a storage system occurring before January 1, 1995.</a:t>
            </a:r>
          </a:p>
          <a:p>
            <a:r>
              <a:rPr lang="en-US" dirty="0"/>
              <a:t>Sites are Ranked based on human health and safety risks.</a:t>
            </a:r>
          </a:p>
          <a:p>
            <a:r>
              <a:rPr lang="en-US" dirty="0"/>
              <a:t>When funds are available, the DEP notifies owner.</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141</a:t>
            </a:fld>
            <a:endParaRPr lang="en-US" dirty="0"/>
          </a:p>
        </p:txBody>
      </p:sp>
    </p:spTree>
    <p:extLst>
      <p:ext uri="{BB962C8B-B14F-4D97-AF65-F5344CB8AC3E}">
        <p14:creationId xmlns:p14="http://schemas.microsoft.com/office/powerpoint/2010/main" val="26207531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PCPPs (cont.)</a:t>
            </a:r>
          </a:p>
        </p:txBody>
      </p:sp>
      <p:sp>
        <p:nvSpPr>
          <p:cNvPr id="3" name="Content Placeholder 2"/>
          <p:cNvSpPr>
            <a:spLocks noGrp="1"/>
          </p:cNvSpPr>
          <p:nvPr>
            <p:ph idx="1"/>
          </p:nvPr>
        </p:nvSpPr>
        <p:spPr>
          <a:xfrm>
            <a:off x="304800" y="1600206"/>
            <a:ext cx="8610600" cy="4525963"/>
          </a:xfrm>
        </p:spPr>
        <p:txBody>
          <a:bodyPr/>
          <a:lstStyle/>
          <a:p>
            <a:pPr marL="0" indent="0" algn="ctr">
              <a:buNone/>
            </a:pPr>
            <a:r>
              <a:rPr lang="en-US" u="sng" dirty="0"/>
              <a:t>The PCPP Program Agreement requires</a:t>
            </a:r>
            <a:r>
              <a:rPr lang="en-US" dirty="0"/>
              <a:t>:</a:t>
            </a:r>
          </a:p>
          <a:p>
            <a:r>
              <a:rPr lang="en-US" dirty="0"/>
              <a:t>Owner/RP will provide a 25% copayment (unless financial inability to pay can be established).</a:t>
            </a:r>
          </a:p>
          <a:p>
            <a:r>
              <a:rPr lang="en-US" dirty="0"/>
              <a:t>Owner must pay for the LCAR which must be reviewed and approved by the Department.</a:t>
            </a:r>
          </a:p>
          <a:p>
            <a:r>
              <a:rPr lang="en-US" dirty="0"/>
              <a:t>Owners/RPs of sites in the EDI, ATRP, or PLRIP programs, who have not already completed site cleanup may participate.</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142</a:t>
            </a:fld>
            <a:endParaRPr lang="en-US" dirty="0"/>
          </a:p>
        </p:txBody>
      </p:sp>
    </p:spTree>
    <p:extLst>
      <p:ext uri="{BB962C8B-B14F-4D97-AF65-F5344CB8AC3E}">
        <p14:creationId xmlns:p14="http://schemas.microsoft.com/office/powerpoint/2010/main" val="13099315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SRFA</a:t>
            </a:r>
          </a:p>
        </p:txBody>
      </p:sp>
      <p:sp>
        <p:nvSpPr>
          <p:cNvPr id="3" name="Content Placeholder 2"/>
          <p:cNvSpPr>
            <a:spLocks noGrp="1"/>
          </p:cNvSpPr>
          <p:nvPr>
            <p:ph idx="1"/>
          </p:nvPr>
        </p:nvSpPr>
        <p:spPr/>
        <p:txBody>
          <a:bodyPr>
            <a:normAutofit fontScale="92500"/>
          </a:bodyPr>
          <a:lstStyle/>
          <a:p>
            <a:pPr marL="0" indent="0">
              <a:buNone/>
              <a:defRPr/>
            </a:pPr>
            <a:r>
              <a:rPr lang="en-US" sz="2600" dirty="0">
                <a:latin typeface="Book Antiqua" panose="02040602050305030304" pitchFamily="18" charset="0"/>
              </a:rPr>
              <a:t>A SRFA is a legal agreement between the Department and the SRFA Applicant (RP for a non-program discharge) which establishes specific cleanup responsibilities for the discharges in the SRFA, including concurrent cleanup, to an endpoint which is generally an issuance of an SRCO.</a:t>
            </a:r>
          </a:p>
          <a:p>
            <a:pPr marL="0" indent="0">
              <a:buNone/>
              <a:defRPr/>
            </a:pPr>
            <a:endParaRPr lang="en-US" sz="2600" dirty="0">
              <a:latin typeface="Book Antiqua" panose="02040602050305030304" pitchFamily="18" charset="0"/>
            </a:endParaRPr>
          </a:p>
          <a:p>
            <a:pPr marL="0" indent="0">
              <a:buNone/>
              <a:defRPr/>
            </a:pPr>
            <a:r>
              <a:rPr lang="en-US" sz="2600" b="1" u="sng" dirty="0">
                <a:latin typeface="Book Antiqua" panose="02040602050305030304" pitchFamily="18" charset="0"/>
              </a:rPr>
              <a:t>A SRFA requires</a:t>
            </a:r>
            <a:r>
              <a:rPr lang="en-US" sz="2600" dirty="0">
                <a:latin typeface="Book Antiqua" panose="02040602050305030304" pitchFamily="18" charset="0"/>
              </a:rPr>
              <a:t>:</a:t>
            </a:r>
          </a:p>
          <a:p>
            <a:pPr>
              <a:defRPr/>
            </a:pPr>
            <a:r>
              <a:rPr lang="en-US" sz="2600" dirty="0">
                <a:latin typeface="Book Antiqua" panose="02040602050305030304" pitchFamily="18" charset="0"/>
              </a:rPr>
              <a:t>A state funded program eligible discharge or a non-program discharge that occurred after 12/31/1998.</a:t>
            </a:r>
          </a:p>
          <a:p>
            <a:pPr>
              <a:defRPr/>
            </a:pPr>
            <a:r>
              <a:rPr lang="en-US" sz="2600" dirty="0">
                <a:latin typeface="Book Antiqua" panose="02040602050305030304" pitchFamily="18" charset="0"/>
              </a:rPr>
              <a:t>Completed SRFA application.</a:t>
            </a:r>
          </a:p>
          <a:p>
            <a:pPr>
              <a:defRPr/>
            </a:pPr>
            <a:r>
              <a:rPr lang="en-US" sz="2600" dirty="0">
                <a:latin typeface="Book Antiqua" panose="02040602050305030304" pitchFamily="18" charset="0"/>
              </a:rPr>
              <a:t>LCAR submitted by the SRFA applicant.</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143</a:t>
            </a:fld>
            <a:endParaRPr lang="en-US" dirty="0"/>
          </a:p>
        </p:txBody>
      </p:sp>
    </p:spTree>
    <p:extLst>
      <p:ext uri="{BB962C8B-B14F-4D97-AF65-F5344CB8AC3E}">
        <p14:creationId xmlns:p14="http://schemas.microsoft.com/office/powerpoint/2010/main" val="24512656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SRFA</a:t>
            </a:r>
          </a:p>
        </p:txBody>
      </p:sp>
      <p:sp>
        <p:nvSpPr>
          <p:cNvPr id="3" name="Content Placeholder 2"/>
          <p:cNvSpPr>
            <a:spLocks noGrp="1"/>
          </p:cNvSpPr>
          <p:nvPr>
            <p:ph idx="1"/>
          </p:nvPr>
        </p:nvSpPr>
        <p:spPr/>
        <p:txBody>
          <a:bodyPr>
            <a:normAutofit/>
          </a:bodyPr>
          <a:lstStyle/>
          <a:p>
            <a:pPr marL="0" indent="0">
              <a:buNone/>
            </a:pPr>
            <a:r>
              <a:rPr lang="en-US" altLang="en-US" u="sng" dirty="0">
                <a:latin typeface="Book Antiqua" pitchFamily="18" charset="0"/>
              </a:rPr>
              <a:t>Types of SRFA’s</a:t>
            </a:r>
            <a:r>
              <a:rPr lang="en-US" altLang="en-US" dirty="0">
                <a:latin typeface="Book Antiqua" pitchFamily="18" charset="0"/>
              </a:rPr>
              <a:t>:</a:t>
            </a:r>
          </a:p>
          <a:p>
            <a:r>
              <a:rPr lang="en-US" altLang="en-US" dirty="0">
                <a:latin typeface="Book Antiqua" pitchFamily="18" charset="0"/>
              </a:rPr>
              <a:t>Cost Share Agreement.</a:t>
            </a:r>
          </a:p>
          <a:p>
            <a:r>
              <a:rPr lang="en-US" altLang="en-US" dirty="0">
                <a:latin typeface="Book Antiqua" pitchFamily="18" charset="0"/>
              </a:rPr>
              <a:t>Milestone Payment Agreement.</a:t>
            </a:r>
          </a:p>
          <a:p>
            <a:r>
              <a:rPr lang="en-US" altLang="en-US" dirty="0">
                <a:latin typeface="Book Antiqua" pitchFamily="18" charset="0"/>
              </a:rPr>
              <a:t>Lump Sum Payment.</a:t>
            </a:r>
          </a:p>
          <a:p>
            <a:pPr marL="0" indent="0">
              <a:buNone/>
            </a:pPr>
            <a:endParaRPr lang="en-US" altLang="en-US" sz="2400" dirty="0">
              <a:latin typeface="Book Antiqua" pitchFamily="18" charset="0"/>
            </a:endParaRPr>
          </a:p>
          <a:p>
            <a:pPr>
              <a:buFont typeface="Wingdings" pitchFamily="2" charset="2"/>
              <a:buChar char="Ø"/>
            </a:pPr>
            <a:r>
              <a:rPr lang="en-US" altLang="en-US" dirty="0">
                <a:latin typeface="Book Antiqua" pitchFamily="18" charset="0"/>
              </a:rPr>
              <a:t>All SRFA Agreements are unique.</a:t>
            </a:r>
          </a:p>
          <a:p>
            <a:pPr marL="0" indent="0">
              <a:buNone/>
            </a:pPr>
            <a:endParaRPr lang="en-US" altLang="en-US" sz="2400" dirty="0">
              <a:latin typeface="Book Antiqua" pitchFamily="18" charset="0"/>
            </a:endParaRPr>
          </a:p>
          <a:p>
            <a:pPr lvl="0">
              <a:buFont typeface="Wingdings" pitchFamily="2" charset="2"/>
              <a:buChar char="Ø"/>
            </a:pPr>
            <a:r>
              <a:rPr lang="en-US" altLang="en-US" dirty="0">
                <a:solidFill>
                  <a:prstClr val="black"/>
                </a:solidFill>
                <a:latin typeface="Book Antiqua" pitchFamily="18" charset="0"/>
              </a:rPr>
              <a:t>Site Manager must read and understand the      SRFA Agreement.</a:t>
            </a:r>
          </a:p>
          <a:p>
            <a:pPr>
              <a:buNone/>
            </a:pPr>
            <a:endParaRPr lang="en-US" altLang="en-US" sz="2400" dirty="0">
              <a:latin typeface="Book Antiqua" pitchFamily="18" charset="0"/>
            </a:endParaRPr>
          </a:p>
          <a:p>
            <a:endParaRPr lang="en-US" altLang="en-US" sz="2400" dirty="0">
              <a:latin typeface="Book Antiqua" pitchFamily="18" charset="0"/>
            </a:endParaRP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144</a:t>
            </a:fld>
            <a:endParaRPr lang="en-US" dirty="0"/>
          </a:p>
        </p:txBody>
      </p:sp>
    </p:spTree>
    <p:extLst>
      <p:ext uri="{BB962C8B-B14F-4D97-AF65-F5344CB8AC3E}">
        <p14:creationId xmlns:p14="http://schemas.microsoft.com/office/powerpoint/2010/main" val="3634153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SRFA</a:t>
            </a:r>
          </a:p>
        </p:txBody>
      </p:sp>
      <p:sp>
        <p:nvSpPr>
          <p:cNvPr id="3" name="Content Placeholder 2"/>
          <p:cNvSpPr>
            <a:spLocks noGrp="1"/>
          </p:cNvSpPr>
          <p:nvPr>
            <p:ph idx="1"/>
          </p:nvPr>
        </p:nvSpPr>
        <p:spPr/>
        <p:txBody>
          <a:bodyPr/>
          <a:lstStyle/>
          <a:p>
            <a:pPr marL="0" indent="0">
              <a:buNone/>
            </a:pPr>
            <a:r>
              <a:rPr lang="en-US" altLang="en-US" u="sng" dirty="0">
                <a:latin typeface="Book Antiqua" pitchFamily="18" charset="0"/>
              </a:rPr>
              <a:t>SRFA Rejection Letters are issued for</a:t>
            </a:r>
            <a:r>
              <a:rPr lang="en-US" altLang="en-US" dirty="0">
                <a:latin typeface="Book Antiqua" pitchFamily="18" charset="0"/>
              </a:rPr>
              <a:t>:</a:t>
            </a:r>
          </a:p>
          <a:p>
            <a:pPr marL="0" indent="0">
              <a:buNone/>
            </a:pPr>
            <a:endParaRPr lang="en-US" altLang="en-US" dirty="0">
              <a:latin typeface="Book Antiqua" pitchFamily="18" charset="0"/>
            </a:endParaRPr>
          </a:p>
          <a:p>
            <a:pPr lvl="1">
              <a:buFont typeface="Courier New" pitchFamily="49" charset="0"/>
              <a:buChar char="o"/>
            </a:pPr>
            <a:r>
              <a:rPr lang="en-US" altLang="en-US" sz="2800" dirty="0">
                <a:latin typeface="Book Antiqua" pitchFamily="18" charset="0"/>
              </a:rPr>
              <a:t>Non-Program minimal discharge where there was no significant impacts on the State’s cleanup costs</a:t>
            </a:r>
          </a:p>
          <a:p>
            <a:pPr marL="457200" lvl="1" indent="0">
              <a:buNone/>
            </a:pPr>
            <a:endParaRPr lang="en-US" altLang="en-US" sz="2800" dirty="0">
              <a:latin typeface="Book Antiqua" pitchFamily="18" charset="0"/>
            </a:endParaRPr>
          </a:p>
          <a:p>
            <a:pPr lvl="1">
              <a:buFont typeface="Courier New" pitchFamily="49" charset="0"/>
              <a:buChar char="o"/>
            </a:pPr>
            <a:r>
              <a:rPr lang="en-US" altLang="en-US" sz="2800" dirty="0">
                <a:latin typeface="Book Antiqua" pitchFamily="18" charset="0"/>
              </a:rPr>
              <a:t>Discharges are sufficiently separate and distinct.</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145</a:t>
            </a:fld>
            <a:endParaRPr lang="en-US" dirty="0"/>
          </a:p>
        </p:txBody>
      </p:sp>
    </p:spTree>
    <p:extLst>
      <p:ext uri="{BB962C8B-B14F-4D97-AF65-F5344CB8AC3E}">
        <p14:creationId xmlns:p14="http://schemas.microsoft.com/office/powerpoint/2010/main" val="273395523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SRFA Agreements</a:t>
            </a:r>
          </a:p>
        </p:txBody>
      </p:sp>
      <p:sp>
        <p:nvSpPr>
          <p:cNvPr id="3" name="Content Placeholder 2"/>
          <p:cNvSpPr>
            <a:spLocks noGrp="1"/>
          </p:cNvSpPr>
          <p:nvPr>
            <p:ph idx="1"/>
          </p:nvPr>
        </p:nvSpPr>
        <p:spPr/>
        <p:txBody>
          <a:bodyPr/>
          <a:lstStyle/>
          <a:p>
            <a:r>
              <a:rPr lang="en-US" altLang="en-US" dirty="0">
                <a:latin typeface="Book Antiqua" pitchFamily="18" charset="0"/>
              </a:rPr>
              <a:t>Legal agreement between the Department, and the SRFA Applicant and possible other parties (property owner).</a:t>
            </a:r>
          </a:p>
          <a:p>
            <a:endParaRPr lang="en-US" altLang="en-US" dirty="0">
              <a:latin typeface="Book Antiqua" pitchFamily="18" charset="0"/>
            </a:endParaRPr>
          </a:p>
          <a:p>
            <a:r>
              <a:rPr lang="en-US" altLang="en-US" dirty="0">
                <a:latin typeface="Book Antiqua" pitchFamily="18" charset="0"/>
              </a:rPr>
              <a:t>Establishes the cleanup responsibility.  </a:t>
            </a:r>
          </a:p>
          <a:p>
            <a:endParaRPr lang="en-US" altLang="en-US" dirty="0">
              <a:latin typeface="Book Antiqua" pitchFamily="18" charset="0"/>
            </a:endParaRPr>
          </a:p>
          <a:p>
            <a:r>
              <a:rPr lang="en-US" altLang="en-US" dirty="0">
                <a:latin typeface="Book Antiqua" pitchFamily="18" charset="0"/>
              </a:rPr>
              <a:t>Combines discharges for cleanup activities.</a:t>
            </a:r>
          </a:p>
          <a:p>
            <a:endParaRPr lang="en-US" altLang="en-US" dirty="0">
              <a:latin typeface="Book Antiqua" pitchFamily="18" charset="0"/>
            </a:endParaRPr>
          </a:p>
          <a:p>
            <a:r>
              <a:rPr lang="en-US" altLang="en-US" dirty="0">
                <a:latin typeface="Book Antiqua" pitchFamily="18" charset="0"/>
              </a:rPr>
              <a:t>Endpoint is generally an SRCO.</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146</a:t>
            </a:fld>
            <a:endParaRPr lang="en-US" dirty="0"/>
          </a:p>
        </p:txBody>
      </p:sp>
    </p:spTree>
    <p:extLst>
      <p:ext uri="{BB962C8B-B14F-4D97-AF65-F5344CB8AC3E}">
        <p14:creationId xmlns:p14="http://schemas.microsoft.com/office/powerpoint/2010/main" val="34010724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Regarding SRFAs</a:t>
            </a:r>
          </a:p>
        </p:txBody>
      </p:sp>
      <p:sp>
        <p:nvSpPr>
          <p:cNvPr id="3" name="Content Placeholder 2"/>
          <p:cNvSpPr>
            <a:spLocks noGrp="1"/>
          </p:cNvSpPr>
          <p:nvPr>
            <p:ph idx="1"/>
          </p:nvPr>
        </p:nvSpPr>
        <p:spPr/>
        <p:txBody>
          <a:bodyPr/>
          <a:lstStyle/>
          <a:p>
            <a:pPr algn="ctr">
              <a:buNone/>
            </a:pPr>
            <a:r>
              <a:rPr lang="en-US" altLang="en-US" sz="2400" dirty="0">
                <a:latin typeface="Book Antiqua" pitchFamily="18" charset="0"/>
              </a:rPr>
              <a:t>SRFA REVIEW STAFF </a:t>
            </a:r>
          </a:p>
          <a:p>
            <a:pPr algn="ctr">
              <a:buNone/>
            </a:pPr>
            <a:endParaRPr lang="en-US" altLang="en-US" sz="2400" dirty="0">
              <a:latin typeface="Book Antiqua" pitchFamily="18" charset="0"/>
            </a:endParaRPr>
          </a:p>
          <a:p>
            <a:pPr lvl="1"/>
            <a:r>
              <a:rPr lang="en-US" altLang="en-US" dirty="0">
                <a:latin typeface="Book Antiqua" pitchFamily="18" charset="0"/>
              </a:rPr>
              <a:t>Lewis J. Cornman, Jr., SRFA Administrator</a:t>
            </a:r>
          </a:p>
          <a:p>
            <a:pPr lvl="2"/>
            <a:r>
              <a:rPr lang="en-US" altLang="en-US" dirty="0">
                <a:latin typeface="Book Antiqua" pitchFamily="18" charset="0"/>
              </a:rPr>
              <a:t>850/245-8846</a:t>
            </a:r>
          </a:p>
          <a:p>
            <a:pPr lvl="2"/>
            <a:r>
              <a:rPr lang="en-US" altLang="en-US" dirty="0">
                <a:latin typeface="Book Antiqua" pitchFamily="18" charset="0"/>
              </a:rPr>
              <a:t>email - Lewis.Cornman@dep.state.fl.us </a:t>
            </a:r>
          </a:p>
          <a:p>
            <a:pPr lvl="1"/>
            <a:r>
              <a:rPr lang="en-US" altLang="en-US" dirty="0">
                <a:latin typeface="Book Antiqua" pitchFamily="18" charset="0"/>
              </a:rPr>
              <a:t>Bill </a:t>
            </a:r>
            <a:r>
              <a:rPr lang="en-US" altLang="en-US" dirty="0" err="1">
                <a:latin typeface="Book Antiqua" pitchFamily="18" charset="0"/>
              </a:rPr>
              <a:t>Newmyer</a:t>
            </a:r>
            <a:r>
              <a:rPr lang="en-US" altLang="en-US" dirty="0">
                <a:latin typeface="Book Antiqua" pitchFamily="18" charset="0"/>
              </a:rPr>
              <a:t>, SRFA PG Reviewer</a:t>
            </a:r>
          </a:p>
          <a:p>
            <a:pPr lvl="2"/>
            <a:r>
              <a:rPr lang="en-US" altLang="en-US" dirty="0">
                <a:latin typeface="Book Antiqua" pitchFamily="18" charset="0"/>
              </a:rPr>
              <a:t>850/877-1133 extension 3718</a:t>
            </a:r>
          </a:p>
          <a:p>
            <a:pPr lvl="2"/>
            <a:r>
              <a:rPr lang="en-US" altLang="en-US" dirty="0">
                <a:latin typeface="Book Antiqua" pitchFamily="18" charset="0"/>
              </a:rPr>
              <a:t> email – wnewmyer@ene.com</a:t>
            </a:r>
          </a:p>
          <a:p>
            <a:pPr lvl="1"/>
            <a:r>
              <a:rPr lang="en-US" altLang="en-US" dirty="0">
                <a:latin typeface="Book Antiqua" pitchFamily="18" charset="0"/>
              </a:rPr>
              <a:t>Blake Miller, SRFA Reviewer</a:t>
            </a:r>
          </a:p>
          <a:p>
            <a:pPr lvl="2"/>
            <a:r>
              <a:rPr lang="en-US" altLang="en-US" dirty="0">
                <a:latin typeface="Book Antiqua" pitchFamily="18" charset="0"/>
              </a:rPr>
              <a:t>850/877-1133 extension 3715</a:t>
            </a:r>
          </a:p>
          <a:p>
            <a:pPr lvl="2"/>
            <a:r>
              <a:rPr lang="en-US" altLang="en-US" dirty="0">
                <a:latin typeface="Book Antiqua" pitchFamily="18" charset="0"/>
              </a:rPr>
              <a:t>email – bmiller@ene.com</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147</a:t>
            </a:fld>
            <a:endParaRPr lang="en-US" dirty="0"/>
          </a:p>
        </p:txBody>
      </p:sp>
    </p:spTree>
    <p:extLst>
      <p:ext uri="{BB962C8B-B14F-4D97-AF65-F5344CB8AC3E}">
        <p14:creationId xmlns:p14="http://schemas.microsoft.com/office/powerpoint/2010/main" val="10105653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CA950DE-4DE7-4DAE-A8A1-D7FF25CA807F}" type="slidenum">
              <a:rPr lang="en-US" smtClean="0"/>
              <a:pPr/>
              <a:t>148</a:t>
            </a:fld>
            <a:endParaRPr lang="en-US" dirty="0"/>
          </a:p>
        </p:txBody>
      </p:sp>
      <p:pic>
        <p:nvPicPr>
          <p:cNvPr id="3074" name="Picture 2" descr="Image of a question ma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905001"/>
            <a:ext cx="3695892" cy="4254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1408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With Purpose</a:t>
            </a:r>
          </a:p>
        </p:txBody>
      </p:sp>
      <p:sp>
        <p:nvSpPr>
          <p:cNvPr id="3" name="Content Placeholder 2"/>
          <p:cNvSpPr>
            <a:spLocks noGrp="1"/>
          </p:cNvSpPr>
          <p:nvPr>
            <p:ph idx="1"/>
          </p:nvPr>
        </p:nvSpPr>
        <p:spPr/>
        <p:txBody>
          <a:bodyPr>
            <a:normAutofit fontScale="47500" lnSpcReduction="20000"/>
          </a:bodyPr>
          <a:lstStyle/>
          <a:p>
            <a:pPr marL="0" indent="0">
              <a:buNone/>
            </a:pPr>
            <a:r>
              <a:rPr lang="en-US" dirty="0"/>
              <a:t>Question 1 – Is there any petroleum Contamination?</a:t>
            </a:r>
            <a:br>
              <a:rPr lang="en-US" dirty="0"/>
            </a:br>
            <a:r>
              <a:rPr lang="en-US" dirty="0"/>
              <a:t>			What are the potential sources – </a:t>
            </a:r>
          </a:p>
          <a:p>
            <a:pPr marL="0" indent="0">
              <a:buNone/>
            </a:pPr>
            <a:r>
              <a:rPr lang="en-US" dirty="0"/>
              <a:t>			Tanks? </a:t>
            </a:r>
          </a:p>
          <a:p>
            <a:pPr marL="0" indent="0">
              <a:buNone/>
            </a:pPr>
            <a:r>
              <a:rPr lang="en-US" dirty="0"/>
              <a:t>			Piping? </a:t>
            </a:r>
          </a:p>
          <a:p>
            <a:pPr marL="0" indent="0">
              <a:buNone/>
            </a:pPr>
            <a:r>
              <a:rPr lang="en-US" dirty="0"/>
              <a:t>			Dispensers?</a:t>
            </a:r>
          </a:p>
          <a:p>
            <a:pPr marL="0" indent="0">
              <a:buNone/>
            </a:pPr>
            <a:r>
              <a:rPr lang="en-US" dirty="0"/>
              <a:t>			Fill Ports?</a:t>
            </a:r>
            <a:br>
              <a:rPr lang="en-US" dirty="0"/>
            </a:br>
            <a:br>
              <a:rPr lang="en-US" dirty="0"/>
            </a:br>
            <a:r>
              <a:rPr lang="en-US" dirty="0"/>
              <a:t>Question 2 – What is the type and quantity of the contamination?</a:t>
            </a:r>
            <a:br>
              <a:rPr lang="en-US" dirty="0"/>
            </a:br>
            <a:r>
              <a:rPr lang="en-US" dirty="0"/>
              <a:t>			Free product?</a:t>
            </a:r>
            <a:br>
              <a:rPr lang="en-US" dirty="0"/>
            </a:br>
            <a:r>
              <a:rPr lang="en-US" dirty="0"/>
              <a:t>			Soil source?</a:t>
            </a:r>
            <a:br>
              <a:rPr lang="en-US" dirty="0"/>
            </a:br>
            <a:r>
              <a:rPr lang="en-US" dirty="0"/>
              <a:t>			Groundwater Dissolved Component?</a:t>
            </a:r>
          </a:p>
          <a:p>
            <a:pPr marL="0" indent="0">
              <a:buNone/>
            </a:pPr>
            <a:r>
              <a:rPr lang="en-US" dirty="0"/>
              <a:t>			Gasoline, Diesel, Waste Oil, Mixed?</a:t>
            </a:r>
            <a:br>
              <a:rPr lang="en-US" dirty="0"/>
            </a:br>
            <a:br>
              <a:rPr lang="en-US" dirty="0"/>
            </a:br>
            <a:r>
              <a:rPr lang="en-US" dirty="0"/>
              <a:t>Question 3 – What are the concentrations of the contamination?</a:t>
            </a:r>
            <a:br>
              <a:rPr lang="en-US" dirty="0"/>
            </a:br>
            <a:r>
              <a:rPr lang="en-US" dirty="0"/>
              <a:t>			Very elevated concentrations?</a:t>
            </a:r>
            <a:br>
              <a:rPr lang="en-US" dirty="0"/>
            </a:br>
            <a:r>
              <a:rPr lang="en-US" dirty="0"/>
              <a:t>			Below natural attenuation levels?</a:t>
            </a:r>
          </a:p>
          <a:p>
            <a:pPr marL="0" indent="0">
              <a:buNone/>
            </a:pPr>
            <a:endParaRPr lang="en-US" dirty="0"/>
          </a:p>
          <a:p>
            <a:pPr marL="0" indent="0">
              <a:buNone/>
            </a:pPr>
            <a:r>
              <a:rPr lang="en-US" dirty="0"/>
              <a:t>Question 4 – How deep does the contamination go?</a:t>
            </a:r>
          </a:p>
          <a:p>
            <a:pPr marL="0" indent="0">
              <a:buNone/>
            </a:pPr>
            <a:r>
              <a:rPr lang="en-US" dirty="0"/>
              <a:t>			Just in soil?</a:t>
            </a:r>
          </a:p>
          <a:p>
            <a:pPr marL="0" indent="0">
              <a:buNone/>
            </a:pPr>
            <a:r>
              <a:rPr lang="en-US" dirty="0"/>
              <a:t>			Surficial or water table aquifer?</a:t>
            </a:r>
          </a:p>
          <a:p>
            <a:pPr marL="0" indent="0">
              <a:buNone/>
            </a:pPr>
            <a:r>
              <a:rPr lang="en-US" dirty="0"/>
              <a:t>			Deeper aquifer?</a:t>
            </a:r>
            <a:br>
              <a:rPr lang="en-US" dirty="0"/>
            </a:br>
            <a:br>
              <a:rPr lang="en-US" dirty="0"/>
            </a:br>
            <a:r>
              <a:rPr lang="en-US" dirty="0"/>
              <a:t>Question 5 – Does the contamination go offsite?</a:t>
            </a:r>
            <a:br>
              <a:rPr lang="en-US" dirty="0"/>
            </a:br>
            <a:r>
              <a:rPr lang="en-US" dirty="0"/>
              <a:t>			IF yes, procure offsite access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149</a:t>
            </a:fld>
            <a:endParaRPr lang="en-US" dirty="0"/>
          </a:p>
        </p:txBody>
      </p:sp>
    </p:spTree>
    <p:extLst>
      <p:ext uri="{BB962C8B-B14F-4D97-AF65-F5344CB8AC3E}">
        <p14:creationId xmlns:p14="http://schemas.microsoft.com/office/powerpoint/2010/main" val="1888527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Purchase Requisition</a:t>
            </a:r>
          </a:p>
        </p:txBody>
      </p:sp>
      <p:pic>
        <p:nvPicPr>
          <p:cNvPr id="4" name="Content Placeholder 3" descr="Purchase Requisition review screenshot"/>
          <p:cNvPicPr>
            <a:picLocks noGrp="1" noChangeAspect="1"/>
          </p:cNvPicPr>
          <p:nvPr>
            <p:ph idx="1"/>
          </p:nvPr>
        </p:nvPicPr>
        <p:blipFill>
          <a:blip r:embed="rId2"/>
          <a:srcRect l="1322" t="6025" r="1896" b="24100"/>
          <a:stretch>
            <a:fillRect/>
          </a:stretch>
        </p:blipFill>
        <p:spPr>
          <a:xfrm>
            <a:off x="310896" y="1600200"/>
            <a:ext cx="8233608" cy="4535424"/>
          </a:xfrm>
        </p:spPr>
      </p:pic>
    </p:spTree>
    <p:extLst>
      <p:ext uri="{BB962C8B-B14F-4D97-AF65-F5344CB8AC3E}">
        <p14:creationId xmlns:p14="http://schemas.microsoft.com/office/powerpoint/2010/main" val="40100726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Inspection Manual</a:t>
            </a:r>
          </a:p>
        </p:txBody>
      </p:sp>
      <p:sp>
        <p:nvSpPr>
          <p:cNvPr id="3" name="Content Placeholder 2"/>
          <p:cNvSpPr>
            <a:spLocks noGrp="1"/>
          </p:cNvSpPr>
          <p:nvPr>
            <p:ph idx="1"/>
          </p:nvPr>
        </p:nvSpPr>
        <p:spPr/>
        <p:txBody>
          <a:bodyPr>
            <a:normAutofit fontScale="77500" lnSpcReduction="20000"/>
          </a:bodyPr>
          <a:lstStyle/>
          <a:p>
            <a:pPr marL="0" indent="0" algn="ctr">
              <a:buNone/>
            </a:pPr>
            <a:r>
              <a:rPr lang="en-US" sz="3200" b="1" u="sng" dirty="0"/>
              <a:t>Appendix A</a:t>
            </a:r>
          </a:p>
          <a:p>
            <a:r>
              <a:rPr lang="en-US" dirty="0"/>
              <a:t>DEP SOP FS 3000 Soil Sample Collection</a:t>
            </a:r>
          </a:p>
          <a:p>
            <a:r>
              <a:rPr lang="en-US" dirty="0"/>
              <a:t>BPSS SOP PCS-004; October 1,2001 Soil Assessment and Sampling Methods for Petroleum Storage System Sites.</a:t>
            </a:r>
          </a:p>
          <a:p>
            <a:r>
              <a:rPr lang="en-US" dirty="0"/>
              <a:t>SPLP Procedures for Petroleum-Contaminated Sites Memo, March 8, 2010</a:t>
            </a:r>
          </a:p>
          <a:p>
            <a:pPr marL="0" indent="0" algn="ctr">
              <a:buNone/>
            </a:pPr>
            <a:r>
              <a:rPr lang="en-US" sz="3200" b="1" u="sng" dirty="0"/>
              <a:t>Appendix B</a:t>
            </a:r>
          </a:p>
          <a:p>
            <a:r>
              <a:rPr lang="en-US" dirty="0"/>
              <a:t>BPSS SOP PCS-006; May 2, 2005 Design, Installation and Placement of Monitoring Wells</a:t>
            </a:r>
          </a:p>
          <a:p>
            <a:pPr marL="0" indent="0" algn="ctr">
              <a:buNone/>
            </a:pPr>
            <a:r>
              <a:rPr lang="en-US" sz="3200" b="1" u="sng" dirty="0"/>
              <a:t>Appendix C</a:t>
            </a:r>
          </a:p>
          <a:p>
            <a:r>
              <a:rPr lang="en-US" dirty="0"/>
              <a:t>DEP SOP FS 2200 Groundwater Sampling</a:t>
            </a:r>
          </a:p>
          <a:p>
            <a:r>
              <a:rPr lang="en-US" dirty="0"/>
              <a:t>BPSS SOP PCS-005; May 2, 2005 Groundwater Sampling SOPs, Variances and Clarifications for BPSS Sites.</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150</a:t>
            </a:fld>
            <a:endParaRPr lang="en-US" dirty="0"/>
          </a:p>
        </p:txBody>
      </p:sp>
    </p:spTree>
    <p:extLst>
      <p:ext uri="{BB962C8B-B14F-4D97-AF65-F5344CB8AC3E}">
        <p14:creationId xmlns:p14="http://schemas.microsoft.com/office/powerpoint/2010/main" val="25097342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Inspection</a:t>
            </a:r>
          </a:p>
        </p:txBody>
      </p:sp>
      <p:sp>
        <p:nvSpPr>
          <p:cNvPr id="3" name="Content Placeholder 2"/>
          <p:cNvSpPr>
            <a:spLocks noGrp="1"/>
          </p:cNvSpPr>
          <p:nvPr>
            <p:ph idx="1"/>
          </p:nvPr>
        </p:nvSpPr>
        <p:spPr/>
        <p:txBody>
          <a:bodyPr/>
          <a:lstStyle/>
          <a:p>
            <a:pPr marL="0" indent="0" algn="ctr">
              <a:buNone/>
            </a:pPr>
            <a:r>
              <a:rPr lang="en-US" u="sng" dirty="0"/>
              <a:t>Office Preparation</a:t>
            </a:r>
          </a:p>
          <a:p>
            <a:r>
              <a:rPr lang="en-US" dirty="0"/>
              <a:t>Current site map</a:t>
            </a:r>
          </a:p>
          <a:p>
            <a:r>
              <a:rPr lang="en-US" dirty="0"/>
              <a:t>Soil and Groundwater Tables</a:t>
            </a:r>
          </a:p>
          <a:p>
            <a:r>
              <a:rPr lang="en-US" dirty="0"/>
              <a:t>Soil and Groundwater Plume Maps</a:t>
            </a:r>
          </a:p>
          <a:p>
            <a:r>
              <a:rPr lang="en-US" dirty="0"/>
              <a:t>Groundwater Elevation Tables</a:t>
            </a:r>
          </a:p>
          <a:p>
            <a:r>
              <a:rPr lang="en-US" dirty="0"/>
              <a:t>Groundwater Contour Map</a:t>
            </a:r>
          </a:p>
          <a:p>
            <a:r>
              <a:rPr lang="en-US" dirty="0"/>
              <a:t>General Monitoring Well Construction Details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151</a:t>
            </a:fld>
            <a:endParaRPr lang="en-US" dirty="0"/>
          </a:p>
        </p:txBody>
      </p:sp>
    </p:spTree>
    <p:extLst>
      <p:ext uri="{BB962C8B-B14F-4D97-AF65-F5344CB8AC3E}">
        <p14:creationId xmlns:p14="http://schemas.microsoft.com/office/powerpoint/2010/main" val="120334954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Inspection</a:t>
            </a:r>
          </a:p>
        </p:txBody>
      </p:sp>
      <p:sp>
        <p:nvSpPr>
          <p:cNvPr id="3" name="Content Placeholder 2"/>
          <p:cNvSpPr>
            <a:spLocks noGrp="1"/>
          </p:cNvSpPr>
          <p:nvPr>
            <p:ph idx="1"/>
          </p:nvPr>
        </p:nvSpPr>
        <p:spPr/>
        <p:txBody>
          <a:bodyPr/>
          <a:lstStyle/>
          <a:p>
            <a:pPr marL="0" indent="0" algn="ctr">
              <a:buNone/>
            </a:pPr>
            <a:r>
              <a:rPr lang="en-US" u="sng" dirty="0"/>
              <a:t>Surface Covering</a:t>
            </a:r>
          </a:p>
          <a:p>
            <a:r>
              <a:rPr lang="en-US" dirty="0"/>
              <a:t>Walk about the site.</a:t>
            </a:r>
          </a:p>
          <a:p>
            <a:r>
              <a:rPr lang="en-US" dirty="0"/>
              <a:t>Note: surface covering (concrete, asphalt, grass or gravel)</a:t>
            </a:r>
          </a:p>
          <a:p>
            <a:r>
              <a:rPr lang="en-US" dirty="0"/>
              <a:t>Power poles, buildings, Canopies/Overhangs</a:t>
            </a:r>
          </a:p>
          <a:p>
            <a:pPr marL="0" indent="0">
              <a:buNone/>
            </a:pPr>
            <a:endParaRPr lang="en-US" dirty="0"/>
          </a:p>
          <a:p>
            <a:pPr marL="0" indent="0">
              <a:buNone/>
            </a:pPr>
            <a:r>
              <a:rPr lang="en-US" b="1" dirty="0"/>
              <a:t>Note</a:t>
            </a:r>
            <a:r>
              <a:rPr lang="en-US" dirty="0"/>
              <a:t>: Photographs are very important, particularly areas of broken or subsiding pavement, damaged structures, etc. </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152</a:t>
            </a:fld>
            <a:endParaRPr lang="en-US" dirty="0"/>
          </a:p>
        </p:txBody>
      </p:sp>
    </p:spTree>
    <p:extLst>
      <p:ext uri="{BB962C8B-B14F-4D97-AF65-F5344CB8AC3E}">
        <p14:creationId xmlns:p14="http://schemas.microsoft.com/office/powerpoint/2010/main" val="30728548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Inspection</a:t>
            </a:r>
          </a:p>
        </p:txBody>
      </p:sp>
      <p:sp>
        <p:nvSpPr>
          <p:cNvPr id="3" name="Content Placeholder 2"/>
          <p:cNvSpPr>
            <a:spLocks noGrp="1"/>
          </p:cNvSpPr>
          <p:nvPr>
            <p:ph idx="1"/>
          </p:nvPr>
        </p:nvSpPr>
        <p:spPr/>
        <p:txBody>
          <a:bodyPr/>
          <a:lstStyle/>
          <a:p>
            <a:pPr marL="0" indent="0">
              <a:buNone/>
            </a:pPr>
            <a:r>
              <a:rPr lang="en-US" dirty="0"/>
              <a:t>Underground Utilities (water, sewer, gas, telephone, fiber optics, electric, storm drains, etc.)</a:t>
            </a:r>
          </a:p>
          <a:p>
            <a:pPr marL="0" indent="0" algn="ctr">
              <a:buNone/>
            </a:pPr>
            <a:r>
              <a:rPr lang="en-US" b="1" dirty="0"/>
              <a:t>Call Sunshine 811, 48 </a:t>
            </a:r>
            <a:r>
              <a:rPr lang="en-US" b="1" dirty="0" err="1"/>
              <a:t>hrs</a:t>
            </a:r>
            <a:r>
              <a:rPr lang="en-US" b="1" dirty="0"/>
              <a:t> before drilling.</a:t>
            </a:r>
          </a:p>
          <a:p>
            <a:pPr algn="ctr"/>
            <a:endParaRPr lang="en-US" b="1" dirty="0"/>
          </a:p>
          <a:p>
            <a:pPr marL="0" indent="0">
              <a:buNone/>
            </a:pPr>
            <a:r>
              <a:rPr lang="en-US" dirty="0"/>
              <a:t>Above Ground Utilities and other Overhead Obstructions (power lines, telephone, cable lines, tree limbs, </a:t>
            </a:r>
            <a:r>
              <a:rPr lang="en-US" dirty="0" err="1"/>
              <a:t>canopies,etc</a:t>
            </a:r>
            <a:r>
              <a:rPr lang="en-US" dirty="0"/>
              <a:t>.)</a:t>
            </a:r>
          </a:p>
          <a:p>
            <a:pPr marL="0" indent="0" algn="ctr">
              <a:buNone/>
            </a:pPr>
            <a:r>
              <a:rPr lang="en-US" b="1" dirty="0"/>
              <a:t>Can affect where drilling can take place</a:t>
            </a:r>
            <a:r>
              <a:rPr lang="en-US" dirty="0"/>
              <a:t>.</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153</a:t>
            </a:fld>
            <a:endParaRPr lang="en-US" dirty="0"/>
          </a:p>
        </p:txBody>
      </p:sp>
    </p:spTree>
    <p:extLst>
      <p:ext uri="{BB962C8B-B14F-4D97-AF65-F5344CB8AC3E}">
        <p14:creationId xmlns:p14="http://schemas.microsoft.com/office/powerpoint/2010/main" val="14049154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Inspection</a:t>
            </a:r>
          </a:p>
        </p:txBody>
      </p:sp>
      <p:sp>
        <p:nvSpPr>
          <p:cNvPr id="3" name="Content Placeholder 2"/>
          <p:cNvSpPr>
            <a:spLocks noGrp="1"/>
          </p:cNvSpPr>
          <p:nvPr>
            <p:ph idx="1"/>
          </p:nvPr>
        </p:nvSpPr>
        <p:spPr/>
        <p:txBody>
          <a:bodyPr/>
          <a:lstStyle/>
          <a:p>
            <a:pPr marL="0" indent="0" algn="ctr">
              <a:buNone/>
            </a:pPr>
            <a:r>
              <a:rPr lang="en-US" sz="3200" b="1" dirty="0"/>
              <a:t>Petroleum Storage Tanks, Piping, and Electric Lines</a:t>
            </a:r>
          </a:p>
          <a:p>
            <a:endParaRPr lang="en-US" dirty="0"/>
          </a:p>
          <a:p>
            <a:r>
              <a:rPr lang="en-US" dirty="0"/>
              <a:t>As built drawings</a:t>
            </a:r>
          </a:p>
          <a:p>
            <a:r>
              <a:rPr lang="en-US" dirty="0"/>
              <a:t>Visual surface indications</a:t>
            </a:r>
          </a:p>
          <a:p>
            <a:r>
              <a:rPr lang="en-US" dirty="0"/>
              <a:t>Talk to Facility Manager</a:t>
            </a:r>
          </a:p>
          <a:p>
            <a:pPr marL="0" indent="0" algn="ctr">
              <a:buNone/>
            </a:pPr>
            <a:endParaRPr lang="en-US" b="1"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154</a:t>
            </a:fld>
            <a:endParaRPr lang="en-US" dirty="0"/>
          </a:p>
        </p:txBody>
      </p:sp>
    </p:spTree>
    <p:extLst>
      <p:ext uri="{BB962C8B-B14F-4D97-AF65-F5344CB8AC3E}">
        <p14:creationId xmlns:p14="http://schemas.microsoft.com/office/powerpoint/2010/main" val="288303115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Inspection</a:t>
            </a:r>
          </a:p>
        </p:txBody>
      </p:sp>
      <p:sp>
        <p:nvSpPr>
          <p:cNvPr id="3" name="Content Placeholder 2"/>
          <p:cNvSpPr>
            <a:spLocks noGrp="1"/>
          </p:cNvSpPr>
          <p:nvPr>
            <p:ph idx="1"/>
          </p:nvPr>
        </p:nvSpPr>
        <p:spPr/>
        <p:txBody>
          <a:bodyPr/>
          <a:lstStyle/>
          <a:p>
            <a:pPr marL="0" indent="0" algn="ctr">
              <a:buNone/>
            </a:pPr>
            <a:r>
              <a:rPr lang="en-US" sz="3200" b="1" u="sng" dirty="0"/>
              <a:t>What is around the site?</a:t>
            </a:r>
          </a:p>
          <a:p>
            <a:pPr marL="0" indent="0">
              <a:buNone/>
            </a:pPr>
            <a:endParaRPr lang="en-US" dirty="0"/>
          </a:p>
          <a:p>
            <a:pPr marL="0" indent="0">
              <a:buNone/>
            </a:pPr>
            <a:r>
              <a:rPr lang="en-US" dirty="0"/>
              <a:t>	Other Gasoline Stations</a:t>
            </a:r>
          </a:p>
          <a:p>
            <a:pPr marL="0" indent="0">
              <a:buNone/>
            </a:pPr>
            <a:r>
              <a:rPr lang="en-US" dirty="0"/>
              <a:t>	Dry Cleaning Operations</a:t>
            </a:r>
          </a:p>
          <a:p>
            <a:pPr marL="0" indent="0">
              <a:buNone/>
            </a:pPr>
            <a:r>
              <a:rPr lang="en-US" dirty="0"/>
              <a:t>	RCRA Small Quantity Generators</a:t>
            </a:r>
          </a:p>
          <a:p>
            <a:pPr marL="0" indent="0">
              <a:buNone/>
            </a:pPr>
            <a:r>
              <a:rPr lang="en-US" dirty="0"/>
              <a:t>	Basements</a:t>
            </a:r>
          </a:p>
          <a:p>
            <a:pPr marL="0" indent="0">
              <a:buNone/>
            </a:pPr>
            <a:r>
              <a:rPr lang="en-US" dirty="0"/>
              <a:t>	FDOH Potable Well Survey</a:t>
            </a:r>
          </a:p>
          <a:p>
            <a:pPr marL="0" indent="0">
              <a:buNone/>
            </a:pPr>
            <a:r>
              <a:rPr lang="en-US" dirty="0"/>
              <a:t>	Other Potable Wells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155</a:t>
            </a:fld>
            <a:endParaRPr lang="en-US" dirty="0"/>
          </a:p>
        </p:txBody>
      </p:sp>
    </p:spTree>
    <p:extLst>
      <p:ext uri="{BB962C8B-B14F-4D97-AF65-F5344CB8AC3E}">
        <p14:creationId xmlns:p14="http://schemas.microsoft.com/office/powerpoint/2010/main" val="372633169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Inspection</a:t>
            </a:r>
          </a:p>
        </p:txBody>
      </p:sp>
      <p:sp>
        <p:nvSpPr>
          <p:cNvPr id="3" name="Content Placeholder 2"/>
          <p:cNvSpPr>
            <a:spLocks noGrp="1"/>
          </p:cNvSpPr>
          <p:nvPr>
            <p:ph idx="1"/>
          </p:nvPr>
        </p:nvSpPr>
        <p:spPr/>
        <p:txBody>
          <a:bodyPr>
            <a:normAutofit/>
          </a:bodyPr>
          <a:lstStyle/>
          <a:p>
            <a:pPr marL="0" indent="0" algn="ctr">
              <a:buNone/>
            </a:pPr>
            <a:r>
              <a:rPr lang="en-US" sz="3200" b="1" u="sng" dirty="0"/>
              <a:t>Soil Assessment</a:t>
            </a:r>
          </a:p>
          <a:p>
            <a:r>
              <a:rPr lang="en-US" dirty="0"/>
              <a:t>Purpose and Goal of the Soil Assessment</a:t>
            </a:r>
          </a:p>
          <a:p>
            <a:r>
              <a:rPr lang="en-US" dirty="0"/>
              <a:t>All Potential Source Areas Assessed</a:t>
            </a:r>
          </a:p>
          <a:p>
            <a:r>
              <a:rPr lang="en-US" dirty="0"/>
              <a:t>Lithology</a:t>
            </a:r>
          </a:p>
          <a:p>
            <a:r>
              <a:rPr lang="en-US" dirty="0"/>
              <a:t>Depth to </a:t>
            </a:r>
            <a:r>
              <a:rPr lang="en-US" dirty="0" err="1"/>
              <a:t>Vadose</a:t>
            </a:r>
            <a:r>
              <a:rPr lang="en-US" dirty="0"/>
              <a:t> Zone and Water Table</a:t>
            </a:r>
          </a:p>
          <a:p>
            <a:r>
              <a:rPr lang="en-US" dirty="0"/>
              <a:t>Travel Pathways</a:t>
            </a:r>
          </a:p>
          <a:p>
            <a:r>
              <a:rPr lang="en-US" dirty="0"/>
              <a:t>Is Contamination going Off-site</a:t>
            </a:r>
          </a:p>
          <a:p>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156</a:t>
            </a:fld>
            <a:endParaRPr lang="en-US" dirty="0"/>
          </a:p>
        </p:txBody>
      </p:sp>
    </p:spTree>
    <p:extLst>
      <p:ext uri="{BB962C8B-B14F-4D97-AF65-F5344CB8AC3E}">
        <p14:creationId xmlns:p14="http://schemas.microsoft.com/office/powerpoint/2010/main" val="14039414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Inspection</a:t>
            </a:r>
          </a:p>
        </p:txBody>
      </p:sp>
      <p:sp>
        <p:nvSpPr>
          <p:cNvPr id="3" name="Content Placeholder 2"/>
          <p:cNvSpPr>
            <a:spLocks noGrp="1"/>
          </p:cNvSpPr>
          <p:nvPr>
            <p:ph idx="1"/>
          </p:nvPr>
        </p:nvSpPr>
        <p:spPr/>
        <p:txBody>
          <a:bodyPr/>
          <a:lstStyle/>
          <a:p>
            <a:pPr marL="0" indent="0" algn="ctr">
              <a:buNone/>
            </a:pPr>
            <a:r>
              <a:rPr lang="en-US" dirty="0"/>
              <a:t> </a:t>
            </a:r>
            <a:r>
              <a:rPr lang="en-US" sz="3200" b="1" u="sng" dirty="0"/>
              <a:t>Groundwater Assessment</a:t>
            </a:r>
          </a:p>
          <a:p>
            <a:r>
              <a:rPr lang="en-US" dirty="0"/>
              <a:t>Purpose and Goal of the GW Assessment</a:t>
            </a:r>
          </a:p>
          <a:p>
            <a:r>
              <a:rPr lang="en-US" dirty="0"/>
              <a:t>Delineate Free Product and Dissolved Phase areas</a:t>
            </a:r>
          </a:p>
          <a:p>
            <a:r>
              <a:rPr lang="en-US" dirty="0"/>
              <a:t>Vertical Extent of Contaminant Plume</a:t>
            </a:r>
          </a:p>
          <a:p>
            <a:r>
              <a:rPr lang="en-US" dirty="0"/>
              <a:t>Travel Pathways</a:t>
            </a:r>
          </a:p>
          <a:p>
            <a:r>
              <a:rPr lang="en-US" dirty="0"/>
              <a:t>GW Elevation and Flow Direction</a:t>
            </a:r>
          </a:p>
          <a:p>
            <a:r>
              <a:rPr lang="en-US" dirty="0"/>
              <a:t>Is Contamination going Off-site</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157</a:t>
            </a:fld>
            <a:endParaRPr lang="en-US" dirty="0"/>
          </a:p>
        </p:txBody>
      </p:sp>
    </p:spTree>
    <p:extLst>
      <p:ext uri="{BB962C8B-B14F-4D97-AF65-F5344CB8AC3E}">
        <p14:creationId xmlns:p14="http://schemas.microsoft.com/office/powerpoint/2010/main" val="80734359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a:t>
            </a:r>
          </a:p>
        </p:txBody>
      </p:sp>
      <p:sp>
        <p:nvSpPr>
          <p:cNvPr id="3" name="Content Placeholder 2"/>
          <p:cNvSpPr>
            <a:spLocks noGrp="1"/>
          </p:cNvSpPr>
          <p:nvPr>
            <p:ph idx="1"/>
          </p:nvPr>
        </p:nvSpPr>
        <p:spPr/>
        <p:txBody>
          <a:bodyPr/>
          <a:lstStyle/>
          <a:p>
            <a:r>
              <a:rPr lang="en-US" dirty="0"/>
              <a:t>Pre-Discussion before Site Inspection with Site Manager.</a:t>
            </a:r>
          </a:p>
          <a:p>
            <a:r>
              <a:rPr lang="en-US" dirty="0"/>
              <a:t>Friendly but informative discussions with Contractor Field Supervisor</a:t>
            </a:r>
          </a:p>
          <a:p>
            <a:r>
              <a:rPr lang="en-US" dirty="0"/>
              <a:t>Communications between Inspector, Site Manager and Field Supervisor if problems or issues arise.</a:t>
            </a:r>
          </a:p>
          <a:p>
            <a:r>
              <a:rPr lang="en-US" dirty="0"/>
              <a:t>Will Result in better Management Control and Informative Field Inspection Report</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158</a:t>
            </a:fld>
            <a:endParaRPr lang="en-US" dirty="0"/>
          </a:p>
        </p:txBody>
      </p:sp>
    </p:spTree>
    <p:extLst>
      <p:ext uri="{BB962C8B-B14F-4D97-AF65-F5344CB8AC3E}">
        <p14:creationId xmlns:p14="http://schemas.microsoft.com/office/powerpoint/2010/main" val="22463119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CA950DE-4DE7-4DAE-A8A1-D7FF25CA807F}" type="slidenum">
              <a:rPr lang="en-US" smtClean="0"/>
              <a:pPr/>
              <a:t>159</a:t>
            </a:fld>
            <a:endParaRPr lang="en-US" dirty="0"/>
          </a:p>
        </p:txBody>
      </p:sp>
      <p:pic>
        <p:nvPicPr>
          <p:cNvPr id="6146" name="Picture 2" descr="Decorativ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2365" y="1783620"/>
            <a:ext cx="4237036" cy="4237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436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Review Scope of Work &amp; Rate Sheet</a:t>
            </a:r>
          </a:p>
        </p:txBody>
      </p:sp>
      <p:pic>
        <p:nvPicPr>
          <p:cNvPr id="6" name="Content Placeholder 5" descr="Scope of Work &amp; Rate Sheet review screenshot"/>
          <p:cNvPicPr>
            <a:picLocks noGrp="1" noChangeAspect="1"/>
          </p:cNvPicPr>
          <p:nvPr>
            <p:ph idx="1"/>
          </p:nvPr>
        </p:nvPicPr>
        <p:blipFill>
          <a:blip r:embed="rId2"/>
          <a:srcRect l="1463" t="60469" r="2588"/>
          <a:stretch>
            <a:fillRect/>
          </a:stretch>
        </p:blipFill>
        <p:spPr>
          <a:xfrm>
            <a:off x="228604" y="3581400"/>
            <a:ext cx="8767571" cy="2889504"/>
          </a:xfrm>
        </p:spPr>
      </p:pic>
      <p:sp>
        <p:nvSpPr>
          <p:cNvPr id="8" name="TextBox 7"/>
          <p:cNvSpPr txBox="1"/>
          <p:nvPr/>
        </p:nvSpPr>
        <p:spPr>
          <a:xfrm>
            <a:off x="609600" y="1295408"/>
            <a:ext cx="7924800" cy="2031325"/>
          </a:xfrm>
          <a:prstGeom prst="rect">
            <a:avLst/>
          </a:prstGeom>
          <a:noFill/>
        </p:spPr>
        <p:txBody>
          <a:bodyPr wrap="square" rtlCol="0">
            <a:spAutoFit/>
          </a:bodyPr>
          <a:lstStyle/>
          <a:p>
            <a:pPr>
              <a:buFont typeface="Arial"/>
              <a:buChar char="•"/>
            </a:pPr>
            <a:r>
              <a:rPr lang="en-US" dirty="0"/>
              <a:t> The site manager must download the the scope of work and Rate Sheet, Invoice &amp; Release of Claims documents.</a:t>
            </a:r>
          </a:p>
          <a:p>
            <a:pPr>
              <a:buFont typeface="Arial"/>
              <a:buChar char="•"/>
            </a:pPr>
            <a:endParaRPr lang="en-US" dirty="0"/>
          </a:p>
          <a:p>
            <a:pPr>
              <a:buFont typeface="Arial"/>
              <a:buChar char="•"/>
            </a:pPr>
            <a:r>
              <a:rPr lang="en-US" dirty="0"/>
              <a:t>  This must be done prior to the approval of the PR.</a:t>
            </a:r>
          </a:p>
          <a:p>
            <a:pPr>
              <a:buFont typeface="Arial"/>
              <a:buChar char="•"/>
            </a:pPr>
            <a:endParaRPr lang="en-US" dirty="0"/>
          </a:p>
          <a:p>
            <a:pPr>
              <a:buFont typeface="Arial"/>
              <a:buChar char="•"/>
            </a:pPr>
            <a:r>
              <a:rPr lang="en-US" dirty="0"/>
              <a:t>  If any corrections are needed the Site Manager should notify the creator of the PR. (Creator name is located in the attachment section)</a:t>
            </a:r>
          </a:p>
        </p:txBody>
      </p:sp>
    </p:spTree>
    <p:extLst>
      <p:ext uri="{BB962C8B-B14F-4D97-AF65-F5344CB8AC3E}">
        <p14:creationId xmlns:p14="http://schemas.microsoft.com/office/powerpoint/2010/main" val="5535060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Remediation </a:t>
            </a:r>
          </a:p>
        </p:txBody>
      </p:sp>
      <p:sp>
        <p:nvSpPr>
          <p:cNvPr id="3" name="Content Placeholder 2"/>
          <p:cNvSpPr>
            <a:spLocks noGrp="1"/>
          </p:cNvSpPr>
          <p:nvPr>
            <p:ph idx="1"/>
          </p:nvPr>
        </p:nvSpPr>
        <p:spPr>
          <a:xfrm>
            <a:off x="533400" y="1600206"/>
            <a:ext cx="8229600" cy="4525963"/>
          </a:xfrm>
        </p:spPr>
        <p:txBody>
          <a:bodyPr>
            <a:normAutofit/>
          </a:bodyPr>
          <a:lstStyle/>
          <a:p>
            <a:pPr marL="0" indent="0">
              <a:buNone/>
            </a:pPr>
            <a:endParaRPr lang="en-US" sz="4000" dirty="0"/>
          </a:p>
          <a:p>
            <a:pPr marL="0" indent="0" algn="ctr">
              <a:buNone/>
            </a:pPr>
            <a:r>
              <a:rPr lang="en-US" sz="4000" dirty="0"/>
              <a:t>Purpose, Strategy and Role</a:t>
            </a:r>
            <a:br>
              <a:rPr lang="en-US" sz="4000" dirty="0"/>
            </a:br>
            <a:r>
              <a:rPr lang="en-US" sz="4000" dirty="0"/>
              <a:t>of the</a:t>
            </a:r>
            <a:br>
              <a:rPr lang="en-US" sz="4000" dirty="0"/>
            </a:br>
            <a:r>
              <a:rPr lang="en-US" sz="4000" dirty="0"/>
              <a:t>Site &amp; RA Systems Inspector</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160</a:t>
            </a:fld>
            <a:endParaRPr lang="en-US" dirty="0"/>
          </a:p>
        </p:txBody>
      </p:sp>
    </p:spTree>
    <p:extLst>
      <p:ext uri="{BB962C8B-B14F-4D97-AF65-F5344CB8AC3E}">
        <p14:creationId xmlns:p14="http://schemas.microsoft.com/office/powerpoint/2010/main" val="33342576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The Purpose for the Site &amp; RA Inspections is to     ensure the systems are running at optimum efficiency levels as presented in the approved RAP, LSRAP or RAPMOD.</a:t>
            </a:r>
          </a:p>
          <a:p>
            <a:pPr marL="0" indent="0">
              <a:buNone/>
            </a:pPr>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161</a:t>
            </a:fld>
            <a:endParaRPr lang="en-US" dirty="0"/>
          </a:p>
        </p:txBody>
      </p:sp>
    </p:spTree>
    <p:extLst>
      <p:ext uri="{BB962C8B-B14F-4D97-AF65-F5344CB8AC3E}">
        <p14:creationId xmlns:p14="http://schemas.microsoft.com/office/powerpoint/2010/main" val="223999937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a:t>
            </a:r>
          </a:p>
        </p:txBody>
      </p:sp>
      <p:sp>
        <p:nvSpPr>
          <p:cNvPr id="3" name="Content Placeholder 2"/>
          <p:cNvSpPr>
            <a:spLocks noGrp="1"/>
          </p:cNvSpPr>
          <p:nvPr>
            <p:ph idx="1"/>
          </p:nvPr>
        </p:nvSpPr>
        <p:spPr/>
        <p:txBody>
          <a:bodyPr/>
          <a:lstStyle/>
          <a:p>
            <a:r>
              <a:rPr lang="en-US" sz="1600" dirty="0"/>
              <a:t>Meetings between:</a:t>
            </a:r>
          </a:p>
          <a:p>
            <a:pPr lvl="1"/>
            <a:r>
              <a:rPr lang="en-US" sz="1600" dirty="0"/>
              <a:t>Contractor</a:t>
            </a:r>
          </a:p>
          <a:p>
            <a:pPr lvl="1"/>
            <a:r>
              <a:rPr lang="en-US" sz="1600" dirty="0"/>
              <a:t>Site Manager</a:t>
            </a:r>
          </a:p>
          <a:p>
            <a:pPr lvl="1"/>
            <a:r>
              <a:rPr lang="en-US" sz="1600" dirty="0"/>
              <a:t>PE</a:t>
            </a:r>
          </a:p>
          <a:p>
            <a:pPr lvl="1"/>
            <a:r>
              <a:rPr lang="en-US" sz="1600" dirty="0"/>
              <a:t>Inspector</a:t>
            </a:r>
          </a:p>
          <a:p>
            <a:pPr marL="457200" lvl="1" indent="0">
              <a:buNone/>
            </a:pPr>
            <a:endParaRPr lang="en-US" sz="1600" dirty="0"/>
          </a:p>
          <a:p>
            <a:r>
              <a:rPr lang="en-US" sz="2000" dirty="0"/>
              <a:t>To determine:</a:t>
            </a:r>
          </a:p>
          <a:p>
            <a:pPr lvl="1">
              <a:lnSpc>
                <a:spcPct val="150000"/>
              </a:lnSpc>
              <a:buFont typeface="Wingdings" panose="05000000000000000000" pitchFamily="2" charset="2"/>
              <a:buChar char="ü"/>
            </a:pPr>
            <a:r>
              <a:rPr lang="en-US" sz="1600" dirty="0"/>
              <a:t>What changes need to be made to system</a:t>
            </a:r>
          </a:p>
          <a:p>
            <a:pPr lvl="1">
              <a:lnSpc>
                <a:spcPct val="150000"/>
              </a:lnSpc>
              <a:buFont typeface="Wingdings" panose="05000000000000000000" pitchFamily="2" charset="2"/>
              <a:buChar char="ü"/>
            </a:pPr>
            <a:r>
              <a:rPr lang="en-US" sz="1600" dirty="0"/>
              <a:t>Is a RAP modification necessary</a:t>
            </a:r>
          </a:p>
          <a:p>
            <a:pPr lvl="1">
              <a:lnSpc>
                <a:spcPct val="150000"/>
              </a:lnSpc>
              <a:buFont typeface="Wingdings" panose="05000000000000000000" pitchFamily="2" charset="2"/>
              <a:buChar char="ü"/>
            </a:pPr>
            <a:r>
              <a:rPr lang="en-US" sz="1600" dirty="0"/>
              <a:t>Is the system is ineffective and another course of action entirely is encouraged to achieve closure at the site.</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162</a:t>
            </a:fld>
            <a:endParaRPr lang="en-US" dirty="0"/>
          </a:p>
        </p:txBody>
      </p:sp>
    </p:spTree>
    <p:extLst>
      <p:ext uri="{BB962C8B-B14F-4D97-AF65-F5344CB8AC3E}">
        <p14:creationId xmlns:p14="http://schemas.microsoft.com/office/powerpoint/2010/main" val="19154122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a:t>
            </a:r>
          </a:p>
        </p:txBody>
      </p:sp>
      <p:sp>
        <p:nvSpPr>
          <p:cNvPr id="3" name="Content Placeholder 2"/>
          <p:cNvSpPr>
            <a:spLocks noGrp="1"/>
          </p:cNvSpPr>
          <p:nvPr>
            <p:ph idx="1"/>
          </p:nvPr>
        </p:nvSpPr>
        <p:spPr/>
        <p:txBody>
          <a:bodyPr/>
          <a:lstStyle/>
          <a:p>
            <a:pPr>
              <a:lnSpc>
                <a:spcPct val="150000"/>
              </a:lnSpc>
              <a:buFont typeface="Wingdings" panose="05000000000000000000" pitchFamily="2" charset="2"/>
              <a:buChar char="v"/>
            </a:pPr>
            <a:r>
              <a:rPr lang="en-US" dirty="0"/>
              <a:t>Inspect the Site and RA Systems</a:t>
            </a:r>
          </a:p>
          <a:p>
            <a:pPr>
              <a:lnSpc>
                <a:spcPct val="150000"/>
              </a:lnSpc>
              <a:buFont typeface="Wingdings" panose="05000000000000000000" pitchFamily="2" charset="2"/>
              <a:buChar char="v"/>
            </a:pPr>
            <a:r>
              <a:rPr lang="en-US" dirty="0"/>
              <a:t>Provide real time feedback on site conditions to Site Managers and Contractors</a:t>
            </a:r>
          </a:p>
          <a:p>
            <a:pPr>
              <a:lnSpc>
                <a:spcPct val="150000"/>
              </a:lnSpc>
              <a:buFont typeface="Wingdings" panose="05000000000000000000" pitchFamily="2" charset="2"/>
              <a:buChar char="v"/>
            </a:pPr>
            <a:r>
              <a:rPr lang="en-US" dirty="0"/>
              <a:t>Take appropriate actions at their sites.</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163</a:t>
            </a:fld>
            <a:endParaRPr lang="en-US" dirty="0"/>
          </a:p>
        </p:txBody>
      </p:sp>
    </p:spTree>
    <p:extLst>
      <p:ext uri="{BB962C8B-B14F-4D97-AF65-F5344CB8AC3E}">
        <p14:creationId xmlns:p14="http://schemas.microsoft.com/office/powerpoint/2010/main" val="19212744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THE INSPECTION PROGRAM WILL</a:t>
            </a:r>
          </a:p>
        </p:txBody>
      </p:sp>
      <p:sp>
        <p:nvSpPr>
          <p:cNvPr id="3" name="Content Placeholder 2"/>
          <p:cNvSpPr>
            <a:spLocks noGrp="1"/>
          </p:cNvSpPr>
          <p:nvPr>
            <p:ph idx="1"/>
          </p:nvPr>
        </p:nvSpPr>
        <p:spPr/>
        <p:txBody>
          <a:bodyPr>
            <a:normAutofit lnSpcReduction="10000"/>
          </a:bodyPr>
          <a:lstStyle/>
          <a:p>
            <a:pPr lvl="0"/>
            <a:r>
              <a:rPr lang="en-US" sz="1600" dirty="0"/>
              <a:t>Document and report systems that are off-line or not operating properly which facilitates faster problem resolution and higher system run times.</a:t>
            </a:r>
          </a:p>
          <a:p>
            <a:pPr marL="0" lvl="0" indent="0">
              <a:buNone/>
            </a:pPr>
            <a:endParaRPr lang="en-US" sz="1600" dirty="0"/>
          </a:p>
          <a:p>
            <a:pPr lvl="0"/>
            <a:r>
              <a:rPr lang="en-US" sz="1600" dirty="0"/>
              <a:t>Confirm that corrective actions are being implemented in a timely manner by contractors.</a:t>
            </a:r>
          </a:p>
          <a:p>
            <a:pPr marL="0" lvl="0" indent="0">
              <a:buNone/>
            </a:pPr>
            <a:endParaRPr lang="en-US" sz="1600" dirty="0"/>
          </a:p>
          <a:p>
            <a:pPr lvl="0"/>
            <a:r>
              <a:rPr lang="en-US" sz="1600" dirty="0"/>
              <a:t>Reporting of health and safety related issues to contractors and site managers which minimizes program risk.</a:t>
            </a:r>
          </a:p>
          <a:p>
            <a:pPr marL="0" lvl="0" indent="0">
              <a:buNone/>
            </a:pPr>
            <a:endParaRPr lang="en-US" sz="1600" dirty="0"/>
          </a:p>
          <a:p>
            <a:pPr lvl="0"/>
            <a:r>
              <a:rPr lang="en-US" sz="1600" dirty="0"/>
              <a:t>Maintains a presence in the field to observe contractor performance to confirm compliance with SOP guidance.</a:t>
            </a:r>
          </a:p>
          <a:p>
            <a:pPr marL="0" lvl="0" indent="0">
              <a:buNone/>
            </a:pPr>
            <a:endParaRPr lang="en-US" sz="1600" dirty="0"/>
          </a:p>
          <a:p>
            <a:r>
              <a:rPr lang="en-US" sz="1600" dirty="0"/>
              <a:t>Teams would then provide justification to the Program Administrator:</a:t>
            </a:r>
          </a:p>
          <a:p>
            <a:pPr lvl="1"/>
            <a:r>
              <a:rPr lang="en-US" sz="1600" dirty="0"/>
              <a:t>For continued operation of these systems along with anticipated cost projections to do so</a:t>
            </a:r>
          </a:p>
          <a:p>
            <a:pPr lvl="1"/>
            <a:r>
              <a:rPr lang="en-US" sz="1600" dirty="0"/>
              <a:t>Recommend discontinuing operation taking into consideration PARM or Long Term NAM procedures.</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164</a:t>
            </a:fld>
            <a:endParaRPr lang="en-US" dirty="0"/>
          </a:p>
        </p:txBody>
      </p:sp>
    </p:spTree>
    <p:extLst>
      <p:ext uri="{BB962C8B-B14F-4D97-AF65-F5344CB8AC3E}">
        <p14:creationId xmlns:p14="http://schemas.microsoft.com/office/powerpoint/2010/main" val="27619990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Remediation</a:t>
            </a:r>
          </a:p>
        </p:txBody>
      </p:sp>
      <p:sp>
        <p:nvSpPr>
          <p:cNvPr id="3" name="Content Placeholder 2"/>
          <p:cNvSpPr>
            <a:spLocks noGrp="1"/>
          </p:cNvSpPr>
          <p:nvPr>
            <p:ph idx="1"/>
          </p:nvPr>
        </p:nvSpPr>
        <p:spPr/>
        <p:txBody>
          <a:bodyPr>
            <a:normAutofit/>
          </a:bodyPr>
          <a:lstStyle/>
          <a:p>
            <a:pPr marL="0" indent="0" algn="ctr">
              <a:buNone/>
            </a:pPr>
            <a:endParaRPr lang="en-US" sz="4800" dirty="0"/>
          </a:p>
          <a:p>
            <a:pPr marL="0" indent="0" algn="ctr">
              <a:buNone/>
            </a:pPr>
            <a:endParaRPr lang="en-US" sz="4800" dirty="0"/>
          </a:p>
          <a:p>
            <a:pPr marL="0" indent="0" algn="ctr">
              <a:buNone/>
            </a:pPr>
            <a:r>
              <a:rPr lang="en-US" sz="4800" dirty="0"/>
              <a:t>Systems &amp; Equipment</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165</a:t>
            </a:fld>
            <a:endParaRPr lang="en-US" dirty="0"/>
          </a:p>
        </p:txBody>
      </p:sp>
    </p:spTree>
    <p:extLst>
      <p:ext uri="{BB962C8B-B14F-4D97-AF65-F5344CB8AC3E}">
        <p14:creationId xmlns:p14="http://schemas.microsoft.com/office/powerpoint/2010/main" val="155154469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INSPECTIONS</a:t>
            </a:r>
          </a:p>
        </p:txBody>
      </p:sp>
      <p:sp>
        <p:nvSpPr>
          <p:cNvPr id="17" name="Content Placeholder 16"/>
          <p:cNvSpPr>
            <a:spLocks noGrp="1"/>
          </p:cNvSpPr>
          <p:nvPr>
            <p:ph sz="half" idx="1"/>
          </p:nvPr>
        </p:nvSpPr>
        <p:spPr/>
        <p:txBody>
          <a:bodyPr>
            <a:normAutofit fontScale="62500" lnSpcReduction="20000"/>
          </a:bodyPr>
          <a:lstStyle/>
          <a:p>
            <a:r>
              <a:rPr lang="en-US" dirty="0"/>
              <a:t>Document everything!</a:t>
            </a:r>
          </a:p>
          <a:p>
            <a:endParaRPr lang="en-US" dirty="0"/>
          </a:p>
          <a:p>
            <a:r>
              <a:rPr lang="en-US" dirty="0"/>
              <a:t>Have a Site Plan &amp; AS-</a:t>
            </a:r>
            <a:r>
              <a:rPr lang="en-US" dirty="0" err="1"/>
              <a:t>builts</a:t>
            </a:r>
            <a:r>
              <a:rPr lang="en-US" dirty="0"/>
              <a:t>!</a:t>
            </a:r>
          </a:p>
          <a:p>
            <a:endParaRPr lang="en-US" dirty="0"/>
          </a:p>
          <a:p>
            <a:r>
              <a:rPr lang="en-US" dirty="0"/>
              <a:t>Is there a Site Health &amp; Safety Plan?</a:t>
            </a:r>
          </a:p>
          <a:p>
            <a:endParaRPr lang="en-US" dirty="0"/>
          </a:p>
          <a:p>
            <a:r>
              <a:rPr lang="en-US" dirty="0"/>
              <a:t>Is the compound secure or damaged?</a:t>
            </a:r>
          </a:p>
          <a:p>
            <a:endParaRPr lang="en-US" dirty="0"/>
          </a:p>
          <a:p>
            <a:r>
              <a:rPr lang="en-US" dirty="0"/>
              <a:t>Is there good housekeeping?</a:t>
            </a:r>
          </a:p>
          <a:p>
            <a:endParaRPr lang="en-US" dirty="0"/>
          </a:p>
          <a:p>
            <a:r>
              <a:rPr lang="en-US" dirty="0"/>
              <a:t>Is the equipment operating?</a:t>
            </a:r>
          </a:p>
          <a:p>
            <a:endParaRPr lang="en-US" dirty="0"/>
          </a:p>
        </p:txBody>
      </p:sp>
      <p:sp>
        <p:nvSpPr>
          <p:cNvPr id="18" name="Content Placeholder 17"/>
          <p:cNvSpPr>
            <a:spLocks noGrp="1"/>
          </p:cNvSpPr>
          <p:nvPr>
            <p:ph sz="half" idx="2"/>
          </p:nvPr>
        </p:nvSpPr>
        <p:spPr/>
        <p:txBody>
          <a:bodyPr>
            <a:normAutofit fontScale="62500" lnSpcReduction="20000"/>
          </a:bodyPr>
          <a:lstStyle/>
          <a:p>
            <a:r>
              <a:rPr lang="en-US" dirty="0"/>
              <a:t>Are wells easily located, is the site map correct?</a:t>
            </a:r>
          </a:p>
          <a:p>
            <a:endParaRPr lang="en-US" dirty="0"/>
          </a:p>
          <a:p>
            <a:r>
              <a:rPr lang="en-US" dirty="0"/>
              <a:t>Any innovative Engineering repairs?</a:t>
            </a:r>
          </a:p>
          <a:p>
            <a:endParaRPr lang="en-US" dirty="0"/>
          </a:p>
          <a:p>
            <a:r>
              <a:rPr lang="en-US" dirty="0"/>
              <a:t>Any bare / burnt / exposed wiring?</a:t>
            </a:r>
          </a:p>
          <a:p>
            <a:endParaRPr lang="en-US" dirty="0"/>
          </a:p>
          <a:p>
            <a:r>
              <a:rPr lang="en-US" dirty="0"/>
              <a:t>Any strange noises, or odors?</a:t>
            </a:r>
          </a:p>
          <a:p>
            <a:endParaRPr lang="en-US" dirty="0"/>
          </a:p>
          <a:p>
            <a:r>
              <a:rPr lang="en-US" dirty="0"/>
              <a:t>Check control panel for anything out of the ordinary. </a:t>
            </a:r>
          </a:p>
          <a:p>
            <a:endParaRPr lang="en-US" dirty="0"/>
          </a:p>
          <a:p>
            <a:r>
              <a:rPr lang="en-US" dirty="0"/>
              <a:t>Are wells secure, are well caps secured?</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166</a:t>
            </a:fld>
            <a:endParaRPr lang="en-US" dirty="0"/>
          </a:p>
        </p:txBody>
      </p:sp>
    </p:spTree>
    <p:extLst>
      <p:ext uri="{BB962C8B-B14F-4D97-AF65-F5344CB8AC3E}">
        <p14:creationId xmlns:p14="http://schemas.microsoft.com/office/powerpoint/2010/main" val="72117537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Up a “System”</a:t>
            </a:r>
          </a:p>
        </p:txBody>
      </p:sp>
      <p:sp>
        <p:nvSpPr>
          <p:cNvPr id="6" name="Content Placeholder 5"/>
          <p:cNvSpPr>
            <a:spLocks noGrp="1"/>
          </p:cNvSpPr>
          <p:nvPr>
            <p:ph idx="1"/>
          </p:nvPr>
        </p:nvSpPr>
        <p:spPr/>
        <p:txBody>
          <a:bodyPr/>
          <a:lstStyle/>
          <a:p>
            <a:r>
              <a:rPr lang="en-US" dirty="0"/>
              <a:t>Major Components</a:t>
            </a:r>
          </a:p>
          <a:p>
            <a:pPr lvl="1"/>
            <a:r>
              <a:rPr lang="en-US" dirty="0"/>
              <a:t>Pumps, Blowers, Treatment Equipment, AWS, OWS</a:t>
            </a:r>
          </a:p>
          <a:p>
            <a:r>
              <a:rPr lang="en-US" dirty="0"/>
              <a:t>Minor Components</a:t>
            </a:r>
          </a:p>
          <a:p>
            <a:pPr lvl="1"/>
            <a:r>
              <a:rPr lang="en-US" dirty="0"/>
              <a:t>Controllers, Switches, Meters </a:t>
            </a:r>
          </a:p>
          <a:p>
            <a:endParaRPr lang="en-US" dirty="0"/>
          </a:p>
        </p:txBody>
      </p:sp>
      <p:sp>
        <p:nvSpPr>
          <p:cNvPr id="5" name="Slide Number Placeholder 4"/>
          <p:cNvSpPr>
            <a:spLocks noGrp="1"/>
          </p:cNvSpPr>
          <p:nvPr>
            <p:ph type="sldNum" sz="quarter" idx="12"/>
          </p:nvPr>
        </p:nvSpPr>
        <p:spPr/>
        <p:txBody>
          <a:bodyPr/>
          <a:lstStyle/>
          <a:p>
            <a:fld id="{ECA950DE-4DE7-4DAE-A8A1-D7FF25CA807F}" type="slidenum">
              <a:rPr lang="en-US" smtClean="0"/>
              <a:pPr/>
              <a:t>167</a:t>
            </a:fld>
            <a:endParaRPr lang="en-US" dirty="0"/>
          </a:p>
        </p:txBody>
      </p:sp>
    </p:spTree>
    <p:extLst>
      <p:ext uri="{BB962C8B-B14F-4D97-AF65-F5344CB8AC3E}">
        <p14:creationId xmlns:p14="http://schemas.microsoft.com/office/powerpoint/2010/main" val="311650020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Type of Systems Require Remedial Equipment</a:t>
            </a:r>
          </a:p>
        </p:txBody>
      </p:sp>
      <p:sp>
        <p:nvSpPr>
          <p:cNvPr id="6" name="Content Placeholder 5"/>
          <p:cNvSpPr>
            <a:spLocks noGrp="1"/>
          </p:cNvSpPr>
          <p:nvPr>
            <p:ph idx="1"/>
          </p:nvPr>
        </p:nvSpPr>
        <p:spPr/>
        <p:txBody>
          <a:bodyPr/>
          <a:lstStyle/>
          <a:p>
            <a:r>
              <a:rPr lang="en-US" dirty="0"/>
              <a:t>Pump and Treat</a:t>
            </a:r>
          </a:p>
          <a:p>
            <a:r>
              <a:rPr lang="en-US" dirty="0"/>
              <a:t>Soil Vapor Extraction</a:t>
            </a:r>
          </a:p>
          <a:p>
            <a:r>
              <a:rPr lang="en-US" dirty="0"/>
              <a:t>Air </a:t>
            </a:r>
            <a:r>
              <a:rPr lang="en-US" dirty="0" err="1"/>
              <a:t>Sparge</a:t>
            </a:r>
            <a:endParaRPr lang="en-US" dirty="0"/>
          </a:p>
          <a:p>
            <a:r>
              <a:rPr lang="en-US" dirty="0"/>
              <a:t>Others – only require minimal components</a:t>
            </a:r>
          </a:p>
          <a:p>
            <a:pPr lvl="1"/>
            <a:r>
              <a:rPr lang="en-US" dirty="0"/>
              <a:t>Biological Injections</a:t>
            </a:r>
          </a:p>
          <a:p>
            <a:pPr lvl="1"/>
            <a:r>
              <a:rPr lang="en-US" dirty="0"/>
              <a:t>Chemical Injection</a:t>
            </a:r>
          </a:p>
          <a:p>
            <a:pPr lvl="1"/>
            <a:r>
              <a:rPr lang="en-US" dirty="0"/>
              <a:t>Gas Injection</a:t>
            </a:r>
          </a:p>
          <a:p>
            <a:endParaRPr lang="en-US" dirty="0"/>
          </a:p>
        </p:txBody>
      </p:sp>
      <p:sp>
        <p:nvSpPr>
          <p:cNvPr id="5" name="Slide Number Placeholder 4"/>
          <p:cNvSpPr>
            <a:spLocks noGrp="1"/>
          </p:cNvSpPr>
          <p:nvPr>
            <p:ph type="sldNum" sz="quarter" idx="12"/>
          </p:nvPr>
        </p:nvSpPr>
        <p:spPr/>
        <p:txBody>
          <a:bodyPr/>
          <a:lstStyle/>
          <a:p>
            <a:fld id="{ECA950DE-4DE7-4DAE-A8A1-D7FF25CA807F}" type="slidenum">
              <a:rPr lang="en-US" smtClean="0"/>
              <a:pPr/>
              <a:t>168</a:t>
            </a:fld>
            <a:endParaRPr lang="en-US" dirty="0"/>
          </a:p>
        </p:txBody>
      </p:sp>
    </p:spTree>
    <p:extLst>
      <p:ext uri="{BB962C8B-B14F-4D97-AF65-F5344CB8AC3E}">
        <p14:creationId xmlns:p14="http://schemas.microsoft.com/office/powerpoint/2010/main" val="26508348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a:t>
            </a:r>
          </a:p>
        </p:txBody>
      </p:sp>
      <p:sp>
        <p:nvSpPr>
          <p:cNvPr id="3" name="Content Placeholder 2"/>
          <p:cNvSpPr>
            <a:spLocks noGrp="1"/>
          </p:cNvSpPr>
          <p:nvPr>
            <p:ph idx="1"/>
          </p:nvPr>
        </p:nvSpPr>
        <p:spPr/>
        <p:txBody>
          <a:bodyPr>
            <a:normAutofit/>
          </a:bodyPr>
          <a:lstStyle/>
          <a:p>
            <a:pPr marL="0" indent="0" algn="ctr">
              <a:buNone/>
            </a:pPr>
            <a:r>
              <a:rPr lang="en-US" sz="3600" b="1" u="sng" dirty="0"/>
              <a:t>Ground Water</a:t>
            </a:r>
          </a:p>
          <a:p>
            <a:pPr marL="0" indent="0">
              <a:buNone/>
            </a:pPr>
            <a:endParaRPr lang="en-US" sz="3600" dirty="0"/>
          </a:p>
          <a:p>
            <a:pPr>
              <a:buFontTx/>
              <a:buNone/>
            </a:pPr>
            <a:r>
              <a:rPr lang="en-US" sz="3600" dirty="0"/>
              <a:t>Pump and Treat</a:t>
            </a:r>
          </a:p>
          <a:p>
            <a:r>
              <a:rPr lang="en-US" sz="3600" dirty="0"/>
              <a:t>	Traditional</a:t>
            </a:r>
          </a:p>
          <a:p>
            <a:r>
              <a:rPr lang="en-US" sz="3600" dirty="0"/>
              <a:t>	Vacuum enhanced</a:t>
            </a:r>
          </a:p>
          <a:p>
            <a:r>
              <a:rPr lang="en-US" sz="3600" dirty="0"/>
              <a:t>	Multiphase/Dual phase</a:t>
            </a:r>
          </a:p>
          <a:p>
            <a:pPr marL="0" indent="0">
              <a:buNone/>
            </a:pPr>
            <a:endParaRPr lang="en-US" sz="3600"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169</a:t>
            </a:fld>
            <a:endParaRPr lang="en-US" dirty="0"/>
          </a:p>
        </p:txBody>
      </p:sp>
    </p:spTree>
    <p:extLst>
      <p:ext uri="{BB962C8B-B14F-4D97-AF65-F5344CB8AC3E}">
        <p14:creationId xmlns:p14="http://schemas.microsoft.com/office/powerpoint/2010/main" val="184120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Approve Purchase Requisition</a:t>
            </a:r>
          </a:p>
        </p:txBody>
      </p:sp>
      <p:pic>
        <p:nvPicPr>
          <p:cNvPr id="4" name="Content Placeholder 3" descr="Purchase Requisition approval review screenshot"/>
          <p:cNvPicPr>
            <a:picLocks noGrp="1" noChangeAspect="1"/>
          </p:cNvPicPr>
          <p:nvPr>
            <p:ph idx="1"/>
          </p:nvPr>
        </p:nvPicPr>
        <p:blipFill>
          <a:blip r:embed="rId2"/>
          <a:srcRect l="747" t="6025" r="747" b="47448"/>
          <a:stretch>
            <a:fillRect/>
          </a:stretch>
        </p:blipFill>
        <p:spPr>
          <a:xfrm>
            <a:off x="182881" y="1872884"/>
            <a:ext cx="8880830" cy="3200400"/>
          </a:xfrm>
        </p:spPr>
      </p:pic>
      <p:sp>
        <p:nvSpPr>
          <p:cNvPr id="5" name="Oval 4" descr="Blue oval selecting text"/>
          <p:cNvSpPr/>
          <p:nvPr/>
        </p:nvSpPr>
        <p:spPr>
          <a:xfrm>
            <a:off x="3810000" y="3124200"/>
            <a:ext cx="685800" cy="3048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17014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a:t>
            </a:r>
          </a:p>
        </p:txBody>
      </p:sp>
      <p:sp>
        <p:nvSpPr>
          <p:cNvPr id="3" name="Content Placeholder 2"/>
          <p:cNvSpPr>
            <a:spLocks noGrp="1"/>
          </p:cNvSpPr>
          <p:nvPr>
            <p:ph idx="1"/>
          </p:nvPr>
        </p:nvSpPr>
        <p:spPr/>
        <p:txBody>
          <a:bodyPr>
            <a:normAutofit/>
          </a:bodyPr>
          <a:lstStyle/>
          <a:p>
            <a:pPr marL="0" indent="0" algn="ctr">
              <a:buNone/>
            </a:pPr>
            <a:r>
              <a:rPr lang="en-US" sz="3600" b="1" dirty="0"/>
              <a:t>Extraction Pumps for </a:t>
            </a:r>
            <a:br>
              <a:rPr lang="en-US" sz="3600" b="1" dirty="0"/>
            </a:br>
            <a:r>
              <a:rPr lang="en-US" sz="3600" b="1" dirty="0"/>
              <a:t>Ground Water Recovery</a:t>
            </a:r>
          </a:p>
          <a:p>
            <a:r>
              <a:rPr lang="en-US" dirty="0"/>
              <a:t>Electric Submersible </a:t>
            </a:r>
          </a:p>
          <a:p>
            <a:r>
              <a:rPr lang="en-US" dirty="0"/>
              <a:t>Pneumatic </a:t>
            </a:r>
          </a:p>
          <a:p>
            <a:r>
              <a:rPr lang="en-US" dirty="0"/>
              <a:t>Centrifugal </a:t>
            </a:r>
          </a:p>
          <a:p>
            <a:r>
              <a:rPr lang="en-US" dirty="0"/>
              <a:t>Jet</a:t>
            </a:r>
          </a:p>
          <a:p>
            <a:r>
              <a:rPr lang="en-US" dirty="0"/>
              <a:t>Liquid Sealed</a:t>
            </a:r>
          </a:p>
          <a:p>
            <a:pPr marL="0" indent="0">
              <a:buNone/>
            </a:pPr>
            <a:endParaRPr lang="en-US" sz="3600"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170</a:t>
            </a:fld>
            <a:endParaRPr lang="en-US" dirty="0"/>
          </a:p>
        </p:txBody>
      </p:sp>
    </p:spTree>
    <p:extLst>
      <p:ext uri="{BB962C8B-B14F-4D97-AF65-F5344CB8AC3E}">
        <p14:creationId xmlns:p14="http://schemas.microsoft.com/office/powerpoint/2010/main" val="142037358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Electric Submersible Extraction Pump</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171</a:t>
            </a:fld>
            <a:endParaRPr lang="en-US" dirty="0"/>
          </a:p>
        </p:txBody>
      </p:sp>
      <p:pic>
        <p:nvPicPr>
          <p:cNvPr id="5" name="Picture 3" descr="MVC-010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2" y="1905002"/>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80182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 Submersible</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172</a:t>
            </a:fld>
            <a:endParaRPr lang="en-US" dirty="0"/>
          </a:p>
        </p:txBody>
      </p:sp>
      <p:pic>
        <p:nvPicPr>
          <p:cNvPr id="5" name="Picture 3" descr="Wcaps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4" y="1219200"/>
            <a:ext cx="6355079" cy="51527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752702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Pneumatic – Submersible</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173</a:t>
            </a:fld>
            <a:endParaRPr lang="en-US" dirty="0"/>
          </a:p>
        </p:txBody>
      </p:sp>
      <p:pic>
        <p:nvPicPr>
          <p:cNvPr id="5" name="Picture 3" descr="cee_apfamil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43200" y="1175144"/>
            <a:ext cx="3733800" cy="52685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152404" y="4953000"/>
            <a:ext cx="2495375" cy="923330"/>
          </a:xfrm>
          <a:prstGeom prst="rect">
            <a:avLst/>
          </a:prstGeom>
          <a:noFill/>
        </p:spPr>
        <p:txBody>
          <a:bodyPr wrap="square" rtlCol="0">
            <a:spAutoFit/>
          </a:bodyPr>
          <a:lstStyle/>
          <a:p>
            <a:r>
              <a:rPr lang="en-US" dirty="0"/>
              <a:t>Photo Courtesy Clean Environment Equipment</a:t>
            </a:r>
          </a:p>
          <a:p>
            <a:endParaRPr lang="en-US" dirty="0"/>
          </a:p>
        </p:txBody>
      </p:sp>
    </p:spTree>
    <p:extLst>
      <p:ext uri="{BB962C8B-B14F-4D97-AF65-F5344CB8AC3E}">
        <p14:creationId xmlns:p14="http://schemas.microsoft.com/office/powerpoint/2010/main" val="224109757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Pneumatic –Double Diaphragm</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174</a:t>
            </a:fld>
            <a:endParaRPr lang="en-US" dirty="0"/>
          </a:p>
        </p:txBody>
      </p:sp>
      <p:pic>
        <p:nvPicPr>
          <p:cNvPr id="5" name="Picture 3" descr="2p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80419" y="1371600"/>
            <a:ext cx="48006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0115658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Diaphragm Pumps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175</a:t>
            </a:fld>
            <a:endParaRPr lang="en-US" dirty="0"/>
          </a:p>
        </p:txBody>
      </p:sp>
      <p:pic>
        <p:nvPicPr>
          <p:cNvPr id="5" name="Picture 3" descr="Double Diaphram Pum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599" y="1424788"/>
            <a:ext cx="4976019" cy="49760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326138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Centrifugal Pumps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176</a:t>
            </a:fld>
            <a:endParaRPr lang="en-US" dirty="0"/>
          </a:p>
        </p:txBody>
      </p:sp>
      <p:pic>
        <p:nvPicPr>
          <p:cNvPr id="5" name="Picture 3" descr="MVC-002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692" y="1600206"/>
            <a:ext cx="603461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1773523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Jet Pump</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177</a:t>
            </a:fld>
            <a:endParaRPr lang="en-US" dirty="0"/>
          </a:p>
        </p:txBody>
      </p:sp>
      <p:pic>
        <p:nvPicPr>
          <p:cNvPr id="5" name="Picture 3" descr="MVC-008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692" y="1600206"/>
            <a:ext cx="603461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8132242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dirty="0"/>
              <a:t>Multiphase/Dual Phase</a:t>
            </a:r>
            <a:br>
              <a:rPr lang="en-US" dirty="0"/>
            </a:br>
            <a:r>
              <a:rPr lang="en-US" dirty="0"/>
              <a:t>	Single Pump Extracting: Product,  </a:t>
            </a:r>
          </a:p>
          <a:p>
            <a:pPr marL="0" indent="0" algn="ctr">
              <a:buNone/>
            </a:pPr>
            <a:r>
              <a:rPr lang="en-US" dirty="0"/>
              <a:t>Ground Water, and Soil Vapors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178</a:t>
            </a:fld>
            <a:endParaRPr lang="en-US" dirty="0"/>
          </a:p>
        </p:txBody>
      </p:sp>
    </p:spTree>
    <p:extLst>
      <p:ext uri="{BB962C8B-B14F-4D97-AF65-F5344CB8AC3E}">
        <p14:creationId xmlns:p14="http://schemas.microsoft.com/office/powerpoint/2010/main" val="259056339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179</a:t>
            </a:fld>
            <a:endParaRPr lang="en-US" dirty="0"/>
          </a:p>
        </p:txBody>
      </p:sp>
      <p:pic>
        <p:nvPicPr>
          <p:cNvPr id="5" name="Picture 3" descr="MVC-001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2" y="1828805"/>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33804" y="1143008"/>
            <a:ext cx="2045753" cy="646331"/>
          </a:xfrm>
          <a:prstGeom prst="rect">
            <a:avLst/>
          </a:prstGeom>
        </p:spPr>
        <p:txBody>
          <a:bodyPr wrap="none">
            <a:spAutoFit/>
          </a:bodyPr>
          <a:lstStyle/>
          <a:p>
            <a:pPr lvl="0"/>
            <a:r>
              <a:rPr lang="en-US" sz="3600" dirty="0">
                <a:solidFill>
                  <a:prstClr val="black"/>
                </a:solidFill>
              </a:rPr>
              <a:t>Oil Sealed</a:t>
            </a:r>
          </a:p>
        </p:txBody>
      </p:sp>
    </p:spTree>
    <p:extLst>
      <p:ext uri="{BB962C8B-B14F-4D97-AF65-F5344CB8AC3E}">
        <p14:creationId xmlns:p14="http://schemas.microsoft.com/office/powerpoint/2010/main" val="393808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Delegation of Authority</a:t>
            </a:r>
          </a:p>
        </p:txBody>
      </p:sp>
      <p:sp>
        <p:nvSpPr>
          <p:cNvPr id="3" name="Content Placeholder 2"/>
          <p:cNvSpPr>
            <a:spLocks noGrp="1"/>
          </p:cNvSpPr>
          <p:nvPr>
            <p:ph idx="1"/>
          </p:nvPr>
        </p:nvSpPr>
        <p:spPr/>
        <p:txBody>
          <a:bodyPr/>
          <a:lstStyle/>
          <a:p>
            <a:r>
              <a:rPr lang="en-US" dirty="0"/>
              <a:t>When a site manager takes leave he or she must delegate authority to approve </a:t>
            </a:r>
            <a:r>
              <a:rPr lang="en-US" dirty="0" err="1"/>
              <a:t>PR’s</a:t>
            </a:r>
            <a:r>
              <a:rPr lang="en-US" dirty="0"/>
              <a:t>.</a:t>
            </a:r>
          </a:p>
          <a:p>
            <a:r>
              <a:rPr lang="en-US" dirty="0"/>
              <a:t>You can not delegate authority downward.</a:t>
            </a:r>
          </a:p>
          <a:p>
            <a:r>
              <a:rPr lang="en-US" dirty="0"/>
              <a:t>If a staff member is out of office and cannot log into MFMP to delegate authority please contact PRP contracts. </a:t>
            </a:r>
          </a:p>
        </p:txBody>
      </p:sp>
    </p:spTree>
    <p:extLst>
      <p:ext uri="{BB962C8B-B14F-4D97-AF65-F5344CB8AC3E}">
        <p14:creationId xmlns:p14="http://schemas.microsoft.com/office/powerpoint/2010/main" val="301155250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180</a:t>
            </a:fld>
            <a:endParaRPr lang="en-US" dirty="0"/>
          </a:p>
        </p:txBody>
      </p:sp>
      <p:pic>
        <p:nvPicPr>
          <p:cNvPr id="5" name="Content Placeholder 4" descr="MVC-001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2" y="1981208"/>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67000" y="1129554"/>
            <a:ext cx="3810000" cy="1200329"/>
          </a:xfrm>
          <a:prstGeom prst="rect">
            <a:avLst/>
          </a:prstGeom>
          <a:noFill/>
        </p:spPr>
        <p:txBody>
          <a:bodyPr wrap="square" rtlCol="0">
            <a:spAutoFit/>
          </a:bodyPr>
          <a:lstStyle/>
          <a:p>
            <a:pPr algn="ctr"/>
            <a:r>
              <a:rPr lang="en-US" dirty="0"/>
              <a:t>Electric Submersible Pumps with Vapor Extraction at the Well Head</a:t>
            </a:r>
            <a:br>
              <a:rPr lang="en-US" dirty="0"/>
            </a:br>
            <a:r>
              <a:rPr lang="en-US" dirty="0"/>
              <a:t>(aka Dual Phase)</a:t>
            </a:r>
            <a:br>
              <a:rPr lang="en-US" dirty="0"/>
            </a:br>
            <a:endParaRPr lang="en-US" dirty="0"/>
          </a:p>
        </p:txBody>
      </p:sp>
    </p:spTree>
    <p:extLst>
      <p:ext uri="{BB962C8B-B14F-4D97-AF65-F5344CB8AC3E}">
        <p14:creationId xmlns:p14="http://schemas.microsoft.com/office/powerpoint/2010/main" val="348828629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181</a:t>
            </a:fld>
            <a:endParaRPr lang="en-US" dirty="0"/>
          </a:p>
        </p:txBody>
      </p:sp>
      <p:pic>
        <p:nvPicPr>
          <p:cNvPr id="5" name="Picture 3" descr="MVC-006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2" y="1905002"/>
            <a:ext cx="603461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3124204" y="1190672"/>
            <a:ext cx="3507627" cy="523220"/>
          </a:xfrm>
          <a:prstGeom prst="rect">
            <a:avLst/>
          </a:prstGeom>
          <a:noFill/>
        </p:spPr>
        <p:txBody>
          <a:bodyPr wrap="none" rtlCol="0">
            <a:spAutoFit/>
          </a:bodyPr>
          <a:lstStyle/>
          <a:p>
            <a:r>
              <a:rPr lang="en-US" sz="2800" dirty="0"/>
              <a:t>Typical MPX Well Head</a:t>
            </a:r>
          </a:p>
        </p:txBody>
      </p:sp>
    </p:spTree>
    <p:extLst>
      <p:ext uri="{BB962C8B-B14F-4D97-AF65-F5344CB8AC3E}">
        <p14:creationId xmlns:p14="http://schemas.microsoft.com/office/powerpoint/2010/main" val="76257038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Ground Water Treatment - Air Strippers</a:t>
            </a:r>
          </a:p>
        </p:txBody>
      </p:sp>
      <p:sp>
        <p:nvSpPr>
          <p:cNvPr id="3" name="Content Placeholder 2"/>
          <p:cNvSpPr>
            <a:spLocks noGrp="1"/>
          </p:cNvSpPr>
          <p:nvPr>
            <p:ph idx="1"/>
          </p:nvPr>
        </p:nvSpPr>
        <p:spPr/>
        <p:txBody>
          <a:bodyPr/>
          <a:lstStyle/>
          <a:p>
            <a:endParaRPr lang="en-US" dirty="0"/>
          </a:p>
          <a:p>
            <a:endParaRPr lang="en-US" dirty="0"/>
          </a:p>
          <a:p>
            <a:r>
              <a:rPr lang="en-US" dirty="0"/>
              <a:t>Air Stripping Tower</a:t>
            </a:r>
          </a:p>
          <a:p>
            <a:r>
              <a:rPr lang="en-US" dirty="0"/>
              <a:t>Tray Stripper</a:t>
            </a:r>
          </a:p>
          <a:p>
            <a:r>
              <a:rPr lang="en-US" dirty="0"/>
              <a:t>Diffused Aerator</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182</a:t>
            </a:fld>
            <a:endParaRPr lang="en-US" dirty="0"/>
          </a:p>
        </p:txBody>
      </p:sp>
    </p:spTree>
    <p:extLst>
      <p:ext uri="{BB962C8B-B14F-4D97-AF65-F5344CB8AC3E}">
        <p14:creationId xmlns:p14="http://schemas.microsoft.com/office/powerpoint/2010/main" val="146314140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Air Stripping Tower</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183</a:t>
            </a:fld>
            <a:endParaRPr lang="en-US" dirty="0"/>
          </a:p>
        </p:txBody>
      </p:sp>
      <p:pic>
        <p:nvPicPr>
          <p:cNvPr id="8" name="Picture 3" descr="MVC-011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348706"/>
            <a:ext cx="40386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descr="MVC-012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348706"/>
            <a:ext cx="40386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918003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Stacked Tray</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184</a:t>
            </a:fld>
            <a:endParaRPr lang="en-US" dirty="0"/>
          </a:p>
        </p:txBody>
      </p:sp>
      <p:pic>
        <p:nvPicPr>
          <p:cNvPr id="5" name="Picture 3" descr="MVC-004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692" y="1600206"/>
            <a:ext cx="603461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5137378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Diffused</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185</a:t>
            </a:fld>
            <a:endParaRPr lang="en-US" dirty="0"/>
          </a:p>
        </p:txBody>
      </p:sp>
      <p:pic>
        <p:nvPicPr>
          <p:cNvPr id="7" name="Picture 4" descr="MVC-002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348706"/>
            <a:ext cx="40386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descr="MVC-006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348706"/>
            <a:ext cx="40386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6230584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Minor Components</a:t>
            </a:r>
          </a:p>
        </p:txBody>
      </p:sp>
      <p:sp>
        <p:nvSpPr>
          <p:cNvPr id="3" name="Content Placeholder 2"/>
          <p:cNvSpPr>
            <a:spLocks noGrp="1"/>
          </p:cNvSpPr>
          <p:nvPr>
            <p:ph idx="1"/>
          </p:nvPr>
        </p:nvSpPr>
        <p:spPr/>
        <p:txBody>
          <a:bodyPr/>
          <a:lstStyle/>
          <a:p>
            <a:r>
              <a:rPr lang="en-US" dirty="0"/>
              <a:t>Flow Meters</a:t>
            </a:r>
          </a:p>
          <a:p>
            <a:r>
              <a:rPr lang="en-US" dirty="0"/>
              <a:t>Level Switches</a:t>
            </a:r>
          </a:p>
          <a:p>
            <a:r>
              <a:rPr lang="en-US" dirty="0"/>
              <a:t>OWS</a:t>
            </a:r>
          </a:p>
          <a:p>
            <a:r>
              <a:rPr lang="en-US" dirty="0"/>
              <a:t>Transfer Pumps</a:t>
            </a:r>
          </a:p>
          <a:p>
            <a:r>
              <a:rPr lang="en-US" dirty="0"/>
              <a:t>Disposal Monitoring</a:t>
            </a:r>
          </a:p>
          <a:p>
            <a:pPr lvl="1"/>
            <a:r>
              <a:rPr lang="en-US" dirty="0"/>
              <a:t>Flow</a:t>
            </a:r>
          </a:p>
          <a:p>
            <a:pPr lvl="1"/>
            <a:r>
              <a:rPr lang="en-US" dirty="0"/>
              <a:t>NPDES</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186</a:t>
            </a:fld>
            <a:endParaRPr lang="en-US" dirty="0"/>
          </a:p>
        </p:txBody>
      </p:sp>
    </p:spTree>
    <p:extLst>
      <p:ext uri="{BB962C8B-B14F-4D97-AF65-F5344CB8AC3E}">
        <p14:creationId xmlns:p14="http://schemas.microsoft.com/office/powerpoint/2010/main" val="326010920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 Meters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187</a:t>
            </a:fld>
            <a:endParaRPr lang="en-US" dirty="0"/>
          </a:p>
        </p:txBody>
      </p:sp>
      <p:pic>
        <p:nvPicPr>
          <p:cNvPr id="5" name="Content Placeholder 4" descr="MVC-002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692" y="1600206"/>
            <a:ext cx="603461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2885674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 Pumps</a:t>
            </a:r>
          </a:p>
        </p:txBody>
      </p:sp>
      <p:sp>
        <p:nvSpPr>
          <p:cNvPr id="3" name="Content Placeholder 2"/>
          <p:cNvSpPr>
            <a:spLocks noGrp="1"/>
          </p:cNvSpPr>
          <p:nvPr>
            <p:ph idx="1"/>
          </p:nvPr>
        </p:nvSpPr>
        <p:spPr/>
        <p:txBody>
          <a:bodyPr/>
          <a:lstStyle/>
          <a:p>
            <a:r>
              <a:rPr lang="en-US" dirty="0"/>
              <a:t>Progressive Cavity</a:t>
            </a:r>
          </a:p>
          <a:p>
            <a:r>
              <a:rPr lang="en-US" dirty="0"/>
              <a:t>Centrifugal</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188</a:t>
            </a:fld>
            <a:endParaRPr lang="en-US" dirty="0"/>
          </a:p>
        </p:txBody>
      </p:sp>
    </p:spTree>
    <p:extLst>
      <p:ext uri="{BB962C8B-B14F-4D97-AF65-F5344CB8AC3E}">
        <p14:creationId xmlns:p14="http://schemas.microsoft.com/office/powerpoint/2010/main" val="195931865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Progressive Cavity</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189</a:t>
            </a:fld>
            <a:endParaRPr lang="en-US" dirty="0"/>
          </a:p>
        </p:txBody>
      </p:sp>
      <p:pic>
        <p:nvPicPr>
          <p:cNvPr id="5" name="Content Placeholder 4" descr="MVC-004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60020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849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the Preferences Tab</a:t>
            </a:r>
          </a:p>
        </p:txBody>
      </p:sp>
      <p:pic>
        <p:nvPicPr>
          <p:cNvPr id="4" name="Content Placeholder 3" descr="Preferences Tab screenshot"/>
          <p:cNvPicPr>
            <a:picLocks noGrp="1" noChangeAspect="1"/>
          </p:cNvPicPr>
          <p:nvPr>
            <p:ph idx="1"/>
          </p:nvPr>
        </p:nvPicPr>
        <p:blipFill>
          <a:blip r:embed="rId2"/>
          <a:srcRect l="-56" t="14400" r="-56" b="27000"/>
          <a:stretch>
            <a:fillRect/>
          </a:stretch>
        </p:blipFill>
        <p:spPr>
          <a:xfrm>
            <a:off x="219456" y="2251928"/>
            <a:ext cx="8748048" cy="3200400"/>
          </a:xfrm>
        </p:spPr>
      </p:pic>
      <p:sp>
        <p:nvSpPr>
          <p:cNvPr id="5" name="Oval 4" descr="Blue oval selecting text"/>
          <p:cNvSpPr/>
          <p:nvPr/>
        </p:nvSpPr>
        <p:spPr>
          <a:xfrm>
            <a:off x="2209800" y="2514600"/>
            <a:ext cx="990600" cy="3810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75634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 Stage</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190</a:t>
            </a:fld>
            <a:endParaRPr lang="en-US" dirty="0"/>
          </a:p>
        </p:txBody>
      </p:sp>
      <p:pic>
        <p:nvPicPr>
          <p:cNvPr id="7" name="Picture 4" descr="MVC-016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74766" y="1600206"/>
            <a:ext cx="3394472"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12289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 Stage</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191</a:t>
            </a:fld>
            <a:endParaRPr lang="en-US" dirty="0"/>
          </a:p>
        </p:txBody>
      </p:sp>
      <p:pic>
        <p:nvPicPr>
          <p:cNvPr id="5" name="Content Placeholder 4" descr="MVC-001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692" y="1600206"/>
            <a:ext cx="603461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964633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 Controls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192</a:t>
            </a:fld>
            <a:endParaRPr lang="en-US" dirty="0"/>
          </a:p>
        </p:txBody>
      </p:sp>
      <p:pic>
        <p:nvPicPr>
          <p:cNvPr id="5" name="Content Placeholder 4" descr="MVC-005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43200" y="1600204"/>
            <a:ext cx="3657600" cy="48768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22706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 Controls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193</a:t>
            </a:fld>
            <a:endParaRPr lang="en-US" dirty="0"/>
          </a:p>
        </p:txBody>
      </p:sp>
      <p:pic>
        <p:nvPicPr>
          <p:cNvPr id="5" name="Content Placeholder 4" descr="MVC-004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83086" y="1600199"/>
            <a:ext cx="3617714" cy="48236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74316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Configuration</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194</a:t>
            </a:fld>
            <a:endParaRPr lang="en-US" dirty="0"/>
          </a:p>
        </p:txBody>
      </p:sp>
      <p:pic>
        <p:nvPicPr>
          <p:cNvPr id="5" name="Content Placeholder 4" descr="MVC-002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25936" y="1600207"/>
            <a:ext cx="3674864" cy="4899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36529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OWS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195</a:t>
            </a:fld>
            <a:endParaRPr lang="en-US" dirty="0"/>
          </a:p>
        </p:txBody>
      </p:sp>
      <p:pic>
        <p:nvPicPr>
          <p:cNvPr id="5" name="Content Placeholder 4" descr="OWS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743200" y="1600204"/>
            <a:ext cx="3657600" cy="48768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726172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Vapor Extraction</a:t>
            </a:r>
          </a:p>
        </p:txBody>
      </p:sp>
      <p:sp>
        <p:nvSpPr>
          <p:cNvPr id="3" name="Content Placeholder 2"/>
          <p:cNvSpPr>
            <a:spLocks noGrp="1"/>
          </p:cNvSpPr>
          <p:nvPr>
            <p:ph idx="1"/>
          </p:nvPr>
        </p:nvSpPr>
        <p:spPr/>
        <p:txBody>
          <a:bodyPr/>
          <a:lstStyle/>
          <a:p>
            <a:pPr lvl="1">
              <a:buFontTx/>
              <a:buNone/>
            </a:pPr>
            <a:r>
              <a:rPr lang="en-US" dirty="0"/>
              <a:t>Major Components</a:t>
            </a:r>
          </a:p>
          <a:p>
            <a:pPr lvl="2"/>
            <a:r>
              <a:rPr lang="en-US" dirty="0"/>
              <a:t>Vacuum Blower</a:t>
            </a:r>
          </a:p>
          <a:p>
            <a:pPr lvl="2"/>
            <a:r>
              <a:rPr lang="en-US" dirty="0"/>
              <a:t>Air treatment</a:t>
            </a:r>
          </a:p>
          <a:p>
            <a:pPr lvl="3"/>
            <a:r>
              <a:rPr lang="en-US" dirty="0"/>
              <a:t>Carbon</a:t>
            </a:r>
          </a:p>
          <a:p>
            <a:pPr lvl="3"/>
            <a:r>
              <a:rPr lang="en-US" dirty="0"/>
              <a:t>Oxidizer</a:t>
            </a:r>
          </a:p>
          <a:p>
            <a:pPr lvl="4"/>
            <a:r>
              <a:rPr lang="en-US" dirty="0"/>
              <a:t>Thermal</a:t>
            </a:r>
          </a:p>
          <a:p>
            <a:pPr lvl="4"/>
            <a:r>
              <a:rPr lang="en-US" dirty="0"/>
              <a:t>Catalytic</a:t>
            </a:r>
          </a:p>
          <a:p>
            <a:pPr marL="0" indent="0">
              <a:buNone/>
            </a:pPr>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196</a:t>
            </a:fld>
            <a:endParaRPr lang="en-US" dirty="0"/>
          </a:p>
        </p:txBody>
      </p:sp>
    </p:spTree>
    <p:extLst>
      <p:ext uri="{BB962C8B-B14F-4D97-AF65-F5344CB8AC3E}">
        <p14:creationId xmlns:p14="http://schemas.microsoft.com/office/powerpoint/2010/main" val="262200943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Blowers</a:t>
            </a:r>
          </a:p>
        </p:txBody>
      </p:sp>
      <p:sp>
        <p:nvSpPr>
          <p:cNvPr id="3" name="Content Placeholder 2"/>
          <p:cNvSpPr>
            <a:spLocks noGrp="1"/>
          </p:cNvSpPr>
          <p:nvPr>
            <p:ph idx="1"/>
          </p:nvPr>
        </p:nvSpPr>
        <p:spPr/>
        <p:txBody>
          <a:bodyPr/>
          <a:lstStyle/>
          <a:p>
            <a:r>
              <a:rPr lang="en-US" dirty="0"/>
              <a:t>Regenerative </a:t>
            </a:r>
          </a:p>
          <a:p>
            <a:pPr lvl="1"/>
            <a:r>
              <a:rPr lang="en-US" dirty="0"/>
              <a:t>Low Vacuum</a:t>
            </a:r>
          </a:p>
          <a:p>
            <a:pPr lvl="1"/>
            <a:r>
              <a:rPr lang="en-US" dirty="0"/>
              <a:t>High Flow</a:t>
            </a:r>
          </a:p>
          <a:p>
            <a:r>
              <a:rPr lang="en-US" dirty="0"/>
              <a:t>Positive Displacement</a:t>
            </a:r>
          </a:p>
          <a:p>
            <a:pPr lvl="1"/>
            <a:r>
              <a:rPr lang="en-US" dirty="0"/>
              <a:t>Medium Vacuum</a:t>
            </a:r>
          </a:p>
          <a:p>
            <a:pPr lvl="1"/>
            <a:r>
              <a:rPr lang="en-US" dirty="0"/>
              <a:t>Medium Flow</a:t>
            </a:r>
          </a:p>
          <a:p>
            <a:r>
              <a:rPr lang="en-US" dirty="0"/>
              <a:t>Centrifugal</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197</a:t>
            </a:fld>
            <a:endParaRPr lang="en-US" dirty="0"/>
          </a:p>
        </p:txBody>
      </p:sp>
    </p:spTree>
    <p:extLst>
      <p:ext uri="{BB962C8B-B14F-4D97-AF65-F5344CB8AC3E}">
        <p14:creationId xmlns:p14="http://schemas.microsoft.com/office/powerpoint/2010/main" val="291141327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Regenerative Blower</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198</a:t>
            </a:fld>
            <a:endParaRPr lang="en-US" dirty="0"/>
          </a:p>
        </p:txBody>
      </p:sp>
      <p:pic>
        <p:nvPicPr>
          <p:cNvPr id="5" name="Picture 3" descr="MVC-008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60020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6284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 System</a:t>
            </a:r>
          </a:p>
        </p:txBody>
      </p:sp>
      <p:sp>
        <p:nvSpPr>
          <p:cNvPr id="4" name="Slide Number Placeholder 3"/>
          <p:cNvSpPr>
            <a:spLocks noGrp="1"/>
          </p:cNvSpPr>
          <p:nvPr>
            <p:ph type="sldNum" sz="quarter" idx="12"/>
          </p:nvPr>
        </p:nvSpPr>
        <p:spPr/>
        <p:txBody>
          <a:bodyPr/>
          <a:lstStyle/>
          <a:p>
            <a:fld id="{ECA950DE-4DE7-4DAE-A8A1-D7FF25CA807F}" type="slidenum">
              <a:rPr lang="en-US" smtClean="0"/>
              <a:pPr/>
              <a:t>199</a:t>
            </a:fld>
            <a:endParaRPr lang="en-US" dirty="0"/>
          </a:p>
        </p:txBody>
      </p:sp>
      <p:pic>
        <p:nvPicPr>
          <p:cNvPr id="5" name="Picture 3" descr="MVC-005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60020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05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INTRODUCTION AND WELCOME</a:t>
            </a:r>
            <a:br>
              <a:rPr lang="en-US" sz="3200" dirty="0"/>
            </a:br>
            <a:r>
              <a:rPr lang="en-US" sz="3200" dirty="0"/>
              <a:t>DAY 2</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a:t>
            </a:fld>
            <a:endParaRPr lang="en-US" dirty="0"/>
          </a:p>
        </p:txBody>
      </p:sp>
      <p:graphicFrame>
        <p:nvGraphicFramePr>
          <p:cNvPr id="5" name="Content Placeholder 4" descr="Day 2 schedule "/>
          <p:cNvGraphicFramePr>
            <a:graphicFrameLocks noGrp="1"/>
          </p:cNvGraphicFramePr>
          <p:nvPr>
            <p:ph idx="1"/>
            <p:extLst>
              <p:ext uri="{D42A27DB-BD31-4B8C-83A1-F6EECF244321}">
                <p14:modId xmlns:p14="http://schemas.microsoft.com/office/powerpoint/2010/main" val="2187312842"/>
              </p:ext>
            </p:extLst>
          </p:nvPr>
        </p:nvGraphicFramePr>
        <p:xfrm>
          <a:off x="2133602" y="1219215"/>
          <a:ext cx="5029201" cy="5257784"/>
        </p:xfrm>
        <a:graphic>
          <a:graphicData uri="http://schemas.openxmlformats.org/drawingml/2006/table">
            <a:tbl>
              <a:tblPr firstRow="1"/>
              <a:tblGrid>
                <a:gridCol w="794763">
                  <a:extLst>
                    <a:ext uri="{9D8B030D-6E8A-4147-A177-3AD203B41FA5}">
                      <a16:colId xmlns:a16="http://schemas.microsoft.com/office/drawing/2014/main" val="20000"/>
                    </a:ext>
                  </a:extLst>
                </a:gridCol>
                <a:gridCol w="2825539">
                  <a:extLst>
                    <a:ext uri="{9D8B030D-6E8A-4147-A177-3AD203B41FA5}">
                      <a16:colId xmlns:a16="http://schemas.microsoft.com/office/drawing/2014/main" val="20001"/>
                    </a:ext>
                  </a:extLst>
                </a:gridCol>
                <a:gridCol w="1408899">
                  <a:extLst>
                    <a:ext uri="{9D8B030D-6E8A-4147-A177-3AD203B41FA5}">
                      <a16:colId xmlns:a16="http://schemas.microsoft.com/office/drawing/2014/main" val="20002"/>
                    </a:ext>
                  </a:extLst>
                </a:gridCol>
              </a:tblGrid>
              <a:tr h="155380">
                <a:tc>
                  <a:txBody>
                    <a:bodyPr/>
                    <a:lstStyle/>
                    <a:p>
                      <a:pPr algn="ctr" fontAlgn="ctr"/>
                      <a:r>
                        <a:rPr lang="en-US" sz="700" b="0" i="0" u="none" strike="noStrike">
                          <a:solidFill>
                            <a:srgbClr val="000000"/>
                          </a:solidFill>
                          <a:effectLst/>
                          <a:latin typeface="Calibri"/>
                        </a:rPr>
                        <a:t> </a:t>
                      </a:r>
                    </a:p>
                  </a:txBody>
                  <a:tcPr marL="6369" marR="6369" marT="6369"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fontAlgn="ctr"/>
                      <a:r>
                        <a:rPr lang="en-US" sz="700" b="1" i="0" u="none" strike="noStrike">
                          <a:solidFill>
                            <a:srgbClr val="000000"/>
                          </a:solidFill>
                          <a:effectLst/>
                          <a:latin typeface="Calibri"/>
                        </a:rPr>
                        <a:t>DAY 2 (Wednesday, March 26, 2014)</a:t>
                      </a:r>
                    </a:p>
                  </a:txBody>
                  <a:tcPr marL="6369" marR="6369" marT="6369"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47981">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700" b="1" i="0" u="none" strike="noStrike">
                          <a:solidFill>
                            <a:srgbClr val="000000"/>
                          </a:solidFill>
                          <a:effectLst/>
                          <a:latin typeface="Calibri"/>
                        </a:rPr>
                        <a:t>Site Management Training</a:t>
                      </a:r>
                    </a:p>
                  </a:txBody>
                  <a:tcPr marL="6369" marR="6369" marT="636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47981">
                <a:tc>
                  <a:txBody>
                    <a:bodyPr/>
                    <a:lstStyle/>
                    <a:p>
                      <a:pPr algn="ctr" fontAlgn="ctr"/>
                      <a:r>
                        <a:rPr lang="en-US" sz="700" b="0" i="0" u="none" strike="noStrike">
                          <a:solidFill>
                            <a:srgbClr val="000000"/>
                          </a:solidFill>
                          <a:effectLst/>
                          <a:latin typeface="Calibri"/>
                        </a:rPr>
                        <a:t>8:00 - 8:30 am</a:t>
                      </a:r>
                    </a:p>
                  </a:txBody>
                  <a:tcPr marL="6369" marR="6369" marT="6369" marB="0" anchor="ctr">
                    <a:lnL>
                      <a:noFill/>
                    </a:lnL>
                    <a:lnR>
                      <a:noFill/>
                    </a:lnR>
                    <a:lnT>
                      <a:noFill/>
                    </a:lnT>
                    <a:lnB>
                      <a:noFill/>
                    </a:lnB>
                  </a:tcPr>
                </a:tc>
                <a:tc>
                  <a:txBody>
                    <a:bodyPr/>
                    <a:lstStyle/>
                    <a:p>
                      <a:pPr algn="l" fontAlgn="ctr"/>
                      <a:r>
                        <a:rPr lang="en-US" sz="700" b="0" i="0" u="none" strike="noStrike" dirty="0">
                          <a:solidFill>
                            <a:srgbClr val="000000"/>
                          </a:solidFill>
                          <a:effectLst/>
                          <a:latin typeface="Calibri"/>
                        </a:rPr>
                        <a:t>ATCs - Direct Assign and RCI</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Kyle Kilga</a:t>
                      </a:r>
                    </a:p>
                  </a:txBody>
                  <a:tcPr marL="6369" marR="6369" marT="6369" marB="0" anchor="ctr">
                    <a:lnL>
                      <a:noFill/>
                    </a:lnL>
                    <a:lnR>
                      <a:noFill/>
                    </a:lnR>
                    <a:lnT>
                      <a:noFill/>
                    </a:lnT>
                    <a:lnB>
                      <a:noFill/>
                    </a:lnB>
                  </a:tcPr>
                </a:tc>
                <a:extLst>
                  <a:ext uri="{0D108BD9-81ED-4DB2-BD59-A6C34878D82A}">
                    <a16:rowId xmlns:a16="http://schemas.microsoft.com/office/drawing/2014/main" val="10002"/>
                  </a:ext>
                </a:extLst>
              </a:tr>
              <a:tr h="147981">
                <a:tc>
                  <a:txBody>
                    <a:bodyPr/>
                    <a:lstStyle/>
                    <a:p>
                      <a:pPr algn="ctr" fontAlgn="ctr"/>
                      <a:r>
                        <a:rPr lang="en-US" sz="700" b="0" i="0" u="none" strike="noStrike">
                          <a:solidFill>
                            <a:srgbClr val="000000"/>
                          </a:solidFill>
                          <a:effectLst/>
                          <a:latin typeface="Calibri"/>
                        </a:rPr>
                        <a:t>8:30 - 9:00 am</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PR/PO w/MFMP</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Rickey Beasley</a:t>
                      </a:r>
                    </a:p>
                  </a:txBody>
                  <a:tcPr marL="6369" marR="6369" marT="6369" marB="0" anchor="ctr">
                    <a:lnL>
                      <a:noFill/>
                    </a:lnL>
                    <a:lnR>
                      <a:noFill/>
                    </a:lnR>
                    <a:lnT>
                      <a:noFill/>
                    </a:lnT>
                    <a:lnB>
                      <a:noFill/>
                    </a:lnB>
                  </a:tcPr>
                </a:tc>
                <a:extLst>
                  <a:ext uri="{0D108BD9-81ED-4DB2-BD59-A6C34878D82A}">
                    <a16:rowId xmlns:a16="http://schemas.microsoft.com/office/drawing/2014/main" val="10003"/>
                  </a:ext>
                </a:extLst>
              </a:tr>
              <a:tr h="147981">
                <a:tc>
                  <a:txBody>
                    <a:bodyPr/>
                    <a:lstStyle/>
                    <a:p>
                      <a:pPr algn="ctr" fontAlgn="ctr"/>
                      <a:r>
                        <a:rPr lang="en-US" sz="700" b="0" i="0" u="none" strike="noStrike">
                          <a:solidFill>
                            <a:srgbClr val="000000"/>
                          </a:solidFill>
                          <a:effectLst/>
                          <a:latin typeface="Calibri"/>
                        </a:rPr>
                        <a:t>9:00 - 9:30 am</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Activities and Deliverables/Submittals</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Kyle Kilga</a:t>
                      </a:r>
                    </a:p>
                  </a:txBody>
                  <a:tcPr marL="6369" marR="6369" marT="6369" marB="0" anchor="ctr">
                    <a:lnL>
                      <a:noFill/>
                    </a:lnL>
                    <a:lnR>
                      <a:noFill/>
                    </a:lnR>
                    <a:lnT>
                      <a:noFill/>
                    </a:lnT>
                    <a:lnB>
                      <a:noFill/>
                    </a:lnB>
                  </a:tcPr>
                </a:tc>
                <a:extLst>
                  <a:ext uri="{0D108BD9-81ED-4DB2-BD59-A6C34878D82A}">
                    <a16:rowId xmlns:a16="http://schemas.microsoft.com/office/drawing/2014/main" val="10004"/>
                  </a:ext>
                </a:extLst>
              </a:tr>
              <a:tr h="147981">
                <a:tc>
                  <a:txBody>
                    <a:bodyPr/>
                    <a:lstStyle/>
                    <a:p>
                      <a:pPr algn="ctr" fontAlgn="ctr"/>
                      <a:r>
                        <a:rPr lang="en-US" sz="700" b="0" i="0" u="none" strike="noStrike">
                          <a:solidFill>
                            <a:srgbClr val="000000"/>
                          </a:solidFill>
                          <a:effectLst/>
                          <a:latin typeface="Calibri"/>
                        </a:rPr>
                        <a:t>9:30 - 10:00 am</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Invoicing and Change Orders</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Kyle Kilga</a:t>
                      </a:r>
                    </a:p>
                  </a:txBody>
                  <a:tcPr marL="6369" marR="6369" marT="6369" marB="0" anchor="ctr">
                    <a:lnL>
                      <a:noFill/>
                    </a:lnL>
                    <a:lnR>
                      <a:noFill/>
                    </a:lnR>
                    <a:lnT>
                      <a:noFill/>
                    </a:lnT>
                    <a:lnB>
                      <a:noFill/>
                    </a:lnB>
                  </a:tcPr>
                </a:tc>
                <a:extLst>
                  <a:ext uri="{0D108BD9-81ED-4DB2-BD59-A6C34878D82A}">
                    <a16:rowId xmlns:a16="http://schemas.microsoft.com/office/drawing/2014/main" val="10005"/>
                  </a:ext>
                </a:extLst>
              </a:tr>
              <a:tr h="147981">
                <a:tc>
                  <a:txBody>
                    <a:bodyPr/>
                    <a:lstStyle/>
                    <a:p>
                      <a:pPr algn="ctr" fontAlgn="ctr"/>
                      <a:endParaRPr lang="en-US" sz="700" b="0" i="0" u="none" strike="noStrike">
                        <a:solidFill>
                          <a:srgbClr val="000000"/>
                        </a:solidFill>
                        <a:effectLst/>
                        <a:latin typeface="Calibri"/>
                      </a:endParaRPr>
                    </a:p>
                  </a:txBody>
                  <a:tcPr marL="6369" marR="6369" marT="6369" marB="0" anchor="ctr">
                    <a:lnL>
                      <a:noFill/>
                    </a:lnL>
                    <a:lnR>
                      <a:noFill/>
                    </a:lnR>
                    <a:lnT>
                      <a:noFill/>
                    </a:lnT>
                    <a:lnB>
                      <a:noFill/>
                    </a:lnB>
                  </a:tcPr>
                </a:tc>
                <a:tc>
                  <a:txBody>
                    <a:bodyPr/>
                    <a:lstStyle/>
                    <a:p>
                      <a:pPr algn="l" fontAlgn="ctr"/>
                      <a:endParaRPr lang="en-US" sz="700" b="0" i="0" u="none" strike="noStrike">
                        <a:solidFill>
                          <a:srgbClr val="000000"/>
                        </a:solidFill>
                        <a:effectLst/>
                        <a:latin typeface="Calibri"/>
                      </a:endParaRPr>
                    </a:p>
                  </a:txBody>
                  <a:tcPr marL="6369" marR="6369" marT="6369" marB="0" anchor="ctr">
                    <a:lnL>
                      <a:noFill/>
                    </a:lnL>
                    <a:lnR>
                      <a:noFill/>
                    </a:lnR>
                    <a:lnT>
                      <a:noFill/>
                    </a:lnT>
                    <a:lnB>
                      <a:noFill/>
                    </a:lnB>
                  </a:tcPr>
                </a:tc>
                <a:tc>
                  <a:txBody>
                    <a:bodyPr/>
                    <a:lstStyle/>
                    <a:p>
                      <a:pPr algn="l" fontAlgn="ctr"/>
                      <a:endParaRPr lang="en-US" sz="700" b="0" i="0" u="none" strike="noStrike">
                        <a:solidFill>
                          <a:srgbClr val="000000"/>
                        </a:solidFill>
                        <a:effectLst/>
                        <a:latin typeface="Calibri"/>
                      </a:endParaRPr>
                    </a:p>
                  </a:txBody>
                  <a:tcPr marL="6369" marR="6369" marT="6369" marB="0" anchor="ctr">
                    <a:lnL>
                      <a:noFill/>
                    </a:lnL>
                    <a:lnR>
                      <a:noFill/>
                    </a:lnR>
                    <a:lnT>
                      <a:noFill/>
                    </a:lnT>
                    <a:lnB>
                      <a:noFill/>
                    </a:lnB>
                  </a:tcPr>
                </a:tc>
                <a:extLst>
                  <a:ext uri="{0D108BD9-81ED-4DB2-BD59-A6C34878D82A}">
                    <a16:rowId xmlns:a16="http://schemas.microsoft.com/office/drawing/2014/main" val="10006"/>
                  </a:ext>
                </a:extLst>
              </a:tr>
              <a:tr h="267848">
                <a:tc>
                  <a:txBody>
                    <a:bodyPr/>
                    <a:lstStyle/>
                    <a:p>
                      <a:pPr algn="ctr" fontAlgn="ctr"/>
                      <a:r>
                        <a:rPr lang="en-US" sz="700" b="0" i="0" u="none" strike="noStrike">
                          <a:solidFill>
                            <a:srgbClr val="000000"/>
                          </a:solidFill>
                          <a:effectLst/>
                          <a:latin typeface="Calibri"/>
                        </a:rPr>
                        <a:t>10:00 - 10:15 am</a:t>
                      </a:r>
                    </a:p>
                  </a:txBody>
                  <a:tcPr marL="6369" marR="6369" marT="6369" marB="0" anchor="ctr">
                    <a:lnL>
                      <a:noFill/>
                    </a:lnL>
                    <a:lnR>
                      <a:noFill/>
                    </a:lnR>
                    <a:lnT>
                      <a:noFill/>
                    </a:lnT>
                    <a:lnB>
                      <a:noFill/>
                    </a:lnB>
                  </a:tcPr>
                </a:tc>
                <a:tc>
                  <a:txBody>
                    <a:bodyPr/>
                    <a:lstStyle/>
                    <a:p>
                      <a:pPr algn="l" fontAlgn="ctr"/>
                      <a:r>
                        <a:rPr lang="en-US" sz="700" b="1" i="0" u="none" strike="noStrike">
                          <a:solidFill>
                            <a:srgbClr val="000000"/>
                          </a:solidFill>
                          <a:effectLst/>
                          <a:latin typeface="Calibri"/>
                        </a:rPr>
                        <a:t>Break</a:t>
                      </a:r>
                    </a:p>
                  </a:txBody>
                  <a:tcPr marL="6369" marR="6369" marT="6369" marB="0" anchor="ctr">
                    <a:lnL>
                      <a:noFill/>
                    </a:lnL>
                    <a:lnR>
                      <a:noFill/>
                    </a:lnR>
                    <a:lnT>
                      <a:noFill/>
                    </a:lnT>
                    <a:lnB>
                      <a:noFill/>
                    </a:lnB>
                  </a:tcPr>
                </a:tc>
                <a:tc>
                  <a:txBody>
                    <a:bodyPr/>
                    <a:lstStyle/>
                    <a:p>
                      <a:pPr algn="l" fontAlgn="ctr"/>
                      <a:endParaRPr lang="en-US" sz="700" b="0" i="0" u="none" strike="noStrike">
                        <a:solidFill>
                          <a:srgbClr val="000000"/>
                        </a:solidFill>
                        <a:effectLst/>
                        <a:latin typeface="Calibri"/>
                      </a:endParaRPr>
                    </a:p>
                  </a:txBody>
                  <a:tcPr marL="6369" marR="6369" marT="6369" marB="0" anchor="ctr">
                    <a:lnL>
                      <a:noFill/>
                    </a:lnL>
                    <a:lnR>
                      <a:noFill/>
                    </a:lnR>
                    <a:lnT>
                      <a:noFill/>
                    </a:lnT>
                    <a:lnB>
                      <a:noFill/>
                    </a:lnB>
                  </a:tcPr>
                </a:tc>
                <a:extLst>
                  <a:ext uri="{0D108BD9-81ED-4DB2-BD59-A6C34878D82A}">
                    <a16:rowId xmlns:a16="http://schemas.microsoft.com/office/drawing/2014/main" val="10007"/>
                  </a:ext>
                </a:extLst>
              </a:tr>
              <a:tr h="147981">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extLst>
                  <a:ext uri="{0D108BD9-81ED-4DB2-BD59-A6C34878D82A}">
                    <a16:rowId xmlns:a16="http://schemas.microsoft.com/office/drawing/2014/main" val="10008"/>
                  </a:ext>
                </a:extLst>
              </a:tr>
              <a:tr h="267848">
                <a:tc>
                  <a:txBody>
                    <a:bodyPr/>
                    <a:lstStyle/>
                    <a:p>
                      <a:pPr algn="ctr" fontAlgn="ctr"/>
                      <a:r>
                        <a:rPr lang="en-US" sz="700" b="0" i="0" u="none" strike="noStrike">
                          <a:solidFill>
                            <a:srgbClr val="000000"/>
                          </a:solidFill>
                          <a:effectLst/>
                          <a:latin typeface="Calibri"/>
                        </a:rPr>
                        <a:t>10:15 - 10:45 am</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STCM/OCULUS</a:t>
                      </a:r>
                    </a:p>
                  </a:txBody>
                  <a:tcPr marL="6369" marR="6369" marT="6369" marB="0" anchor="ctr">
                    <a:lnL>
                      <a:noFill/>
                    </a:lnL>
                    <a:lnR>
                      <a:noFill/>
                    </a:lnR>
                    <a:lnT>
                      <a:noFill/>
                    </a:lnT>
                    <a:lnB>
                      <a:noFill/>
                    </a:lnB>
                  </a:tcPr>
                </a:tc>
                <a:tc>
                  <a:txBody>
                    <a:bodyPr/>
                    <a:lstStyle/>
                    <a:p>
                      <a:pPr algn="l" fontAlgn="b"/>
                      <a:r>
                        <a:rPr lang="en-US" sz="700" b="0" i="0" u="none" strike="noStrike">
                          <a:solidFill>
                            <a:srgbClr val="000000"/>
                          </a:solidFill>
                          <a:effectLst/>
                          <a:latin typeface="Calibri"/>
                        </a:rPr>
                        <a:t>Grace Rivera</a:t>
                      </a:r>
                    </a:p>
                  </a:txBody>
                  <a:tcPr marL="6369" marR="6369" marT="6369" marB="0" anchor="b">
                    <a:lnL>
                      <a:noFill/>
                    </a:lnL>
                    <a:lnR>
                      <a:noFill/>
                    </a:lnR>
                    <a:lnT>
                      <a:noFill/>
                    </a:lnT>
                    <a:lnB>
                      <a:noFill/>
                    </a:lnB>
                  </a:tcPr>
                </a:tc>
                <a:extLst>
                  <a:ext uri="{0D108BD9-81ED-4DB2-BD59-A6C34878D82A}">
                    <a16:rowId xmlns:a16="http://schemas.microsoft.com/office/drawing/2014/main" val="10009"/>
                  </a:ext>
                </a:extLst>
              </a:tr>
              <a:tr h="147981">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extLst>
                  <a:ext uri="{0D108BD9-81ED-4DB2-BD59-A6C34878D82A}">
                    <a16:rowId xmlns:a16="http://schemas.microsoft.com/office/drawing/2014/main" val="10010"/>
                  </a:ext>
                </a:extLst>
              </a:tr>
              <a:tr h="147981">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tc>
                  <a:txBody>
                    <a:bodyPr/>
                    <a:lstStyle/>
                    <a:p>
                      <a:pPr algn="ctr" fontAlgn="ctr"/>
                      <a:r>
                        <a:rPr lang="en-US" sz="700" b="1" i="0" u="none" strike="noStrike">
                          <a:solidFill>
                            <a:srgbClr val="000000"/>
                          </a:solidFill>
                          <a:effectLst/>
                          <a:latin typeface="Calibri"/>
                        </a:rPr>
                        <a:t>Site Closure</a:t>
                      </a:r>
                    </a:p>
                  </a:txBody>
                  <a:tcPr marL="6369" marR="6369" marT="6369" marB="0" anchor="ctr">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extLst>
                  <a:ext uri="{0D108BD9-81ED-4DB2-BD59-A6C34878D82A}">
                    <a16:rowId xmlns:a16="http://schemas.microsoft.com/office/drawing/2014/main" val="10011"/>
                  </a:ext>
                </a:extLst>
              </a:tr>
              <a:tr h="267848">
                <a:tc>
                  <a:txBody>
                    <a:bodyPr/>
                    <a:lstStyle/>
                    <a:p>
                      <a:pPr algn="l" fontAlgn="b"/>
                      <a:r>
                        <a:rPr lang="en-US" sz="700" b="0" i="0" u="none" strike="noStrike">
                          <a:solidFill>
                            <a:srgbClr val="000000"/>
                          </a:solidFill>
                          <a:effectLst/>
                          <a:latin typeface="Calibri"/>
                        </a:rPr>
                        <a:t>10:45 - 11:00 am</a:t>
                      </a:r>
                    </a:p>
                  </a:txBody>
                  <a:tcPr marL="6369" marR="6369" marT="6369" marB="0" anchor="b">
                    <a:lnL>
                      <a:noFill/>
                    </a:lnL>
                    <a:lnR>
                      <a:noFill/>
                    </a:lnR>
                    <a:lnT>
                      <a:noFill/>
                    </a:lnT>
                    <a:lnB>
                      <a:noFill/>
                    </a:lnB>
                  </a:tcPr>
                </a:tc>
                <a:tc>
                  <a:txBody>
                    <a:bodyPr/>
                    <a:lstStyle/>
                    <a:p>
                      <a:pPr algn="l" fontAlgn="ctr"/>
                      <a:r>
                        <a:rPr lang="en-US" sz="700" b="0" i="0" u="none" strike="noStrike">
                          <a:solidFill>
                            <a:srgbClr val="000000"/>
                          </a:solidFill>
                          <a:effectLst/>
                          <a:latin typeface="Calibri"/>
                        </a:rPr>
                        <a:t>Site Conceptual Model/Remedial Strategies</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John Wright</a:t>
                      </a:r>
                    </a:p>
                  </a:txBody>
                  <a:tcPr marL="6369" marR="6369" marT="6369" marB="0" anchor="ctr">
                    <a:lnL>
                      <a:noFill/>
                    </a:lnL>
                    <a:lnR>
                      <a:noFill/>
                    </a:lnR>
                    <a:lnT>
                      <a:noFill/>
                    </a:lnT>
                    <a:lnB>
                      <a:noFill/>
                    </a:lnB>
                  </a:tcPr>
                </a:tc>
                <a:extLst>
                  <a:ext uri="{0D108BD9-81ED-4DB2-BD59-A6C34878D82A}">
                    <a16:rowId xmlns:a16="http://schemas.microsoft.com/office/drawing/2014/main" val="10012"/>
                  </a:ext>
                </a:extLst>
              </a:tr>
              <a:tr h="267848">
                <a:tc>
                  <a:txBody>
                    <a:bodyPr/>
                    <a:lstStyle/>
                    <a:p>
                      <a:pPr algn="ctr" fontAlgn="ctr"/>
                      <a:r>
                        <a:rPr lang="en-US" sz="700" b="0" i="0" u="none" strike="noStrike">
                          <a:solidFill>
                            <a:srgbClr val="000000"/>
                          </a:solidFill>
                          <a:effectLst/>
                          <a:latin typeface="Calibri"/>
                        </a:rPr>
                        <a:t>11:00 - 11:15 am</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Risk Based Closure Options</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John Wright</a:t>
                      </a:r>
                    </a:p>
                  </a:txBody>
                  <a:tcPr marL="6369" marR="6369" marT="6369" marB="0" anchor="ctr">
                    <a:lnL>
                      <a:noFill/>
                    </a:lnL>
                    <a:lnR>
                      <a:noFill/>
                    </a:lnR>
                    <a:lnT>
                      <a:noFill/>
                    </a:lnT>
                    <a:lnB>
                      <a:noFill/>
                    </a:lnB>
                  </a:tcPr>
                </a:tc>
                <a:extLst>
                  <a:ext uri="{0D108BD9-81ED-4DB2-BD59-A6C34878D82A}">
                    <a16:rowId xmlns:a16="http://schemas.microsoft.com/office/drawing/2014/main" val="10013"/>
                  </a:ext>
                </a:extLst>
              </a:tr>
              <a:tr h="267848">
                <a:tc>
                  <a:txBody>
                    <a:bodyPr/>
                    <a:lstStyle/>
                    <a:p>
                      <a:pPr algn="ctr" fontAlgn="ctr"/>
                      <a:r>
                        <a:rPr lang="en-US" sz="700" b="0" i="0" u="none" strike="noStrike">
                          <a:solidFill>
                            <a:srgbClr val="000000"/>
                          </a:solidFill>
                          <a:effectLst/>
                          <a:latin typeface="Calibri"/>
                        </a:rPr>
                        <a:t>11:15 - 11:30 am</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LSSI Closures</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Diane Pickett</a:t>
                      </a:r>
                    </a:p>
                  </a:txBody>
                  <a:tcPr marL="6369" marR="6369" marT="6369" marB="0" anchor="ctr">
                    <a:lnL>
                      <a:noFill/>
                    </a:lnL>
                    <a:lnR>
                      <a:noFill/>
                    </a:lnR>
                    <a:lnT>
                      <a:noFill/>
                    </a:lnT>
                    <a:lnB>
                      <a:noFill/>
                    </a:lnB>
                  </a:tcPr>
                </a:tc>
                <a:extLst>
                  <a:ext uri="{0D108BD9-81ED-4DB2-BD59-A6C34878D82A}">
                    <a16:rowId xmlns:a16="http://schemas.microsoft.com/office/drawing/2014/main" val="10014"/>
                  </a:ext>
                </a:extLst>
              </a:tr>
              <a:tr h="267848">
                <a:tc>
                  <a:txBody>
                    <a:bodyPr/>
                    <a:lstStyle/>
                    <a:p>
                      <a:pPr algn="ctr" fontAlgn="ctr"/>
                      <a:r>
                        <a:rPr lang="en-US" sz="700" b="0" i="0" u="none" strike="noStrike">
                          <a:solidFill>
                            <a:srgbClr val="000000"/>
                          </a:solidFill>
                          <a:effectLst/>
                          <a:latin typeface="Calibri"/>
                        </a:rPr>
                        <a:t>11:30 - 11:45 am</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IC Process &amp; FDOT MOU</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John Wright</a:t>
                      </a:r>
                    </a:p>
                  </a:txBody>
                  <a:tcPr marL="6369" marR="6369" marT="6369" marB="0" anchor="ctr">
                    <a:lnL>
                      <a:noFill/>
                    </a:lnL>
                    <a:lnR>
                      <a:noFill/>
                    </a:lnR>
                    <a:lnT>
                      <a:noFill/>
                    </a:lnT>
                    <a:lnB>
                      <a:noFill/>
                    </a:lnB>
                  </a:tcPr>
                </a:tc>
                <a:extLst>
                  <a:ext uri="{0D108BD9-81ED-4DB2-BD59-A6C34878D82A}">
                    <a16:rowId xmlns:a16="http://schemas.microsoft.com/office/drawing/2014/main" val="10015"/>
                  </a:ext>
                </a:extLst>
              </a:tr>
              <a:tr h="267848">
                <a:tc>
                  <a:txBody>
                    <a:bodyPr/>
                    <a:lstStyle/>
                    <a:p>
                      <a:pPr algn="ctr" fontAlgn="ctr"/>
                      <a:r>
                        <a:rPr lang="en-US" sz="700" b="0" i="0" u="none" strike="noStrike">
                          <a:solidFill>
                            <a:srgbClr val="000000"/>
                          </a:solidFill>
                          <a:effectLst/>
                          <a:latin typeface="Calibri"/>
                        </a:rPr>
                        <a:t>11:45 - 12:00 pm</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Closure Sampling Guidelines</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Diane Pickett</a:t>
                      </a:r>
                    </a:p>
                  </a:txBody>
                  <a:tcPr marL="6369" marR="6369" marT="6369" marB="0" anchor="ctr">
                    <a:lnL>
                      <a:noFill/>
                    </a:lnL>
                    <a:lnR>
                      <a:noFill/>
                    </a:lnR>
                    <a:lnT>
                      <a:noFill/>
                    </a:lnT>
                    <a:lnB>
                      <a:noFill/>
                    </a:lnB>
                  </a:tcPr>
                </a:tc>
                <a:extLst>
                  <a:ext uri="{0D108BD9-81ED-4DB2-BD59-A6C34878D82A}">
                    <a16:rowId xmlns:a16="http://schemas.microsoft.com/office/drawing/2014/main" val="10016"/>
                  </a:ext>
                </a:extLst>
              </a:tr>
              <a:tr h="267848">
                <a:tc>
                  <a:txBody>
                    <a:bodyPr/>
                    <a:lstStyle/>
                    <a:p>
                      <a:pPr algn="ctr" fontAlgn="ctr"/>
                      <a:r>
                        <a:rPr lang="en-US" sz="700" b="0" i="0" u="none" strike="noStrike">
                          <a:solidFill>
                            <a:srgbClr val="000000"/>
                          </a:solidFill>
                          <a:effectLst/>
                          <a:latin typeface="Calibri"/>
                        </a:rPr>
                        <a:t>12:00 - 12:15 pm</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Questions and Answers</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All</a:t>
                      </a:r>
                    </a:p>
                  </a:txBody>
                  <a:tcPr marL="6369" marR="6369" marT="6369" marB="0" anchor="ctr">
                    <a:lnL>
                      <a:noFill/>
                    </a:lnL>
                    <a:lnR>
                      <a:noFill/>
                    </a:lnR>
                    <a:lnT>
                      <a:noFill/>
                    </a:lnT>
                    <a:lnB>
                      <a:noFill/>
                    </a:lnB>
                  </a:tcPr>
                </a:tc>
                <a:extLst>
                  <a:ext uri="{0D108BD9-81ED-4DB2-BD59-A6C34878D82A}">
                    <a16:rowId xmlns:a16="http://schemas.microsoft.com/office/drawing/2014/main" val="10017"/>
                  </a:ext>
                </a:extLst>
              </a:tr>
              <a:tr h="147981">
                <a:tc>
                  <a:txBody>
                    <a:bodyPr/>
                    <a:lstStyle/>
                    <a:p>
                      <a:pPr algn="ctr" fontAlgn="ctr"/>
                      <a:endParaRPr lang="en-US" sz="700" b="0" i="0" u="none" strike="noStrike">
                        <a:solidFill>
                          <a:srgbClr val="000000"/>
                        </a:solidFill>
                        <a:effectLst/>
                        <a:latin typeface="Calibri"/>
                      </a:endParaRPr>
                    </a:p>
                  </a:txBody>
                  <a:tcPr marL="6369" marR="6369" marT="6369" marB="0" anchor="ctr">
                    <a:lnL>
                      <a:noFill/>
                    </a:lnL>
                    <a:lnR>
                      <a:noFill/>
                    </a:lnR>
                    <a:lnT>
                      <a:noFill/>
                    </a:lnT>
                    <a:lnB>
                      <a:noFill/>
                    </a:lnB>
                  </a:tcPr>
                </a:tc>
                <a:tc>
                  <a:txBody>
                    <a:bodyPr/>
                    <a:lstStyle/>
                    <a:p>
                      <a:pPr algn="l" fontAlgn="ctr"/>
                      <a:endParaRPr lang="en-US" sz="700" b="0" i="0" u="none" strike="noStrike">
                        <a:solidFill>
                          <a:srgbClr val="000000"/>
                        </a:solidFill>
                        <a:effectLst/>
                        <a:latin typeface="Calibri"/>
                      </a:endParaRPr>
                    </a:p>
                  </a:txBody>
                  <a:tcPr marL="6369" marR="6369" marT="6369" marB="0" anchor="ctr">
                    <a:lnL>
                      <a:noFill/>
                    </a:lnL>
                    <a:lnR>
                      <a:noFill/>
                    </a:lnR>
                    <a:lnT>
                      <a:noFill/>
                    </a:lnT>
                    <a:lnB>
                      <a:noFill/>
                    </a:lnB>
                  </a:tcPr>
                </a:tc>
                <a:tc>
                  <a:txBody>
                    <a:bodyPr/>
                    <a:lstStyle/>
                    <a:p>
                      <a:pPr algn="l" fontAlgn="ctr"/>
                      <a:endParaRPr lang="en-US" sz="700" b="0" i="0" u="none" strike="noStrike">
                        <a:solidFill>
                          <a:srgbClr val="000000"/>
                        </a:solidFill>
                        <a:effectLst/>
                        <a:latin typeface="Calibri"/>
                      </a:endParaRPr>
                    </a:p>
                  </a:txBody>
                  <a:tcPr marL="6369" marR="6369" marT="6369" marB="0" anchor="ctr">
                    <a:lnL>
                      <a:noFill/>
                    </a:lnL>
                    <a:lnR>
                      <a:noFill/>
                    </a:lnR>
                    <a:lnT>
                      <a:noFill/>
                    </a:lnT>
                    <a:lnB>
                      <a:noFill/>
                    </a:lnB>
                  </a:tcPr>
                </a:tc>
                <a:extLst>
                  <a:ext uri="{0D108BD9-81ED-4DB2-BD59-A6C34878D82A}">
                    <a16:rowId xmlns:a16="http://schemas.microsoft.com/office/drawing/2014/main" val="10018"/>
                  </a:ext>
                </a:extLst>
              </a:tr>
              <a:tr h="147981">
                <a:tc>
                  <a:txBody>
                    <a:bodyPr/>
                    <a:lstStyle/>
                    <a:p>
                      <a:pPr algn="ctr" fontAlgn="ctr"/>
                      <a:r>
                        <a:rPr lang="en-US" sz="700" b="0" i="0" u="none" strike="noStrike">
                          <a:solidFill>
                            <a:srgbClr val="000000"/>
                          </a:solidFill>
                          <a:effectLst/>
                          <a:latin typeface="Calibri"/>
                        </a:rPr>
                        <a:t>12:15 - 1:30 pm</a:t>
                      </a:r>
                    </a:p>
                  </a:txBody>
                  <a:tcPr marL="6369" marR="6369" marT="6369" marB="0" anchor="ctr">
                    <a:lnL>
                      <a:noFill/>
                    </a:lnL>
                    <a:lnR>
                      <a:noFill/>
                    </a:lnR>
                    <a:lnT>
                      <a:noFill/>
                    </a:lnT>
                    <a:lnB>
                      <a:noFill/>
                    </a:lnB>
                  </a:tcPr>
                </a:tc>
                <a:tc>
                  <a:txBody>
                    <a:bodyPr/>
                    <a:lstStyle/>
                    <a:p>
                      <a:pPr algn="l" fontAlgn="ctr"/>
                      <a:r>
                        <a:rPr lang="en-US" sz="700" b="1" i="0" u="none" strike="noStrike">
                          <a:solidFill>
                            <a:srgbClr val="000000"/>
                          </a:solidFill>
                          <a:effectLst/>
                          <a:latin typeface="Calibri"/>
                        </a:rPr>
                        <a:t>Lunch</a:t>
                      </a:r>
                    </a:p>
                  </a:txBody>
                  <a:tcPr marL="6369" marR="6369" marT="6369" marB="0" anchor="ctr">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extLst>
                  <a:ext uri="{0D108BD9-81ED-4DB2-BD59-A6C34878D82A}">
                    <a16:rowId xmlns:a16="http://schemas.microsoft.com/office/drawing/2014/main" val="10019"/>
                  </a:ext>
                </a:extLst>
              </a:tr>
              <a:tr h="147981">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extLst>
                  <a:ext uri="{0D108BD9-81ED-4DB2-BD59-A6C34878D82A}">
                    <a16:rowId xmlns:a16="http://schemas.microsoft.com/office/drawing/2014/main" val="10020"/>
                  </a:ext>
                </a:extLst>
              </a:tr>
              <a:tr h="147981">
                <a:tc>
                  <a:txBody>
                    <a:bodyPr/>
                    <a:lstStyle/>
                    <a:p>
                      <a:pPr algn="ctr" fontAlgn="ctr"/>
                      <a:r>
                        <a:rPr lang="en-US" sz="700" b="0" i="0" u="none" strike="noStrike">
                          <a:solidFill>
                            <a:srgbClr val="000000"/>
                          </a:solidFill>
                          <a:effectLst/>
                          <a:latin typeface="Calibri"/>
                        </a:rPr>
                        <a:t>1:30 - 1:40 pm</a:t>
                      </a:r>
                    </a:p>
                  </a:txBody>
                  <a:tcPr marL="6369" marR="6369" marT="6369" marB="0" anchor="ctr">
                    <a:lnL>
                      <a:noFill/>
                    </a:lnL>
                    <a:lnR>
                      <a:noFill/>
                    </a:lnR>
                    <a:lnT>
                      <a:noFill/>
                    </a:lnT>
                    <a:lnB>
                      <a:noFill/>
                    </a:lnB>
                  </a:tcPr>
                </a:tc>
                <a:tc>
                  <a:txBody>
                    <a:bodyPr/>
                    <a:lstStyle/>
                    <a:p>
                      <a:pPr algn="ctr" fontAlgn="ctr"/>
                      <a:r>
                        <a:rPr lang="en-US" sz="700" b="1" i="0" u="none" strike="noStrike">
                          <a:solidFill>
                            <a:srgbClr val="000000"/>
                          </a:solidFill>
                          <a:effectLst/>
                          <a:latin typeface="Calibri"/>
                        </a:rPr>
                        <a:t>Cost Shares - PAC, PCPP, SRFA</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Ken Busen</a:t>
                      </a:r>
                    </a:p>
                  </a:txBody>
                  <a:tcPr marL="6369" marR="6369" marT="6369" marB="0" anchor="ctr">
                    <a:lnL>
                      <a:noFill/>
                    </a:lnL>
                    <a:lnR>
                      <a:noFill/>
                    </a:lnR>
                    <a:lnT>
                      <a:noFill/>
                    </a:lnT>
                    <a:lnB>
                      <a:noFill/>
                    </a:lnB>
                  </a:tcPr>
                </a:tc>
                <a:extLst>
                  <a:ext uri="{0D108BD9-81ED-4DB2-BD59-A6C34878D82A}">
                    <a16:rowId xmlns:a16="http://schemas.microsoft.com/office/drawing/2014/main" val="10021"/>
                  </a:ext>
                </a:extLst>
              </a:tr>
              <a:tr h="147981">
                <a:tc>
                  <a:txBody>
                    <a:bodyPr/>
                    <a:lstStyle/>
                    <a:p>
                      <a:pPr algn="ctr" fontAlgn="ctr"/>
                      <a:r>
                        <a:rPr lang="en-US" sz="700" b="0" i="0" u="none" strike="noStrike">
                          <a:solidFill>
                            <a:srgbClr val="000000"/>
                          </a:solidFill>
                          <a:effectLst/>
                          <a:latin typeface="Calibri"/>
                        </a:rPr>
                        <a:t>1:40 - 2:00 pm</a:t>
                      </a:r>
                    </a:p>
                  </a:txBody>
                  <a:tcPr marL="6369" marR="6369" marT="6369" marB="0" anchor="ctr">
                    <a:lnL>
                      <a:noFill/>
                    </a:lnL>
                    <a:lnR>
                      <a:noFill/>
                    </a:lnR>
                    <a:lnT>
                      <a:noFill/>
                    </a:lnT>
                    <a:lnB>
                      <a:noFill/>
                    </a:lnB>
                  </a:tcPr>
                </a:tc>
                <a:tc>
                  <a:txBody>
                    <a:bodyPr/>
                    <a:lstStyle/>
                    <a:p>
                      <a:pPr algn="ctr" fontAlgn="ctr"/>
                      <a:r>
                        <a:rPr lang="en-US" sz="700" b="1" i="0" u="none" strike="noStrike">
                          <a:solidFill>
                            <a:srgbClr val="000000"/>
                          </a:solidFill>
                          <a:effectLst/>
                          <a:latin typeface="Calibri"/>
                        </a:rPr>
                        <a:t>Site Inspection - Assessment and Remediation Sites</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Ken Busen</a:t>
                      </a:r>
                    </a:p>
                  </a:txBody>
                  <a:tcPr marL="6369" marR="6369" marT="6369" marB="0" anchor="ctr">
                    <a:lnL>
                      <a:noFill/>
                    </a:lnL>
                    <a:lnR>
                      <a:noFill/>
                    </a:lnR>
                    <a:lnT>
                      <a:noFill/>
                    </a:lnT>
                    <a:lnB>
                      <a:noFill/>
                    </a:lnB>
                  </a:tcPr>
                </a:tc>
                <a:extLst>
                  <a:ext uri="{0D108BD9-81ED-4DB2-BD59-A6C34878D82A}">
                    <a16:rowId xmlns:a16="http://schemas.microsoft.com/office/drawing/2014/main" val="10022"/>
                  </a:ext>
                </a:extLst>
              </a:tr>
              <a:tr h="147981">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extLst>
                  <a:ext uri="{0D108BD9-81ED-4DB2-BD59-A6C34878D82A}">
                    <a16:rowId xmlns:a16="http://schemas.microsoft.com/office/drawing/2014/main" val="10023"/>
                  </a:ext>
                </a:extLst>
              </a:tr>
              <a:tr h="147981">
                <a:tc>
                  <a:txBody>
                    <a:bodyPr/>
                    <a:lstStyle/>
                    <a:p>
                      <a:pPr algn="ctr" fontAlgn="ctr"/>
                      <a:r>
                        <a:rPr lang="en-US" sz="700" b="0" i="0" u="none" strike="noStrike">
                          <a:solidFill>
                            <a:srgbClr val="000000"/>
                          </a:solidFill>
                          <a:effectLst/>
                          <a:latin typeface="Calibri"/>
                        </a:rPr>
                        <a:t>2:00 - 2:15 pm</a:t>
                      </a:r>
                    </a:p>
                  </a:txBody>
                  <a:tcPr marL="6369" marR="6369" marT="6369" marB="0" anchor="ctr">
                    <a:lnL>
                      <a:noFill/>
                    </a:lnL>
                    <a:lnR>
                      <a:noFill/>
                    </a:lnR>
                    <a:lnT>
                      <a:noFill/>
                    </a:lnT>
                    <a:lnB>
                      <a:noFill/>
                    </a:lnB>
                  </a:tcPr>
                </a:tc>
                <a:tc>
                  <a:txBody>
                    <a:bodyPr/>
                    <a:lstStyle/>
                    <a:p>
                      <a:pPr algn="l" fontAlgn="ctr"/>
                      <a:r>
                        <a:rPr lang="en-US" sz="700" b="1" i="0" u="none" strike="noStrike">
                          <a:solidFill>
                            <a:srgbClr val="000000"/>
                          </a:solidFill>
                          <a:effectLst/>
                          <a:latin typeface="Calibri"/>
                        </a:rPr>
                        <a:t>Break</a:t>
                      </a:r>
                    </a:p>
                  </a:txBody>
                  <a:tcPr marL="6369" marR="6369" marT="6369" marB="0" anchor="ctr">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extLst>
                  <a:ext uri="{0D108BD9-81ED-4DB2-BD59-A6C34878D82A}">
                    <a16:rowId xmlns:a16="http://schemas.microsoft.com/office/drawing/2014/main" val="10024"/>
                  </a:ext>
                </a:extLst>
              </a:tr>
              <a:tr h="147981">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extLst>
                  <a:ext uri="{0D108BD9-81ED-4DB2-BD59-A6C34878D82A}">
                    <a16:rowId xmlns:a16="http://schemas.microsoft.com/office/drawing/2014/main" val="10025"/>
                  </a:ext>
                </a:extLst>
              </a:tr>
              <a:tr h="147981">
                <a:tc>
                  <a:txBody>
                    <a:bodyPr/>
                    <a:lstStyle/>
                    <a:p>
                      <a:pPr algn="ctr" fontAlgn="ctr"/>
                      <a:r>
                        <a:rPr lang="en-US" sz="700" b="0" i="0" u="none" strike="noStrike">
                          <a:solidFill>
                            <a:srgbClr val="000000"/>
                          </a:solidFill>
                          <a:effectLst/>
                          <a:latin typeface="Calibri"/>
                        </a:rPr>
                        <a:t>2:15 - 3:15 pm</a:t>
                      </a:r>
                    </a:p>
                  </a:txBody>
                  <a:tcPr marL="6369" marR="6369" marT="6369" marB="0" anchor="ctr">
                    <a:lnL>
                      <a:noFill/>
                    </a:lnL>
                    <a:lnR>
                      <a:noFill/>
                    </a:lnR>
                    <a:lnT>
                      <a:noFill/>
                    </a:lnT>
                    <a:lnB>
                      <a:noFill/>
                    </a:lnB>
                  </a:tcPr>
                </a:tc>
                <a:tc>
                  <a:txBody>
                    <a:bodyPr/>
                    <a:lstStyle/>
                    <a:p>
                      <a:pPr algn="ctr" fontAlgn="ctr"/>
                      <a:r>
                        <a:rPr lang="en-US" sz="700" b="1" i="0" u="none" strike="noStrike">
                          <a:solidFill>
                            <a:srgbClr val="000000"/>
                          </a:solidFill>
                          <a:effectLst/>
                          <a:latin typeface="Calibri"/>
                        </a:rPr>
                        <a:t>Remediation (PE) round table discussion</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Wright</a:t>
                      </a:r>
                    </a:p>
                  </a:txBody>
                  <a:tcPr marL="6369" marR="6369" marT="6369" marB="0" anchor="ctr">
                    <a:lnL>
                      <a:noFill/>
                    </a:lnL>
                    <a:lnR>
                      <a:noFill/>
                    </a:lnR>
                    <a:lnT>
                      <a:noFill/>
                    </a:lnT>
                    <a:lnB>
                      <a:noFill/>
                    </a:lnB>
                  </a:tcPr>
                </a:tc>
                <a:extLst>
                  <a:ext uri="{0D108BD9-81ED-4DB2-BD59-A6C34878D82A}">
                    <a16:rowId xmlns:a16="http://schemas.microsoft.com/office/drawing/2014/main" val="10026"/>
                  </a:ext>
                </a:extLst>
              </a:tr>
              <a:tr h="147981">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tc>
                  <a:txBody>
                    <a:bodyPr/>
                    <a:lstStyle/>
                    <a:p>
                      <a:pPr algn="ctr" fontAlgn="b"/>
                      <a:endParaRPr lang="en-US" sz="700" b="1" i="0" u="none" strike="noStrike">
                        <a:solidFill>
                          <a:srgbClr val="000000"/>
                        </a:solidFill>
                        <a:effectLst/>
                        <a:latin typeface="Calibri"/>
                      </a:endParaRPr>
                    </a:p>
                  </a:txBody>
                  <a:tcPr marL="6369" marR="6369" marT="6369"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a:endParaRPr>
                    </a:p>
                  </a:txBody>
                  <a:tcPr marL="6369" marR="6369" marT="6369" marB="0" anchor="b">
                    <a:lnL>
                      <a:noFill/>
                    </a:lnL>
                    <a:lnR>
                      <a:noFill/>
                    </a:lnR>
                    <a:lnT>
                      <a:noFill/>
                    </a:lnT>
                    <a:lnB>
                      <a:noFill/>
                    </a:lnB>
                  </a:tcPr>
                </a:tc>
                <a:extLst>
                  <a:ext uri="{0D108BD9-81ED-4DB2-BD59-A6C34878D82A}">
                    <a16:rowId xmlns:a16="http://schemas.microsoft.com/office/drawing/2014/main" val="10027"/>
                  </a:ext>
                </a:extLst>
              </a:tr>
              <a:tr h="147981">
                <a:tc>
                  <a:txBody>
                    <a:bodyPr/>
                    <a:lstStyle/>
                    <a:p>
                      <a:pPr algn="ctr" fontAlgn="ctr"/>
                      <a:r>
                        <a:rPr lang="en-US" sz="700" b="0" i="0" u="none" strike="noStrike">
                          <a:solidFill>
                            <a:srgbClr val="000000"/>
                          </a:solidFill>
                          <a:effectLst/>
                          <a:latin typeface="Calibri"/>
                        </a:rPr>
                        <a:t> 3:15 pm</a:t>
                      </a:r>
                    </a:p>
                  </a:txBody>
                  <a:tcPr marL="6369" marR="6369" marT="6369" marB="0" anchor="ctr">
                    <a:lnL>
                      <a:noFill/>
                    </a:lnL>
                    <a:lnR>
                      <a:noFill/>
                    </a:lnR>
                    <a:lnT>
                      <a:noFill/>
                    </a:lnT>
                    <a:lnB>
                      <a:noFill/>
                    </a:lnB>
                  </a:tcPr>
                </a:tc>
                <a:tc>
                  <a:txBody>
                    <a:bodyPr/>
                    <a:lstStyle/>
                    <a:p>
                      <a:pPr algn="l" fontAlgn="ctr"/>
                      <a:r>
                        <a:rPr lang="en-US" sz="700" b="0" i="0" u="none" strike="noStrike">
                          <a:solidFill>
                            <a:srgbClr val="000000"/>
                          </a:solidFill>
                          <a:effectLst/>
                          <a:latin typeface="Calibri"/>
                        </a:rPr>
                        <a:t>Adjourned</a:t>
                      </a:r>
                    </a:p>
                  </a:txBody>
                  <a:tcPr marL="6369" marR="6369" marT="6369" marB="0" anchor="ctr">
                    <a:lnL>
                      <a:noFill/>
                    </a:lnL>
                    <a:lnR>
                      <a:noFill/>
                    </a:lnR>
                    <a:lnT>
                      <a:noFill/>
                    </a:lnT>
                    <a:lnB>
                      <a:noFill/>
                    </a:lnB>
                  </a:tcPr>
                </a:tc>
                <a:tc>
                  <a:txBody>
                    <a:bodyPr/>
                    <a:lstStyle/>
                    <a:p>
                      <a:pPr algn="l" fontAlgn="b"/>
                      <a:endParaRPr lang="en-US" sz="700" b="0" i="0" u="none" strike="noStrike" dirty="0">
                        <a:solidFill>
                          <a:srgbClr val="000000"/>
                        </a:solidFill>
                        <a:effectLst/>
                        <a:latin typeface="Calibri"/>
                      </a:endParaRPr>
                    </a:p>
                  </a:txBody>
                  <a:tcPr marL="6369" marR="6369" marT="6369" marB="0" anchor="b">
                    <a:lnL>
                      <a:noFill/>
                    </a:lnL>
                    <a:lnR>
                      <a:noFill/>
                    </a:lnR>
                    <a:lnT>
                      <a:noFill/>
                    </a:lnT>
                    <a:lnB>
                      <a:noFill/>
                    </a:lnB>
                  </a:tcPr>
                </a:tc>
                <a:extLst>
                  <a:ext uri="{0D108BD9-81ED-4DB2-BD59-A6C34878D82A}">
                    <a16:rowId xmlns:a16="http://schemas.microsoft.com/office/drawing/2014/main" val="10028"/>
                  </a:ext>
                </a:extLst>
              </a:tr>
            </a:tbl>
          </a:graphicData>
        </a:graphic>
      </p:graphicFrame>
    </p:spTree>
    <p:extLst>
      <p:ext uri="{BB962C8B-B14F-4D97-AF65-F5344CB8AC3E}">
        <p14:creationId xmlns:p14="http://schemas.microsoft.com/office/powerpoint/2010/main" val="3207490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 Delegate Authority from the drop down menu</a:t>
            </a:r>
          </a:p>
        </p:txBody>
      </p:sp>
      <p:pic>
        <p:nvPicPr>
          <p:cNvPr id="4" name="Content Placeholder 3" descr="Select Delegate Authority from the drop down menu screenshot"/>
          <p:cNvPicPr>
            <a:picLocks noGrp="1" noChangeAspect="1"/>
          </p:cNvPicPr>
          <p:nvPr>
            <p:ph idx="1"/>
          </p:nvPr>
        </p:nvPicPr>
        <p:blipFill>
          <a:blip r:embed="rId2"/>
          <a:srcRect l="506" t="14400" r="-56" b="27900"/>
          <a:stretch>
            <a:fillRect/>
          </a:stretch>
        </p:blipFill>
        <p:spPr>
          <a:xfrm>
            <a:off x="164592" y="2251928"/>
            <a:ext cx="8733648" cy="3163824"/>
          </a:xfrm>
        </p:spPr>
      </p:pic>
      <p:sp>
        <p:nvSpPr>
          <p:cNvPr id="5" name="Oval 4" descr="Blue oval selcting text"/>
          <p:cNvSpPr/>
          <p:nvPr/>
        </p:nvSpPr>
        <p:spPr>
          <a:xfrm>
            <a:off x="2286000" y="2971800"/>
            <a:ext cx="1371600" cy="2286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7878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Typical PD Blower</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200</a:t>
            </a:fld>
            <a:endParaRPr lang="en-US" dirty="0"/>
          </a:p>
        </p:txBody>
      </p:sp>
      <p:pic>
        <p:nvPicPr>
          <p:cNvPr id="5" name="Picture 3" descr="MVC-003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2" y="1905002"/>
            <a:ext cx="603461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3505200" y="1290918"/>
            <a:ext cx="2628284" cy="369332"/>
          </a:xfrm>
          <a:prstGeom prst="rect">
            <a:avLst/>
          </a:prstGeom>
          <a:noFill/>
        </p:spPr>
        <p:txBody>
          <a:bodyPr wrap="none" rtlCol="0">
            <a:spAutoFit/>
          </a:bodyPr>
          <a:lstStyle/>
          <a:p>
            <a:r>
              <a:rPr lang="en-US" dirty="0"/>
              <a:t>PD- Positive Displacement</a:t>
            </a:r>
          </a:p>
        </p:txBody>
      </p:sp>
    </p:spTree>
    <p:extLst>
      <p:ext uri="{BB962C8B-B14F-4D97-AF65-F5344CB8AC3E}">
        <p14:creationId xmlns:p14="http://schemas.microsoft.com/office/powerpoint/2010/main" val="4253577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View</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201</a:t>
            </a:fld>
            <a:endParaRPr lang="en-US" dirty="0"/>
          </a:p>
        </p:txBody>
      </p:sp>
      <p:pic>
        <p:nvPicPr>
          <p:cNvPr id="5" name="Picture 3" descr="MVC-003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60020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58453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Once more</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202</a:t>
            </a:fld>
            <a:endParaRPr lang="en-US" dirty="0"/>
          </a:p>
        </p:txBody>
      </p:sp>
      <p:pic>
        <p:nvPicPr>
          <p:cNvPr id="5" name="Picture 3" descr="MVC-006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60020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78430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Centrifugal</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203</a:t>
            </a:fld>
            <a:endParaRPr lang="en-US" dirty="0"/>
          </a:p>
        </p:txBody>
      </p:sp>
      <p:pic>
        <p:nvPicPr>
          <p:cNvPr id="5" name="Picture 3" descr="MVC-002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60020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97984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Off-gas Treatment</a:t>
            </a:r>
          </a:p>
        </p:txBody>
      </p:sp>
      <p:sp>
        <p:nvSpPr>
          <p:cNvPr id="3" name="Content Placeholder 2"/>
          <p:cNvSpPr>
            <a:spLocks noGrp="1"/>
          </p:cNvSpPr>
          <p:nvPr>
            <p:ph idx="1"/>
          </p:nvPr>
        </p:nvSpPr>
        <p:spPr/>
        <p:txBody>
          <a:bodyPr/>
          <a:lstStyle/>
          <a:p>
            <a:r>
              <a:rPr lang="en-US" dirty="0"/>
              <a:t>Carbon</a:t>
            </a:r>
          </a:p>
          <a:p>
            <a:pPr lvl="2"/>
            <a:r>
              <a:rPr lang="en-US" dirty="0"/>
              <a:t>Efficient for Low Hydrocarbon Loading</a:t>
            </a:r>
          </a:p>
          <a:p>
            <a:r>
              <a:rPr lang="en-US" dirty="0"/>
              <a:t>Oxidizer</a:t>
            </a:r>
          </a:p>
          <a:p>
            <a:pPr lvl="1"/>
            <a:r>
              <a:rPr lang="en-US" dirty="0"/>
              <a:t>Catalytic</a:t>
            </a:r>
          </a:p>
          <a:p>
            <a:pPr lvl="2"/>
            <a:r>
              <a:rPr lang="en-US" dirty="0"/>
              <a:t>High Electric Cost</a:t>
            </a:r>
          </a:p>
          <a:p>
            <a:pPr lvl="1"/>
            <a:r>
              <a:rPr lang="en-US" dirty="0"/>
              <a:t>Thermal</a:t>
            </a:r>
          </a:p>
          <a:p>
            <a:pPr lvl="2"/>
            <a:r>
              <a:rPr lang="en-US" dirty="0"/>
              <a:t>High Fuel Cost </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204</a:t>
            </a:fld>
            <a:endParaRPr lang="en-US" dirty="0"/>
          </a:p>
        </p:txBody>
      </p:sp>
    </p:spTree>
    <p:extLst>
      <p:ext uri="{BB962C8B-B14F-4D97-AF65-F5344CB8AC3E}">
        <p14:creationId xmlns:p14="http://schemas.microsoft.com/office/powerpoint/2010/main" val="72093707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Carbon Canisters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205</a:t>
            </a:fld>
            <a:endParaRPr lang="en-US" dirty="0"/>
          </a:p>
        </p:txBody>
      </p:sp>
      <p:pic>
        <p:nvPicPr>
          <p:cNvPr id="5" name="Picture 3" descr="MVC-007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60020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73422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Carbon comes in all sizes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206</a:t>
            </a:fld>
            <a:endParaRPr lang="en-US" dirty="0"/>
          </a:p>
        </p:txBody>
      </p:sp>
      <p:pic>
        <p:nvPicPr>
          <p:cNvPr id="5" name="Picture 3" descr="csys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3" y="1600200"/>
            <a:ext cx="6286501"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2971800" y="5867408"/>
            <a:ext cx="3242362" cy="646331"/>
          </a:xfrm>
          <a:prstGeom prst="rect">
            <a:avLst/>
          </a:prstGeom>
          <a:noFill/>
        </p:spPr>
        <p:txBody>
          <a:bodyPr wrap="none" rtlCol="0">
            <a:spAutoFit/>
          </a:bodyPr>
          <a:lstStyle/>
          <a:p>
            <a:r>
              <a:rPr lang="en-US" dirty="0"/>
              <a:t>Photo Courtesy of </a:t>
            </a:r>
            <a:r>
              <a:rPr lang="en-US" dirty="0" err="1"/>
              <a:t>Carbtrol</a:t>
            </a:r>
            <a:r>
              <a:rPr lang="en-US" dirty="0"/>
              <a:t> Corp.</a:t>
            </a:r>
          </a:p>
          <a:p>
            <a:endParaRPr lang="en-US" dirty="0"/>
          </a:p>
        </p:txBody>
      </p:sp>
    </p:spTree>
    <p:extLst>
      <p:ext uri="{BB962C8B-B14F-4D97-AF65-F5344CB8AC3E}">
        <p14:creationId xmlns:p14="http://schemas.microsoft.com/office/powerpoint/2010/main" val="299152240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Catalytic Oxidizer</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207</a:t>
            </a:fld>
            <a:endParaRPr lang="en-US" dirty="0"/>
          </a:p>
        </p:txBody>
      </p:sp>
      <p:pic>
        <p:nvPicPr>
          <p:cNvPr id="5" name="Picture 3" descr="300FM-CAT-HR-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4" y="1600200"/>
            <a:ext cx="4046219"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76200" y="5410204"/>
            <a:ext cx="2057400" cy="923330"/>
          </a:xfrm>
          <a:prstGeom prst="rect">
            <a:avLst/>
          </a:prstGeom>
          <a:noFill/>
        </p:spPr>
        <p:txBody>
          <a:bodyPr wrap="square" rtlCol="0">
            <a:spAutoFit/>
          </a:bodyPr>
          <a:lstStyle/>
          <a:p>
            <a:pPr algn="ctr"/>
            <a:r>
              <a:rPr lang="en-US" dirty="0"/>
              <a:t>Photo Courtesy of </a:t>
            </a:r>
            <a:r>
              <a:rPr lang="en-US" dirty="0" err="1"/>
              <a:t>HiTemp</a:t>
            </a:r>
            <a:endParaRPr lang="en-US" dirty="0"/>
          </a:p>
          <a:p>
            <a:endParaRPr lang="en-US" dirty="0"/>
          </a:p>
        </p:txBody>
      </p:sp>
    </p:spTree>
    <p:extLst>
      <p:ext uri="{BB962C8B-B14F-4D97-AF65-F5344CB8AC3E}">
        <p14:creationId xmlns:p14="http://schemas.microsoft.com/office/powerpoint/2010/main" val="384493275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Oxidizer</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208</a:t>
            </a:fld>
            <a:endParaRPr lang="en-US" dirty="0"/>
          </a:p>
        </p:txBody>
      </p:sp>
      <p:pic>
        <p:nvPicPr>
          <p:cNvPr id="5" name="Picture 3" descr="page9_t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752603"/>
            <a:ext cx="6014508" cy="45108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228600" y="5181608"/>
            <a:ext cx="1143000" cy="1200329"/>
          </a:xfrm>
          <a:prstGeom prst="rect">
            <a:avLst/>
          </a:prstGeom>
          <a:noFill/>
        </p:spPr>
        <p:txBody>
          <a:bodyPr wrap="square" rtlCol="0">
            <a:spAutoFit/>
          </a:bodyPr>
          <a:lstStyle/>
          <a:p>
            <a:r>
              <a:rPr lang="en-US" dirty="0"/>
              <a:t>Photo Courtesy of </a:t>
            </a:r>
            <a:r>
              <a:rPr lang="en-US" dirty="0" err="1"/>
              <a:t>HiTemp</a:t>
            </a:r>
            <a:endParaRPr lang="en-US" dirty="0"/>
          </a:p>
          <a:p>
            <a:endParaRPr lang="en-US" dirty="0"/>
          </a:p>
        </p:txBody>
      </p:sp>
    </p:spTree>
    <p:extLst>
      <p:ext uri="{BB962C8B-B14F-4D97-AF65-F5344CB8AC3E}">
        <p14:creationId xmlns:p14="http://schemas.microsoft.com/office/powerpoint/2010/main" val="140762889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Minor Components</a:t>
            </a:r>
          </a:p>
        </p:txBody>
      </p:sp>
      <p:sp>
        <p:nvSpPr>
          <p:cNvPr id="3" name="Content Placeholder 2"/>
          <p:cNvSpPr>
            <a:spLocks noGrp="1"/>
          </p:cNvSpPr>
          <p:nvPr>
            <p:ph idx="1"/>
          </p:nvPr>
        </p:nvSpPr>
        <p:spPr/>
        <p:txBody>
          <a:bodyPr/>
          <a:lstStyle/>
          <a:p>
            <a:r>
              <a:rPr lang="en-US" dirty="0"/>
              <a:t>Flow Meters</a:t>
            </a:r>
          </a:p>
          <a:p>
            <a:r>
              <a:rPr lang="en-US" dirty="0"/>
              <a:t>Inlet Filters</a:t>
            </a:r>
          </a:p>
          <a:p>
            <a:r>
              <a:rPr lang="en-US" dirty="0"/>
              <a:t>Silencers</a:t>
            </a:r>
          </a:p>
          <a:p>
            <a:r>
              <a:rPr lang="en-US" dirty="0"/>
              <a:t>AWS</a:t>
            </a:r>
          </a:p>
          <a:p>
            <a:pPr lvl="1"/>
            <a:r>
              <a:rPr lang="en-US" dirty="0"/>
              <a:t>Level Controls</a:t>
            </a:r>
          </a:p>
          <a:p>
            <a:pPr lvl="1"/>
            <a:r>
              <a:rPr lang="en-US" dirty="0"/>
              <a:t>Transfer Pumps</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209</a:t>
            </a:fld>
            <a:endParaRPr lang="en-US" dirty="0"/>
          </a:p>
        </p:txBody>
      </p:sp>
    </p:spTree>
    <p:extLst>
      <p:ext uri="{BB962C8B-B14F-4D97-AF65-F5344CB8AC3E}">
        <p14:creationId xmlns:p14="http://schemas.microsoft.com/office/powerpoint/2010/main" val="801228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Fill out the all appropriate areas</a:t>
            </a:r>
          </a:p>
        </p:txBody>
      </p:sp>
      <p:pic>
        <p:nvPicPr>
          <p:cNvPr id="4" name="Content Placeholder 3" descr="User Profile fillable fields screenshot"/>
          <p:cNvPicPr>
            <a:picLocks noGrp="1" noChangeAspect="1"/>
          </p:cNvPicPr>
          <p:nvPr>
            <p:ph idx="1"/>
          </p:nvPr>
        </p:nvPicPr>
        <p:blipFill>
          <a:blip r:embed="rId2"/>
          <a:srcRect l="506" t="14400" r="-56" b="31500"/>
          <a:stretch>
            <a:fillRect/>
          </a:stretch>
        </p:blipFill>
        <p:spPr>
          <a:xfrm>
            <a:off x="228600" y="2251928"/>
            <a:ext cx="8761112" cy="3090672"/>
          </a:xfrm>
        </p:spPr>
      </p:pic>
      <p:sp>
        <p:nvSpPr>
          <p:cNvPr id="5" name="Oval 4" descr="Blue oval selcting text"/>
          <p:cNvSpPr/>
          <p:nvPr/>
        </p:nvSpPr>
        <p:spPr>
          <a:xfrm>
            <a:off x="8001000" y="4953000"/>
            <a:ext cx="533400" cy="2286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66430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 Meters</a:t>
            </a:r>
          </a:p>
        </p:txBody>
      </p:sp>
      <p:sp>
        <p:nvSpPr>
          <p:cNvPr id="3" name="Content Placeholder 2"/>
          <p:cNvSpPr>
            <a:spLocks noGrp="1"/>
          </p:cNvSpPr>
          <p:nvPr>
            <p:ph idx="1"/>
          </p:nvPr>
        </p:nvSpPr>
        <p:spPr/>
        <p:txBody>
          <a:bodyPr/>
          <a:lstStyle/>
          <a:p>
            <a:endParaRPr lang="en-US" dirty="0"/>
          </a:p>
          <a:p>
            <a:r>
              <a:rPr lang="en-US" dirty="0"/>
              <a:t>Direct Read</a:t>
            </a:r>
          </a:p>
          <a:p>
            <a:r>
              <a:rPr lang="en-US" dirty="0"/>
              <a:t>Differential Pressure</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210</a:t>
            </a:fld>
            <a:endParaRPr lang="en-US" dirty="0"/>
          </a:p>
        </p:txBody>
      </p:sp>
    </p:spTree>
    <p:extLst>
      <p:ext uri="{BB962C8B-B14F-4D97-AF65-F5344CB8AC3E}">
        <p14:creationId xmlns:p14="http://schemas.microsoft.com/office/powerpoint/2010/main" val="331165027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Read</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211</a:t>
            </a:fld>
            <a:endParaRPr lang="en-US" dirty="0"/>
          </a:p>
        </p:txBody>
      </p:sp>
      <p:pic>
        <p:nvPicPr>
          <p:cNvPr id="5" name="Picture 3" descr="MVC-004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60020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63390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Rotometer</a:t>
            </a:r>
            <a:r>
              <a:rPr lang="en-US" dirty="0"/>
              <a:t> Style</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212</a:t>
            </a:fld>
            <a:endParaRPr lang="en-US" dirty="0"/>
          </a:p>
        </p:txBody>
      </p:sp>
      <p:pic>
        <p:nvPicPr>
          <p:cNvPr id="5" name="Picture 2" descr="MVC-001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60020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39135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Pressure</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213</a:t>
            </a:fld>
            <a:endParaRPr lang="en-US" dirty="0"/>
          </a:p>
        </p:txBody>
      </p:sp>
      <p:pic>
        <p:nvPicPr>
          <p:cNvPr id="5" name="Content Placeholder 4" descr="DIFPREss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91708" y="1600200"/>
            <a:ext cx="6456891" cy="48426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4476614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Pressure</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214</a:t>
            </a:fld>
            <a:endParaRPr lang="en-US" dirty="0"/>
          </a:p>
        </p:txBody>
      </p:sp>
      <p:pic>
        <p:nvPicPr>
          <p:cNvPr id="5" name="Picture 3" descr="MVC-008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692" y="1600206"/>
            <a:ext cx="603461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3170200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Inlet Filter, Silencer</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215</a:t>
            </a:fld>
            <a:endParaRPr lang="en-US" dirty="0"/>
          </a:p>
        </p:txBody>
      </p:sp>
      <p:pic>
        <p:nvPicPr>
          <p:cNvPr id="5" name="Picture 3" descr="MVC-008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60020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22143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a:t>
            </a:r>
            <a:r>
              <a:rPr lang="en-US" dirty="0" err="1"/>
              <a:t>Sparging</a:t>
            </a:r>
            <a:endParaRPr lang="en-US" dirty="0"/>
          </a:p>
        </p:txBody>
      </p:sp>
      <p:sp>
        <p:nvSpPr>
          <p:cNvPr id="3" name="Content Placeholder 2"/>
          <p:cNvSpPr>
            <a:spLocks noGrp="1"/>
          </p:cNvSpPr>
          <p:nvPr>
            <p:ph idx="1"/>
          </p:nvPr>
        </p:nvSpPr>
        <p:spPr/>
        <p:txBody>
          <a:bodyPr/>
          <a:lstStyle/>
          <a:p>
            <a:pPr>
              <a:lnSpc>
                <a:spcPct val="90000"/>
              </a:lnSpc>
            </a:pPr>
            <a:r>
              <a:rPr lang="en-US" dirty="0"/>
              <a:t>Major Components</a:t>
            </a:r>
          </a:p>
          <a:p>
            <a:pPr lvl="1">
              <a:lnSpc>
                <a:spcPct val="90000"/>
              </a:lnSpc>
            </a:pPr>
            <a:r>
              <a:rPr lang="en-US" dirty="0"/>
              <a:t>Compressor</a:t>
            </a:r>
          </a:p>
          <a:p>
            <a:pPr>
              <a:lnSpc>
                <a:spcPct val="90000"/>
              </a:lnSpc>
            </a:pPr>
            <a:r>
              <a:rPr lang="en-US" dirty="0"/>
              <a:t>Minor Components</a:t>
            </a:r>
          </a:p>
          <a:p>
            <a:pPr lvl="1">
              <a:lnSpc>
                <a:spcPct val="90000"/>
              </a:lnSpc>
            </a:pPr>
            <a:r>
              <a:rPr lang="en-US" dirty="0"/>
              <a:t>Flow Meters</a:t>
            </a:r>
          </a:p>
          <a:p>
            <a:pPr lvl="1">
              <a:lnSpc>
                <a:spcPct val="90000"/>
              </a:lnSpc>
            </a:pPr>
            <a:r>
              <a:rPr lang="en-US" dirty="0"/>
              <a:t>Pressure Regulators</a:t>
            </a:r>
          </a:p>
          <a:p>
            <a:pPr lvl="1">
              <a:lnSpc>
                <a:spcPct val="90000"/>
              </a:lnSpc>
            </a:pPr>
            <a:r>
              <a:rPr lang="en-US" dirty="0"/>
              <a:t>Moisture Separator</a:t>
            </a:r>
          </a:p>
          <a:p>
            <a:pPr lvl="1">
              <a:lnSpc>
                <a:spcPct val="90000"/>
              </a:lnSpc>
            </a:pPr>
            <a:r>
              <a:rPr lang="en-US" dirty="0"/>
              <a:t>Particulate Filter/Oil Filter</a:t>
            </a:r>
          </a:p>
          <a:p>
            <a:pPr lvl="1">
              <a:lnSpc>
                <a:spcPct val="90000"/>
              </a:lnSpc>
            </a:pPr>
            <a:r>
              <a:rPr lang="en-US" dirty="0"/>
              <a:t>Pressure Relief Valve</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216</a:t>
            </a:fld>
            <a:endParaRPr lang="en-US" dirty="0"/>
          </a:p>
        </p:txBody>
      </p:sp>
    </p:spTree>
    <p:extLst>
      <p:ext uri="{BB962C8B-B14F-4D97-AF65-F5344CB8AC3E}">
        <p14:creationId xmlns:p14="http://schemas.microsoft.com/office/powerpoint/2010/main" val="330018537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a:t>
            </a:r>
            <a:r>
              <a:rPr lang="en-US" dirty="0" err="1"/>
              <a:t>Sparge</a:t>
            </a:r>
            <a:r>
              <a:rPr lang="en-US" dirty="0"/>
              <a:t> Compressors</a:t>
            </a:r>
          </a:p>
        </p:txBody>
      </p:sp>
      <p:sp>
        <p:nvSpPr>
          <p:cNvPr id="3" name="Content Placeholder 2"/>
          <p:cNvSpPr>
            <a:spLocks noGrp="1"/>
          </p:cNvSpPr>
          <p:nvPr>
            <p:ph idx="1"/>
          </p:nvPr>
        </p:nvSpPr>
        <p:spPr/>
        <p:txBody>
          <a:bodyPr/>
          <a:lstStyle/>
          <a:p>
            <a:r>
              <a:rPr lang="en-US" dirty="0"/>
              <a:t>Rotary Vane</a:t>
            </a:r>
          </a:p>
          <a:p>
            <a:r>
              <a:rPr lang="en-US" dirty="0"/>
              <a:t>Rotary Lobe</a:t>
            </a:r>
          </a:p>
          <a:p>
            <a:r>
              <a:rPr lang="en-US" dirty="0"/>
              <a:t>Rotary Screw</a:t>
            </a:r>
          </a:p>
          <a:p>
            <a:r>
              <a:rPr lang="en-US" dirty="0"/>
              <a:t>Rotary Claw</a:t>
            </a:r>
          </a:p>
          <a:p>
            <a:r>
              <a:rPr lang="en-US" dirty="0"/>
              <a:t>Reciprocating</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217</a:t>
            </a:fld>
            <a:endParaRPr lang="en-US" dirty="0"/>
          </a:p>
        </p:txBody>
      </p:sp>
    </p:spTree>
    <p:extLst>
      <p:ext uri="{BB962C8B-B14F-4D97-AF65-F5344CB8AC3E}">
        <p14:creationId xmlns:p14="http://schemas.microsoft.com/office/powerpoint/2010/main" val="330498908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a:t>
            </a:r>
            <a:r>
              <a:rPr lang="en-US" dirty="0" err="1"/>
              <a:t>Sparge</a:t>
            </a:r>
            <a:r>
              <a:rPr lang="en-US" dirty="0"/>
              <a:t> System</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218</a:t>
            </a:fld>
            <a:endParaRPr lang="en-US" dirty="0"/>
          </a:p>
        </p:txBody>
      </p:sp>
      <p:pic>
        <p:nvPicPr>
          <p:cNvPr id="5" name="Picture 3" descr="MVC-009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60020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56357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AS Compressor</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219</a:t>
            </a:fld>
            <a:endParaRPr lang="en-US" dirty="0"/>
          </a:p>
        </p:txBody>
      </p:sp>
      <p:pic>
        <p:nvPicPr>
          <p:cNvPr id="5" name="Picture 2" descr="MVC-002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1709" y="1600200"/>
            <a:ext cx="62992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536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 the approval flow</a:t>
            </a:r>
          </a:p>
        </p:txBody>
      </p:sp>
      <p:pic>
        <p:nvPicPr>
          <p:cNvPr id="4" name="Content Placeholder 3" descr="Approval Flow screenshot"/>
          <p:cNvPicPr>
            <a:picLocks noGrp="1" noChangeAspect="1"/>
          </p:cNvPicPr>
          <p:nvPr>
            <p:ph idx="1"/>
          </p:nvPr>
        </p:nvPicPr>
        <p:blipFill>
          <a:blip r:embed="rId2"/>
          <a:srcRect l="-56" t="15300" r="-619" b="31500"/>
          <a:stretch>
            <a:fillRect/>
          </a:stretch>
        </p:blipFill>
        <p:spPr>
          <a:xfrm>
            <a:off x="36580" y="2292661"/>
            <a:ext cx="8942647" cy="2953512"/>
          </a:xfrm>
        </p:spPr>
      </p:pic>
    </p:spTree>
    <p:extLst>
      <p:ext uri="{BB962C8B-B14F-4D97-AF65-F5344CB8AC3E}">
        <p14:creationId xmlns:p14="http://schemas.microsoft.com/office/powerpoint/2010/main" val="193960040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Larger AS Compressor</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220</a:t>
            </a:fld>
            <a:endParaRPr lang="en-US" dirty="0"/>
          </a:p>
        </p:txBody>
      </p:sp>
      <p:pic>
        <p:nvPicPr>
          <p:cNvPr id="5" name="Picture 2" descr="MVC-005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60020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44642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Very Large AS Compressor</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221</a:t>
            </a:fld>
            <a:endParaRPr lang="en-US" dirty="0"/>
          </a:p>
        </p:txBody>
      </p:sp>
      <p:pic>
        <p:nvPicPr>
          <p:cNvPr id="5" name="Picture 3" descr="MVC-005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4" y="1600207"/>
            <a:ext cx="6400799"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62585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a:t>
            </a:r>
            <a:r>
              <a:rPr lang="en-US" dirty="0" err="1"/>
              <a:t>sparge</a:t>
            </a:r>
            <a:r>
              <a:rPr lang="en-US" dirty="0"/>
              <a:t> manifold</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222</a:t>
            </a:fld>
            <a:endParaRPr lang="en-US" dirty="0"/>
          </a:p>
        </p:txBody>
      </p:sp>
      <p:pic>
        <p:nvPicPr>
          <p:cNvPr id="5" name="Picture 3" descr="MVC-010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60020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40546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Rotometer</a:t>
            </a:r>
            <a:r>
              <a:rPr lang="en-US" dirty="0"/>
              <a:t> Style</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223</a:t>
            </a:fld>
            <a:endParaRPr lang="en-US" dirty="0"/>
          </a:p>
        </p:txBody>
      </p:sp>
      <p:pic>
        <p:nvPicPr>
          <p:cNvPr id="5" name="Content Placeholder 4" descr="MVC-003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692" y="1600206"/>
            <a:ext cx="603461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438900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Others</a:t>
            </a:r>
          </a:p>
        </p:txBody>
      </p:sp>
      <p:sp>
        <p:nvSpPr>
          <p:cNvPr id="3" name="Content Placeholder 2"/>
          <p:cNvSpPr>
            <a:spLocks noGrp="1"/>
          </p:cNvSpPr>
          <p:nvPr>
            <p:ph idx="1"/>
          </p:nvPr>
        </p:nvSpPr>
        <p:spPr/>
        <p:txBody>
          <a:bodyPr/>
          <a:lstStyle/>
          <a:p>
            <a:r>
              <a:rPr lang="en-US" dirty="0"/>
              <a:t>Bio/</a:t>
            </a:r>
            <a:r>
              <a:rPr lang="en-US" dirty="0" err="1"/>
              <a:t>Chem</a:t>
            </a:r>
            <a:r>
              <a:rPr lang="en-US" dirty="0"/>
              <a:t> injection</a:t>
            </a:r>
          </a:p>
          <a:p>
            <a:pPr lvl="1"/>
            <a:r>
              <a:rPr lang="en-US" dirty="0"/>
              <a:t>Microbes Injected</a:t>
            </a:r>
          </a:p>
          <a:p>
            <a:pPr lvl="1"/>
            <a:r>
              <a:rPr lang="en-US" dirty="0"/>
              <a:t>Nutrients Injected</a:t>
            </a:r>
          </a:p>
          <a:p>
            <a:pPr lvl="1"/>
            <a:r>
              <a:rPr lang="en-US" dirty="0"/>
              <a:t>Oxidizing Agents Injected</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224</a:t>
            </a:fld>
            <a:endParaRPr lang="en-US" dirty="0"/>
          </a:p>
        </p:txBody>
      </p:sp>
    </p:spTree>
    <p:extLst>
      <p:ext uri="{BB962C8B-B14F-4D97-AF65-F5344CB8AC3E}">
        <p14:creationId xmlns:p14="http://schemas.microsoft.com/office/powerpoint/2010/main" val="133942295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Biological remediation consists of one form or another that enhances the microbial degradation of the petroleum contaminants by either:</a:t>
            </a:r>
          </a:p>
          <a:p>
            <a:r>
              <a:rPr lang="en-US" dirty="0"/>
              <a:t>Bio-augmentation</a:t>
            </a:r>
          </a:p>
          <a:p>
            <a:pPr lvl="1"/>
            <a:r>
              <a:rPr lang="en-US" dirty="0"/>
              <a:t>Adds microbes to the environment</a:t>
            </a:r>
          </a:p>
          <a:p>
            <a:pPr lvl="2"/>
            <a:r>
              <a:rPr lang="en-US" dirty="0"/>
              <a:t>Increase populations</a:t>
            </a:r>
          </a:p>
          <a:p>
            <a:pPr lvl="2"/>
            <a:r>
              <a:rPr lang="en-US" dirty="0"/>
              <a:t>Increase species</a:t>
            </a:r>
          </a:p>
          <a:p>
            <a:r>
              <a:rPr lang="en-US" dirty="0"/>
              <a:t>Bio-stimulation</a:t>
            </a:r>
          </a:p>
          <a:p>
            <a:pPr lvl="1"/>
            <a:r>
              <a:rPr lang="en-US" dirty="0"/>
              <a:t>Stimulates the existing microbes</a:t>
            </a:r>
          </a:p>
          <a:p>
            <a:pPr lvl="2"/>
            <a:r>
              <a:rPr lang="en-US" dirty="0"/>
              <a:t>Reduce limiting factors</a:t>
            </a:r>
          </a:p>
          <a:p>
            <a:pPr lvl="3"/>
            <a:r>
              <a:rPr lang="en-US" dirty="0"/>
              <a:t>Nutrients</a:t>
            </a:r>
          </a:p>
          <a:p>
            <a:pPr lvl="3"/>
            <a:r>
              <a:rPr lang="en-US" dirty="0"/>
              <a:t>Contaminant contact </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225</a:t>
            </a:fld>
            <a:endParaRPr lang="en-US" dirty="0"/>
          </a:p>
        </p:txBody>
      </p:sp>
    </p:spTree>
    <p:extLst>
      <p:ext uri="{BB962C8B-B14F-4D97-AF65-F5344CB8AC3E}">
        <p14:creationId xmlns:p14="http://schemas.microsoft.com/office/powerpoint/2010/main" val="295796413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Injections</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226</a:t>
            </a:fld>
            <a:endParaRPr lang="en-US" dirty="0"/>
          </a:p>
        </p:txBody>
      </p:sp>
      <p:pic>
        <p:nvPicPr>
          <p:cNvPr id="5" name="Picture 3" descr="MVC-002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91708" y="1600200"/>
            <a:ext cx="6380691" cy="47855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2000664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a:t>
            </a:r>
          </a:p>
        </p:txBody>
      </p:sp>
      <p:sp>
        <p:nvSpPr>
          <p:cNvPr id="3" name="Content Placeholder 2"/>
          <p:cNvSpPr>
            <a:spLocks noGrp="1"/>
          </p:cNvSpPr>
          <p:nvPr>
            <p:ph idx="1"/>
          </p:nvPr>
        </p:nvSpPr>
        <p:spPr/>
        <p:txBody>
          <a:bodyPr/>
          <a:lstStyle/>
          <a:p>
            <a:pPr marL="0" indent="4763">
              <a:buFontTx/>
              <a:buNone/>
            </a:pPr>
            <a:r>
              <a:rPr lang="en-US" dirty="0"/>
              <a:t>Chemical remediation consists of one form or another that introduces chemicals into the subsurface to chemically degrade the contaminants, such as:</a:t>
            </a:r>
          </a:p>
          <a:p>
            <a:pPr marL="0" indent="4763"/>
            <a:r>
              <a:rPr lang="en-US" dirty="0"/>
              <a:t>Peroxide</a:t>
            </a:r>
          </a:p>
          <a:p>
            <a:pPr marL="0" indent="4763"/>
            <a:r>
              <a:rPr lang="en-US" dirty="0"/>
              <a:t>Permanganate</a:t>
            </a:r>
          </a:p>
          <a:p>
            <a:pPr marL="0" indent="4763"/>
            <a:r>
              <a:rPr lang="en-US" dirty="0"/>
              <a:t>Fenton's (iron &amp; peroxide)</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227</a:t>
            </a:fld>
            <a:endParaRPr lang="en-US" dirty="0"/>
          </a:p>
        </p:txBody>
      </p:sp>
    </p:spTree>
    <p:extLst>
      <p:ext uri="{BB962C8B-B14F-4D97-AF65-F5344CB8AC3E}">
        <p14:creationId xmlns:p14="http://schemas.microsoft.com/office/powerpoint/2010/main" val="162077402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Injection</a:t>
            </a:r>
          </a:p>
        </p:txBody>
      </p:sp>
      <p:sp>
        <p:nvSpPr>
          <p:cNvPr id="4" name="Slide Number Placeholder 3"/>
          <p:cNvSpPr>
            <a:spLocks noGrp="1"/>
          </p:cNvSpPr>
          <p:nvPr>
            <p:ph type="sldNum" sz="quarter" idx="12"/>
          </p:nvPr>
        </p:nvSpPr>
        <p:spPr/>
        <p:txBody>
          <a:bodyPr/>
          <a:lstStyle/>
          <a:p>
            <a:fld id="{ECA950DE-4DE7-4DAE-A8A1-D7FF25CA807F}" type="slidenum">
              <a:rPr lang="en-US" smtClean="0"/>
              <a:pPr/>
              <a:t>228</a:t>
            </a:fld>
            <a:endParaRPr lang="en-US" dirty="0"/>
          </a:p>
        </p:txBody>
      </p:sp>
      <p:pic>
        <p:nvPicPr>
          <p:cNvPr id="5" name="Picture 3" descr="MVC-001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91708" y="1600200"/>
            <a:ext cx="6380691" cy="47855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7500683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Remedial Systems</a:t>
            </a:r>
          </a:p>
        </p:txBody>
      </p:sp>
      <p:sp>
        <p:nvSpPr>
          <p:cNvPr id="3" name="Content Placeholder 2"/>
          <p:cNvSpPr>
            <a:spLocks noGrp="1"/>
          </p:cNvSpPr>
          <p:nvPr>
            <p:ph idx="1"/>
          </p:nvPr>
        </p:nvSpPr>
        <p:spPr/>
        <p:txBody>
          <a:bodyPr>
            <a:normAutofit/>
          </a:bodyPr>
          <a:lstStyle/>
          <a:p>
            <a:pPr marL="0" indent="0" algn="ctr">
              <a:buNone/>
            </a:pPr>
            <a:r>
              <a:rPr lang="en-US" sz="4000" dirty="0"/>
              <a:t>Can’t Find Information About A Piece of Equipment or Process</a:t>
            </a:r>
          </a:p>
          <a:p>
            <a:r>
              <a:rPr lang="en-US" dirty="0"/>
              <a:t>Check the Web.</a:t>
            </a:r>
          </a:p>
          <a:p>
            <a:r>
              <a:rPr lang="en-US" dirty="0"/>
              <a:t>Most Manufacturers Have A Web Site</a:t>
            </a:r>
          </a:p>
          <a:p>
            <a:pPr marL="0" indent="0">
              <a:buNone/>
            </a:pPr>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229</a:t>
            </a:fld>
            <a:endParaRPr lang="en-US" dirty="0"/>
          </a:p>
        </p:txBody>
      </p:sp>
    </p:spTree>
    <p:extLst>
      <p:ext uri="{BB962C8B-B14F-4D97-AF65-F5344CB8AC3E}">
        <p14:creationId xmlns:p14="http://schemas.microsoft.com/office/powerpoint/2010/main" val="1857274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a:xfrm>
            <a:off x="-1971677" y="1034696"/>
            <a:ext cx="14813280" cy="6890467"/>
          </a:xfrm>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23</a:t>
            </a:fld>
            <a:endParaRPr lang="en-US" dirty="0"/>
          </a:p>
        </p:txBody>
      </p:sp>
      <p:pic>
        <p:nvPicPr>
          <p:cNvPr id="7170" name="Picture 2" descr="Image of a question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79625"/>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28817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5" name="Content Placeholder 4" descr="Image of a globe"/>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6206" y="1618676"/>
            <a:ext cx="4671588" cy="4489010"/>
          </a:xfrm>
        </p:spPr>
      </p:pic>
      <p:sp>
        <p:nvSpPr>
          <p:cNvPr id="4" name="Slide Number Placeholder 3"/>
          <p:cNvSpPr>
            <a:spLocks noGrp="1"/>
          </p:cNvSpPr>
          <p:nvPr>
            <p:ph type="sldNum" sz="quarter" idx="12"/>
          </p:nvPr>
        </p:nvSpPr>
        <p:spPr/>
        <p:txBody>
          <a:bodyPr/>
          <a:lstStyle/>
          <a:p>
            <a:fld id="{ECA950DE-4DE7-4DAE-A8A1-D7FF25CA807F}" type="slidenum">
              <a:rPr lang="en-US" smtClean="0"/>
              <a:pPr/>
              <a:t>230</a:t>
            </a:fld>
            <a:endParaRPr lang="en-US" dirty="0"/>
          </a:p>
        </p:txBody>
      </p:sp>
    </p:spTree>
    <p:extLst>
      <p:ext uri="{BB962C8B-B14F-4D97-AF65-F5344CB8AC3E}">
        <p14:creationId xmlns:p14="http://schemas.microsoft.com/office/powerpoint/2010/main" val="192151442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PROFESSIONAL ENGINEER</a:t>
            </a:r>
            <a:br>
              <a:rPr lang="en-US" dirty="0"/>
            </a:br>
            <a:r>
              <a:rPr lang="en-US" dirty="0"/>
              <a:t>ROUND TABLE DISCUSSION</a:t>
            </a:r>
          </a:p>
        </p:txBody>
      </p:sp>
      <p:sp>
        <p:nvSpPr>
          <p:cNvPr id="3" name="Content Placeholder 2" descr="Remediation system image"/>
          <p:cNvSpPr>
            <a:spLocks noGrp="1"/>
          </p:cNvSpPr>
          <p:nvPr>
            <p:ph idx="1"/>
          </p:nvPr>
        </p:nvSpPr>
        <p:spPr>
          <a:xfrm>
            <a:off x="638175" y="2148139"/>
            <a:ext cx="8229600" cy="4525963"/>
          </a:xfrm>
        </p:spPr>
        <p:txBody>
          <a:bodyPr/>
          <a:lstStyle/>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231</a:t>
            </a:fld>
            <a:endParaRPr lang="en-US" dirty="0"/>
          </a:p>
        </p:txBody>
      </p:sp>
      <p:pic>
        <p:nvPicPr>
          <p:cNvPr id="8" name="Picture 2" descr="MVC-00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822" y="1062832"/>
            <a:ext cx="7422091" cy="55665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24125" y="5029208"/>
            <a:ext cx="5663730" cy="1200329"/>
          </a:xfrm>
          <a:prstGeom prst="rect">
            <a:avLst/>
          </a:prstGeom>
          <a:noFill/>
        </p:spPr>
        <p:txBody>
          <a:bodyPr wrap="none" rtlCol="0">
            <a:spAutoFit/>
          </a:bodyPr>
          <a:lstStyle/>
          <a:p>
            <a:r>
              <a:rPr lang="en-US" sz="7200" b="1" dirty="0">
                <a:solidFill>
                  <a:srgbClr val="FF0000"/>
                </a:solidFill>
              </a:rPr>
              <a:t>REMEDIATION</a:t>
            </a:r>
          </a:p>
        </p:txBody>
      </p:sp>
    </p:spTree>
    <p:extLst>
      <p:ext uri="{BB962C8B-B14F-4D97-AF65-F5344CB8AC3E}">
        <p14:creationId xmlns:p14="http://schemas.microsoft.com/office/powerpoint/2010/main" val="3450722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98705" y="474133"/>
            <a:ext cx="5398295" cy="4267198"/>
          </a:xfrm>
        </p:spPr>
        <p:txBody>
          <a:bodyPr>
            <a:noAutofit/>
          </a:bodyPr>
          <a:lstStyle/>
          <a:p>
            <a:r>
              <a:rPr lang="en-US" sz="6000" dirty="0"/>
              <a:t>Guidance, Activities, deliverables and submittals</a:t>
            </a:r>
          </a:p>
        </p:txBody>
      </p:sp>
      <p:sp>
        <p:nvSpPr>
          <p:cNvPr id="3" name="Subtitle 2"/>
          <p:cNvSpPr>
            <a:spLocks noGrp="1"/>
          </p:cNvSpPr>
          <p:nvPr>
            <p:ph type="subTitle" idx="1"/>
          </p:nvPr>
        </p:nvSpPr>
        <p:spPr>
          <a:xfrm>
            <a:off x="5670946" y="5215477"/>
            <a:ext cx="3201194" cy="1405467"/>
          </a:xfrm>
        </p:spPr>
        <p:txBody>
          <a:bodyPr>
            <a:normAutofit fontScale="92500" lnSpcReduction="10000"/>
          </a:bodyPr>
          <a:lstStyle/>
          <a:p>
            <a:r>
              <a:rPr lang="en-US" dirty="0"/>
              <a:t>Kyle Kilga </a:t>
            </a:r>
          </a:p>
          <a:p>
            <a:r>
              <a:rPr lang="en-US" dirty="0"/>
              <a:t>Petroleum Restoration Program</a:t>
            </a:r>
          </a:p>
          <a:p>
            <a:r>
              <a:rPr lang="en-US" dirty="0"/>
              <a:t>March 26, 2014</a:t>
            </a:r>
          </a:p>
          <a:p>
            <a:endParaRPr lang="en-US" dirty="0"/>
          </a:p>
        </p:txBody>
      </p:sp>
    </p:spTree>
    <p:extLst>
      <p:ext uri="{BB962C8B-B14F-4D97-AF65-F5344CB8AC3E}">
        <p14:creationId xmlns:p14="http://schemas.microsoft.com/office/powerpoint/2010/main" val="2084542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300841">
            <a:off x="955894" y="4367410"/>
            <a:ext cx="6324860" cy="1269304"/>
          </a:xfrm>
        </p:spPr>
        <p:txBody>
          <a:bodyPr>
            <a:normAutofit fontScale="90000"/>
          </a:bodyPr>
          <a:lstStyle/>
          <a:p>
            <a:r>
              <a:rPr lang="en-US" sz="6600" b="1" dirty="0">
                <a:solidFill>
                  <a:srgbClr val="FF0000"/>
                </a:solidFill>
              </a:rPr>
              <a:t>What Comes Next???</a:t>
            </a:r>
          </a:p>
        </p:txBody>
      </p:sp>
      <p:sp>
        <p:nvSpPr>
          <p:cNvPr id="3" name="Content Placeholder 2"/>
          <p:cNvSpPr>
            <a:spLocks noGrp="1"/>
          </p:cNvSpPr>
          <p:nvPr>
            <p:ph idx="1"/>
          </p:nvPr>
        </p:nvSpPr>
        <p:spPr>
          <a:xfrm rot="20701124">
            <a:off x="267625" y="337428"/>
            <a:ext cx="2163074" cy="2080241"/>
          </a:xfrm>
        </p:spPr>
        <p:txBody>
          <a:bodyPr>
            <a:normAutofit fontScale="77500" lnSpcReduction="20000"/>
          </a:bodyPr>
          <a:lstStyle/>
          <a:p>
            <a:pPr marL="0" indent="0">
              <a:buNone/>
            </a:pPr>
            <a:endParaRPr lang="en-US" dirty="0"/>
          </a:p>
          <a:p>
            <a:pPr marL="0" indent="0" algn="ctr">
              <a:buNone/>
            </a:pPr>
            <a:r>
              <a:rPr lang="en-US" sz="3600" dirty="0"/>
              <a:t>SOWs &amp; SPIs</a:t>
            </a:r>
          </a:p>
          <a:p>
            <a:pPr marL="0" indent="0" algn="ctr">
              <a:buNone/>
            </a:pPr>
            <a:r>
              <a:rPr lang="en-US" sz="3600" dirty="0"/>
              <a:t> to </a:t>
            </a:r>
          </a:p>
          <a:p>
            <a:pPr marL="0" indent="0" algn="ctr">
              <a:buNone/>
            </a:pPr>
            <a:r>
              <a:rPr lang="en-US" sz="3600" dirty="0"/>
              <a:t>PR/PO</a:t>
            </a:r>
          </a:p>
        </p:txBody>
      </p:sp>
      <p:sp>
        <p:nvSpPr>
          <p:cNvPr id="4" name="TextBox 3"/>
          <p:cNvSpPr txBox="1"/>
          <p:nvPr/>
        </p:nvSpPr>
        <p:spPr>
          <a:xfrm rot="1155063">
            <a:off x="3548143" y="2287991"/>
            <a:ext cx="5284845" cy="830997"/>
          </a:xfrm>
          <a:prstGeom prst="rect">
            <a:avLst/>
          </a:prstGeom>
          <a:noFill/>
        </p:spPr>
        <p:txBody>
          <a:bodyPr wrap="none" rtlCol="0">
            <a:spAutoFit/>
          </a:bodyPr>
          <a:lstStyle/>
          <a:p>
            <a:pPr defTabSz="457200"/>
            <a:r>
              <a:rPr lang="en-US" sz="4800" dirty="0">
                <a:solidFill>
                  <a:prstClr val="white"/>
                </a:solidFill>
              </a:rPr>
              <a:t>Time to get to work!</a:t>
            </a:r>
          </a:p>
        </p:txBody>
      </p:sp>
    </p:spTree>
    <p:extLst>
      <p:ext uri="{BB962C8B-B14F-4D97-AF65-F5344CB8AC3E}">
        <p14:creationId xmlns:p14="http://schemas.microsoft.com/office/powerpoint/2010/main" val="2797400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b="1" dirty="0"/>
              <a:t>Site Management </a:t>
            </a:r>
            <a:br>
              <a:rPr lang="en-US" sz="4400" b="1" dirty="0"/>
            </a:br>
            <a:r>
              <a:rPr lang="en-US" sz="4400" b="1" dirty="0"/>
              <a:t>What Guidance Do I Follow?</a:t>
            </a:r>
            <a:br>
              <a:rPr lang="en-US" sz="4400" b="1" dirty="0"/>
            </a:br>
            <a:r>
              <a:rPr lang="en-US" sz="4800" b="1" dirty="0"/>
              <a:t> </a:t>
            </a:r>
          </a:p>
        </p:txBody>
      </p:sp>
      <p:sp>
        <p:nvSpPr>
          <p:cNvPr id="3" name="Content Placeholder 2"/>
          <p:cNvSpPr>
            <a:spLocks noGrp="1"/>
          </p:cNvSpPr>
          <p:nvPr>
            <p:ph idx="1"/>
          </p:nvPr>
        </p:nvSpPr>
        <p:spPr>
          <a:xfrm>
            <a:off x="2393255" y="3106574"/>
            <a:ext cx="3844707" cy="3649133"/>
          </a:xfrm>
        </p:spPr>
        <p:txBody>
          <a:bodyPr>
            <a:normAutofit fontScale="92500" lnSpcReduction="10000"/>
          </a:bodyPr>
          <a:lstStyle/>
          <a:p>
            <a:r>
              <a:rPr lang="en-US" sz="3200" dirty="0" err="1"/>
              <a:t>eQuote</a:t>
            </a:r>
            <a:r>
              <a:rPr lang="en-US" sz="3200" dirty="0"/>
              <a:t> – 57 LSA and 5 WA</a:t>
            </a:r>
          </a:p>
          <a:p>
            <a:endParaRPr lang="en-US" sz="3200" dirty="0"/>
          </a:p>
          <a:p>
            <a:r>
              <a:rPr lang="en-US" sz="3200" dirty="0"/>
              <a:t>ITB – 12 RAC, O&amp;M, PT</a:t>
            </a:r>
          </a:p>
          <a:p>
            <a:endParaRPr lang="en-US" sz="3200" dirty="0"/>
          </a:p>
          <a:p>
            <a:r>
              <a:rPr lang="en-US" sz="3200" dirty="0"/>
              <a:t>ITN – ATC – DA/RCI</a:t>
            </a:r>
          </a:p>
        </p:txBody>
      </p:sp>
      <p:sp>
        <p:nvSpPr>
          <p:cNvPr id="4" name="TextBox 3"/>
          <p:cNvSpPr txBox="1"/>
          <p:nvPr/>
        </p:nvSpPr>
        <p:spPr>
          <a:xfrm>
            <a:off x="1784960" y="2482293"/>
            <a:ext cx="6555256" cy="707886"/>
          </a:xfrm>
          <a:prstGeom prst="rect">
            <a:avLst/>
          </a:prstGeom>
          <a:noFill/>
        </p:spPr>
        <p:txBody>
          <a:bodyPr wrap="none" rtlCol="0">
            <a:spAutoFit/>
          </a:bodyPr>
          <a:lstStyle/>
          <a:p>
            <a:pPr defTabSz="457200"/>
            <a:r>
              <a:rPr lang="en-US" sz="4000" dirty="0">
                <a:solidFill>
                  <a:prstClr val="white"/>
                </a:solidFill>
              </a:rPr>
              <a:t>Various Procurement Methods</a:t>
            </a:r>
          </a:p>
        </p:txBody>
      </p:sp>
    </p:spTree>
    <p:extLst>
      <p:ext uri="{BB962C8B-B14F-4D97-AF65-F5344CB8AC3E}">
        <p14:creationId xmlns:p14="http://schemas.microsoft.com/office/powerpoint/2010/main" val="3128139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Purchase Order</a:t>
            </a:r>
          </a:p>
        </p:txBody>
      </p:sp>
      <p:sp>
        <p:nvSpPr>
          <p:cNvPr id="3" name="Content Placeholder 2"/>
          <p:cNvSpPr>
            <a:spLocks noGrp="1"/>
          </p:cNvSpPr>
          <p:nvPr>
            <p:ph idx="1"/>
          </p:nvPr>
        </p:nvSpPr>
        <p:spPr>
          <a:xfrm>
            <a:off x="514352" y="2405116"/>
            <a:ext cx="7598569" cy="3649133"/>
          </a:xfrm>
        </p:spPr>
        <p:txBody>
          <a:bodyPr>
            <a:normAutofit/>
          </a:bodyPr>
          <a:lstStyle/>
          <a:p>
            <a:r>
              <a:rPr lang="en-US" sz="3600" dirty="0"/>
              <a:t>Contains all guidance requirements expectations for the services procured</a:t>
            </a:r>
          </a:p>
          <a:p>
            <a:endParaRPr lang="en-US" sz="3600" dirty="0"/>
          </a:p>
          <a:p>
            <a:r>
              <a:rPr lang="en-US" sz="3600" dirty="0"/>
              <a:t>Read all text, comments and attachments</a:t>
            </a:r>
          </a:p>
        </p:txBody>
      </p:sp>
    </p:spTree>
    <p:extLst>
      <p:ext uri="{BB962C8B-B14F-4D97-AF65-F5344CB8AC3E}">
        <p14:creationId xmlns:p14="http://schemas.microsoft.com/office/powerpoint/2010/main" val="1396462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80" y="296453"/>
            <a:ext cx="7598569" cy="830893"/>
          </a:xfrm>
        </p:spPr>
        <p:txBody>
          <a:bodyPr/>
          <a:lstStyle/>
          <a:p>
            <a:r>
              <a:rPr lang="en-US" b="1" dirty="0" err="1"/>
              <a:t>eQuote</a:t>
            </a:r>
            <a:r>
              <a:rPr lang="en-US" b="1" dirty="0"/>
              <a:t> – 57 LSA and 5 WA</a:t>
            </a:r>
          </a:p>
        </p:txBody>
      </p:sp>
      <p:sp>
        <p:nvSpPr>
          <p:cNvPr id="3" name="Content Placeholder 2"/>
          <p:cNvSpPr>
            <a:spLocks noGrp="1"/>
          </p:cNvSpPr>
          <p:nvPr>
            <p:ph idx="1"/>
          </p:nvPr>
        </p:nvSpPr>
        <p:spPr>
          <a:xfrm>
            <a:off x="514352" y="1402916"/>
            <a:ext cx="8553448" cy="4233796"/>
          </a:xfrm>
        </p:spPr>
        <p:txBody>
          <a:bodyPr>
            <a:normAutofit/>
          </a:bodyPr>
          <a:lstStyle/>
          <a:p>
            <a:r>
              <a:rPr lang="en-US" dirty="0"/>
              <a:t>Attachment A – General Scope of Service Requirements</a:t>
            </a:r>
          </a:p>
          <a:p>
            <a:pPr lvl="1"/>
            <a:r>
              <a:rPr lang="en-US" dirty="0"/>
              <a:t>Detail of activities, includes reference to program guidance documents </a:t>
            </a:r>
            <a:r>
              <a:rPr lang="en-US" sz="2000" b="1" dirty="0"/>
              <a:t>(SOP)</a:t>
            </a:r>
          </a:p>
          <a:p>
            <a:r>
              <a:rPr lang="en-US" dirty="0"/>
              <a:t>Attachment B – Site-Specific Scope of Work</a:t>
            </a:r>
          </a:p>
          <a:p>
            <a:pPr lvl="1"/>
            <a:r>
              <a:rPr lang="en-US" dirty="0"/>
              <a:t>Facts about what is proposed in each task including summary of units and project schedule </a:t>
            </a:r>
            <a:r>
              <a:rPr lang="en-US" sz="2000" b="1" dirty="0"/>
              <a:t>(proposal/ WO)</a:t>
            </a:r>
          </a:p>
          <a:p>
            <a:r>
              <a:rPr lang="en-US" dirty="0"/>
              <a:t>Attachment L – Site-Specific Rate Sheet </a:t>
            </a:r>
            <a:r>
              <a:rPr lang="en-US" sz="2000" b="1" dirty="0"/>
              <a:t>(Template)</a:t>
            </a:r>
          </a:p>
          <a:p>
            <a:pPr lvl="1"/>
            <a:r>
              <a:rPr lang="en-US" dirty="0"/>
              <a:t># units authorized/bid price</a:t>
            </a:r>
          </a:p>
          <a:p>
            <a:pPr lvl="1"/>
            <a:r>
              <a:rPr lang="en-US" dirty="0"/>
              <a:t>Backup to Invoice</a:t>
            </a:r>
          </a:p>
          <a:p>
            <a:r>
              <a:rPr lang="en-US" dirty="0"/>
              <a:t>Attachment P – Vendor Resume</a:t>
            </a:r>
          </a:p>
          <a:p>
            <a:pPr lvl="1"/>
            <a:r>
              <a:rPr lang="en-US" dirty="0"/>
              <a:t>Submitted with bids but many need revisions</a:t>
            </a:r>
          </a:p>
          <a:p>
            <a:r>
              <a:rPr lang="en-US" dirty="0"/>
              <a:t>Terms and Conditions</a:t>
            </a:r>
          </a:p>
        </p:txBody>
      </p:sp>
      <p:sp>
        <p:nvSpPr>
          <p:cNvPr id="4" name="TextBox 3"/>
          <p:cNvSpPr txBox="1"/>
          <p:nvPr/>
        </p:nvSpPr>
        <p:spPr>
          <a:xfrm>
            <a:off x="25400" y="5720080"/>
            <a:ext cx="9281707" cy="954107"/>
          </a:xfrm>
          <a:prstGeom prst="rect">
            <a:avLst/>
          </a:prstGeom>
          <a:noFill/>
        </p:spPr>
        <p:txBody>
          <a:bodyPr wrap="none" rtlCol="0">
            <a:spAutoFit/>
          </a:bodyPr>
          <a:lstStyle/>
          <a:p>
            <a:pPr algn="ctr" defTabSz="457200"/>
            <a:r>
              <a:rPr lang="en-US" sz="2700" dirty="0">
                <a:solidFill>
                  <a:prstClr val="white"/>
                </a:solidFill>
              </a:rPr>
              <a:t>Guidance Regarding Purchase Orders Issued from LSA </a:t>
            </a:r>
            <a:r>
              <a:rPr lang="en-US" sz="2700" dirty="0" err="1">
                <a:solidFill>
                  <a:prstClr val="white"/>
                </a:solidFill>
              </a:rPr>
              <a:t>eQuotes</a:t>
            </a:r>
            <a:endParaRPr lang="en-US" sz="2700" dirty="0">
              <a:solidFill>
                <a:prstClr val="white"/>
              </a:solidFill>
            </a:endParaRPr>
          </a:p>
          <a:p>
            <a:pPr algn="ctr" defTabSz="457200"/>
            <a:r>
              <a:rPr lang="en-US" sz="2700" dirty="0">
                <a:solidFill>
                  <a:prstClr val="white"/>
                </a:solidFill>
              </a:rPr>
              <a:t> February 6, 2014</a:t>
            </a:r>
          </a:p>
        </p:txBody>
      </p:sp>
    </p:spTree>
    <p:extLst>
      <p:ext uri="{BB962C8B-B14F-4D97-AF65-F5344CB8AC3E}">
        <p14:creationId xmlns:p14="http://schemas.microsoft.com/office/powerpoint/2010/main" val="3095153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ITB – 12 RAC, O&amp;M, PT</a:t>
            </a:r>
          </a:p>
        </p:txBody>
      </p:sp>
      <p:sp>
        <p:nvSpPr>
          <p:cNvPr id="3" name="Content Placeholder 2"/>
          <p:cNvSpPr>
            <a:spLocks noGrp="1"/>
          </p:cNvSpPr>
          <p:nvPr>
            <p:ph idx="1"/>
          </p:nvPr>
        </p:nvSpPr>
        <p:spPr/>
        <p:txBody>
          <a:bodyPr/>
          <a:lstStyle/>
          <a:p>
            <a:pPr lvl="0">
              <a:buClr>
                <a:prstClr val="white"/>
              </a:buClr>
            </a:pPr>
            <a:r>
              <a:rPr lang="en-US" dirty="0">
                <a:solidFill>
                  <a:prstClr val="white"/>
                </a:solidFill>
              </a:rPr>
              <a:t>Attachment A – Site-Specific Scope of Work</a:t>
            </a:r>
          </a:p>
          <a:p>
            <a:pPr lvl="1">
              <a:buClr>
                <a:prstClr val="white"/>
              </a:buClr>
            </a:pPr>
            <a:r>
              <a:rPr lang="en-US" dirty="0">
                <a:solidFill>
                  <a:prstClr val="white"/>
                </a:solidFill>
              </a:rPr>
              <a:t>Detail of activities, includes reference to program guidance documents </a:t>
            </a:r>
            <a:r>
              <a:rPr lang="en-US" sz="2000" b="1" dirty="0">
                <a:solidFill>
                  <a:prstClr val="white"/>
                </a:solidFill>
              </a:rPr>
              <a:t>(SOP)</a:t>
            </a:r>
            <a:endParaRPr lang="en-US" dirty="0">
              <a:solidFill>
                <a:prstClr val="white"/>
              </a:solidFill>
            </a:endParaRPr>
          </a:p>
          <a:p>
            <a:pPr lvl="1">
              <a:buClr>
                <a:prstClr val="white"/>
              </a:buClr>
            </a:pPr>
            <a:r>
              <a:rPr lang="en-US" dirty="0">
                <a:solidFill>
                  <a:prstClr val="white"/>
                </a:solidFill>
              </a:rPr>
              <a:t>Facts about what is proposed in each task including summary of units and project schedule </a:t>
            </a:r>
            <a:r>
              <a:rPr lang="en-US" sz="2000" b="1" dirty="0">
                <a:solidFill>
                  <a:prstClr val="white"/>
                </a:solidFill>
              </a:rPr>
              <a:t>(proposal/ WO)</a:t>
            </a:r>
          </a:p>
          <a:p>
            <a:pPr lvl="0">
              <a:buClr>
                <a:prstClr val="white"/>
              </a:buClr>
            </a:pPr>
            <a:r>
              <a:rPr lang="en-US" dirty="0">
                <a:solidFill>
                  <a:prstClr val="white"/>
                </a:solidFill>
              </a:rPr>
              <a:t>Attachment B – Site-Specific Rate Sheet </a:t>
            </a:r>
            <a:r>
              <a:rPr lang="en-US" sz="2000" b="1" dirty="0">
                <a:solidFill>
                  <a:prstClr val="white"/>
                </a:solidFill>
              </a:rPr>
              <a:t>(Template)</a:t>
            </a:r>
          </a:p>
          <a:p>
            <a:pPr lvl="1">
              <a:buClr>
                <a:prstClr val="white"/>
              </a:buClr>
            </a:pPr>
            <a:r>
              <a:rPr lang="en-US" dirty="0">
                <a:solidFill>
                  <a:prstClr val="white"/>
                </a:solidFill>
              </a:rPr>
              <a:t># units authorized/bid price</a:t>
            </a:r>
          </a:p>
          <a:p>
            <a:pPr lvl="1">
              <a:buClr>
                <a:prstClr val="white"/>
              </a:buClr>
            </a:pPr>
            <a:r>
              <a:rPr lang="en-US" dirty="0">
                <a:solidFill>
                  <a:prstClr val="white"/>
                </a:solidFill>
              </a:rPr>
              <a:t>Backup to Invoice</a:t>
            </a:r>
            <a:endParaRPr lang="en-US" sz="2000" b="1" dirty="0">
              <a:solidFill>
                <a:prstClr val="white"/>
              </a:solidFill>
            </a:endParaRPr>
          </a:p>
          <a:p>
            <a:pPr lvl="0">
              <a:buClr>
                <a:prstClr val="white"/>
              </a:buClr>
            </a:pPr>
            <a:r>
              <a:rPr lang="en-US" dirty="0">
                <a:solidFill>
                  <a:prstClr val="white"/>
                </a:solidFill>
              </a:rPr>
              <a:t>Attachment C – Terms and Conditions</a:t>
            </a:r>
          </a:p>
          <a:p>
            <a:pPr lvl="0">
              <a:buClr>
                <a:prstClr val="white"/>
              </a:buClr>
            </a:pPr>
            <a:r>
              <a:rPr lang="en-US" dirty="0">
                <a:solidFill>
                  <a:prstClr val="white"/>
                </a:solidFill>
              </a:rPr>
              <a:t>Subcontractor Utilization Form</a:t>
            </a:r>
          </a:p>
        </p:txBody>
      </p:sp>
    </p:spTree>
    <p:extLst>
      <p:ext uri="{BB962C8B-B14F-4D97-AF65-F5344CB8AC3E}">
        <p14:creationId xmlns:p14="http://schemas.microsoft.com/office/powerpoint/2010/main" val="704520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ATCs – RCI, Direct Assign and the </a:t>
            </a:r>
            <a:r>
              <a:rPr lang="en-US" dirty="0" err="1"/>
              <a:t>spi</a:t>
            </a:r>
            <a:endParaRPr lang="en-US" dirty="0"/>
          </a:p>
        </p:txBody>
      </p:sp>
      <p:sp>
        <p:nvSpPr>
          <p:cNvPr id="3" name="Subtitle 2"/>
          <p:cNvSpPr>
            <a:spLocks noGrp="1"/>
          </p:cNvSpPr>
          <p:nvPr>
            <p:ph type="subTitle" idx="1"/>
          </p:nvPr>
        </p:nvSpPr>
        <p:spPr>
          <a:xfrm>
            <a:off x="2235204" y="5190068"/>
            <a:ext cx="1651001" cy="1007532"/>
          </a:xfrm>
        </p:spPr>
        <p:txBody>
          <a:bodyPr>
            <a:normAutofit lnSpcReduction="10000"/>
          </a:bodyPr>
          <a:lstStyle/>
          <a:p>
            <a:pPr algn="ctr"/>
            <a:r>
              <a:rPr lang="en-US" dirty="0"/>
              <a:t>March 26, 2014</a:t>
            </a:r>
          </a:p>
          <a:p>
            <a:pPr algn="ctr"/>
            <a:r>
              <a:rPr lang="en-US" dirty="0"/>
              <a:t>Kyle Kilga</a:t>
            </a:r>
          </a:p>
        </p:txBody>
      </p:sp>
    </p:spTree>
    <p:extLst>
      <p:ext uri="{BB962C8B-B14F-4D97-AF65-F5344CB8AC3E}">
        <p14:creationId xmlns:p14="http://schemas.microsoft.com/office/powerpoint/2010/main" val="3980400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2" y="3"/>
            <a:ext cx="7598569" cy="1456267"/>
          </a:xfrm>
        </p:spPr>
        <p:txBody>
          <a:bodyPr/>
          <a:lstStyle/>
          <a:p>
            <a:r>
              <a:rPr lang="en-US" b="1" dirty="0"/>
              <a:t>ITN – ATC – DA/RCI</a:t>
            </a:r>
          </a:p>
        </p:txBody>
      </p:sp>
      <p:sp>
        <p:nvSpPr>
          <p:cNvPr id="3" name="Content Placeholder 2"/>
          <p:cNvSpPr>
            <a:spLocks noGrp="1"/>
          </p:cNvSpPr>
          <p:nvPr>
            <p:ph idx="1"/>
          </p:nvPr>
        </p:nvSpPr>
        <p:spPr>
          <a:xfrm>
            <a:off x="609600" y="2133600"/>
            <a:ext cx="8077200" cy="3649133"/>
          </a:xfrm>
        </p:spPr>
        <p:txBody>
          <a:bodyPr>
            <a:normAutofit/>
          </a:bodyPr>
          <a:lstStyle/>
          <a:p>
            <a:r>
              <a:rPr lang="en-US" sz="3200" dirty="0"/>
              <a:t>Scope of Work (SOW)</a:t>
            </a:r>
          </a:p>
          <a:p>
            <a:endParaRPr lang="en-US" sz="3200" dirty="0"/>
          </a:p>
          <a:p>
            <a:r>
              <a:rPr lang="en-US" sz="3200" dirty="0"/>
              <a:t>Schedule of Pay Items (SPI) Workbook</a:t>
            </a:r>
          </a:p>
          <a:p>
            <a:endParaRPr lang="en-US" sz="3200" dirty="0"/>
          </a:p>
          <a:p>
            <a:r>
              <a:rPr lang="en-US" sz="3200" dirty="0"/>
              <a:t>ATC Master Agreement </a:t>
            </a:r>
            <a:r>
              <a:rPr lang="en-US" sz="2000" dirty="0"/>
              <a:t>(includes bookmark to ATC rates)</a:t>
            </a:r>
          </a:p>
        </p:txBody>
      </p:sp>
    </p:spTree>
    <p:extLst>
      <p:ext uri="{BB962C8B-B14F-4D97-AF65-F5344CB8AC3E}">
        <p14:creationId xmlns:p14="http://schemas.microsoft.com/office/powerpoint/2010/main" val="1843433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765" y="4079311"/>
            <a:ext cx="3799285" cy="1864291"/>
          </a:xfrm>
        </p:spPr>
        <p:txBody>
          <a:bodyPr>
            <a:normAutofit/>
          </a:bodyPr>
          <a:lstStyle/>
          <a:p>
            <a:r>
              <a:rPr lang="en-US" dirty="0"/>
              <a:t>STCM</a:t>
            </a:r>
            <a:br>
              <a:rPr lang="en-US" dirty="0"/>
            </a:br>
            <a:r>
              <a:rPr lang="en-US" sz="2000" dirty="0"/>
              <a:t>  </a:t>
            </a:r>
            <a:br>
              <a:rPr lang="en-US" dirty="0"/>
            </a:br>
            <a:r>
              <a:rPr lang="en-US" dirty="0"/>
              <a:t>OCULUS</a:t>
            </a:r>
          </a:p>
        </p:txBody>
      </p:sp>
      <p:sp>
        <p:nvSpPr>
          <p:cNvPr id="3" name="Content Placeholder 2"/>
          <p:cNvSpPr>
            <a:spLocks noGrp="1"/>
          </p:cNvSpPr>
          <p:nvPr>
            <p:ph idx="1"/>
          </p:nvPr>
        </p:nvSpPr>
        <p:spPr>
          <a:xfrm>
            <a:off x="1602158" y="1901872"/>
            <a:ext cx="6398841" cy="2429933"/>
          </a:xfrm>
        </p:spPr>
        <p:txBody>
          <a:bodyPr>
            <a:normAutofit/>
          </a:bodyPr>
          <a:lstStyle/>
          <a:p>
            <a:r>
              <a:rPr lang="en-US" dirty="0"/>
              <a:t>Contractor cannot begin work until PO Start Date</a:t>
            </a:r>
          </a:p>
          <a:p>
            <a:r>
              <a:rPr lang="en-US" dirty="0"/>
              <a:t>Contractor must complete all work prior to PO End Date</a:t>
            </a:r>
          </a:p>
          <a:p>
            <a:r>
              <a:rPr lang="en-US" dirty="0"/>
              <a:t>Pay close attention to Task Due Dates in PO </a:t>
            </a:r>
          </a:p>
          <a:p>
            <a:r>
              <a:rPr lang="en-US" dirty="0"/>
              <a:t>Correct STCM Due Dates to match PO Task Due Dates</a:t>
            </a:r>
          </a:p>
          <a:p>
            <a:r>
              <a:rPr lang="en-US" dirty="0"/>
              <a:t>PO End Date is Period of Service End Date</a:t>
            </a:r>
          </a:p>
        </p:txBody>
      </p:sp>
      <p:sp>
        <p:nvSpPr>
          <p:cNvPr id="4" name="Title 1"/>
          <p:cNvSpPr txBox="1">
            <a:spLocks/>
          </p:cNvSpPr>
          <p:nvPr/>
        </p:nvSpPr>
        <p:spPr>
          <a:xfrm>
            <a:off x="1464764" y="1586634"/>
            <a:ext cx="3799284" cy="63047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prstClr val="white"/>
                </a:solidFill>
              </a:rPr>
              <a:t>Dates</a:t>
            </a:r>
          </a:p>
        </p:txBody>
      </p:sp>
      <p:sp>
        <p:nvSpPr>
          <p:cNvPr id="5" name="Title 1"/>
          <p:cNvSpPr txBox="1">
            <a:spLocks/>
          </p:cNvSpPr>
          <p:nvPr/>
        </p:nvSpPr>
        <p:spPr>
          <a:xfrm>
            <a:off x="742952" y="488515"/>
            <a:ext cx="7598569" cy="1056362"/>
          </a:xfrm>
          <a:prstGeom prst="rect">
            <a:avLst/>
          </a:prstGeom>
          <a:effectLst/>
        </p:spPr>
        <p:txBody>
          <a:bodyPr vert="horz" lIns="91440" tIns="45720" rIns="91440" bIns="45720" rtlCol="0" anchor="ctr">
            <a:normAutofit fontScale="97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600" b="1" dirty="0">
                <a:solidFill>
                  <a:prstClr val="white"/>
                </a:solidFill>
              </a:rPr>
              <a:t>REMINDERS</a:t>
            </a:r>
          </a:p>
        </p:txBody>
      </p:sp>
      <p:sp>
        <p:nvSpPr>
          <p:cNvPr id="6" name="Title 1"/>
          <p:cNvSpPr txBox="1">
            <a:spLocks/>
          </p:cNvSpPr>
          <p:nvPr/>
        </p:nvSpPr>
        <p:spPr>
          <a:xfrm>
            <a:off x="1464764" y="6031284"/>
            <a:ext cx="5278937" cy="630477"/>
          </a:xfrm>
          <a:prstGeom prst="rect">
            <a:avLst/>
          </a:prstGeom>
          <a:effectLst/>
        </p:spPr>
        <p:txBody>
          <a:bodyPr vert="horz" lIns="91440" tIns="45720" rIns="91440" bIns="45720" rtlCol="0" anchor="ctr">
            <a:normAutofit fontScale="750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prstClr val="white"/>
                </a:solidFill>
              </a:rPr>
              <a:t>Communicate with Contractor</a:t>
            </a:r>
          </a:p>
        </p:txBody>
      </p:sp>
    </p:spTree>
    <p:extLst>
      <p:ext uri="{BB962C8B-B14F-4D97-AF65-F5344CB8AC3E}">
        <p14:creationId xmlns:p14="http://schemas.microsoft.com/office/powerpoint/2010/main" val="1235521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930" y="133611"/>
            <a:ext cx="8363470" cy="1456267"/>
          </a:xfrm>
        </p:spPr>
        <p:txBody>
          <a:bodyPr>
            <a:normAutofit fontScale="90000"/>
          </a:bodyPr>
          <a:lstStyle/>
          <a:p>
            <a:r>
              <a:rPr lang="en-US" sz="6000" dirty="0"/>
              <a:t>Forthcoming Guidance</a:t>
            </a:r>
          </a:p>
        </p:txBody>
      </p:sp>
      <p:sp>
        <p:nvSpPr>
          <p:cNvPr id="3" name="Content Placeholder 2"/>
          <p:cNvSpPr>
            <a:spLocks noGrp="1"/>
          </p:cNvSpPr>
          <p:nvPr>
            <p:ph idx="1"/>
          </p:nvPr>
        </p:nvSpPr>
        <p:spPr>
          <a:xfrm>
            <a:off x="1068629" y="1666078"/>
            <a:ext cx="7598569" cy="4559358"/>
          </a:xfrm>
        </p:spPr>
        <p:txBody>
          <a:bodyPr>
            <a:normAutofit fontScale="92500" lnSpcReduction="10000"/>
          </a:bodyPr>
          <a:lstStyle/>
          <a:p>
            <a:r>
              <a:rPr lang="en-US" sz="3600" dirty="0"/>
              <a:t>Subcontractors</a:t>
            </a:r>
          </a:p>
          <a:p>
            <a:r>
              <a:rPr lang="en-US" sz="3600" dirty="0"/>
              <a:t>Per Diem</a:t>
            </a:r>
          </a:p>
          <a:p>
            <a:r>
              <a:rPr lang="en-US" sz="3600" dirty="0"/>
              <a:t>Change Orders – in field/emergency</a:t>
            </a:r>
          </a:p>
          <a:p>
            <a:r>
              <a:rPr lang="en-US" sz="3600" dirty="0"/>
              <a:t>Monthly Invoicing</a:t>
            </a:r>
          </a:p>
          <a:p>
            <a:r>
              <a:rPr lang="en-US" sz="3600" dirty="0"/>
              <a:t>Subcontractor Utilization Form</a:t>
            </a:r>
          </a:p>
          <a:p>
            <a:r>
              <a:rPr lang="en-US" sz="3600" dirty="0"/>
              <a:t>Contractor Evaluation Forms</a:t>
            </a:r>
          </a:p>
          <a:p>
            <a:pPr lvl="1"/>
            <a:r>
              <a:rPr lang="en-US" sz="3400" dirty="0"/>
              <a:t>Interim</a:t>
            </a:r>
          </a:p>
          <a:p>
            <a:pPr lvl="1"/>
            <a:r>
              <a:rPr lang="en-US" sz="3400" dirty="0"/>
              <a:t>Annual</a:t>
            </a:r>
          </a:p>
        </p:txBody>
      </p:sp>
    </p:spTree>
    <p:extLst>
      <p:ext uri="{BB962C8B-B14F-4D97-AF65-F5344CB8AC3E}">
        <p14:creationId xmlns:p14="http://schemas.microsoft.com/office/powerpoint/2010/main" val="3759188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000" b="1"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78904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altLang="en-US" sz="3200" dirty="0"/>
            </a:br>
            <a:endParaRPr lang="en-US" sz="3200" dirty="0"/>
          </a:p>
        </p:txBody>
      </p:sp>
      <p:sp>
        <p:nvSpPr>
          <p:cNvPr id="3" name="Content Placeholder 2"/>
          <p:cNvSpPr>
            <a:spLocks noGrp="1"/>
          </p:cNvSpPr>
          <p:nvPr>
            <p:ph idx="1"/>
          </p:nvPr>
        </p:nvSpPr>
        <p:spPr>
          <a:xfrm>
            <a:off x="304800" y="1116107"/>
            <a:ext cx="8229600" cy="3303494"/>
          </a:xfrm>
        </p:spPr>
        <p:txBody>
          <a:bodyPr>
            <a:normAutofit lnSpcReduction="10000"/>
          </a:bodyPr>
          <a:lstStyle/>
          <a:p>
            <a:pPr algn="ctr">
              <a:buFont typeface="Wingdings" pitchFamily="2" charset="2"/>
              <a:buNone/>
            </a:pPr>
            <a:endParaRPr lang="en-US" altLang="en-US" sz="4400" b="1" dirty="0"/>
          </a:p>
          <a:p>
            <a:pPr algn="ctr">
              <a:buFont typeface="Wingdings" pitchFamily="2" charset="2"/>
              <a:buNone/>
            </a:pPr>
            <a:r>
              <a:rPr lang="en-US" altLang="en-US" sz="4400" b="1" dirty="0">
                <a:solidFill>
                  <a:schemeClr val="tx2"/>
                </a:solidFill>
              </a:rPr>
              <a:t>PURCHASE ORDER BASED CHANGE ORDERS, DELIVERABLES and INVOICING</a:t>
            </a:r>
            <a:endParaRPr lang="en-US" sz="4400" dirty="0">
              <a:solidFill>
                <a:schemeClr val="tx2"/>
              </a:solidFill>
            </a:endParaRPr>
          </a:p>
        </p:txBody>
      </p:sp>
      <p:sp>
        <p:nvSpPr>
          <p:cNvPr id="4" name="Slide Number Placeholder 3"/>
          <p:cNvSpPr>
            <a:spLocks noGrp="1"/>
          </p:cNvSpPr>
          <p:nvPr>
            <p:ph type="sldNum" sz="quarter" idx="12"/>
          </p:nvPr>
        </p:nvSpPr>
        <p:spPr/>
        <p:txBody>
          <a:bodyPr/>
          <a:lstStyle/>
          <a:p>
            <a:fld id="{ECA950DE-4DE7-4DAE-A8A1-D7FF25CA807F}" type="slidenum">
              <a:rPr lang="en-US" smtClean="0">
                <a:solidFill>
                  <a:prstClr val="white"/>
                </a:solidFill>
              </a:rPr>
              <a:pPr/>
              <a:t>34</a:t>
            </a:fld>
            <a:endParaRPr lang="en-US" dirty="0">
              <a:solidFill>
                <a:prstClr val="white"/>
              </a:solidFill>
            </a:endParaRPr>
          </a:p>
        </p:txBody>
      </p:sp>
      <p:sp>
        <p:nvSpPr>
          <p:cNvPr id="5" name="TextBox 4"/>
          <p:cNvSpPr txBox="1"/>
          <p:nvPr/>
        </p:nvSpPr>
        <p:spPr>
          <a:xfrm>
            <a:off x="5867400" y="5334000"/>
            <a:ext cx="3124200" cy="1015663"/>
          </a:xfrm>
          <a:prstGeom prst="rect">
            <a:avLst/>
          </a:prstGeom>
          <a:noFill/>
        </p:spPr>
        <p:txBody>
          <a:bodyPr wrap="square" rtlCol="0">
            <a:spAutoFit/>
          </a:bodyPr>
          <a:lstStyle/>
          <a:p>
            <a:r>
              <a:rPr lang="en-US" sz="2000" b="1" dirty="0">
                <a:solidFill>
                  <a:srgbClr val="407F35"/>
                </a:solidFill>
              </a:rPr>
              <a:t>Kyle Kilga</a:t>
            </a:r>
          </a:p>
          <a:p>
            <a:r>
              <a:rPr lang="en-US" sz="2000" b="1" dirty="0">
                <a:solidFill>
                  <a:srgbClr val="407F35"/>
                </a:solidFill>
                <a:hlinkClick r:id="rId3"/>
              </a:rPr>
              <a:t>Kyle.Kilga@dep.state.fl.us</a:t>
            </a:r>
            <a:endParaRPr lang="en-US" sz="2000" b="1" dirty="0">
              <a:solidFill>
                <a:srgbClr val="407F35"/>
              </a:solidFill>
            </a:endParaRPr>
          </a:p>
          <a:p>
            <a:r>
              <a:rPr lang="en-US" sz="2000" b="1" dirty="0">
                <a:solidFill>
                  <a:srgbClr val="407F35"/>
                </a:solidFill>
              </a:rPr>
              <a:t>850-245-8855</a:t>
            </a:r>
          </a:p>
        </p:txBody>
      </p:sp>
    </p:spTree>
    <p:extLst>
      <p:ext uri="{BB962C8B-B14F-4D97-AF65-F5344CB8AC3E}">
        <p14:creationId xmlns:p14="http://schemas.microsoft.com/office/powerpoint/2010/main" val="742084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Change Orders – Informal</a:t>
            </a:r>
          </a:p>
        </p:txBody>
      </p:sp>
      <p:sp>
        <p:nvSpPr>
          <p:cNvPr id="3" name="Content Placeholder 2"/>
          <p:cNvSpPr>
            <a:spLocks noGrp="1"/>
          </p:cNvSpPr>
          <p:nvPr>
            <p:ph idx="1"/>
          </p:nvPr>
        </p:nvSpPr>
        <p:spPr>
          <a:xfrm>
            <a:off x="508001" y="1295400"/>
            <a:ext cx="8254999" cy="5105400"/>
          </a:xfrm>
        </p:spPr>
        <p:txBody>
          <a:bodyPr>
            <a:normAutofit lnSpcReduction="10000"/>
          </a:bodyPr>
          <a:lstStyle/>
          <a:p>
            <a:r>
              <a:rPr lang="en-US" dirty="0">
                <a:latin typeface="Arial Black" panose="020B0A04020102020204" pitchFamily="34" charset="0"/>
              </a:rPr>
              <a:t>Informal – Via email with concurrence between vendor and site manager</a:t>
            </a:r>
          </a:p>
          <a:p>
            <a:r>
              <a:rPr lang="en-US" dirty="0">
                <a:latin typeface="Arial Black" panose="020B0A04020102020204" pitchFamily="34" charset="0"/>
              </a:rPr>
              <a:t>Must be inserted into OCULUS</a:t>
            </a:r>
          </a:p>
          <a:p>
            <a:r>
              <a:rPr lang="en-US" dirty="0">
                <a:latin typeface="Arial Black" panose="020B0A04020102020204" pitchFamily="34" charset="0"/>
              </a:rPr>
              <a:t>Examples:</a:t>
            </a:r>
          </a:p>
          <a:p>
            <a:pPr marL="914400" lvl="2" indent="0">
              <a:buNone/>
            </a:pPr>
            <a:endParaRPr lang="en-US" sz="1100" dirty="0">
              <a:latin typeface="Arial Black" panose="020B0A04020102020204" pitchFamily="34" charset="0"/>
            </a:endParaRPr>
          </a:p>
          <a:p>
            <a:pPr lvl="2"/>
            <a:r>
              <a:rPr lang="en-US" sz="2400" dirty="0">
                <a:latin typeface="Arial Black" panose="020B0A04020102020204" pitchFamily="34" charset="0"/>
              </a:rPr>
              <a:t>Qualified personnel (LSA eQuotes)</a:t>
            </a:r>
          </a:p>
          <a:p>
            <a:pPr lvl="2"/>
            <a:endParaRPr lang="en-US" sz="1100" dirty="0">
              <a:latin typeface="Arial Black" panose="020B0A04020102020204" pitchFamily="34" charset="0"/>
            </a:endParaRPr>
          </a:p>
          <a:p>
            <a:pPr lvl="2"/>
            <a:r>
              <a:rPr lang="en-US" sz="2400" dirty="0">
                <a:latin typeface="Arial Black" panose="020B0A04020102020204" pitchFamily="34" charset="0"/>
              </a:rPr>
              <a:t>Scope of Work – Must be within the quantity awarded</a:t>
            </a:r>
          </a:p>
          <a:p>
            <a:pPr lvl="2"/>
            <a:endParaRPr lang="en-US" sz="1100" dirty="0">
              <a:latin typeface="Arial Black" panose="020B0A04020102020204" pitchFamily="34" charset="0"/>
            </a:endParaRPr>
          </a:p>
          <a:p>
            <a:pPr lvl="2"/>
            <a:r>
              <a:rPr lang="en-US" sz="2400" dirty="0">
                <a:latin typeface="Arial Black" panose="020B0A04020102020204" pitchFamily="34" charset="0"/>
              </a:rPr>
              <a:t>Change in well or boring location</a:t>
            </a:r>
          </a:p>
          <a:p>
            <a:pPr lvl="2"/>
            <a:endParaRPr lang="en-US" sz="1100" dirty="0">
              <a:latin typeface="Arial Black" panose="020B0A04020102020204" pitchFamily="34" charset="0"/>
            </a:endParaRPr>
          </a:p>
          <a:p>
            <a:pPr lvl="2"/>
            <a:r>
              <a:rPr lang="en-US" sz="2400" dirty="0">
                <a:latin typeface="Arial Black" panose="020B0A04020102020204" pitchFamily="34" charset="0"/>
              </a:rPr>
              <a:t>Reductions unless contractor requests formal change order</a:t>
            </a:r>
          </a:p>
          <a:p>
            <a:pPr marL="342900" lvl="1" indent="0">
              <a:buNone/>
            </a:pPr>
            <a:r>
              <a:rPr lang="en-US" sz="1800" dirty="0"/>
              <a:t>	</a:t>
            </a:r>
          </a:p>
        </p:txBody>
      </p:sp>
    </p:spTree>
    <p:extLst>
      <p:ext uri="{BB962C8B-B14F-4D97-AF65-F5344CB8AC3E}">
        <p14:creationId xmlns:p14="http://schemas.microsoft.com/office/powerpoint/2010/main" val="3211554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Change Orders – Formal</a:t>
            </a:r>
          </a:p>
        </p:txBody>
      </p:sp>
      <p:sp>
        <p:nvSpPr>
          <p:cNvPr id="3" name="Content Placeholder 2"/>
          <p:cNvSpPr>
            <a:spLocks noGrp="1"/>
          </p:cNvSpPr>
          <p:nvPr>
            <p:ph idx="1"/>
          </p:nvPr>
        </p:nvSpPr>
        <p:spPr>
          <a:xfrm>
            <a:off x="152400" y="1295400"/>
            <a:ext cx="8839199" cy="5105400"/>
          </a:xfrm>
        </p:spPr>
        <p:txBody>
          <a:bodyPr>
            <a:normAutofit fontScale="77500" lnSpcReduction="20000"/>
          </a:bodyPr>
          <a:lstStyle/>
          <a:p>
            <a:r>
              <a:rPr lang="en-US" dirty="0">
                <a:latin typeface="Arial Black" panose="020B0A04020102020204" pitchFamily="34" charset="0"/>
              </a:rPr>
              <a:t>Formal – Request for Change Form</a:t>
            </a:r>
          </a:p>
          <a:p>
            <a:endParaRPr lang="en-US" sz="800" dirty="0">
              <a:latin typeface="Arial Black" panose="020B0A04020102020204" pitchFamily="34" charset="0"/>
            </a:endParaRPr>
          </a:p>
          <a:p>
            <a:pPr lvl="1"/>
            <a:r>
              <a:rPr lang="en-US" dirty="0">
                <a:latin typeface="Arial Black" panose="020B0A04020102020204" pitchFamily="34" charset="0"/>
              </a:rPr>
              <a:t>May be prepared by contractor or site manager but requires both signatures prior to routing for approval</a:t>
            </a:r>
          </a:p>
          <a:p>
            <a:pPr lvl="1"/>
            <a:endParaRPr lang="en-US" dirty="0">
              <a:latin typeface="Arial Black" panose="020B0A04020102020204" pitchFamily="34" charset="0"/>
            </a:endParaRPr>
          </a:p>
          <a:p>
            <a:pPr lvl="1"/>
            <a:r>
              <a:rPr lang="en-US" dirty="0">
                <a:latin typeface="Arial Black" panose="020B0A04020102020204" pitchFamily="34" charset="0"/>
              </a:rPr>
              <a:t>Review and approval process thru Team/LP on to Program Administrator </a:t>
            </a:r>
          </a:p>
          <a:p>
            <a:pPr lvl="1"/>
            <a:endParaRPr lang="en-US" dirty="0">
              <a:latin typeface="Arial Black" panose="020B0A04020102020204" pitchFamily="34" charset="0"/>
            </a:endParaRPr>
          </a:p>
          <a:p>
            <a:pPr lvl="1"/>
            <a:r>
              <a:rPr lang="en-US" dirty="0">
                <a:latin typeface="Arial Black" panose="020B0A04020102020204" pitchFamily="34" charset="0"/>
              </a:rPr>
              <a:t>Contracts Group </a:t>
            </a:r>
          </a:p>
          <a:p>
            <a:pPr lvl="2"/>
            <a:r>
              <a:rPr lang="en-US" sz="2400" dirty="0"/>
              <a:t>Updates Rate Sheet or SPI Workbook incorporating changes to units </a:t>
            </a:r>
          </a:p>
          <a:p>
            <a:pPr lvl="2"/>
            <a:r>
              <a:rPr lang="en-US" sz="2400" dirty="0"/>
              <a:t>Prepares MFMP Purchase Requisition attaching </a:t>
            </a:r>
          </a:p>
          <a:p>
            <a:pPr lvl="3"/>
            <a:r>
              <a:rPr lang="en-US" sz="2400" dirty="0"/>
              <a:t>Request for Change form w/backup documentation</a:t>
            </a:r>
          </a:p>
          <a:p>
            <a:pPr lvl="3"/>
            <a:r>
              <a:rPr lang="en-US" sz="2400" dirty="0"/>
              <a:t>Updated Rate Sheet or SPI Workbook</a:t>
            </a:r>
          </a:p>
          <a:p>
            <a:pPr lvl="2"/>
            <a:r>
              <a:rPr lang="en-US" sz="2400" dirty="0"/>
              <a:t>Route thru approval in MFMP</a:t>
            </a:r>
          </a:p>
          <a:p>
            <a:pPr lvl="2"/>
            <a:r>
              <a:rPr lang="en-US" sz="2400" dirty="0"/>
              <a:t>PO Issued</a:t>
            </a:r>
          </a:p>
          <a:p>
            <a:pPr lvl="1"/>
            <a:endParaRPr lang="en-US" dirty="0">
              <a:latin typeface="Arial Black" panose="020B0A04020102020204" pitchFamily="34" charset="0"/>
            </a:endParaRPr>
          </a:p>
          <a:p>
            <a:pPr lvl="1"/>
            <a:r>
              <a:rPr lang="en-US" dirty="0">
                <a:latin typeface="Arial Black" panose="020B0A04020102020204" pitchFamily="34" charset="0"/>
              </a:rPr>
              <a:t>This process may take up to 2 weeks so be proactive and plan before sending the contractor into the field</a:t>
            </a:r>
          </a:p>
          <a:p>
            <a:pPr lvl="1"/>
            <a:endParaRPr lang="en-US" sz="2000" dirty="0">
              <a:latin typeface="Arial Black" panose="020B0A04020102020204" pitchFamily="34" charset="0"/>
            </a:endParaRPr>
          </a:p>
          <a:p>
            <a:pPr lvl="1"/>
            <a:endParaRPr lang="en-US" sz="800" dirty="0">
              <a:latin typeface="Arial Black" panose="020B0A04020102020204" pitchFamily="34" charset="0"/>
            </a:endParaRPr>
          </a:p>
          <a:p>
            <a:pPr lvl="4"/>
            <a:endParaRPr lang="en-US" sz="1400" dirty="0">
              <a:latin typeface="Arial Black" panose="020B0A04020102020204" pitchFamily="34" charset="0"/>
            </a:endParaRPr>
          </a:p>
          <a:p>
            <a:pPr marL="342900" lvl="1" indent="0">
              <a:buNone/>
            </a:pPr>
            <a:endParaRPr lang="en-US" sz="1600" dirty="0">
              <a:latin typeface="Arial Black" panose="020B0A04020102020204" pitchFamily="34" charset="0"/>
            </a:endParaRPr>
          </a:p>
        </p:txBody>
      </p:sp>
    </p:spTree>
    <p:extLst>
      <p:ext uri="{BB962C8B-B14F-4D97-AF65-F5344CB8AC3E}">
        <p14:creationId xmlns:p14="http://schemas.microsoft.com/office/powerpoint/2010/main" val="1708210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Change Orders – Formal</a:t>
            </a:r>
          </a:p>
        </p:txBody>
      </p:sp>
      <p:sp>
        <p:nvSpPr>
          <p:cNvPr id="3" name="Content Placeholder 2"/>
          <p:cNvSpPr>
            <a:spLocks noGrp="1"/>
          </p:cNvSpPr>
          <p:nvPr>
            <p:ph idx="1"/>
          </p:nvPr>
        </p:nvSpPr>
        <p:spPr>
          <a:xfrm>
            <a:off x="152400" y="1295400"/>
            <a:ext cx="8839199" cy="5105400"/>
          </a:xfrm>
        </p:spPr>
        <p:txBody>
          <a:bodyPr>
            <a:normAutofit/>
          </a:bodyPr>
          <a:lstStyle/>
          <a:p>
            <a:pPr lvl="1"/>
            <a:endParaRPr lang="en-US" sz="2000" dirty="0">
              <a:latin typeface="Arial Black" panose="020B0A04020102020204" pitchFamily="34" charset="0"/>
            </a:endParaRPr>
          </a:p>
          <a:p>
            <a:pPr lvl="1"/>
            <a:endParaRPr lang="en-US" sz="800" dirty="0">
              <a:latin typeface="Arial Black" panose="020B0A04020102020204" pitchFamily="34" charset="0"/>
            </a:endParaRPr>
          </a:p>
          <a:p>
            <a:pPr lvl="1"/>
            <a:r>
              <a:rPr lang="en-US" sz="2000" dirty="0">
                <a:latin typeface="Arial Black" panose="020B0A04020102020204" pitchFamily="34" charset="0"/>
              </a:rPr>
              <a:t>Examples:</a:t>
            </a:r>
          </a:p>
          <a:p>
            <a:endParaRPr lang="en-US" sz="800" dirty="0">
              <a:latin typeface="Arial Black" panose="020B0A04020102020204" pitchFamily="34" charset="0"/>
            </a:endParaRPr>
          </a:p>
          <a:p>
            <a:pPr lvl="2"/>
            <a:r>
              <a:rPr lang="en-US" sz="1600" dirty="0">
                <a:latin typeface="Arial Black" panose="020B0A04020102020204" pitchFamily="34" charset="0"/>
              </a:rPr>
              <a:t>Increase in number of units authorized</a:t>
            </a:r>
          </a:p>
          <a:p>
            <a:pPr lvl="2"/>
            <a:r>
              <a:rPr lang="en-US" sz="1600" dirty="0">
                <a:latin typeface="Arial Black" panose="020B0A04020102020204" pitchFamily="34" charset="0"/>
              </a:rPr>
              <a:t>Adding new Pay Items</a:t>
            </a:r>
          </a:p>
          <a:p>
            <a:pPr lvl="2"/>
            <a:r>
              <a:rPr lang="en-US" sz="1600" dirty="0">
                <a:latin typeface="Arial Black" panose="020B0A04020102020204" pitchFamily="34" charset="0"/>
              </a:rPr>
              <a:t>Moving units from one Task to another Task</a:t>
            </a:r>
          </a:p>
          <a:p>
            <a:pPr lvl="2"/>
            <a:r>
              <a:rPr lang="en-US" sz="1600" dirty="0">
                <a:latin typeface="Arial Black" panose="020B0A04020102020204" pitchFamily="34" charset="0"/>
              </a:rPr>
              <a:t>Reimbursable Pay Items without costs</a:t>
            </a:r>
          </a:p>
          <a:p>
            <a:pPr lvl="2"/>
            <a:r>
              <a:rPr lang="en-US" sz="1600" dirty="0">
                <a:latin typeface="Arial Black" panose="020B0A04020102020204" pitchFamily="34" charset="0"/>
              </a:rPr>
              <a:t>Adding Pay Items not part of the master Schedule of Pay Items</a:t>
            </a:r>
            <a:endParaRPr lang="en-US" sz="800" dirty="0">
              <a:latin typeface="Arial Black" panose="020B0A04020102020204" pitchFamily="34" charset="0"/>
            </a:endParaRPr>
          </a:p>
          <a:p>
            <a:pPr lvl="2"/>
            <a:r>
              <a:rPr lang="en-US" sz="1600" dirty="0">
                <a:latin typeface="Arial Black" panose="020B0A04020102020204" pitchFamily="34" charset="0"/>
              </a:rPr>
              <a:t>PO End </a:t>
            </a:r>
            <a:r>
              <a:rPr lang="en-US" sz="1600" dirty="0" err="1">
                <a:latin typeface="Arial Black" panose="020B0A04020102020204" pitchFamily="34" charset="0"/>
              </a:rPr>
              <a:t>Dateand</a:t>
            </a:r>
            <a:r>
              <a:rPr lang="en-US" sz="1600" dirty="0">
                <a:latin typeface="Arial Black" panose="020B0A04020102020204" pitchFamily="34" charset="0"/>
              </a:rPr>
              <a:t> PO identified Due Dates </a:t>
            </a:r>
            <a:r>
              <a:rPr lang="en-US" sz="1600" dirty="0"/>
              <a:t>- Do not require PA approval and can be sent directly to </a:t>
            </a:r>
            <a:r>
              <a:rPr lang="en-US" sz="1600" dirty="0" err="1"/>
              <a:t>PRP.contracts</a:t>
            </a:r>
            <a:r>
              <a:rPr lang="en-US" sz="1600" dirty="0"/>
              <a:t> after Team/LP approval</a:t>
            </a:r>
            <a:endParaRPr lang="en-US" sz="800" dirty="0">
              <a:latin typeface="Arial Black" panose="020B0A04020102020204" pitchFamily="34" charset="0"/>
            </a:endParaRPr>
          </a:p>
          <a:p>
            <a:pPr lvl="4"/>
            <a:endParaRPr lang="en-US" sz="1400" dirty="0">
              <a:latin typeface="Arial Black" panose="020B0A04020102020204" pitchFamily="34" charset="0"/>
            </a:endParaRPr>
          </a:p>
          <a:p>
            <a:pPr lvl="3"/>
            <a:r>
              <a:rPr lang="en-US" sz="1600" dirty="0">
                <a:latin typeface="Arial Black" panose="020B0A04020102020204" pitchFamily="34" charset="0"/>
              </a:rPr>
              <a:t>	</a:t>
            </a:r>
            <a:r>
              <a:rPr lang="en-US" sz="1400" dirty="0"/>
              <a:t> LSA eQuotes –</a:t>
            </a:r>
          </a:p>
          <a:p>
            <a:pPr lvl="4"/>
            <a:r>
              <a:rPr lang="en-US" sz="1400" dirty="0"/>
              <a:t>Cannot add items that were not originally identified in the rate sheet</a:t>
            </a:r>
          </a:p>
          <a:p>
            <a:pPr lvl="5"/>
            <a:r>
              <a:rPr lang="en-US" sz="1600" dirty="0"/>
              <a:t>Minimal exceptions (contact me or Rickey Beasley)</a:t>
            </a:r>
            <a:endParaRPr lang="en-US" sz="1000" dirty="0"/>
          </a:p>
          <a:p>
            <a:pPr lvl="4"/>
            <a:r>
              <a:rPr lang="en-US" sz="1400" dirty="0"/>
              <a:t>Cannot exceed $35,000 eQuote threshold</a:t>
            </a:r>
            <a:endParaRPr lang="en-US" sz="1600" dirty="0">
              <a:latin typeface="Arial Black" panose="020B0A04020102020204" pitchFamily="34" charset="0"/>
            </a:endParaRPr>
          </a:p>
        </p:txBody>
      </p:sp>
    </p:spTree>
    <p:extLst>
      <p:ext uri="{BB962C8B-B14F-4D97-AF65-F5344CB8AC3E}">
        <p14:creationId xmlns:p14="http://schemas.microsoft.com/office/powerpoint/2010/main" val="3265770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Request for Change Form</a:t>
            </a:r>
          </a:p>
        </p:txBody>
      </p:sp>
      <p:sp>
        <p:nvSpPr>
          <p:cNvPr id="4" name="Slide Number Placeholder 3"/>
          <p:cNvSpPr>
            <a:spLocks noGrp="1"/>
          </p:cNvSpPr>
          <p:nvPr>
            <p:ph type="sldNum" sz="quarter" idx="12"/>
          </p:nvPr>
        </p:nvSpPr>
        <p:spPr/>
        <p:txBody>
          <a:bodyPr/>
          <a:lstStyle/>
          <a:p>
            <a:fld id="{ECA950DE-4DE7-4DAE-A8A1-D7FF25CA807F}" type="slidenum">
              <a:rPr lang="en-US" smtClean="0">
                <a:solidFill>
                  <a:prstClr val="white"/>
                </a:solidFill>
              </a:rPr>
              <a:pPr/>
              <a:t>38</a:t>
            </a:fld>
            <a:endParaRPr lang="en-US" dirty="0">
              <a:solidFill>
                <a:prstClr val="white"/>
              </a:solidFill>
            </a:endParaRPr>
          </a:p>
        </p:txBody>
      </p:sp>
      <p:pic>
        <p:nvPicPr>
          <p:cNvPr id="5" name="Content Placeholder 4" descr="Image of a tuxedo">
            <a:hlinkClick r:id="rId3" action="ppaction://hlinkfile"/>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391400" y="4800600"/>
            <a:ext cx="1447800" cy="1447800"/>
          </a:xfrm>
          <a:prstGeom prst="rect">
            <a:avLst/>
          </a:prstGeom>
        </p:spPr>
      </p:pic>
      <p:sp>
        <p:nvSpPr>
          <p:cNvPr id="6" name="TextBox 5"/>
          <p:cNvSpPr txBox="1"/>
          <p:nvPr/>
        </p:nvSpPr>
        <p:spPr>
          <a:xfrm>
            <a:off x="381000" y="1371600"/>
            <a:ext cx="8305800" cy="3600986"/>
          </a:xfrm>
          <a:prstGeom prst="rect">
            <a:avLst/>
          </a:prstGeom>
          <a:noFill/>
        </p:spPr>
        <p:txBody>
          <a:bodyPr wrap="square" rtlCol="0">
            <a:spAutoFit/>
          </a:bodyPr>
          <a:lstStyle/>
          <a:p>
            <a:pPr marL="457200" indent="-457200">
              <a:buFont typeface="Arial" panose="020B0604020202020204" pitchFamily="34" charset="0"/>
              <a:buChar char="•"/>
            </a:pPr>
            <a:r>
              <a:rPr lang="en-US" sz="2000" dirty="0">
                <a:solidFill>
                  <a:prstClr val="black"/>
                </a:solidFill>
                <a:latin typeface="Arial Black" panose="020B0A04020102020204" pitchFamily="34" charset="0"/>
              </a:rPr>
              <a:t>Task # - Changes to multiple Tasks required a separate Request for Change form for each Task</a:t>
            </a:r>
          </a:p>
          <a:p>
            <a:endParaRPr lang="en-US" sz="2000" dirty="0">
              <a:solidFill>
                <a:prstClr val="black"/>
              </a:solidFill>
              <a:latin typeface="Arial Black" panose="020B0A04020102020204" pitchFamily="34" charset="0"/>
            </a:endParaRPr>
          </a:p>
          <a:p>
            <a:pPr marL="457200" indent="-457200">
              <a:buFont typeface="Arial" panose="020B0604020202020204" pitchFamily="34" charset="0"/>
              <a:buChar char="•"/>
            </a:pPr>
            <a:r>
              <a:rPr lang="en-US" sz="2000" dirty="0">
                <a:solidFill>
                  <a:prstClr val="black"/>
                </a:solidFill>
                <a:latin typeface="Arial Black" panose="020B0A04020102020204" pitchFamily="34" charset="0"/>
              </a:rPr>
              <a:t>CO # - must be sequential for each PO</a:t>
            </a:r>
          </a:p>
          <a:p>
            <a:endParaRPr lang="en-US" sz="2000" dirty="0">
              <a:solidFill>
                <a:prstClr val="black"/>
              </a:solidFill>
              <a:latin typeface="Arial Black" panose="020B0A04020102020204" pitchFamily="34" charset="0"/>
            </a:endParaRPr>
          </a:p>
          <a:p>
            <a:pPr marL="457200" indent="-457200">
              <a:buFont typeface="Arial" panose="020B0604020202020204" pitchFamily="34" charset="0"/>
              <a:buChar char="•"/>
            </a:pPr>
            <a:r>
              <a:rPr lang="en-US" sz="2000" dirty="0">
                <a:solidFill>
                  <a:prstClr val="black"/>
                </a:solidFill>
                <a:latin typeface="Arial Black" panose="020B0A04020102020204" pitchFamily="34" charset="0"/>
              </a:rPr>
              <a:t>Site Manager must verify Unit Rate to the most current Rate Sheet.</a:t>
            </a:r>
          </a:p>
          <a:p>
            <a:endParaRPr lang="en-US" sz="2000" dirty="0">
              <a:solidFill>
                <a:prstClr val="black"/>
              </a:solidFill>
              <a:latin typeface="Arial Black" panose="020B0A04020102020204" pitchFamily="34" charset="0"/>
            </a:endParaRPr>
          </a:p>
          <a:p>
            <a:pPr marL="457200" indent="-457200">
              <a:buFont typeface="Arial" panose="020B0604020202020204" pitchFamily="34" charset="0"/>
              <a:buChar char="•"/>
            </a:pPr>
            <a:r>
              <a:rPr lang="en-US" sz="2000" dirty="0">
                <a:solidFill>
                  <a:prstClr val="black"/>
                </a:solidFill>
                <a:latin typeface="Arial Black" panose="020B0A04020102020204" pitchFamily="34" charset="0"/>
              </a:rPr>
              <a:t>Manual changes to Total Authorized Cost is NOT ALLOWED – contractor must correct and resubmit</a:t>
            </a:r>
          </a:p>
          <a:p>
            <a:endParaRPr lang="en-US" sz="2800" dirty="0">
              <a:solidFill>
                <a:prstClr val="black"/>
              </a:solidFill>
            </a:endParaRPr>
          </a:p>
        </p:txBody>
      </p:sp>
    </p:spTree>
    <p:extLst>
      <p:ext uri="{BB962C8B-B14F-4D97-AF65-F5344CB8AC3E}">
        <p14:creationId xmlns:p14="http://schemas.microsoft.com/office/powerpoint/2010/main" val="1636940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4" name="Slide Number Placeholder 3"/>
          <p:cNvSpPr>
            <a:spLocks noGrp="1"/>
          </p:cNvSpPr>
          <p:nvPr>
            <p:ph type="sldNum" sz="quarter" idx="12"/>
          </p:nvPr>
        </p:nvSpPr>
        <p:spPr/>
        <p:txBody>
          <a:bodyPr/>
          <a:lstStyle/>
          <a:p>
            <a:fld id="{ECA950DE-4DE7-4DAE-A8A1-D7FF25CA807F}" type="slidenum">
              <a:rPr lang="en-US" smtClean="0">
                <a:solidFill>
                  <a:prstClr val="white"/>
                </a:solidFill>
              </a:rPr>
              <a:pPr/>
              <a:t>39</a:t>
            </a:fld>
            <a:endParaRPr lang="en-US" dirty="0">
              <a:solidFill>
                <a:prstClr val="white"/>
              </a:solidFill>
            </a:endParaRPr>
          </a:p>
        </p:txBody>
      </p:sp>
      <p:sp>
        <p:nvSpPr>
          <p:cNvPr id="3" name="Content Placeholder 2"/>
          <p:cNvSpPr>
            <a:spLocks noGrp="1"/>
          </p:cNvSpPr>
          <p:nvPr>
            <p:ph idx="1"/>
          </p:nvPr>
        </p:nvSpPr>
        <p:spPr>
          <a:xfrm>
            <a:off x="228600" y="1143000"/>
            <a:ext cx="8686800" cy="5349875"/>
          </a:xfrm>
        </p:spPr>
        <p:txBody>
          <a:bodyPr>
            <a:normAutofit fontScale="92500"/>
          </a:bodyPr>
          <a:lstStyle/>
          <a:p>
            <a:pPr marL="0" indent="0">
              <a:buNone/>
            </a:pPr>
            <a:r>
              <a:rPr lang="en-US" sz="2400" dirty="0">
                <a:latin typeface="Arial Black" panose="020B0A04020102020204" pitchFamily="34" charset="0"/>
              </a:rPr>
              <a:t>Contractor Deliverables Must Include</a:t>
            </a:r>
          </a:p>
          <a:p>
            <a:pPr marL="514350" indent="-514350">
              <a:buFont typeface="+mj-lt"/>
              <a:buAutoNum type="arabicPeriod"/>
            </a:pPr>
            <a:r>
              <a:rPr lang="en-US" sz="1600" dirty="0">
                <a:latin typeface="Arial Black" panose="020B0A04020102020204" pitchFamily="34" charset="0"/>
              </a:rPr>
              <a:t>Latest Invoice Rate Sheet with quantities to be invoiced populated</a:t>
            </a:r>
          </a:p>
          <a:p>
            <a:pPr marL="514350" indent="-514350">
              <a:buFont typeface="+mj-lt"/>
              <a:buAutoNum type="arabicPeriod"/>
            </a:pPr>
            <a:r>
              <a:rPr lang="en-US" sz="1600" dirty="0">
                <a:latin typeface="Arial Black" panose="020B0A04020102020204" pitchFamily="34" charset="0"/>
              </a:rPr>
              <a:t>Copies of Formal and Informal Changes</a:t>
            </a:r>
          </a:p>
          <a:p>
            <a:pPr marL="514350" indent="-514350">
              <a:buFont typeface="+mj-lt"/>
              <a:buAutoNum type="arabicPeriod"/>
            </a:pPr>
            <a:endParaRPr lang="en-US" sz="1600" dirty="0">
              <a:latin typeface="Arial Black" panose="020B0A04020102020204" pitchFamily="34" charset="0"/>
            </a:endParaRPr>
          </a:p>
          <a:p>
            <a:pPr marL="0" indent="0">
              <a:buNone/>
            </a:pPr>
            <a:r>
              <a:rPr lang="en-US" sz="2400" dirty="0">
                <a:latin typeface="Arial Black" panose="020B0A04020102020204" pitchFamily="34" charset="0"/>
              </a:rPr>
              <a:t>Site Manager must Sign &amp; Approve the Rate Sheet</a:t>
            </a:r>
            <a:r>
              <a:rPr lang="en-US" sz="2000" dirty="0">
                <a:latin typeface="Arial Black" panose="020B0A04020102020204" pitchFamily="34" charset="0"/>
              </a:rPr>
              <a:t> </a:t>
            </a:r>
          </a:p>
          <a:p>
            <a:r>
              <a:rPr lang="en-US" sz="1600" dirty="0">
                <a:latin typeface="Arial Black" panose="020B0A04020102020204" pitchFamily="34" charset="0"/>
              </a:rPr>
              <a:t>After verifying each pay item quantity was satisfactorily completed</a:t>
            </a:r>
          </a:p>
          <a:p>
            <a:r>
              <a:rPr lang="en-US" sz="1600" dirty="0">
                <a:latin typeface="Arial Black" panose="020B0A04020102020204" pitchFamily="34" charset="0"/>
              </a:rPr>
              <a:t>Manual changes can be made by the site manager, but should be discussed with the contractor prior to issuing the Deliverable Review Letter. </a:t>
            </a:r>
          </a:p>
          <a:p>
            <a:pPr marL="0" indent="0">
              <a:buNone/>
            </a:pPr>
            <a:endParaRPr lang="en-US" sz="1600" dirty="0">
              <a:latin typeface="Arial Black" panose="020B0A04020102020204" pitchFamily="34" charset="0"/>
            </a:endParaRPr>
          </a:p>
          <a:p>
            <a:pPr marL="0" indent="0">
              <a:buNone/>
            </a:pPr>
            <a:r>
              <a:rPr lang="en-US" sz="2400" dirty="0">
                <a:latin typeface="Arial Black" panose="020B0A04020102020204" pitchFamily="34" charset="0"/>
              </a:rPr>
              <a:t>Deliverable Letter must include the following sentence</a:t>
            </a:r>
          </a:p>
          <a:p>
            <a:pPr marL="0" indent="0">
              <a:buNone/>
            </a:pPr>
            <a:endParaRPr lang="en-US" sz="1100" dirty="0">
              <a:latin typeface="Arial Black" panose="020B0A04020102020204" pitchFamily="34" charset="0"/>
            </a:endParaRPr>
          </a:p>
          <a:p>
            <a:pPr marL="0" indent="0">
              <a:buNone/>
            </a:pPr>
            <a:r>
              <a:rPr lang="en-US" sz="1600" dirty="0">
                <a:solidFill>
                  <a:srgbClr val="C00000"/>
                </a:solidFill>
                <a:latin typeface="Arial Black" panose="020B0A04020102020204" pitchFamily="34" charset="0"/>
              </a:rPr>
              <a:t>The approved costs for completion of this deliverable/task is $XX,XXX.XX as detailed on the attached rate sheet. </a:t>
            </a:r>
          </a:p>
          <a:p>
            <a:pPr marL="0" indent="0">
              <a:buNone/>
            </a:pPr>
            <a:endParaRPr lang="en-US" sz="1600" dirty="0">
              <a:solidFill>
                <a:srgbClr val="C00000"/>
              </a:solidFill>
              <a:latin typeface="Arial Black" panose="020B0A04020102020204" pitchFamily="34" charset="0"/>
            </a:endParaRPr>
          </a:p>
          <a:p>
            <a:pPr marL="0" indent="0">
              <a:buNone/>
            </a:pPr>
            <a:r>
              <a:rPr lang="en-US" sz="2000" dirty="0">
                <a:latin typeface="Arial Black" panose="020B0A04020102020204" pitchFamily="34" charset="0"/>
              </a:rPr>
              <a:t>Signed Rate Sheet must be attached to the Deliverable Review Letter when emailed to the contractor and must be inserted into OCULUS together.</a:t>
            </a:r>
          </a:p>
        </p:txBody>
      </p:sp>
      <p:pic>
        <p:nvPicPr>
          <p:cNvPr id="5" name="Picture 4" descr="Image of currency">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5087" y="1219200"/>
            <a:ext cx="1429948" cy="1433512"/>
          </a:xfrm>
          <a:prstGeom prst="rect">
            <a:avLst/>
          </a:prstGeom>
        </p:spPr>
      </p:pic>
    </p:spTree>
    <p:extLst>
      <p:ext uri="{BB962C8B-B14F-4D97-AF65-F5344CB8AC3E}">
        <p14:creationId xmlns:p14="http://schemas.microsoft.com/office/powerpoint/2010/main" val="1828732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561176"/>
            <a:ext cx="7600950" cy="670727"/>
          </a:xfrm>
        </p:spPr>
        <p:txBody>
          <a:bodyPr>
            <a:normAutofit fontScale="90000"/>
          </a:bodyPr>
          <a:lstStyle/>
          <a:p>
            <a:r>
              <a:rPr lang="en-US" dirty="0"/>
              <a:t>SOW/SPI Development to Assignment</a:t>
            </a:r>
          </a:p>
        </p:txBody>
      </p:sp>
      <p:graphicFrame>
        <p:nvGraphicFramePr>
          <p:cNvPr id="4" name="Content Placeholder 3" descr="SOW Development to ATC Assigment Workflow diagram"/>
          <p:cNvGraphicFramePr>
            <a:graphicFrameLocks noGrp="1" noChangeAspect="1"/>
          </p:cNvGraphicFramePr>
          <p:nvPr>
            <p:ph idx="1"/>
            <p:extLst>
              <p:ext uri="{D42A27DB-BD31-4B8C-83A1-F6EECF244321}">
                <p14:modId xmlns:p14="http://schemas.microsoft.com/office/powerpoint/2010/main" val="4034357210"/>
              </p:ext>
            </p:extLst>
          </p:nvPr>
        </p:nvGraphicFramePr>
        <p:xfrm>
          <a:off x="76206" y="1231901"/>
          <a:ext cx="8972549" cy="5524500"/>
        </p:xfrm>
        <a:graphic>
          <a:graphicData uri="http://schemas.openxmlformats.org/presentationml/2006/ole">
            <mc:AlternateContent xmlns:mc="http://schemas.openxmlformats.org/markup-compatibility/2006">
              <mc:Choice xmlns:v="urn:schemas-microsoft-com:vml" Requires="v">
                <p:oleObj spid="_x0000_s2054" name="Acrobat Document" r:id="rId3" imgW="7543665" imgH="5829194" progId="AcroExch.Document.7">
                  <p:embed/>
                </p:oleObj>
              </mc:Choice>
              <mc:Fallback>
                <p:oleObj name="Acrobat Document" r:id="rId3" imgW="7543665" imgH="5829194" progId="AcroExch.Document.7">
                  <p:embed/>
                  <p:pic>
                    <p:nvPicPr>
                      <p:cNvPr id="0" name=""/>
                      <p:cNvPicPr/>
                      <p:nvPr/>
                    </p:nvPicPr>
                    <p:blipFill>
                      <a:blip r:embed="rId4"/>
                      <a:stretch>
                        <a:fillRect/>
                      </a:stretch>
                    </p:blipFill>
                    <p:spPr>
                      <a:xfrm>
                        <a:off x="76206" y="1231901"/>
                        <a:ext cx="8972549" cy="5524500"/>
                      </a:xfrm>
                      <a:prstGeom prst="rect">
                        <a:avLst/>
                      </a:prstGeom>
                    </p:spPr>
                  </p:pic>
                </p:oleObj>
              </mc:Fallback>
            </mc:AlternateContent>
          </a:graphicData>
        </a:graphic>
      </p:graphicFrame>
      <p:sp>
        <p:nvSpPr>
          <p:cNvPr id="3" name="Rectangle 2"/>
          <p:cNvSpPr/>
          <p:nvPr/>
        </p:nvSpPr>
        <p:spPr>
          <a:xfrm>
            <a:off x="7443519" y="5334755"/>
            <a:ext cx="134043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rgbClr val="FE801A">
                        <a:satMod val="155000"/>
                      </a:srgbClr>
                    </a:gs>
                    <a:gs pos="100000">
                      <a:srgbClr val="FE801A">
                        <a:shade val="45000"/>
                        <a:satMod val="165000"/>
                      </a:srgbClr>
                    </a:gs>
                  </a:gsLst>
                  <a:lin ang="5400000"/>
                </a:gradFill>
                <a:effectLst>
                  <a:outerShdw blurRad="76200" dist="50800" dir="5400000" algn="tl" rotWithShape="0">
                    <a:srgbClr val="000000">
                      <a:alpha val="65000"/>
                    </a:srgbClr>
                  </a:outerShdw>
                </a:effectLst>
                <a:hlinkClick r:id="rId5" action="ppaction://hlinkfile"/>
              </a:rPr>
              <a:t>RCI</a:t>
            </a:r>
            <a:endParaRPr lang="en-US" sz="5400" b="1" spc="50" dirty="0">
              <a:ln w="11430"/>
              <a:gradFill>
                <a:gsLst>
                  <a:gs pos="25000">
                    <a:srgbClr val="FE801A">
                      <a:satMod val="155000"/>
                    </a:srgbClr>
                  </a:gs>
                  <a:gs pos="100000">
                    <a:srgbClr val="FE801A">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05875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INVOICE PROCESS</a:t>
            </a:r>
          </a:p>
        </p:txBody>
      </p:sp>
      <p:sp>
        <p:nvSpPr>
          <p:cNvPr id="4" name="Slide Number Placeholder 3"/>
          <p:cNvSpPr>
            <a:spLocks noGrp="1"/>
          </p:cNvSpPr>
          <p:nvPr>
            <p:ph type="sldNum" sz="quarter" idx="12"/>
          </p:nvPr>
        </p:nvSpPr>
        <p:spPr/>
        <p:txBody>
          <a:bodyPr/>
          <a:lstStyle/>
          <a:p>
            <a:fld id="{ECA950DE-4DE7-4DAE-A8A1-D7FF25CA807F}" type="slidenum">
              <a:rPr lang="en-US" smtClean="0">
                <a:solidFill>
                  <a:prstClr val="white"/>
                </a:solidFill>
              </a:rPr>
              <a:pPr/>
              <a:t>40</a:t>
            </a:fld>
            <a:endParaRPr lang="en-US" dirty="0">
              <a:solidFill>
                <a:prstClr val="white"/>
              </a:solidFill>
            </a:endParaRPr>
          </a:p>
        </p:txBody>
      </p:sp>
      <p:graphicFrame>
        <p:nvGraphicFramePr>
          <p:cNvPr id="5" name="Content Placeholder 4" descr="Invoice Process Flowchart"/>
          <p:cNvGraphicFramePr>
            <a:graphicFrameLocks noGrp="1" noChangeAspect="1"/>
          </p:cNvGraphicFramePr>
          <p:nvPr>
            <p:ph idx="1"/>
            <p:extLst>
              <p:ext uri="{D42A27DB-BD31-4B8C-83A1-F6EECF244321}">
                <p14:modId xmlns:p14="http://schemas.microsoft.com/office/powerpoint/2010/main" val="1178177953"/>
              </p:ext>
            </p:extLst>
          </p:nvPr>
        </p:nvGraphicFramePr>
        <p:xfrm>
          <a:off x="76200" y="1066800"/>
          <a:ext cx="8610600" cy="5486400"/>
        </p:xfrm>
        <a:graphic>
          <a:graphicData uri="http://schemas.openxmlformats.org/presentationml/2006/ole">
            <mc:AlternateContent xmlns:mc="http://schemas.openxmlformats.org/markup-compatibility/2006">
              <mc:Choice xmlns:v="urn:schemas-microsoft-com:vml" Requires="v">
                <p:oleObj spid="_x0000_s3077" name="Acrobat Document" r:id="rId4" imgW="7553106" imgH="5838651" progId="AcroExch.Document.7">
                  <p:embed/>
                </p:oleObj>
              </mc:Choice>
              <mc:Fallback>
                <p:oleObj name="Acrobat Document" r:id="rId4" imgW="7553106" imgH="5838651" progId="AcroExch.Document.7">
                  <p:embed/>
                  <p:pic>
                    <p:nvPicPr>
                      <p:cNvPr id="0" name=""/>
                      <p:cNvPicPr/>
                      <p:nvPr/>
                    </p:nvPicPr>
                    <p:blipFill>
                      <a:blip r:embed="rId5"/>
                      <a:stretch>
                        <a:fillRect/>
                      </a:stretch>
                    </p:blipFill>
                    <p:spPr>
                      <a:xfrm>
                        <a:off x="76200" y="1066800"/>
                        <a:ext cx="8610600" cy="5486400"/>
                      </a:xfrm>
                      <a:prstGeom prst="rect">
                        <a:avLst/>
                      </a:prstGeom>
                    </p:spPr>
                  </p:pic>
                </p:oleObj>
              </mc:Fallback>
            </mc:AlternateContent>
          </a:graphicData>
        </a:graphic>
      </p:graphicFrame>
      <p:pic>
        <p:nvPicPr>
          <p:cNvPr id="6" name="Picture 5" descr="Image of Currency">
            <a:hlinkClick r:id="rId6" action="ppaction://hlinkfil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1673" y="1341061"/>
            <a:ext cx="943787" cy="1828800"/>
          </a:xfrm>
          <a:prstGeom prst="rect">
            <a:avLst/>
          </a:prstGeom>
        </p:spPr>
      </p:pic>
    </p:spTree>
    <p:extLst>
      <p:ext uri="{BB962C8B-B14F-4D97-AF65-F5344CB8AC3E}">
        <p14:creationId xmlns:p14="http://schemas.microsoft.com/office/powerpoint/2010/main" val="1563158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INVOICE PROCESS</a:t>
            </a:r>
          </a:p>
        </p:txBody>
      </p:sp>
      <p:sp>
        <p:nvSpPr>
          <p:cNvPr id="3" name="Content Placeholder 2"/>
          <p:cNvSpPr>
            <a:spLocks noGrp="1"/>
          </p:cNvSpPr>
          <p:nvPr>
            <p:ph idx="1"/>
          </p:nvPr>
        </p:nvSpPr>
        <p:spPr/>
        <p:txBody>
          <a:bodyPr>
            <a:normAutofit/>
          </a:bodyPr>
          <a:lstStyle/>
          <a:p>
            <a:r>
              <a:rPr lang="en-US" dirty="0"/>
              <a:t>MFMP Site Manager Approval</a:t>
            </a:r>
          </a:p>
          <a:p>
            <a:pPr lvl="1"/>
            <a:r>
              <a:rPr lang="en-US" dirty="0"/>
              <a:t>Verify Attached Deliverable Review Letter and Rate Sheet  is yours.</a:t>
            </a:r>
          </a:p>
          <a:p>
            <a:pPr lvl="1"/>
            <a:r>
              <a:rPr lang="en-US" dirty="0"/>
              <a:t>Add Certification Statement </a:t>
            </a:r>
          </a:p>
          <a:p>
            <a:pPr lvl="1"/>
            <a:endParaRPr lang="en-US" sz="1000" dirty="0"/>
          </a:p>
          <a:p>
            <a:pPr marL="457200" lvl="1" indent="0">
              <a:buNone/>
            </a:pPr>
            <a:r>
              <a:rPr lang="en-US" sz="2000" dirty="0">
                <a:solidFill>
                  <a:srgbClr val="C00000"/>
                </a:solidFill>
              </a:rPr>
              <a:t>I, XXXXXX YYYYYY, certify that I am the Contract Manager and the provided information is true and correct; the goods and services have been satisfactorily received and payment is now due.  I understand that the office of the State Chief Financial Officer reserves the right to require additional documentation and/or to conduct periodic post-audits of any agreements. </a:t>
            </a:r>
            <a:br>
              <a:rPr lang="en-US" sz="2000" dirty="0">
                <a:solidFill>
                  <a:srgbClr val="C00000"/>
                </a:solidFill>
              </a:rPr>
            </a:br>
            <a:endParaRPr lang="en-US" sz="2000" dirty="0">
              <a:solidFill>
                <a:srgbClr val="C00000"/>
              </a:solidFill>
            </a:endParaRPr>
          </a:p>
        </p:txBody>
      </p:sp>
      <p:sp>
        <p:nvSpPr>
          <p:cNvPr id="4" name="Slide Number Placeholder 3"/>
          <p:cNvSpPr>
            <a:spLocks noGrp="1"/>
          </p:cNvSpPr>
          <p:nvPr>
            <p:ph type="sldNum" sz="quarter" idx="12"/>
          </p:nvPr>
        </p:nvSpPr>
        <p:spPr/>
        <p:txBody>
          <a:bodyPr/>
          <a:lstStyle/>
          <a:p>
            <a:fld id="{ECA950DE-4DE7-4DAE-A8A1-D7FF25CA807F}" type="slidenum">
              <a:rPr lang="en-US" smtClean="0">
                <a:solidFill>
                  <a:prstClr val="white"/>
                </a:solidFill>
              </a:rPr>
              <a:pPr/>
              <a:t>41</a:t>
            </a:fld>
            <a:endParaRPr lang="en-US" dirty="0">
              <a:solidFill>
                <a:prstClr val="white"/>
              </a:solidFill>
            </a:endParaRPr>
          </a:p>
        </p:txBody>
      </p:sp>
    </p:spTree>
    <p:extLst>
      <p:ext uri="{BB962C8B-B14F-4D97-AF65-F5344CB8AC3E}">
        <p14:creationId xmlns:p14="http://schemas.microsoft.com/office/powerpoint/2010/main" val="792797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5" name="Content Placeholder 4" descr="Image of globe"/>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6206" y="1618676"/>
            <a:ext cx="4671588" cy="4489010"/>
          </a:xfrm>
        </p:spPr>
      </p:pic>
      <p:sp>
        <p:nvSpPr>
          <p:cNvPr id="4" name="Slide Number Placeholder 3"/>
          <p:cNvSpPr>
            <a:spLocks noGrp="1"/>
          </p:cNvSpPr>
          <p:nvPr>
            <p:ph type="sldNum" sz="quarter" idx="12"/>
          </p:nvPr>
        </p:nvSpPr>
        <p:spPr/>
        <p:txBody>
          <a:bodyPr/>
          <a:lstStyle/>
          <a:p>
            <a:fld id="{ECA950DE-4DE7-4DAE-A8A1-D7FF25CA807F}" type="slidenum">
              <a:rPr lang="en-US" smtClean="0">
                <a:solidFill>
                  <a:prstClr val="white"/>
                </a:solidFill>
              </a:rPr>
              <a:pPr/>
              <a:t>42</a:t>
            </a:fld>
            <a:endParaRPr lang="en-US" dirty="0">
              <a:solidFill>
                <a:prstClr val="white"/>
              </a:solidFill>
            </a:endParaRPr>
          </a:p>
        </p:txBody>
      </p:sp>
    </p:spTree>
    <p:extLst>
      <p:ext uri="{BB962C8B-B14F-4D97-AF65-F5344CB8AC3E}">
        <p14:creationId xmlns:p14="http://schemas.microsoft.com/office/powerpoint/2010/main" val="2461867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chemeClr val="tx1"/>
                </a:solidFill>
              </a:rPr>
              <a:t>STCM</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p:txBody>
          <a:bodyPr/>
          <a:lstStyle/>
          <a:p>
            <a:endParaRPr lang="en-US" dirty="0"/>
          </a:p>
          <a:p>
            <a:endParaRPr lang="en-US" dirty="0"/>
          </a:p>
          <a:p>
            <a:r>
              <a:rPr lang="en-US" sz="3200" dirty="0">
                <a:solidFill>
                  <a:schemeClr val="tx1"/>
                </a:solidFill>
              </a:rPr>
              <a:t>Grace Rivera</a:t>
            </a:r>
          </a:p>
        </p:txBody>
      </p:sp>
    </p:spTree>
    <p:extLst>
      <p:ext uri="{BB962C8B-B14F-4D97-AF65-F5344CB8AC3E}">
        <p14:creationId xmlns:p14="http://schemas.microsoft.com/office/powerpoint/2010/main" val="4167544733"/>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Available in STCM</a:t>
            </a:r>
          </a:p>
        </p:txBody>
      </p:sp>
      <p:pic>
        <p:nvPicPr>
          <p:cNvPr id="1026" name="Picture 2" descr="STCM Enterprise Applications screenshot"/>
          <p:cNvPicPr>
            <a:picLocks noGrp="1" noChangeAspect="1" noChangeArrowheads="1"/>
          </p:cNvPicPr>
          <p:nvPr>
            <p:ph sz="half" idx="1"/>
          </p:nvPr>
        </p:nvPicPr>
        <p:blipFill>
          <a:blip r:embed="rId2" cstate="print"/>
          <a:stretch>
            <a:fillRect/>
          </a:stretch>
        </p:blipFill>
        <p:spPr bwMode="auto">
          <a:xfrm>
            <a:off x="304800" y="1600200"/>
            <a:ext cx="5867400"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p:cNvSpPr>
            <a:spLocks noGrp="1"/>
          </p:cNvSpPr>
          <p:nvPr>
            <p:ph sz="half" idx="2"/>
          </p:nvPr>
        </p:nvSpPr>
        <p:spPr>
          <a:xfrm>
            <a:off x="6019800" y="3810000"/>
            <a:ext cx="2895600" cy="2286000"/>
          </a:xfrm>
        </p:spPr>
        <p:txBody>
          <a:bodyPr>
            <a:normAutofit/>
          </a:bodyPr>
          <a:lstStyle/>
          <a:p>
            <a:pPr algn="ctr"/>
            <a:r>
              <a:rPr lang="en-US" sz="2600" dirty="0"/>
              <a:t>Period of Service Unlocked</a:t>
            </a:r>
          </a:p>
        </p:txBody>
      </p:sp>
      <p:sp>
        <p:nvSpPr>
          <p:cNvPr id="11" name="Oval 10" descr="Red oval selecting text"/>
          <p:cNvSpPr/>
          <p:nvPr/>
        </p:nvSpPr>
        <p:spPr>
          <a:xfrm>
            <a:off x="2819400" y="2438400"/>
            <a:ext cx="1600200" cy="609600"/>
          </a:xfrm>
          <a:prstGeom prst="ellipse">
            <a:avLst/>
          </a:prstGeom>
          <a:solidFill>
            <a:schemeClr val="accent1">
              <a:alpha val="1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Red oval selecting text"/>
          <p:cNvSpPr/>
          <p:nvPr/>
        </p:nvSpPr>
        <p:spPr>
          <a:xfrm>
            <a:off x="1295400" y="5029200"/>
            <a:ext cx="1600200" cy="609600"/>
          </a:xfrm>
          <a:prstGeom prst="ellipse">
            <a:avLst/>
          </a:prstGeom>
          <a:solidFill>
            <a:schemeClr val="accent1">
              <a:alpha val="1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p:cNvSpPr txBox="1">
            <a:spLocks/>
          </p:cNvSpPr>
          <p:nvPr/>
        </p:nvSpPr>
        <p:spPr>
          <a:xfrm>
            <a:off x="5943600" y="1752601"/>
            <a:ext cx="2895600" cy="22860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6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RCI Exclusion</a:t>
            </a:r>
            <a:r>
              <a:rPr kumimoji="0" lang="en-US" sz="2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PBC</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LSSI</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Cost  Share</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a:t>
            </a:r>
          </a:p>
        </p:txBody>
      </p:sp>
    </p:spTree>
    <p:extLst>
      <p:ext uri="{BB962C8B-B14F-4D97-AF65-F5344CB8AC3E}">
        <p14:creationId xmlns:p14="http://schemas.microsoft.com/office/powerpoint/2010/main" val="41786612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CM Sub Phase screenshot"/>
          <p:cNvPicPr>
            <a:picLocks noGrp="1" noChangeAspect="1" noChangeArrowheads="1"/>
          </p:cNvPicPr>
          <p:nvPr>
            <p:ph sz="half" idx="2"/>
          </p:nvPr>
        </p:nvPicPr>
        <p:blipFill>
          <a:blip r:embed="rId2" cstate="print"/>
          <a:stretch>
            <a:fillRect/>
          </a:stretch>
        </p:blipFill>
        <p:spPr bwMode="auto">
          <a:xfrm>
            <a:off x="1143000" y="1905000"/>
            <a:ext cx="7162800" cy="4514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a:bodyPr>
          <a:lstStyle/>
          <a:p>
            <a:r>
              <a:rPr lang="en-US" dirty="0"/>
              <a:t>Now Available in STCM</a:t>
            </a:r>
          </a:p>
        </p:txBody>
      </p:sp>
      <p:sp>
        <p:nvSpPr>
          <p:cNvPr id="5" name="Text Placeholder 4"/>
          <p:cNvSpPr>
            <a:spLocks noGrp="1"/>
          </p:cNvSpPr>
          <p:nvPr>
            <p:ph type="body" idx="1"/>
          </p:nvPr>
        </p:nvSpPr>
        <p:spPr>
          <a:xfrm>
            <a:off x="457200" y="1066801"/>
            <a:ext cx="7467600" cy="533400"/>
          </a:xfrm>
        </p:spPr>
        <p:txBody>
          <a:bodyPr>
            <a:normAutofit/>
          </a:bodyPr>
          <a:lstStyle/>
          <a:p>
            <a:pPr algn="ctr"/>
            <a:r>
              <a:rPr lang="en-US" dirty="0"/>
              <a:t>Sub Phase</a:t>
            </a:r>
          </a:p>
        </p:txBody>
      </p:sp>
      <p:sp>
        <p:nvSpPr>
          <p:cNvPr id="7" name="Oval 6" descr="Red oval selecting text"/>
          <p:cNvSpPr/>
          <p:nvPr/>
        </p:nvSpPr>
        <p:spPr>
          <a:xfrm>
            <a:off x="1295400" y="3810000"/>
            <a:ext cx="1600200" cy="609600"/>
          </a:xfrm>
          <a:prstGeom prst="ellipse">
            <a:avLst/>
          </a:prstGeom>
          <a:solidFill>
            <a:schemeClr val="accent1">
              <a:alpha val="1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7021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Available in STCM</a:t>
            </a:r>
          </a:p>
        </p:txBody>
      </p:sp>
      <p:sp>
        <p:nvSpPr>
          <p:cNvPr id="5" name="Text Placeholder 4"/>
          <p:cNvSpPr>
            <a:spLocks noGrp="1"/>
          </p:cNvSpPr>
          <p:nvPr>
            <p:ph type="body" idx="1"/>
          </p:nvPr>
        </p:nvSpPr>
        <p:spPr>
          <a:xfrm>
            <a:off x="457200" y="1066801"/>
            <a:ext cx="7467600" cy="533400"/>
          </a:xfrm>
        </p:spPr>
        <p:txBody>
          <a:bodyPr>
            <a:normAutofit/>
          </a:bodyPr>
          <a:lstStyle/>
          <a:p>
            <a:pPr algn="ctr"/>
            <a:r>
              <a:rPr lang="en-US" dirty="0"/>
              <a:t>Historical Payment Information Phase</a:t>
            </a:r>
          </a:p>
        </p:txBody>
      </p:sp>
      <p:pic>
        <p:nvPicPr>
          <p:cNvPr id="5123" name="Picture 3" descr="STCM Historical Payment Information screenshot"/>
          <p:cNvPicPr>
            <a:picLocks noChangeAspect="1" noChangeArrowheads="1"/>
          </p:cNvPicPr>
          <p:nvPr/>
        </p:nvPicPr>
        <p:blipFill>
          <a:blip r:embed="rId2" cstate="print"/>
          <a:srcRect l="625" t="3125" r="42500" b="80469"/>
          <a:stretch>
            <a:fillRect/>
          </a:stretch>
        </p:blipFill>
        <p:spPr bwMode="auto">
          <a:xfrm>
            <a:off x="304800" y="1600200"/>
            <a:ext cx="69342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5" name="Picture 5" descr="STCM Historical Payment Information screenshot"/>
          <p:cNvPicPr>
            <a:picLocks noChangeAspect="1" noChangeArrowheads="1"/>
          </p:cNvPicPr>
          <p:nvPr/>
        </p:nvPicPr>
        <p:blipFill>
          <a:blip r:embed="rId3" cstate="print"/>
          <a:srcRect l="9000" t="10667" r="7000" b="30000"/>
          <a:stretch>
            <a:fillRect/>
          </a:stretch>
        </p:blipFill>
        <p:spPr bwMode="auto">
          <a:xfrm>
            <a:off x="2438400" y="3276600"/>
            <a:ext cx="6400800" cy="339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33710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Coming Soon to STCM</a:t>
            </a:r>
          </a:p>
        </p:txBody>
      </p:sp>
      <p:sp>
        <p:nvSpPr>
          <p:cNvPr id="5" name="Text Placeholder 4"/>
          <p:cNvSpPr>
            <a:spLocks noGrp="1"/>
          </p:cNvSpPr>
          <p:nvPr>
            <p:ph type="body" idx="1"/>
          </p:nvPr>
        </p:nvSpPr>
        <p:spPr>
          <a:xfrm>
            <a:off x="457200" y="1143008"/>
            <a:ext cx="7467600" cy="609601"/>
          </a:xfrm>
        </p:spPr>
        <p:txBody>
          <a:bodyPr>
            <a:normAutofit/>
          </a:bodyPr>
          <a:lstStyle/>
          <a:p>
            <a:pPr algn="ctr"/>
            <a:r>
              <a:rPr lang="en-US" dirty="0"/>
              <a:t>Utility Information</a:t>
            </a:r>
          </a:p>
        </p:txBody>
      </p:sp>
      <p:pic>
        <p:nvPicPr>
          <p:cNvPr id="1027" name="Picture 3" descr="STCM Utility Information - Coming Soon screenshot"/>
          <p:cNvPicPr>
            <a:picLocks noGrp="1" noChangeAspect="1" noChangeArrowheads="1"/>
          </p:cNvPicPr>
          <p:nvPr>
            <p:ph sz="half" idx="2"/>
          </p:nvPr>
        </p:nvPicPr>
        <p:blipFill>
          <a:blip r:embed="rId2" cstate="print"/>
          <a:srcRect b="9708"/>
          <a:stretch>
            <a:fillRect/>
          </a:stretch>
        </p:blipFill>
        <p:spPr bwMode="auto">
          <a:xfrm>
            <a:off x="838200" y="1828800"/>
            <a:ext cx="7391400" cy="4878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37484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Report and Discharge Association</a:t>
            </a:r>
          </a:p>
        </p:txBody>
      </p:sp>
      <p:sp>
        <p:nvSpPr>
          <p:cNvPr id="5" name="Oval 4" descr="Selection of text"/>
          <p:cNvSpPr/>
          <p:nvPr/>
        </p:nvSpPr>
        <p:spPr>
          <a:xfrm>
            <a:off x="4343400" y="4038600"/>
            <a:ext cx="1371600" cy="685800"/>
          </a:xfrm>
          <a:prstGeom prst="ellipse">
            <a:avLst/>
          </a:prstGeom>
          <a:solidFill>
            <a:schemeClr val="accent1">
              <a:alpha val="1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port and Discharge Association screenshot"/>
          <p:cNvPicPr>
            <a:picLocks noChangeAspect="1" noChangeArrowheads="1"/>
          </p:cNvPicPr>
          <p:nvPr/>
        </p:nvPicPr>
        <p:blipFill>
          <a:blip r:embed="rId2" cstate="print"/>
          <a:srcRect l="1000" t="10667" r="2000" b="10667"/>
          <a:stretch>
            <a:fillRect/>
          </a:stretch>
        </p:blipFill>
        <p:spPr bwMode="auto">
          <a:xfrm>
            <a:off x="609600" y="1981200"/>
            <a:ext cx="739140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Placeholder 4"/>
          <p:cNvSpPr txBox="1">
            <a:spLocks/>
          </p:cNvSpPr>
          <p:nvPr/>
        </p:nvSpPr>
        <p:spPr>
          <a:xfrm>
            <a:off x="609600" y="1143008"/>
            <a:ext cx="7315200" cy="609599"/>
          </a:xfrm>
          <a:prstGeom prst="rect">
            <a:avLst/>
          </a:prstGeom>
        </p:spPr>
        <p:txBody>
          <a:bodyPr vert="horz" lIns="91440" tIns="45720" rIns="91440" bIns="45720" rtlCol="0">
            <a:normAutofit fontScale="85000" lnSpcReduction="1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Report and </a:t>
            </a:r>
            <a:r>
              <a:rPr lang="en-US" sz="2800" dirty="0">
                <a:latin typeface="Arial" pitchFamily="34" charset="0"/>
                <a:cs typeface="Arial" pitchFamily="34" charset="0"/>
              </a:rPr>
              <a:t>Discharge Association in the Work Order</a:t>
            </a:r>
            <a:endParaRPr kumimoji="0" lang="en-US"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5081848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port and Discharge Association screenshot"/>
          <p:cNvPicPr>
            <a:picLocks noChangeAspect="1" noChangeArrowheads="1"/>
          </p:cNvPicPr>
          <p:nvPr/>
        </p:nvPicPr>
        <p:blipFill>
          <a:blip r:embed="rId2" cstate="print"/>
          <a:srcRect l="1000" t="5333" r="12103" b="20000"/>
          <a:stretch>
            <a:fillRect/>
          </a:stretch>
        </p:blipFill>
        <p:spPr bwMode="auto">
          <a:xfrm>
            <a:off x="0" y="1828800"/>
            <a:ext cx="6858000"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l 4" descr="Red oval selecting text"/>
          <p:cNvSpPr/>
          <p:nvPr/>
        </p:nvSpPr>
        <p:spPr>
          <a:xfrm>
            <a:off x="1981200" y="3200400"/>
            <a:ext cx="1371600" cy="685800"/>
          </a:xfrm>
          <a:prstGeom prst="ellipse">
            <a:avLst/>
          </a:prstGeom>
          <a:solidFill>
            <a:schemeClr val="accent1">
              <a:alpha val="1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descr="Red oval selecting text"/>
          <p:cNvSpPr/>
          <p:nvPr/>
        </p:nvSpPr>
        <p:spPr>
          <a:xfrm>
            <a:off x="152400" y="3505200"/>
            <a:ext cx="533400" cy="304800"/>
          </a:xfrm>
          <a:prstGeom prst="ellipse">
            <a:avLst/>
          </a:prstGeom>
          <a:solidFill>
            <a:schemeClr val="accent1">
              <a:alpha val="1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4"/>
          <p:cNvSpPr txBox="1">
            <a:spLocks/>
          </p:cNvSpPr>
          <p:nvPr/>
        </p:nvSpPr>
        <p:spPr>
          <a:xfrm>
            <a:off x="457200" y="1143000"/>
            <a:ext cx="8001000" cy="8382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Report and </a:t>
            </a:r>
            <a:r>
              <a:rPr lang="en-US" sz="2400" dirty="0">
                <a:latin typeface="Arial" pitchFamily="34" charset="0"/>
                <a:cs typeface="Arial" pitchFamily="34" charset="0"/>
              </a:rPr>
              <a:t>Discharge Association in the Reports Section</a:t>
            </a:r>
          </a:p>
        </p:txBody>
      </p:sp>
      <p:sp>
        <p:nvSpPr>
          <p:cNvPr id="9" name="Title 8"/>
          <p:cNvSpPr>
            <a:spLocks noGrp="1"/>
          </p:cNvSpPr>
          <p:nvPr>
            <p:ph type="title"/>
          </p:nvPr>
        </p:nvSpPr>
        <p:spPr/>
        <p:txBody>
          <a:bodyPr/>
          <a:lstStyle/>
          <a:p>
            <a:r>
              <a:rPr lang="en-US" dirty="0"/>
              <a:t>Reports and Discharges</a:t>
            </a:r>
          </a:p>
        </p:txBody>
      </p:sp>
      <p:sp>
        <p:nvSpPr>
          <p:cNvPr id="11" name="Content Placeholder 10"/>
          <p:cNvSpPr>
            <a:spLocks noGrp="1"/>
          </p:cNvSpPr>
          <p:nvPr>
            <p:ph sz="half" idx="2"/>
          </p:nvPr>
        </p:nvSpPr>
        <p:spPr>
          <a:xfrm>
            <a:off x="7086600" y="1828801"/>
            <a:ext cx="1905000" cy="4297363"/>
          </a:xfrm>
        </p:spPr>
        <p:txBody>
          <a:bodyPr>
            <a:normAutofit/>
          </a:bodyPr>
          <a:lstStyle/>
          <a:p>
            <a:r>
              <a:rPr lang="en-US" sz="2000" dirty="0"/>
              <a:t>Lucky Number 7</a:t>
            </a:r>
          </a:p>
          <a:p>
            <a:pPr>
              <a:buNone/>
            </a:pPr>
            <a:endParaRPr lang="en-US" sz="2000" dirty="0"/>
          </a:p>
          <a:p>
            <a:r>
              <a:rPr lang="en-US" sz="2000" dirty="0"/>
              <a:t>Discharge Date</a:t>
            </a:r>
            <a:r>
              <a:rPr lang="en-US" sz="2000" b="1" u="sng" dirty="0"/>
              <a:t>s</a:t>
            </a:r>
          </a:p>
        </p:txBody>
      </p:sp>
    </p:spTree>
    <p:extLst>
      <p:ext uri="{BB962C8B-B14F-4D97-AF65-F5344CB8AC3E}">
        <p14:creationId xmlns:p14="http://schemas.microsoft.com/office/powerpoint/2010/main" val="1745610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151" y="341039"/>
            <a:ext cx="6597650" cy="1293028"/>
          </a:xfrm>
        </p:spPr>
        <p:txBody>
          <a:bodyPr/>
          <a:lstStyle/>
          <a:p>
            <a:r>
              <a:rPr lang="en-US" dirty="0"/>
              <a:t>Assignment to Purchase Order </a:t>
            </a:r>
          </a:p>
        </p:txBody>
      </p:sp>
      <p:pic>
        <p:nvPicPr>
          <p:cNvPr id="4" name="Content Placeholder 3" descr="Assignment to Purchase Order diagram"/>
          <p:cNvPicPr>
            <a:picLocks noGrp="1" noChangeAspect="1"/>
          </p:cNvPicPr>
          <p:nvPr>
            <p:ph idx="1"/>
          </p:nvPr>
        </p:nvPicPr>
        <p:blipFill>
          <a:blip r:embed="rId2"/>
          <a:stretch>
            <a:fillRect/>
          </a:stretch>
        </p:blipFill>
        <p:spPr>
          <a:xfrm>
            <a:off x="161930" y="1231901"/>
            <a:ext cx="8778875" cy="5473700"/>
          </a:xfrm>
          <a:prstGeom prst="rect">
            <a:avLst/>
          </a:prstGeom>
        </p:spPr>
      </p:pic>
    </p:spTree>
    <p:extLst>
      <p:ext uri="{BB962C8B-B14F-4D97-AF65-F5344CB8AC3E}">
        <p14:creationId xmlns:p14="http://schemas.microsoft.com/office/powerpoint/2010/main" val="3462329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PAC and PCPP Ceiling Information</a:t>
            </a:r>
          </a:p>
        </p:txBody>
      </p:sp>
      <p:pic>
        <p:nvPicPr>
          <p:cNvPr id="11" name="Picture 5" descr="PAC and PCPP Ceiling screenshot"/>
          <p:cNvPicPr>
            <a:picLocks noGrp="1" noChangeAspect="1" noChangeArrowheads="1"/>
          </p:cNvPicPr>
          <p:nvPr>
            <p:ph idx="1"/>
          </p:nvPr>
        </p:nvPicPr>
        <p:blipFill>
          <a:blip r:embed="rId2" cstate="print"/>
          <a:srcRect l="1989" t="829" r="62876" b="66025"/>
          <a:stretch>
            <a:fillRect/>
          </a:stretch>
        </p:blipFill>
        <p:spPr bwMode="auto">
          <a:xfrm>
            <a:off x="533400" y="1219200"/>
            <a:ext cx="40386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Oval 12" descr="Red oval selecting text"/>
          <p:cNvSpPr/>
          <p:nvPr/>
        </p:nvSpPr>
        <p:spPr>
          <a:xfrm>
            <a:off x="914400" y="2971800"/>
            <a:ext cx="2438400" cy="609600"/>
          </a:xfrm>
          <a:prstGeom prst="ellipse">
            <a:avLst/>
          </a:prstGeom>
          <a:solidFill>
            <a:schemeClr val="accent1">
              <a:alpha val="1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PAC and PCPP Ceiling screenshot"/>
          <p:cNvPicPr>
            <a:picLocks noChangeAspect="1" noChangeArrowheads="1"/>
          </p:cNvPicPr>
          <p:nvPr/>
        </p:nvPicPr>
        <p:blipFill>
          <a:blip r:embed="rId3" cstate="print"/>
          <a:srcRect l="2000" t="10000" r="3000" b="51333"/>
          <a:stretch>
            <a:fillRect/>
          </a:stretch>
        </p:blipFill>
        <p:spPr bwMode="auto">
          <a:xfrm>
            <a:off x="1676400" y="4419600"/>
            <a:ext cx="72390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258676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OCULUS Lookup</a:t>
            </a:r>
          </a:p>
        </p:txBody>
      </p:sp>
      <p:sp>
        <p:nvSpPr>
          <p:cNvPr id="6" name="Content Placeholder 5"/>
          <p:cNvSpPr>
            <a:spLocks noGrp="1"/>
          </p:cNvSpPr>
          <p:nvPr>
            <p:ph idx="1"/>
          </p:nvPr>
        </p:nvSpPr>
        <p:spPr>
          <a:xfrm>
            <a:off x="5638800" y="4648200"/>
            <a:ext cx="3200400" cy="1752600"/>
          </a:xfrm>
        </p:spPr>
        <p:txBody>
          <a:bodyPr/>
          <a:lstStyle/>
          <a:p>
            <a:r>
              <a:rPr lang="en-US" dirty="0"/>
              <a:t>Property </a:t>
            </a:r>
          </a:p>
          <a:p>
            <a:r>
              <a:rPr lang="en-US" dirty="0"/>
              <a:t>Contractor</a:t>
            </a:r>
          </a:p>
          <a:p>
            <a:r>
              <a:rPr lang="en-US" dirty="0"/>
              <a:t>etc</a:t>
            </a:r>
          </a:p>
        </p:txBody>
      </p:sp>
      <p:pic>
        <p:nvPicPr>
          <p:cNvPr id="7172" name="Picture 4" descr="OCULUS Lookup screenshot"/>
          <p:cNvPicPr>
            <a:picLocks noChangeAspect="1" noChangeArrowheads="1"/>
          </p:cNvPicPr>
          <p:nvPr/>
        </p:nvPicPr>
        <p:blipFill>
          <a:blip r:embed="rId3" cstate="print"/>
          <a:srcRect l="3125" t="14844" r="27500" b="50781"/>
          <a:stretch>
            <a:fillRect/>
          </a:stretch>
        </p:blipFill>
        <p:spPr bwMode="auto">
          <a:xfrm>
            <a:off x="228600" y="1143000"/>
            <a:ext cx="84582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3" name="Picture 5" descr="OCULUS Lookup screenshot"/>
          <p:cNvPicPr>
            <a:picLocks noChangeAspect="1" noChangeArrowheads="1"/>
          </p:cNvPicPr>
          <p:nvPr/>
        </p:nvPicPr>
        <p:blipFill>
          <a:blip r:embed="rId4" cstate="print"/>
          <a:srcRect l="1111" t="8938" r="24445" b="52832"/>
          <a:stretch>
            <a:fillRect/>
          </a:stretch>
        </p:blipFill>
        <p:spPr bwMode="auto">
          <a:xfrm>
            <a:off x="0" y="4495800"/>
            <a:ext cx="51054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4" name="Picture 6" descr="Toggle selection menu screenshot"/>
          <p:cNvPicPr>
            <a:picLocks noChangeAspect="1" noChangeArrowheads="1"/>
          </p:cNvPicPr>
          <p:nvPr/>
        </p:nvPicPr>
        <p:blipFill>
          <a:blip r:embed="rId5" cstate="print"/>
          <a:srcRect l="74375" t="66260" r="20625" b="28049"/>
          <a:stretch>
            <a:fillRect/>
          </a:stretch>
        </p:blipFill>
        <p:spPr bwMode="auto">
          <a:xfrm>
            <a:off x="5562600" y="3276600"/>
            <a:ext cx="990600" cy="866775"/>
          </a:xfrm>
          <a:prstGeom prst="rect">
            <a:avLst/>
          </a:prstGeom>
          <a:noFill/>
          <a:ln w="9525">
            <a:noFill/>
            <a:miter lim="800000"/>
            <a:headEnd/>
            <a:tailEnd/>
          </a:ln>
        </p:spPr>
      </p:pic>
      <p:sp>
        <p:nvSpPr>
          <p:cNvPr id="10" name="Oval 9" descr="Red oval selecting text"/>
          <p:cNvSpPr/>
          <p:nvPr/>
        </p:nvSpPr>
        <p:spPr>
          <a:xfrm>
            <a:off x="5257800" y="3200400"/>
            <a:ext cx="1676400" cy="1143000"/>
          </a:xfrm>
          <a:prstGeom prst="ellipse">
            <a:avLst/>
          </a:prstGeom>
          <a:solidFill>
            <a:schemeClr val="accent1">
              <a:alpha val="1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0904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PRP Competitive Procurement Webpage</a:t>
            </a:r>
          </a:p>
        </p:txBody>
      </p:sp>
      <p:sp>
        <p:nvSpPr>
          <p:cNvPr id="3" name="Content Placeholder 2"/>
          <p:cNvSpPr>
            <a:spLocks noGrp="1"/>
          </p:cNvSpPr>
          <p:nvPr>
            <p:ph idx="1"/>
          </p:nvPr>
        </p:nvSpPr>
        <p:spPr>
          <a:xfrm>
            <a:off x="457200" y="1752602"/>
            <a:ext cx="8229600" cy="4373563"/>
          </a:xfrm>
        </p:spPr>
        <p:txBody>
          <a:bodyPr>
            <a:normAutofit/>
          </a:bodyPr>
          <a:lstStyle/>
          <a:p>
            <a:pPr marL="0" indent="0">
              <a:buNone/>
            </a:pPr>
            <a:r>
              <a:rPr lang="en-US" b="1" dirty="0"/>
              <a:t>http://www.dep.state.fl.us/waste/categories/pcp/pages/procurement.htm</a:t>
            </a:r>
          </a:p>
          <a:p>
            <a:endParaRPr lang="en-US" dirty="0"/>
          </a:p>
          <a:p>
            <a:r>
              <a:rPr lang="en-US" dirty="0"/>
              <a:t>Weekly Updates</a:t>
            </a:r>
          </a:p>
          <a:p>
            <a:r>
              <a:rPr lang="en-US" dirty="0"/>
              <a:t>Links to My Florida Marketplace</a:t>
            </a:r>
          </a:p>
          <a:p>
            <a:r>
              <a:rPr lang="en-US" dirty="0"/>
              <a:t>Relative Capacity Index Definition</a:t>
            </a:r>
          </a:p>
          <a:p>
            <a:r>
              <a:rPr lang="en-US" dirty="0"/>
              <a:t>RCI Encumbrance Balance Report</a:t>
            </a:r>
          </a:p>
          <a:p>
            <a:r>
              <a:rPr lang="en-US" dirty="0"/>
              <a:t>Agency Term Contractor List by Region</a:t>
            </a:r>
          </a:p>
        </p:txBody>
      </p:sp>
    </p:spTree>
    <p:extLst>
      <p:ext uri="{BB962C8B-B14F-4D97-AF65-F5344CB8AC3E}">
        <p14:creationId xmlns:p14="http://schemas.microsoft.com/office/powerpoint/2010/main" val="2059067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RCI Encumbrance Balance </a:t>
            </a:r>
          </a:p>
        </p:txBody>
      </p:sp>
      <p:pic>
        <p:nvPicPr>
          <p:cNvPr id="5" name="Content Placeholder 4" descr="RCI Encumbrance Balance screenshot"/>
          <p:cNvPicPr>
            <a:picLocks noGrp="1" noChangeAspect="1"/>
          </p:cNvPicPr>
          <p:nvPr>
            <p:ph idx="1"/>
          </p:nvPr>
        </p:nvPicPr>
        <p:blipFill>
          <a:blip r:embed="rId3"/>
          <a:stretch>
            <a:fillRect/>
          </a:stretch>
        </p:blipFill>
        <p:spPr>
          <a:xfrm>
            <a:off x="820271" y="1151965"/>
            <a:ext cx="7197969" cy="4953000"/>
          </a:xfrm>
          <a:prstGeom prst="rect">
            <a:avLst/>
          </a:prstGeom>
        </p:spPr>
      </p:pic>
      <p:sp>
        <p:nvSpPr>
          <p:cNvPr id="4" name="Slide Number Placeholder 3"/>
          <p:cNvSpPr>
            <a:spLocks noGrp="1"/>
          </p:cNvSpPr>
          <p:nvPr>
            <p:ph type="sldNum" sz="quarter" idx="12"/>
          </p:nvPr>
        </p:nvSpPr>
        <p:spPr/>
        <p:txBody>
          <a:bodyPr/>
          <a:lstStyle/>
          <a:p>
            <a:fld id="{ECA950DE-4DE7-4DAE-A8A1-D7FF25CA807F}" type="slidenum">
              <a:rPr lang="en-US" smtClean="0"/>
              <a:pPr/>
              <a:t>53</a:t>
            </a:fld>
            <a:endParaRPr lang="en-US" dirty="0"/>
          </a:p>
        </p:txBody>
      </p:sp>
    </p:spTree>
    <p:extLst>
      <p:ext uri="{BB962C8B-B14F-4D97-AF65-F5344CB8AC3E}">
        <p14:creationId xmlns:p14="http://schemas.microsoft.com/office/powerpoint/2010/main" val="386600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Automated Data Processing Tool</a:t>
            </a:r>
          </a:p>
        </p:txBody>
      </p:sp>
      <p:sp>
        <p:nvSpPr>
          <p:cNvPr id="3" name="Content Placeholder 2"/>
          <p:cNvSpPr>
            <a:spLocks noGrp="1"/>
          </p:cNvSpPr>
          <p:nvPr>
            <p:ph idx="1"/>
          </p:nvPr>
        </p:nvSpPr>
        <p:spPr/>
        <p:txBody>
          <a:bodyPr/>
          <a:lstStyle/>
          <a:p>
            <a:r>
              <a:rPr lang="en-US" dirty="0"/>
              <a:t>All Scopes of Work will require ADaPT Electronic Laboratory Deliverables</a:t>
            </a:r>
          </a:p>
          <a:p>
            <a:r>
              <a:rPr lang="en-US" dirty="0"/>
              <a:t>Upload into OCULUS in current format under Lab Report</a:t>
            </a:r>
          </a:p>
          <a:p>
            <a:r>
              <a:rPr lang="en-US" dirty="0"/>
              <a:t>DWM ADaPT Webpage</a:t>
            </a:r>
          </a:p>
          <a:p>
            <a:r>
              <a:rPr lang="en-US" dirty="0"/>
              <a:t> http://www.dep.state.fl.us/waste/ADaPT/</a:t>
            </a:r>
          </a:p>
        </p:txBody>
      </p:sp>
      <p:pic>
        <p:nvPicPr>
          <p:cNvPr id="1027" name="Picture 3" descr="Florida ADaPT Administrative Version screenshot"/>
          <p:cNvPicPr>
            <a:picLocks noChangeAspect="1" noChangeArrowheads="1"/>
          </p:cNvPicPr>
          <p:nvPr/>
        </p:nvPicPr>
        <p:blipFill>
          <a:blip r:embed="rId2" cstate="print"/>
          <a:srcRect l="4375" t="19106" r="23750" b="63008"/>
          <a:stretch>
            <a:fillRect/>
          </a:stretch>
        </p:blipFill>
        <p:spPr bwMode="auto">
          <a:xfrm>
            <a:off x="457200" y="4572008"/>
            <a:ext cx="8153400" cy="1559781"/>
          </a:xfrm>
          <a:prstGeom prst="rect">
            <a:avLst/>
          </a:prstGeom>
          <a:noFill/>
          <a:ln w="9525">
            <a:noFill/>
            <a:miter lim="800000"/>
            <a:headEnd/>
            <a:tailEnd/>
          </a:ln>
        </p:spPr>
      </p:pic>
    </p:spTree>
    <p:extLst>
      <p:ext uri="{BB962C8B-B14F-4D97-AF65-F5344CB8AC3E}">
        <p14:creationId xmlns:p14="http://schemas.microsoft.com/office/powerpoint/2010/main" val="16713241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1018804"/>
          </a:xfrm>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55</a:t>
            </a:fld>
            <a:endParaRPr lang="en-US" dirty="0"/>
          </a:p>
        </p:txBody>
      </p:sp>
      <p:pic>
        <p:nvPicPr>
          <p:cNvPr id="1026" name="Picture 2" descr="C:\Users\busen_k\AppData\Local\Microsoft\Windows\Temporary Internet Files\Content.IE5\539EMATR\dglxasset[1].as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4" y="1481059"/>
            <a:ext cx="3733799" cy="4411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594176"/>
      </p:ext>
    </p:extLst>
  </p:cSld>
  <p:clrMapOvr>
    <a:masterClrMapping/>
  </p:clrMapOvr>
  <p:transition spd="slow">
    <p:comb/>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Site Conceptual Model</a:t>
            </a:r>
          </a:p>
        </p:txBody>
      </p:sp>
      <p:sp>
        <p:nvSpPr>
          <p:cNvPr id="9" name="Content Placeholder 8"/>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56</a:t>
            </a:fld>
            <a:endParaRPr lang="en-US" dirty="0"/>
          </a:p>
        </p:txBody>
      </p:sp>
      <p:pic>
        <p:nvPicPr>
          <p:cNvPr id="1026" name="Picture 2" descr="The Site Conceptual Mode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6960"/>
            <a:ext cx="9144000" cy="5552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3004" y="1600200"/>
            <a:ext cx="5785815" cy="707886"/>
          </a:xfrm>
          <a:prstGeom prst="rect">
            <a:avLst/>
          </a:prstGeom>
          <a:noFill/>
        </p:spPr>
        <p:txBody>
          <a:bodyPr wrap="none" rtlCol="0">
            <a:spAutoFit/>
          </a:bodyPr>
          <a:lstStyle/>
          <a:p>
            <a:r>
              <a:rPr lang="en-US" sz="4000" dirty="0">
                <a:solidFill>
                  <a:schemeClr val="tx2">
                    <a:lumMod val="60000"/>
                    <a:lumOff val="40000"/>
                  </a:schemeClr>
                </a:solidFill>
              </a:rPr>
              <a:t>The Site Conceptual Model</a:t>
            </a:r>
          </a:p>
        </p:txBody>
      </p:sp>
      <p:sp>
        <p:nvSpPr>
          <p:cNvPr id="8" name="TextBox 7"/>
          <p:cNvSpPr txBox="1"/>
          <p:nvPr/>
        </p:nvSpPr>
        <p:spPr>
          <a:xfrm>
            <a:off x="1431640" y="2398990"/>
            <a:ext cx="3199915" cy="523220"/>
          </a:xfrm>
          <a:prstGeom prst="rect">
            <a:avLst/>
          </a:prstGeom>
          <a:noFill/>
        </p:spPr>
        <p:txBody>
          <a:bodyPr wrap="none" rtlCol="0">
            <a:spAutoFit/>
          </a:bodyPr>
          <a:lstStyle/>
          <a:p>
            <a:r>
              <a:rPr lang="en-US" sz="2800" dirty="0">
                <a:solidFill>
                  <a:schemeClr val="bg1"/>
                </a:solidFill>
              </a:rPr>
              <a:t>What’s the Big Deal?</a:t>
            </a:r>
          </a:p>
        </p:txBody>
      </p:sp>
      <p:sp>
        <p:nvSpPr>
          <p:cNvPr id="2" name="TextBox 1"/>
          <p:cNvSpPr txBox="1"/>
          <p:nvPr/>
        </p:nvSpPr>
        <p:spPr>
          <a:xfrm>
            <a:off x="4191000" y="5562608"/>
            <a:ext cx="3886200" cy="461665"/>
          </a:xfrm>
          <a:prstGeom prst="rect">
            <a:avLst/>
          </a:prstGeom>
          <a:noFill/>
        </p:spPr>
        <p:txBody>
          <a:bodyPr wrap="square" rtlCol="0">
            <a:spAutoFit/>
          </a:bodyPr>
          <a:lstStyle/>
          <a:p>
            <a:r>
              <a:rPr lang="en-US" sz="2400" dirty="0">
                <a:solidFill>
                  <a:schemeClr val="bg1"/>
                </a:solidFill>
              </a:rPr>
              <a:t>John F. Wright, P.E</a:t>
            </a:r>
            <a:r>
              <a:rPr lang="en-US" dirty="0"/>
              <a:t>.</a:t>
            </a:r>
          </a:p>
        </p:txBody>
      </p:sp>
    </p:spTree>
    <p:extLst>
      <p:ext uri="{BB962C8B-B14F-4D97-AF65-F5344CB8AC3E}">
        <p14:creationId xmlns:p14="http://schemas.microsoft.com/office/powerpoint/2010/main" val="42404847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Site Conceptual Model</a:t>
            </a:r>
          </a:p>
        </p:txBody>
      </p:sp>
      <p:sp>
        <p:nvSpPr>
          <p:cNvPr id="3" name="Content Placeholder 2"/>
          <p:cNvSpPr>
            <a:spLocks noGrp="1"/>
          </p:cNvSpPr>
          <p:nvPr>
            <p:ph idx="1"/>
          </p:nvPr>
        </p:nvSpPr>
        <p:spPr>
          <a:xfrm>
            <a:off x="990600" y="1600206"/>
            <a:ext cx="7696200" cy="4525963"/>
          </a:xfrm>
        </p:spPr>
        <p:txBody>
          <a:bodyPr>
            <a:normAutofit/>
          </a:bodyPr>
          <a:lstStyle/>
          <a:p>
            <a:pPr marL="0" indent="0" algn="ctr">
              <a:buNone/>
            </a:pPr>
            <a:endParaRPr lang="en-US" sz="4000" dirty="0"/>
          </a:p>
          <a:p>
            <a:pPr marL="0" indent="0">
              <a:buNone/>
            </a:pPr>
            <a:r>
              <a:rPr lang="en-US" sz="4000" dirty="0"/>
              <a:t>              What Is It?</a:t>
            </a:r>
          </a:p>
          <a:p>
            <a:pPr marL="0" indent="0" algn="ctr">
              <a:buNone/>
            </a:pPr>
            <a:endParaRPr lang="en-US" sz="4000" dirty="0"/>
          </a:p>
          <a:p>
            <a:pPr marL="0" indent="0">
              <a:buNone/>
            </a:pPr>
            <a:r>
              <a:rPr lang="en-US" dirty="0"/>
              <a:t>It is the Explanation for Everything you Know       and Observe at a Site.</a:t>
            </a:r>
          </a:p>
        </p:txBody>
      </p:sp>
    </p:spTree>
    <p:extLst>
      <p:ext uri="{BB962C8B-B14F-4D97-AF65-F5344CB8AC3E}">
        <p14:creationId xmlns:p14="http://schemas.microsoft.com/office/powerpoint/2010/main" val="1440046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Site Conceptual Model</a:t>
            </a:r>
          </a:p>
        </p:txBody>
      </p:sp>
      <p:sp>
        <p:nvSpPr>
          <p:cNvPr id="3" name="Content Placeholder 2"/>
          <p:cNvSpPr>
            <a:spLocks noGrp="1"/>
          </p:cNvSpPr>
          <p:nvPr>
            <p:ph idx="1"/>
          </p:nvPr>
        </p:nvSpPr>
        <p:spPr>
          <a:xfrm>
            <a:off x="457200" y="1600206"/>
            <a:ext cx="8458200" cy="4525963"/>
          </a:xfrm>
        </p:spPr>
        <p:txBody>
          <a:bodyPr>
            <a:normAutofit/>
          </a:bodyPr>
          <a:lstStyle/>
          <a:p>
            <a:pPr marL="0" indent="0" algn="ctr">
              <a:buNone/>
            </a:pPr>
            <a:r>
              <a:rPr lang="en-US" b="1" dirty="0"/>
              <a:t>What Goes Into The CSM?</a:t>
            </a:r>
          </a:p>
          <a:p>
            <a:r>
              <a:rPr lang="en-US" dirty="0"/>
              <a:t>Site History</a:t>
            </a:r>
          </a:p>
          <a:p>
            <a:r>
              <a:rPr lang="en-US" dirty="0"/>
              <a:t>Discharge History</a:t>
            </a:r>
          </a:p>
          <a:p>
            <a:r>
              <a:rPr lang="en-US" dirty="0"/>
              <a:t>Assessment Information</a:t>
            </a:r>
          </a:p>
          <a:p>
            <a:r>
              <a:rPr lang="en-US" dirty="0"/>
              <a:t>Pilot Test Data </a:t>
            </a:r>
          </a:p>
          <a:p>
            <a:r>
              <a:rPr lang="en-US" dirty="0"/>
              <a:t>Results of Previous Remediation Efforts at the site</a:t>
            </a:r>
          </a:p>
          <a:p>
            <a:r>
              <a:rPr lang="en-US" dirty="0"/>
              <a:t>Monitoring Data</a:t>
            </a:r>
          </a:p>
        </p:txBody>
      </p:sp>
    </p:spTree>
    <p:extLst>
      <p:ext uri="{BB962C8B-B14F-4D97-AF65-F5344CB8AC3E}">
        <p14:creationId xmlns:p14="http://schemas.microsoft.com/office/powerpoint/2010/main" val="2052239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Site Conceptual Model</a:t>
            </a:r>
          </a:p>
        </p:txBody>
      </p:sp>
      <p:sp>
        <p:nvSpPr>
          <p:cNvPr id="3" name="Content Placeholder 2"/>
          <p:cNvSpPr>
            <a:spLocks noGrp="1"/>
          </p:cNvSpPr>
          <p:nvPr>
            <p:ph idx="1"/>
          </p:nvPr>
        </p:nvSpPr>
        <p:spPr/>
        <p:txBody>
          <a:bodyPr>
            <a:normAutofit lnSpcReduction="10000"/>
          </a:bodyPr>
          <a:lstStyle/>
          <a:p>
            <a:pPr algn="ctr"/>
            <a:endParaRPr lang="en-US" dirty="0"/>
          </a:p>
          <a:p>
            <a:pPr marL="0" indent="0" algn="ctr">
              <a:buNone/>
            </a:pPr>
            <a:r>
              <a:rPr lang="en-US" sz="3200" b="1" dirty="0"/>
              <a:t>When Should It Be Updated?</a:t>
            </a:r>
          </a:p>
          <a:p>
            <a:pPr marL="0" indent="0" algn="ctr">
              <a:buNone/>
            </a:pPr>
            <a:r>
              <a:rPr lang="en-US" sz="4000" u="sng" dirty="0">
                <a:solidFill>
                  <a:srgbClr val="FF0000"/>
                </a:solidFill>
              </a:rPr>
              <a:t>Continuously</a:t>
            </a:r>
          </a:p>
          <a:p>
            <a:pPr marL="0" indent="0">
              <a:buNone/>
            </a:pPr>
            <a:r>
              <a:rPr lang="en-US" dirty="0"/>
              <a:t>Every Report, Figure, Piece of Data Must Agree With the CSM, or the CSM must Change to Reflect the New Information.</a:t>
            </a:r>
          </a:p>
          <a:p>
            <a:pPr marL="0" indent="0">
              <a:buNone/>
            </a:pPr>
            <a:endParaRPr lang="en-US" dirty="0"/>
          </a:p>
          <a:p>
            <a:pPr marL="0" indent="0">
              <a:buNone/>
            </a:pPr>
            <a:r>
              <a:rPr lang="en-US" dirty="0"/>
              <a:t>We Should Always be Asking: Does the Data make Sense?</a:t>
            </a:r>
          </a:p>
        </p:txBody>
      </p:sp>
    </p:spTree>
    <p:extLst>
      <p:ext uri="{BB962C8B-B14F-4D97-AF65-F5344CB8AC3E}">
        <p14:creationId xmlns:p14="http://schemas.microsoft.com/office/powerpoint/2010/main" val="3642518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5" y="645842"/>
            <a:ext cx="7848601" cy="738461"/>
          </a:xfrm>
        </p:spPr>
        <p:txBody>
          <a:bodyPr>
            <a:normAutofit fontScale="90000"/>
          </a:bodyPr>
          <a:lstStyle/>
          <a:p>
            <a:r>
              <a:rPr lang="en-US" b="1" dirty="0"/>
              <a:t>SPI – Schedule of Pay Items workbook</a:t>
            </a:r>
          </a:p>
        </p:txBody>
      </p:sp>
      <p:sp>
        <p:nvSpPr>
          <p:cNvPr id="3" name="Content Placeholder 2"/>
          <p:cNvSpPr>
            <a:spLocks noGrp="1"/>
          </p:cNvSpPr>
          <p:nvPr>
            <p:ph idx="1"/>
          </p:nvPr>
        </p:nvSpPr>
        <p:spPr>
          <a:xfrm>
            <a:off x="1758951" y="1579033"/>
            <a:ext cx="5632450" cy="4910585"/>
          </a:xfrm>
        </p:spPr>
        <p:txBody>
          <a:bodyPr>
            <a:noAutofit/>
          </a:bodyPr>
          <a:lstStyle/>
          <a:p>
            <a:pPr>
              <a:buFont typeface="Wingdings" panose="05000000000000000000" pitchFamily="2" charset="2"/>
              <a:buChar char="v"/>
            </a:pPr>
            <a:r>
              <a:rPr lang="en-US" sz="3600" dirty="0"/>
              <a:t>SOW Units</a:t>
            </a:r>
          </a:p>
          <a:p>
            <a:pPr>
              <a:buFont typeface="Wingdings" panose="05000000000000000000" pitchFamily="2" charset="2"/>
              <a:buChar char="v"/>
            </a:pPr>
            <a:r>
              <a:rPr lang="en-US" sz="3600" dirty="0"/>
              <a:t>Rate Sheet</a:t>
            </a:r>
          </a:p>
          <a:p>
            <a:pPr>
              <a:buFont typeface="Wingdings" panose="05000000000000000000" pitchFamily="2" charset="2"/>
              <a:buChar char="v"/>
            </a:pPr>
            <a:r>
              <a:rPr lang="en-US" sz="3600" dirty="0"/>
              <a:t>Invoice Rate Sheet</a:t>
            </a:r>
          </a:p>
          <a:p>
            <a:pPr>
              <a:buFont typeface="Wingdings" panose="05000000000000000000" pitchFamily="2" charset="2"/>
              <a:buChar char="v"/>
            </a:pPr>
            <a:r>
              <a:rPr lang="en-US" sz="3600" dirty="0"/>
              <a:t>Invoice</a:t>
            </a:r>
          </a:p>
          <a:p>
            <a:pPr>
              <a:buFont typeface="Wingdings" panose="05000000000000000000" pitchFamily="2" charset="2"/>
              <a:buChar char="v"/>
            </a:pPr>
            <a:r>
              <a:rPr lang="en-US" sz="3600" dirty="0"/>
              <a:t>Invoice Instructions</a:t>
            </a:r>
          </a:p>
          <a:p>
            <a:pPr>
              <a:buFont typeface="Wingdings" panose="05000000000000000000" pitchFamily="2" charset="2"/>
              <a:buChar char="v"/>
            </a:pPr>
            <a:r>
              <a:rPr lang="en-US" sz="3600" dirty="0"/>
              <a:t>Required Documents</a:t>
            </a:r>
          </a:p>
          <a:p>
            <a:pPr>
              <a:buFont typeface="Wingdings" panose="05000000000000000000" pitchFamily="2" charset="2"/>
              <a:buChar char="v"/>
            </a:pPr>
            <a:r>
              <a:rPr lang="en-US" sz="3600" dirty="0"/>
              <a:t>Release of Claims</a:t>
            </a:r>
          </a:p>
          <a:p>
            <a:pPr>
              <a:buFont typeface="Wingdings" panose="05000000000000000000" pitchFamily="2" charset="2"/>
              <a:buChar char="v"/>
            </a:pPr>
            <a:r>
              <a:rPr lang="en-US" sz="3600" dirty="0"/>
              <a:t>Subcontractor Utilization Form</a:t>
            </a:r>
          </a:p>
        </p:txBody>
      </p:sp>
      <p:sp>
        <p:nvSpPr>
          <p:cNvPr id="5" name="Rectangle 4"/>
          <p:cNvSpPr/>
          <p:nvPr/>
        </p:nvSpPr>
        <p:spPr>
          <a:xfrm>
            <a:off x="7164776" y="1968269"/>
            <a:ext cx="1127233" cy="923330"/>
          </a:xfrm>
          <a:prstGeom prst="rect">
            <a:avLst/>
          </a:prstGeom>
          <a:noFill/>
        </p:spPr>
        <p:txBody>
          <a:bodyPr wrap="none" lIns="91440" tIns="45720" rIns="91440" bIns="45720">
            <a:spAutoFit/>
          </a:bodyPr>
          <a:lstStyle/>
          <a:p>
            <a:pPr algn="ctr"/>
            <a:r>
              <a:rPr lang="en-US" sz="5400" b="1" dirty="0">
                <a:ln w="9525">
                  <a:solidFill>
                    <a:prstClr val="black"/>
                  </a:solidFill>
                  <a:prstDash val="solid"/>
                </a:ln>
                <a:solidFill>
                  <a:srgbClr val="32C7A9"/>
                </a:solidFill>
                <a:effectLst>
                  <a:outerShdw blurRad="12700" dist="38100" dir="2700000" algn="tl" rotWithShape="0">
                    <a:srgbClr val="32C7A9">
                      <a:lumMod val="60000"/>
                      <a:lumOff val="40000"/>
                    </a:srgbClr>
                  </a:outerShdw>
                </a:effectLst>
                <a:hlinkClick r:id="rId2" action="ppaction://hlinkfile"/>
              </a:rPr>
              <a:t>SPI</a:t>
            </a:r>
            <a:endParaRPr lang="en-US" sz="5400" b="1" dirty="0">
              <a:ln w="9525">
                <a:solidFill>
                  <a:prstClr val="black"/>
                </a:solidFill>
                <a:prstDash val="solid"/>
              </a:ln>
              <a:solidFill>
                <a:srgbClr val="32C7A9"/>
              </a:solidFill>
              <a:effectLst>
                <a:outerShdw blurRad="12700" dist="38100" dir="2700000" algn="tl" rotWithShape="0">
                  <a:srgbClr val="32C7A9">
                    <a:lumMod val="60000"/>
                    <a:lumOff val="40000"/>
                  </a:srgbClr>
                </a:outerShdw>
              </a:effectLst>
            </a:endParaRPr>
          </a:p>
        </p:txBody>
      </p:sp>
    </p:spTree>
    <p:extLst>
      <p:ext uri="{BB962C8B-B14F-4D97-AF65-F5344CB8AC3E}">
        <p14:creationId xmlns:p14="http://schemas.microsoft.com/office/powerpoint/2010/main" val="33028463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Site Conceptual Model</a:t>
            </a:r>
          </a:p>
        </p:txBody>
      </p:sp>
      <p:sp>
        <p:nvSpPr>
          <p:cNvPr id="3" name="Content Placeholder 2"/>
          <p:cNvSpPr>
            <a:spLocks noGrp="1"/>
          </p:cNvSpPr>
          <p:nvPr>
            <p:ph idx="1"/>
          </p:nvPr>
        </p:nvSpPr>
        <p:spPr/>
        <p:txBody>
          <a:bodyPr/>
          <a:lstStyle/>
          <a:p>
            <a:pPr marL="0" indent="0" algn="ctr">
              <a:buNone/>
            </a:pPr>
            <a:r>
              <a:rPr lang="en-US" sz="4000" dirty="0"/>
              <a:t>Why Is This So Important?</a:t>
            </a:r>
            <a:endParaRPr lang="en-US" dirty="0"/>
          </a:p>
          <a:p>
            <a:pPr marL="0" indent="0">
              <a:buNone/>
            </a:pPr>
            <a:r>
              <a:rPr lang="en-US" dirty="0"/>
              <a:t>The CSM Should be the Basis Upon Which Every Response Is Based. </a:t>
            </a:r>
          </a:p>
          <a:p>
            <a:r>
              <a:rPr lang="en-US" sz="2800" dirty="0"/>
              <a:t>Whether and Where to Perform RA</a:t>
            </a:r>
          </a:p>
          <a:p>
            <a:r>
              <a:rPr lang="en-US" sz="2800" dirty="0"/>
              <a:t>How Often to Monitor and What to Monitor For</a:t>
            </a:r>
          </a:p>
          <a:p>
            <a:r>
              <a:rPr lang="en-US" sz="2800" dirty="0"/>
              <a:t>When to Stop Remedial Action and Pursue Natural Attenuation or a Conditional Closure</a:t>
            </a:r>
          </a:p>
        </p:txBody>
      </p:sp>
    </p:spTree>
    <p:extLst>
      <p:ext uri="{BB962C8B-B14F-4D97-AF65-F5344CB8AC3E}">
        <p14:creationId xmlns:p14="http://schemas.microsoft.com/office/powerpoint/2010/main" val="4026830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Site Conceptual Model</a:t>
            </a:r>
          </a:p>
        </p:txBody>
      </p:sp>
      <p:sp>
        <p:nvSpPr>
          <p:cNvPr id="3" name="Content Placeholder 2"/>
          <p:cNvSpPr>
            <a:spLocks noGrp="1"/>
          </p:cNvSpPr>
          <p:nvPr>
            <p:ph idx="1"/>
          </p:nvPr>
        </p:nvSpPr>
        <p:spPr/>
        <p:txBody>
          <a:bodyPr>
            <a:normAutofit/>
          </a:bodyPr>
          <a:lstStyle/>
          <a:p>
            <a:pPr marL="0" indent="0" algn="ctr">
              <a:buNone/>
            </a:pPr>
            <a:r>
              <a:rPr lang="en-US" sz="4000" dirty="0">
                <a:solidFill>
                  <a:schemeClr val="accent1"/>
                </a:solidFill>
              </a:rPr>
              <a:t>Some Questions to Ask</a:t>
            </a:r>
          </a:p>
          <a:p>
            <a:r>
              <a:rPr lang="en-US" dirty="0"/>
              <a:t>What is Causing the Plume to Expand?</a:t>
            </a:r>
          </a:p>
          <a:p>
            <a:pPr lvl="1"/>
            <a:r>
              <a:rPr lang="en-US" dirty="0"/>
              <a:t>Pumping Wells?</a:t>
            </a:r>
          </a:p>
          <a:p>
            <a:pPr lvl="1"/>
            <a:r>
              <a:rPr lang="en-US" dirty="0"/>
              <a:t>Utility Conduits?</a:t>
            </a:r>
          </a:p>
          <a:p>
            <a:r>
              <a:rPr lang="en-US" dirty="0"/>
              <a:t>Are All the Source Areas Identified?</a:t>
            </a:r>
          </a:p>
          <a:p>
            <a:r>
              <a:rPr lang="en-US" dirty="0"/>
              <a:t>Is thee a Continuous Source?</a:t>
            </a:r>
          </a:p>
          <a:p>
            <a:endParaRPr lang="en-US" dirty="0"/>
          </a:p>
          <a:p>
            <a:pPr marL="45720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61</a:t>
            </a:fld>
            <a:endParaRPr lang="en-US" dirty="0"/>
          </a:p>
        </p:txBody>
      </p:sp>
    </p:spTree>
    <p:extLst>
      <p:ext uri="{BB962C8B-B14F-4D97-AF65-F5344CB8AC3E}">
        <p14:creationId xmlns:p14="http://schemas.microsoft.com/office/powerpoint/2010/main" val="1757742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Site Conceptual Model</a:t>
            </a:r>
          </a:p>
        </p:txBody>
      </p:sp>
      <p:sp>
        <p:nvSpPr>
          <p:cNvPr id="3" name="Content Placeholder 2"/>
          <p:cNvSpPr>
            <a:spLocks noGrp="1"/>
          </p:cNvSpPr>
          <p:nvPr>
            <p:ph idx="1"/>
          </p:nvPr>
        </p:nvSpPr>
        <p:spPr/>
        <p:txBody>
          <a:bodyPr/>
          <a:lstStyle/>
          <a:p>
            <a:pPr marL="0" indent="0" algn="ctr">
              <a:buNone/>
            </a:pPr>
            <a:r>
              <a:rPr lang="en-US" sz="3200" dirty="0">
                <a:solidFill>
                  <a:srgbClr val="C00000"/>
                </a:solidFill>
              </a:rPr>
              <a:t>Final Thoughts:</a:t>
            </a:r>
          </a:p>
          <a:p>
            <a:r>
              <a:rPr lang="en-US" dirty="0"/>
              <a:t>In Order to Succeed, You Must Identify the Critical Questions to Ask and Answer.</a:t>
            </a:r>
          </a:p>
          <a:p>
            <a:pPr marL="0" indent="0" algn="ctr">
              <a:buNone/>
            </a:pPr>
            <a:endParaRPr lang="en-US" dirty="0"/>
          </a:p>
          <a:p>
            <a:r>
              <a:rPr lang="en-US" dirty="0"/>
              <a:t>An Evaluation of the Site Data and Formation of A Site Conceptual Model will Allow You to Do This.</a:t>
            </a:r>
          </a:p>
        </p:txBody>
      </p:sp>
    </p:spTree>
    <p:extLst>
      <p:ext uri="{BB962C8B-B14F-4D97-AF65-F5344CB8AC3E}">
        <p14:creationId xmlns:p14="http://schemas.microsoft.com/office/powerpoint/2010/main" val="8876825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Remedial Strategies</a:t>
            </a:r>
          </a:p>
        </p:txBody>
      </p:sp>
      <p:sp>
        <p:nvSpPr>
          <p:cNvPr id="3" name="Content Placeholder 2"/>
          <p:cNvSpPr>
            <a:spLocks noGrp="1"/>
          </p:cNvSpPr>
          <p:nvPr>
            <p:ph idx="1"/>
          </p:nvPr>
        </p:nvSpPr>
        <p:spPr/>
        <p:txBody>
          <a:bodyPr/>
          <a:lstStyle/>
          <a:p>
            <a:r>
              <a:rPr lang="en-US" dirty="0"/>
              <a:t>Focus on Risk Management</a:t>
            </a:r>
          </a:p>
          <a:p>
            <a:r>
              <a:rPr lang="en-US" dirty="0"/>
              <a:t>Presence of Contamination is no </a:t>
            </a:r>
            <a:r>
              <a:rPr lang="en-US" dirty="0" err="1"/>
              <a:t>Longe</a:t>
            </a:r>
            <a:r>
              <a:rPr lang="en-US" dirty="0"/>
              <a:t> Enough to Justify Remedial Action</a:t>
            </a:r>
          </a:p>
          <a:p>
            <a:r>
              <a:rPr lang="en-US" dirty="0"/>
              <a:t>We Should Ask:</a:t>
            </a:r>
          </a:p>
          <a:p>
            <a:pPr lvl="1"/>
            <a:r>
              <a:rPr lang="en-US" dirty="0"/>
              <a:t>Is the Plume Expanding?</a:t>
            </a:r>
          </a:p>
          <a:p>
            <a:pPr lvl="1"/>
            <a:r>
              <a:rPr lang="en-US" dirty="0"/>
              <a:t>Are There Completed Exposure Pathways?</a:t>
            </a:r>
          </a:p>
          <a:p>
            <a:pPr lvl="1"/>
            <a:r>
              <a:rPr lang="en-US" dirty="0"/>
              <a:t>What is the Potential of the Spread of Contamination From Soil to Groundwater?</a:t>
            </a:r>
          </a:p>
          <a:p>
            <a:pPr marL="0" indent="0">
              <a:buNone/>
            </a:pPr>
            <a:r>
              <a:rPr lang="en-US" dirty="0"/>
              <a:t>	</a:t>
            </a:r>
          </a:p>
        </p:txBody>
      </p:sp>
      <p:sp>
        <p:nvSpPr>
          <p:cNvPr id="4" name="Slide Number Placeholder 3"/>
          <p:cNvSpPr>
            <a:spLocks noGrp="1"/>
          </p:cNvSpPr>
          <p:nvPr>
            <p:ph type="sldNum" sz="quarter" idx="12"/>
          </p:nvPr>
        </p:nvSpPr>
        <p:spPr/>
        <p:txBody>
          <a:bodyPr/>
          <a:lstStyle/>
          <a:p>
            <a:fld id="{ECA950DE-4DE7-4DAE-A8A1-D7FF25CA807F}" type="slidenum">
              <a:rPr lang="en-US" smtClean="0"/>
              <a:pPr/>
              <a:t>63</a:t>
            </a:fld>
            <a:endParaRPr lang="en-US" dirty="0"/>
          </a:p>
        </p:txBody>
      </p:sp>
    </p:spTree>
    <p:extLst>
      <p:ext uri="{BB962C8B-B14F-4D97-AF65-F5344CB8AC3E}">
        <p14:creationId xmlns:p14="http://schemas.microsoft.com/office/powerpoint/2010/main" val="22321340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Remedial Strategies</a:t>
            </a:r>
          </a:p>
        </p:txBody>
      </p:sp>
      <p:sp>
        <p:nvSpPr>
          <p:cNvPr id="3" name="Content Placeholder 2"/>
          <p:cNvSpPr>
            <a:spLocks noGrp="1"/>
          </p:cNvSpPr>
          <p:nvPr>
            <p:ph idx="1"/>
          </p:nvPr>
        </p:nvSpPr>
        <p:spPr/>
        <p:txBody>
          <a:bodyPr/>
          <a:lstStyle/>
          <a:p>
            <a:pPr marL="0" indent="0" algn="ctr">
              <a:buNone/>
            </a:pPr>
            <a:r>
              <a:rPr lang="en-US" b="1" dirty="0">
                <a:solidFill>
                  <a:srgbClr val="C00000"/>
                </a:solidFill>
              </a:rPr>
              <a:t>We Should Also Consider Flux</a:t>
            </a:r>
          </a:p>
          <a:p>
            <a:endParaRPr lang="en-US" dirty="0">
              <a:solidFill>
                <a:srgbClr val="C00000"/>
              </a:solidFill>
            </a:endParaRPr>
          </a:p>
          <a:p>
            <a:r>
              <a:rPr lang="en-US" dirty="0"/>
              <a:t>Flux is a Measure of How a Chemical Moves in the Subsurface</a:t>
            </a:r>
          </a:p>
          <a:p>
            <a:r>
              <a:rPr lang="en-US" dirty="0"/>
              <a:t>Flux is Also Important in Remedy Selection</a:t>
            </a:r>
          </a:p>
          <a:p>
            <a:pPr lvl="1"/>
            <a:r>
              <a:rPr lang="en-US" dirty="0"/>
              <a:t>We may no Have to Remove Every Last Molecule</a:t>
            </a:r>
          </a:p>
          <a:p>
            <a:pPr lvl="1"/>
            <a:r>
              <a:rPr lang="en-US" dirty="0"/>
              <a:t>We May Just Have to Reduce the Flux</a:t>
            </a:r>
          </a:p>
        </p:txBody>
      </p:sp>
      <p:sp>
        <p:nvSpPr>
          <p:cNvPr id="4" name="Slide Number Placeholder 3"/>
          <p:cNvSpPr>
            <a:spLocks noGrp="1"/>
          </p:cNvSpPr>
          <p:nvPr>
            <p:ph type="sldNum" sz="quarter" idx="12"/>
          </p:nvPr>
        </p:nvSpPr>
        <p:spPr/>
        <p:txBody>
          <a:bodyPr/>
          <a:lstStyle/>
          <a:p>
            <a:fld id="{ECA950DE-4DE7-4DAE-A8A1-D7FF25CA807F}" type="slidenum">
              <a:rPr lang="en-US" smtClean="0"/>
              <a:pPr/>
              <a:t>64</a:t>
            </a:fld>
            <a:endParaRPr lang="en-US" dirty="0"/>
          </a:p>
        </p:txBody>
      </p:sp>
    </p:spTree>
    <p:extLst>
      <p:ext uri="{BB962C8B-B14F-4D97-AF65-F5344CB8AC3E}">
        <p14:creationId xmlns:p14="http://schemas.microsoft.com/office/powerpoint/2010/main" val="2744965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Remedial Strategies</a:t>
            </a:r>
          </a:p>
        </p:txBody>
      </p:sp>
      <p:sp>
        <p:nvSpPr>
          <p:cNvPr id="3" name="Content Placeholder 2"/>
          <p:cNvSpPr>
            <a:spLocks noGrp="1"/>
          </p:cNvSpPr>
          <p:nvPr>
            <p:ph idx="1"/>
          </p:nvPr>
        </p:nvSpPr>
        <p:spPr/>
        <p:txBody>
          <a:bodyPr/>
          <a:lstStyle/>
          <a:p>
            <a:pPr marL="0" indent="0">
              <a:buNone/>
            </a:pPr>
            <a:r>
              <a:rPr lang="en-US" u="sng" dirty="0"/>
              <a:t>Active Remediation</a:t>
            </a:r>
            <a:r>
              <a:rPr lang="en-US" dirty="0"/>
              <a:t>:</a:t>
            </a:r>
          </a:p>
          <a:p>
            <a:pPr marL="0" indent="0">
              <a:buNone/>
            </a:pPr>
            <a:endParaRPr lang="en-US" dirty="0"/>
          </a:p>
          <a:p>
            <a:r>
              <a:rPr lang="en-US" dirty="0"/>
              <a:t>Success With  Active Remediation Is All About Distribution and Contact</a:t>
            </a:r>
          </a:p>
          <a:p>
            <a:r>
              <a:rPr lang="en-US" dirty="0"/>
              <a:t>When Site Conditions Do Not Favor D&amp;C, Success Is Difficult to Achieve</a:t>
            </a:r>
          </a:p>
          <a:p>
            <a:r>
              <a:rPr lang="en-US" dirty="0"/>
              <a:t>Lack of D&amp;C Leads to Rebound and/or Failure</a:t>
            </a:r>
          </a:p>
          <a:p>
            <a:pPr marL="0" indent="0">
              <a:buNone/>
            </a:pPr>
            <a:endParaRPr lang="en-US" dirty="0"/>
          </a:p>
        </p:txBody>
      </p:sp>
    </p:spTree>
    <p:extLst>
      <p:ext uri="{BB962C8B-B14F-4D97-AF65-F5344CB8AC3E}">
        <p14:creationId xmlns:p14="http://schemas.microsoft.com/office/powerpoint/2010/main" val="33389284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No More Alternative Procedures</a:t>
            </a:r>
          </a:p>
        </p:txBody>
      </p:sp>
      <p:sp>
        <p:nvSpPr>
          <p:cNvPr id="3" name="Content Placeholder 2"/>
          <p:cNvSpPr>
            <a:spLocks noGrp="1"/>
          </p:cNvSpPr>
          <p:nvPr>
            <p:ph idx="1"/>
          </p:nvPr>
        </p:nvSpPr>
        <p:spPr/>
        <p:txBody>
          <a:bodyPr>
            <a:normAutofit fontScale="92500" lnSpcReduction="10000"/>
          </a:bodyPr>
          <a:lstStyle/>
          <a:p>
            <a:r>
              <a:rPr lang="en-US" dirty="0"/>
              <a:t>Chapter 62-770, F.A.C., Required An Alternative Procedure Order For Remedial Action Prior to Completion of A Site Assessment  </a:t>
            </a:r>
          </a:p>
          <a:p>
            <a:r>
              <a:rPr lang="en-US" dirty="0"/>
              <a:t>Chapter 62-780, F.A.C. Does Not Include Provisions For Alternative Procedures</a:t>
            </a:r>
          </a:p>
          <a:p>
            <a:r>
              <a:rPr lang="en-US" dirty="0"/>
              <a:t>Rule 62-780.500, F.A.C. Emergency Response Action or Interim Source Removal Allows:</a:t>
            </a:r>
          </a:p>
          <a:p>
            <a:pPr lvl="1"/>
            <a:r>
              <a:rPr lang="en-US" dirty="0"/>
              <a:t>Emergency Response Action To Eliminate Threat </a:t>
            </a:r>
          </a:p>
          <a:p>
            <a:pPr lvl="1"/>
            <a:r>
              <a:rPr lang="en-US" dirty="0"/>
              <a:t>Free Product Removal and Disposal</a:t>
            </a:r>
          </a:p>
          <a:p>
            <a:pPr lvl="1"/>
            <a:r>
              <a:rPr lang="en-US" dirty="0"/>
              <a:t>Short Term Groundwater Recovery</a:t>
            </a:r>
          </a:p>
          <a:p>
            <a:pPr lvl="1"/>
            <a:r>
              <a:rPr lang="en-US" dirty="0"/>
              <a:t>Interim Groundwater Remediation</a:t>
            </a:r>
          </a:p>
          <a:p>
            <a:pPr marL="0" indent="0">
              <a:buNone/>
            </a:pPr>
            <a:endParaRPr lang="en-US" sz="3200" dirty="0"/>
          </a:p>
        </p:txBody>
      </p:sp>
    </p:spTree>
    <p:extLst>
      <p:ext uri="{BB962C8B-B14F-4D97-AF65-F5344CB8AC3E}">
        <p14:creationId xmlns:p14="http://schemas.microsoft.com/office/powerpoint/2010/main" val="19273126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153400" cy="1143000"/>
          </a:xfrm>
        </p:spPr>
        <p:txBody>
          <a:bodyPr>
            <a:normAutofit fontScale="90000"/>
          </a:bodyPr>
          <a:lstStyle/>
          <a:p>
            <a:r>
              <a:rPr lang="en-US" dirty="0"/>
              <a:t>Interim Groundwater Remediation</a:t>
            </a:r>
          </a:p>
        </p:txBody>
      </p:sp>
      <p:sp>
        <p:nvSpPr>
          <p:cNvPr id="3" name="Content Placeholder 2"/>
          <p:cNvSpPr>
            <a:spLocks noGrp="1"/>
          </p:cNvSpPr>
          <p:nvPr>
            <p:ph idx="1"/>
          </p:nvPr>
        </p:nvSpPr>
        <p:spPr/>
        <p:txBody>
          <a:bodyPr/>
          <a:lstStyle/>
          <a:p>
            <a:r>
              <a:rPr lang="en-US" dirty="0"/>
              <a:t>62-780.500(4), F.A.C. Allows:</a:t>
            </a:r>
          </a:p>
          <a:p>
            <a:pPr lvl="1"/>
            <a:r>
              <a:rPr lang="en-US" dirty="0"/>
              <a:t>Groundwater Recovery  and On-Site Treatment and Disposal</a:t>
            </a:r>
          </a:p>
          <a:p>
            <a:pPr lvl="1"/>
            <a:r>
              <a:rPr lang="en-US" dirty="0"/>
              <a:t>Any Other Means of  Interim Groundwater Remediation Provided an Interim Source Removal Proposal Is Submitted and Approved</a:t>
            </a:r>
          </a:p>
          <a:p>
            <a:pPr lvl="1"/>
            <a:r>
              <a:rPr lang="en-US" dirty="0"/>
              <a:t>The Source Removal Proposal Should Include a Signed and Sealed Plan With the Same Level of Detail as A Remedial Action Plan</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67</a:t>
            </a:fld>
            <a:endParaRPr lang="en-US" dirty="0"/>
          </a:p>
        </p:txBody>
      </p:sp>
    </p:spTree>
    <p:extLst>
      <p:ext uri="{BB962C8B-B14F-4D97-AF65-F5344CB8AC3E}">
        <p14:creationId xmlns:p14="http://schemas.microsoft.com/office/powerpoint/2010/main" val="13594874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Questions</a:t>
            </a:r>
          </a:p>
        </p:txBody>
      </p:sp>
      <p:sp>
        <p:nvSpPr>
          <p:cNvPr id="3" name="Content Placeholder 2"/>
          <p:cNvSpPr>
            <a:spLocks noGrp="1"/>
          </p:cNvSpPr>
          <p:nvPr>
            <p:ph idx="1"/>
          </p:nvPr>
        </p:nvSpPr>
        <p:spPr/>
        <p:txBody>
          <a:bodyPr/>
          <a:lstStyle/>
          <a:p>
            <a:r>
              <a:rPr lang="en-US" dirty="0"/>
              <a:t>Do We Use The Safety Factors Included in the Remedial Action Initiative (RAI)?</a:t>
            </a:r>
          </a:p>
          <a:p>
            <a:pPr marL="0" indent="0">
              <a:buNone/>
            </a:pPr>
            <a:endParaRPr lang="en-US" dirty="0"/>
          </a:p>
          <a:p>
            <a:pPr lvl="1"/>
            <a:r>
              <a:rPr lang="en-US" dirty="0"/>
              <a:t>Treatment Well Spacing</a:t>
            </a:r>
          </a:p>
          <a:p>
            <a:pPr lvl="1"/>
            <a:r>
              <a:rPr lang="en-US" dirty="0"/>
              <a:t>Equipment Sizing</a:t>
            </a:r>
          </a:p>
          <a:p>
            <a:pPr lvl="1"/>
            <a:endParaRPr lang="en-US" dirty="0"/>
          </a:p>
          <a:p>
            <a:r>
              <a:rPr lang="en-US" dirty="0"/>
              <a:t>Is A Pilot Test Always Needed?</a:t>
            </a:r>
          </a:p>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68</a:t>
            </a:fld>
            <a:endParaRPr lang="en-US" dirty="0"/>
          </a:p>
        </p:txBody>
      </p:sp>
    </p:spTree>
    <p:extLst>
      <p:ext uri="{BB962C8B-B14F-4D97-AF65-F5344CB8AC3E}">
        <p14:creationId xmlns:p14="http://schemas.microsoft.com/office/powerpoint/2010/main" val="24324104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1018804"/>
          </a:xfrm>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ECA950DE-4DE7-4DAE-A8A1-D7FF25CA807F}" type="slidenum">
              <a:rPr lang="en-US" smtClean="0"/>
              <a:pPr/>
              <a:t>69</a:t>
            </a:fld>
            <a:endParaRPr lang="en-US" dirty="0"/>
          </a:p>
        </p:txBody>
      </p:sp>
      <p:pic>
        <p:nvPicPr>
          <p:cNvPr id="1026" name="Picture 2" descr="C:\Users\busen_k\AppData\Local\Microsoft\Windows\Temporary Internet Files\Content.IE5\539EMATR\dglxasset[1].as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4" y="1481059"/>
            <a:ext cx="3733799" cy="4411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702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5" y="1932783"/>
            <a:ext cx="7823201" cy="2232827"/>
          </a:xfrm>
        </p:spPr>
        <p:txBody>
          <a:bodyPr>
            <a:normAutofit fontScale="90000"/>
          </a:bodyPr>
          <a:lstStyle/>
          <a:p>
            <a:pPr algn="ctr"/>
            <a:r>
              <a:rPr lang="en-US" sz="8000" dirty="0"/>
              <a:t>QUESTIONS</a:t>
            </a:r>
            <a:br>
              <a:rPr lang="en-US" sz="8000" dirty="0"/>
            </a:br>
            <a:r>
              <a:rPr lang="en-US" sz="8000" dirty="0"/>
              <a:t>???</a:t>
            </a:r>
          </a:p>
        </p:txBody>
      </p:sp>
    </p:spTree>
    <p:extLst>
      <p:ext uri="{BB962C8B-B14F-4D97-AF65-F5344CB8AC3E}">
        <p14:creationId xmlns:p14="http://schemas.microsoft.com/office/powerpoint/2010/main" val="2253026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600200" y="1772"/>
            <a:ext cx="7391400" cy="1295400"/>
          </a:xfrm>
        </p:spPr>
        <p:txBody>
          <a:bodyPr>
            <a:normAutofit fontScale="90000"/>
          </a:bodyPr>
          <a:lstStyle/>
          <a:p>
            <a:pPr eaLnBrk="1" hangingPunct="1"/>
            <a:r>
              <a:rPr lang="en-US" altLang="en-US" sz="4400" b="1" dirty="0"/>
              <a:t>Risk Based Closure Options</a:t>
            </a:r>
            <a:br>
              <a:rPr lang="en-US" altLang="en-US" sz="4000" dirty="0"/>
            </a:br>
            <a:endParaRPr lang="en-US" altLang="en-US" sz="2800" dirty="0"/>
          </a:p>
        </p:txBody>
      </p:sp>
      <p:sp>
        <p:nvSpPr>
          <p:cNvPr id="5123" name="Rectangle 3"/>
          <p:cNvSpPr>
            <a:spLocks noGrp="1" noChangeArrowheads="1"/>
          </p:cNvSpPr>
          <p:nvPr>
            <p:ph idx="1"/>
          </p:nvPr>
        </p:nvSpPr>
        <p:spPr/>
        <p:txBody>
          <a:bodyPr/>
          <a:lstStyle/>
          <a:p>
            <a:pPr eaLnBrk="1" hangingPunct="1">
              <a:buFont typeface="Monotype Sorts" pitchFamily="2" charset="2"/>
              <a:buNone/>
            </a:pPr>
            <a:endParaRPr lang="en-US" altLang="en-US" dirty="0"/>
          </a:p>
          <a:p>
            <a:pPr eaLnBrk="1" hangingPunct="1">
              <a:buFont typeface="Monotype Sorts" pitchFamily="2" charset="2"/>
              <a:buNone/>
            </a:pPr>
            <a:endParaRPr lang="en-US" altLang="en-US" dirty="0"/>
          </a:p>
          <a:p>
            <a:pPr algn="ctr" eaLnBrk="1" hangingPunct="1">
              <a:buFont typeface="Monotype Sorts" pitchFamily="2" charset="2"/>
              <a:buNone/>
            </a:pPr>
            <a:r>
              <a:rPr lang="en-US" altLang="en-US" b="1" dirty="0"/>
              <a:t>John F. Wright, PE,</a:t>
            </a:r>
          </a:p>
          <a:p>
            <a:pPr algn="ctr" eaLnBrk="1" hangingPunct="1">
              <a:buFont typeface="Monotype Sorts" pitchFamily="2" charset="2"/>
              <a:buNone/>
            </a:pPr>
            <a:r>
              <a:rPr lang="en-US" altLang="en-US" b="1" dirty="0"/>
              <a:t>Environmental Engineer</a:t>
            </a:r>
          </a:p>
          <a:p>
            <a:pPr algn="ctr" eaLnBrk="1" hangingPunct="1">
              <a:buFont typeface="Monotype Sorts" pitchFamily="2" charset="2"/>
              <a:buNone/>
            </a:pPr>
            <a:r>
              <a:rPr lang="en-US" altLang="en-US" b="1" dirty="0"/>
              <a:t>Petroleum Restoration Program</a:t>
            </a:r>
          </a:p>
          <a:p>
            <a:pPr algn="ctr" eaLnBrk="1" hangingPunct="1">
              <a:buFont typeface="Monotype Sorts" pitchFamily="2" charset="2"/>
              <a:buNone/>
            </a:pPr>
            <a:r>
              <a:rPr lang="en-US" altLang="en-US" b="1" dirty="0"/>
              <a:t>Section 1</a:t>
            </a:r>
          </a:p>
          <a:p>
            <a:pPr eaLnBrk="1" hangingPunct="1">
              <a:buFont typeface="Monotype Sorts" pitchFamily="2" charset="2"/>
              <a:buNone/>
            </a:pPr>
            <a:endParaRPr lang="en-US" altLang="en-US" dirty="0"/>
          </a:p>
          <a:p>
            <a:pPr eaLnBrk="1" hangingPunct="1">
              <a:buFont typeface="Monotype Sorts" pitchFamily="2" charset="2"/>
              <a:buNone/>
            </a:pPr>
            <a:endParaRPr lang="en-US" altLang="en-US" dirty="0"/>
          </a:p>
          <a:p>
            <a:pPr lvl="1" eaLnBrk="1" hangingPunct="1">
              <a:buFont typeface="Wingdings 2" pitchFamily="18" charset="2"/>
              <a:buChar char=""/>
            </a:pPr>
            <a:endParaRPr lang="en-US" altLang="en-US" dirty="0"/>
          </a:p>
        </p:txBody>
      </p:sp>
    </p:spTree>
    <p:extLst>
      <p:ext uri="{BB962C8B-B14F-4D97-AF65-F5344CB8AC3E}">
        <p14:creationId xmlns:p14="http://schemas.microsoft.com/office/powerpoint/2010/main" val="3785799500"/>
      </p:ext>
    </p:extLst>
  </p:cSld>
  <p:clrMapOvr>
    <a:masterClrMapping/>
  </p:clrMapOvr>
  <p:transition>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600200" y="24809"/>
            <a:ext cx="6705600" cy="1143000"/>
          </a:xfrm>
        </p:spPr>
        <p:txBody>
          <a:bodyPr>
            <a:normAutofit/>
          </a:bodyPr>
          <a:lstStyle/>
          <a:p>
            <a:pPr eaLnBrk="1" fontAlgn="auto" hangingPunct="1">
              <a:spcAft>
                <a:spcPts val="0"/>
              </a:spcAft>
              <a:defRPr/>
            </a:pPr>
            <a:r>
              <a:rPr lang="en-US" b="1" dirty="0"/>
              <a:t>No Further Action Options</a:t>
            </a:r>
          </a:p>
        </p:txBody>
      </p:sp>
      <p:sp>
        <p:nvSpPr>
          <p:cNvPr id="4099" name="Content Placeholder 2"/>
          <p:cNvSpPr>
            <a:spLocks noGrp="1"/>
          </p:cNvSpPr>
          <p:nvPr>
            <p:ph idx="1"/>
          </p:nvPr>
        </p:nvSpPr>
        <p:spPr>
          <a:xfrm>
            <a:off x="304800" y="1295400"/>
            <a:ext cx="8001000" cy="4876800"/>
          </a:xfrm>
        </p:spPr>
        <p:txBody>
          <a:bodyPr>
            <a:normAutofit/>
          </a:bodyPr>
          <a:lstStyle/>
          <a:p>
            <a:pPr marL="274320" indent="-274320" algn="ctr" eaLnBrk="1" fontAlgn="auto" hangingPunct="1">
              <a:spcAft>
                <a:spcPts val="0"/>
              </a:spcAft>
              <a:buClr>
                <a:schemeClr val="accent4">
                  <a:lumMod val="60000"/>
                  <a:lumOff val="40000"/>
                </a:schemeClr>
              </a:buClr>
              <a:buFont typeface="Wingdings 2"/>
              <a:buNone/>
              <a:defRPr/>
            </a:pPr>
            <a:endParaRPr lang="en-US" dirty="0"/>
          </a:p>
          <a:p>
            <a:pPr marL="274320" indent="-274320" algn="ctr" eaLnBrk="1" fontAlgn="auto" hangingPunct="1">
              <a:spcAft>
                <a:spcPts val="0"/>
              </a:spcAft>
              <a:buClr>
                <a:schemeClr val="accent4">
                  <a:lumMod val="60000"/>
                  <a:lumOff val="40000"/>
                </a:schemeClr>
              </a:buClr>
              <a:buFont typeface="Wingdings 2"/>
              <a:buNone/>
              <a:defRPr/>
            </a:pPr>
            <a:r>
              <a:rPr lang="en-US" dirty="0"/>
              <a:t>There Are Three Closure Options Under the </a:t>
            </a:r>
          </a:p>
          <a:p>
            <a:pPr marL="274320" indent="-274320" algn="ctr" eaLnBrk="1" fontAlgn="auto" hangingPunct="1">
              <a:spcAft>
                <a:spcPts val="0"/>
              </a:spcAft>
              <a:buClr>
                <a:schemeClr val="accent4">
                  <a:lumMod val="60000"/>
                  <a:lumOff val="40000"/>
                </a:schemeClr>
              </a:buClr>
              <a:buFont typeface="Wingdings 2"/>
              <a:buNone/>
              <a:defRPr/>
            </a:pPr>
            <a:r>
              <a:rPr lang="en-US" dirty="0"/>
              <a:t>No Further Action Section of the Cleanup Rules </a:t>
            </a:r>
          </a:p>
          <a:p>
            <a:pPr marL="274320" indent="-274320" algn="ctr" eaLnBrk="1" fontAlgn="auto" hangingPunct="1">
              <a:spcAft>
                <a:spcPts val="0"/>
              </a:spcAft>
              <a:buClr>
                <a:schemeClr val="accent4">
                  <a:lumMod val="60000"/>
                  <a:lumOff val="40000"/>
                </a:schemeClr>
              </a:buClr>
              <a:buFont typeface="Wingdings 2"/>
              <a:buNone/>
              <a:defRPr/>
            </a:pPr>
            <a:r>
              <a:rPr lang="en-US" dirty="0"/>
              <a:t>(62-780.680(1) (2) and (3) Florida Administrative Code:</a:t>
            </a:r>
          </a:p>
          <a:p>
            <a:pPr marL="274320" indent="-274320" algn="ctr" eaLnBrk="1" fontAlgn="auto" hangingPunct="1">
              <a:spcAft>
                <a:spcPts val="0"/>
              </a:spcAft>
              <a:buClr>
                <a:schemeClr val="accent3"/>
              </a:buClr>
              <a:buFont typeface="Wingdings 2"/>
              <a:buNone/>
              <a:defRPr/>
            </a:pPr>
            <a:endParaRPr lang="en-US" dirty="0"/>
          </a:p>
          <a:p>
            <a:pPr marL="274320" indent="-274320" algn="ctr" eaLnBrk="1" fontAlgn="auto" hangingPunct="1">
              <a:spcAft>
                <a:spcPts val="0"/>
              </a:spcAft>
              <a:buClr>
                <a:schemeClr val="accent3"/>
              </a:buClr>
              <a:buFont typeface="Wingdings 2"/>
              <a:buNone/>
              <a:defRPr/>
            </a:pPr>
            <a:r>
              <a:rPr lang="en-US" dirty="0"/>
              <a:t>All Are </a:t>
            </a:r>
            <a:r>
              <a:rPr lang="en-US" b="1" dirty="0"/>
              <a:t>R</a:t>
            </a:r>
            <a:r>
              <a:rPr lang="en-US" dirty="0"/>
              <a:t>isk </a:t>
            </a:r>
            <a:r>
              <a:rPr lang="en-US" b="1" dirty="0"/>
              <a:t>B</a:t>
            </a:r>
            <a:r>
              <a:rPr lang="en-US" dirty="0"/>
              <a:t>ased </a:t>
            </a:r>
            <a:r>
              <a:rPr lang="en-US" b="1" dirty="0"/>
              <a:t>C</a:t>
            </a:r>
            <a:r>
              <a:rPr lang="en-US" dirty="0"/>
              <a:t>orrective </a:t>
            </a:r>
            <a:r>
              <a:rPr lang="en-US" b="1" dirty="0"/>
              <a:t>A</a:t>
            </a:r>
            <a:r>
              <a:rPr lang="en-US" dirty="0"/>
              <a:t>ctions </a:t>
            </a:r>
          </a:p>
          <a:p>
            <a:pPr marL="274320" indent="-274320" algn="ctr" eaLnBrk="1" fontAlgn="auto" hangingPunct="1">
              <a:spcAft>
                <a:spcPts val="0"/>
              </a:spcAft>
              <a:buClr>
                <a:schemeClr val="accent3"/>
              </a:buClr>
              <a:buFont typeface="Wingdings 2"/>
              <a:buNone/>
              <a:defRPr/>
            </a:pPr>
            <a:r>
              <a:rPr lang="en-US" dirty="0"/>
              <a:t>(RBCA = Rebecca)</a:t>
            </a:r>
          </a:p>
          <a:p>
            <a:pPr marL="274320" indent="-274320" algn="ctr" eaLnBrk="1" fontAlgn="auto" hangingPunct="1">
              <a:spcAft>
                <a:spcPts val="0"/>
              </a:spcAft>
              <a:buClr>
                <a:schemeClr val="accent3"/>
              </a:buClr>
              <a:buFont typeface="Wingdings 2"/>
              <a:buNone/>
              <a:defRPr/>
            </a:pPr>
            <a:endParaRPr lang="en-US" dirty="0"/>
          </a:p>
          <a:p>
            <a:pPr marL="274320" indent="-274320" algn="ctr" eaLnBrk="1" fontAlgn="auto" hangingPunct="1">
              <a:spcAft>
                <a:spcPts val="0"/>
              </a:spcAft>
              <a:buClr>
                <a:schemeClr val="accent3"/>
              </a:buClr>
              <a:buFont typeface="Wingdings 2"/>
              <a:buNone/>
              <a:defRPr/>
            </a:pPr>
            <a:endParaRPr lang="en-US" dirty="0"/>
          </a:p>
        </p:txBody>
      </p:sp>
    </p:spTree>
    <p:extLst>
      <p:ext uri="{BB962C8B-B14F-4D97-AF65-F5344CB8AC3E}">
        <p14:creationId xmlns:p14="http://schemas.microsoft.com/office/powerpoint/2010/main" val="1621079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xEl>
                                              <p:pRg st="5" end="5"/>
                                            </p:txEl>
                                          </p:spTgt>
                                        </p:tgtEl>
                                        <p:attrNameLst>
                                          <p:attrName>style.visibility</p:attrName>
                                        </p:attrNameLst>
                                      </p:cBhvr>
                                      <p:to>
                                        <p:strVal val="visible"/>
                                      </p:to>
                                    </p:set>
                                    <p:animEffect transition="in" filter="fade">
                                      <p:cBhvr>
                                        <p:cTn id="7" dur="2000"/>
                                        <p:tgtEl>
                                          <p:spTgt spid="4099">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99">
                                            <p:txEl>
                                              <p:pRg st="6" end="6"/>
                                            </p:txEl>
                                          </p:spTgt>
                                        </p:tgtEl>
                                        <p:attrNameLst>
                                          <p:attrName>style.visibility</p:attrName>
                                        </p:attrNameLst>
                                      </p:cBhvr>
                                      <p:to>
                                        <p:strVal val="visible"/>
                                      </p:to>
                                    </p:set>
                                    <p:animEffect transition="in" filter="fade">
                                      <p:cBhvr>
                                        <p:cTn id="10" dur="2000"/>
                                        <p:tgtEl>
                                          <p:spTgt spid="4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p:cNvSpPr txBox="1">
            <a:spLocks noChangeArrowheads="1"/>
          </p:cNvSpPr>
          <p:nvPr/>
        </p:nvSpPr>
        <p:spPr bwMode="auto">
          <a:xfrm>
            <a:off x="381000" y="2362200"/>
            <a:ext cx="8382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buFont typeface="Calibri" pitchFamily="34" charset="0"/>
              <a:buAutoNum type="arabicPeriod"/>
            </a:pPr>
            <a:r>
              <a:rPr lang="en-US" altLang="en-US" sz="3200" dirty="0"/>
              <a:t>RMO I: Risk Management Option Level I</a:t>
            </a:r>
          </a:p>
          <a:p>
            <a:pPr>
              <a:buFont typeface="Calibri" pitchFamily="34" charset="0"/>
              <a:buAutoNum type="arabicPeriod"/>
            </a:pPr>
            <a:endParaRPr lang="en-US" altLang="en-US" sz="3200" dirty="0"/>
          </a:p>
          <a:p>
            <a:pPr>
              <a:buFont typeface="Calibri" pitchFamily="34" charset="0"/>
              <a:buAutoNum type="arabicPeriod"/>
            </a:pPr>
            <a:r>
              <a:rPr lang="en-US" altLang="en-US" sz="3200" dirty="0"/>
              <a:t>RMO II: Risk Management Option Level II</a:t>
            </a:r>
          </a:p>
          <a:p>
            <a:pPr>
              <a:buFont typeface="Calibri" pitchFamily="34" charset="0"/>
              <a:buAutoNum type="arabicPeriod"/>
            </a:pPr>
            <a:endParaRPr lang="en-US" altLang="en-US" sz="3200" dirty="0"/>
          </a:p>
          <a:p>
            <a:pPr>
              <a:buFont typeface="Calibri" pitchFamily="34" charset="0"/>
              <a:buAutoNum type="arabicPeriod"/>
            </a:pPr>
            <a:r>
              <a:rPr lang="en-US" altLang="en-US" sz="3200" dirty="0"/>
              <a:t>RMO III: Risk Management Option Level III</a:t>
            </a:r>
          </a:p>
        </p:txBody>
      </p:sp>
      <p:sp>
        <p:nvSpPr>
          <p:cNvPr id="4" name="Title 1"/>
          <p:cNvSpPr txBox="1">
            <a:spLocks/>
          </p:cNvSpPr>
          <p:nvPr/>
        </p:nvSpPr>
        <p:spPr>
          <a:xfrm>
            <a:off x="1676400" y="3544"/>
            <a:ext cx="6705600" cy="1143000"/>
          </a:xfrm>
          <a:prstGeom prst="rect">
            <a:avLst/>
          </a:prstGeom>
        </p:spPr>
        <p:txBody>
          <a:bodyPr>
            <a:normAutofit fontScale="900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eaLnBrk="1" fontAlgn="auto" hangingPunct="1">
              <a:spcAft>
                <a:spcPts val="0"/>
              </a:spcAft>
              <a:defRPr/>
            </a:pPr>
            <a:r>
              <a:rPr kumimoji="0" lang="en-US" b="1" dirty="0">
                <a:solidFill>
                  <a:schemeClr val="bg1"/>
                </a:solidFill>
              </a:rPr>
              <a:t>No Further Action Options</a:t>
            </a:r>
          </a:p>
        </p:txBody>
      </p:sp>
      <p:sp>
        <p:nvSpPr>
          <p:cNvPr id="2" name="Title 1" hidden="1"/>
          <p:cNvSpPr>
            <a:spLocks noGrp="1"/>
          </p:cNvSpPr>
          <p:nvPr>
            <p:ph type="ctrTitle"/>
          </p:nvPr>
        </p:nvSpPr>
        <p:spPr/>
        <p:txBody>
          <a:bodyPr/>
          <a:lstStyle/>
          <a:p>
            <a:r>
              <a:rPr lang="en-US" dirty="0"/>
              <a:t>No Further Action Options</a:t>
            </a:r>
          </a:p>
        </p:txBody>
      </p:sp>
      <p:sp>
        <p:nvSpPr>
          <p:cNvPr id="3" name="Subtitle 2" hidden="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127105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304800"/>
            <a:ext cx="8077200" cy="1143000"/>
          </a:xfrm>
        </p:spPr>
        <p:txBody>
          <a:bodyPr>
            <a:normAutofit fontScale="90000"/>
          </a:bodyPr>
          <a:lstStyle/>
          <a:p>
            <a:pPr eaLnBrk="1" hangingPunct="1"/>
            <a:r>
              <a:rPr lang="en-US" altLang="en-US" sz="4800"/>
              <a:t>Contaminated Site Closure Goals</a:t>
            </a:r>
          </a:p>
        </p:txBody>
      </p:sp>
      <p:sp>
        <p:nvSpPr>
          <p:cNvPr id="5123" name="Rectangle 3"/>
          <p:cNvSpPr>
            <a:spLocks noGrp="1" noChangeArrowheads="1"/>
          </p:cNvSpPr>
          <p:nvPr>
            <p:ph idx="1"/>
          </p:nvPr>
        </p:nvSpPr>
        <p:spPr>
          <a:xfrm>
            <a:off x="381000" y="1752600"/>
            <a:ext cx="8686800" cy="4953000"/>
          </a:xfrm>
        </p:spPr>
        <p:txBody>
          <a:bodyPr>
            <a:normAutofit/>
          </a:bodyPr>
          <a:lstStyle/>
          <a:p>
            <a:pPr marL="274320" indent="-274320" algn="ctr" eaLnBrk="1" fontAlgn="auto" hangingPunct="1">
              <a:spcAft>
                <a:spcPts val="0"/>
              </a:spcAft>
              <a:buClr>
                <a:schemeClr val="accent5">
                  <a:lumMod val="25000"/>
                </a:schemeClr>
              </a:buClr>
              <a:buFont typeface="Wingdings 2"/>
              <a:buNone/>
              <a:defRPr/>
            </a:pPr>
            <a:r>
              <a:rPr lang="en-US" dirty="0"/>
              <a:t>Achieve Safe Site Closure By </a:t>
            </a:r>
          </a:p>
          <a:p>
            <a:pPr marL="274320" indent="-274320" algn="ctr" eaLnBrk="1" fontAlgn="auto" hangingPunct="1">
              <a:spcAft>
                <a:spcPts val="0"/>
              </a:spcAft>
              <a:buClr>
                <a:schemeClr val="accent5">
                  <a:lumMod val="25000"/>
                </a:schemeClr>
              </a:buClr>
              <a:buFont typeface="Wingdings 2"/>
              <a:buNone/>
              <a:defRPr/>
            </a:pPr>
            <a:r>
              <a:rPr lang="en-US" b="1" dirty="0"/>
              <a:t>Eliminating or Reducing  Risk</a:t>
            </a:r>
          </a:p>
          <a:p>
            <a:pPr marL="274320" indent="-274320" algn="ctr" eaLnBrk="1" fontAlgn="auto" hangingPunct="1">
              <a:spcAft>
                <a:spcPts val="0"/>
              </a:spcAft>
              <a:buClr>
                <a:schemeClr val="accent5">
                  <a:lumMod val="25000"/>
                </a:schemeClr>
              </a:buClr>
              <a:buFont typeface="Wingdings 2"/>
              <a:buNone/>
              <a:defRPr/>
            </a:pPr>
            <a:r>
              <a:rPr lang="en-US" sz="4000" dirty="0"/>
              <a:t>Risk = Exposure x Toxicity</a:t>
            </a:r>
          </a:p>
          <a:p>
            <a:pPr marL="274320" indent="-274320" algn="ctr" eaLnBrk="1" fontAlgn="auto" hangingPunct="1">
              <a:spcAft>
                <a:spcPts val="0"/>
              </a:spcAft>
              <a:buClr>
                <a:schemeClr val="accent5">
                  <a:lumMod val="25000"/>
                </a:schemeClr>
              </a:buClr>
              <a:buFont typeface="Wingdings 2"/>
              <a:buNone/>
              <a:defRPr/>
            </a:pPr>
            <a:endParaRPr lang="en-US" dirty="0"/>
          </a:p>
          <a:p>
            <a:pPr marL="274320" indent="-274320" eaLnBrk="1" fontAlgn="auto" hangingPunct="1">
              <a:spcAft>
                <a:spcPts val="0"/>
              </a:spcAft>
              <a:buClr>
                <a:schemeClr val="accent5">
                  <a:lumMod val="25000"/>
                </a:schemeClr>
              </a:buClr>
              <a:buFont typeface="Wingdings" pitchFamily="2" charset="2"/>
              <a:buChar char="Ø"/>
              <a:defRPr/>
            </a:pPr>
            <a:r>
              <a:rPr lang="en-US" b="1" dirty="0"/>
              <a:t>RMO I </a:t>
            </a:r>
            <a:r>
              <a:rPr lang="en-US" dirty="0"/>
              <a:t>- </a:t>
            </a:r>
            <a:r>
              <a:rPr lang="en-US" u="sng" dirty="0"/>
              <a:t>Reduce or Eliminate </a:t>
            </a:r>
            <a:r>
              <a:rPr lang="en-US" b="1" dirty="0"/>
              <a:t>Toxicity</a:t>
            </a:r>
            <a:r>
              <a:rPr lang="en-US" dirty="0"/>
              <a:t> </a:t>
            </a:r>
          </a:p>
          <a:p>
            <a:pPr marL="736092" lvl="1" indent="-342900" eaLnBrk="1" fontAlgn="auto" hangingPunct="1">
              <a:spcAft>
                <a:spcPts val="0"/>
              </a:spcAft>
              <a:buFont typeface="Courier New" panose="02070309020205020404" pitchFamily="49" charset="0"/>
              <a:buChar char="o"/>
              <a:defRPr/>
            </a:pPr>
            <a:r>
              <a:rPr lang="en-US" dirty="0"/>
              <a:t>Risk = 100 x  ~ </a:t>
            </a:r>
            <a:r>
              <a:rPr lang="en-US" sz="3200" dirty="0"/>
              <a:t>0</a:t>
            </a:r>
            <a:r>
              <a:rPr lang="en-US" dirty="0"/>
              <a:t> = </a:t>
            </a:r>
            <a:r>
              <a:rPr lang="en-US" sz="3200" dirty="0"/>
              <a:t>0</a:t>
            </a:r>
          </a:p>
          <a:p>
            <a:pPr marL="640080" lvl="1" indent="-246888" eaLnBrk="1" fontAlgn="auto" hangingPunct="1">
              <a:spcAft>
                <a:spcPts val="0"/>
              </a:spcAft>
              <a:buFont typeface="Wingdings 2"/>
              <a:buNone/>
              <a:defRPr/>
            </a:pPr>
            <a:endParaRPr lang="en-US" dirty="0"/>
          </a:p>
          <a:p>
            <a:pPr marL="274320" indent="-274320" eaLnBrk="1" fontAlgn="auto" hangingPunct="1">
              <a:spcAft>
                <a:spcPts val="0"/>
              </a:spcAft>
              <a:buClr>
                <a:schemeClr val="accent5">
                  <a:lumMod val="25000"/>
                </a:schemeClr>
              </a:buClr>
              <a:buFont typeface="Wingdings" pitchFamily="2" charset="2"/>
              <a:buChar char="Ø"/>
              <a:defRPr/>
            </a:pPr>
            <a:r>
              <a:rPr lang="en-US" b="1" dirty="0"/>
              <a:t>RMO II and III</a:t>
            </a:r>
            <a:r>
              <a:rPr lang="en-US" dirty="0"/>
              <a:t> - </a:t>
            </a:r>
            <a:r>
              <a:rPr lang="en-US" u="sng" dirty="0"/>
              <a:t>Reduce or Eliminate</a:t>
            </a:r>
            <a:r>
              <a:rPr lang="en-US" dirty="0"/>
              <a:t> </a:t>
            </a:r>
            <a:r>
              <a:rPr lang="en-US" b="1" dirty="0"/>
              <a:t>Exposure</a:t>
            </a:r>
          </a:p>
          <a:p>
            <a:pPr marL="736092" lvl="1" indent="-342900" eaLnBrk="1" fontAlgn="auto" hangingPunct="1">
              <a:spcAft>
                <a:spcPts val="0"/>
              </a:spcAft>
              <a:buFont typeface="Courier New" panose="02070309020205020404" pitchFamily="49" charset="0"/>
              <a:buChar char="o"/>
              <a:defRPr/>
            </a:pPr>
            <a:r>
              <a:rPr lang="en-US" dirty="0"/>
              <a:t>Risk =  </a:t>
            </a:r>
            <a:r>
              <a:rPr lang="en-US" sz="3200" dirty="0"/>
              <a:t>0</a:t>
            </a:r>
            <a:r>
              <a:rPr lang="en-US" dirty="0"/>
              <a:t>  x  ~ 100 = </a:t>
            </a:r>
            <a:r>
              <a:rPr lang="en-US" sz="3200" dirty="0"/>
              <a:t>0</a:t>
            </a:r>
          </a:p>
          <a:p>
            <a:pPr marL="640080" lvl="1" indent="-246888" eaLnBrk="1" fontAlgn="auto" hangingPunct="1">
              <a:spcAft>
                <a:spcPts val="0"/>
              </a:spcAft>
              <a:buFont typeface="Wingdings 2"/>
              <a:buNone/>
              <a:defRPr/>
            </a:pPr>
            <a:endParaRPr lang="en-US" dirty="0"/>
          </a:p>
          <a:p>
            <a:pPr marL="274320" indent="-274320" eaLnBrk="1" fontAlgn="auto" hangingPunct="1">
              <a:spcAft>
                <a:spcPts val="0"/>
              </a:spcAft>
              <a:buClr>
                <a:schemeClr val="accent3"/>
              </a:buClr>
              <a:buFont typeface="Wingdings 2"/>
              <a:buChar char=""/>
              <a:defRPr/>
            </a:pPr>
            <a:endParaRPr lang="en-US" dirty="0"/>
          </a:p>
          <a:p>
            <a:pPr marL="640080" lvl="1" indent="-246888" eaLnBrk="1" fontAlgn="auto" hangingPunct="1">
              <a:spcAft>
                <a:spcPts val="0"/>
              </a:spcAft>
              <a:buFont typeface="Wingdings 2"/>
              <a:buChar char=""/>
              <a:defRPr/>
            </a:pPr>
            <a:endParaRPr lang="en-US" dirty="0"/>
          </a:p>
          <a:p>
            <a:pPr marL="640080" lvl="1" indent="-246888" eaLnBrk="1" fontAlgn="auto" hangingPunct="1">
              <a:spcAft>
                <a:spcPts val="0"/>
              </a:spcAft>
              <a:buFont typeface="Wingdings 2"/>
              <a:buChar char=""/>
              <a:defRPr/>
            </a:pPr>
            <a:endParaRPr lang="en-US" dirty="0"/>
          </a:p>
          <a:p>
            <a:pPr marL="274320" indent="-274320" eaLnBrk="1" fontAlgn="auto" hangingPunct="1">
              <a:spcAft>
                <a:spcPts val="0"/>
              </a:spcAft>
              <a:buClr>
                <a:schemeClr val="accent3"/>
              </a:buClr>
              <a:buFont typeface="Wingdings 2"/>
              <a:buChar char=""/>
              <a:defRPr/>
            </a:pPr>
            <a:endParaRPr lang="en-US" dirty="0"/>
          </a:p>
          <a:p>
            <a:pPr marL="640080" lvl="1" indent="-246888" eaLnBrk="1" fontAlgn="auto" hangingPunct="1">
              <a:spcAft>
                <a:spcPts val="0"/>
              </a:spcAft>
              <a:buFont typeface="Wingdings 2"/>
              <a:buChar char=""/>
              <a:defRPr/>
            </a:pPr>
            <a:endParaRPr lang="en-US" dirty="0"/>
          </a:p>
        </p:txBody>
      </p:sp>
    </p:spTree>
    <p:extLst>
      <p:ext uri="{BB962C8B-B14F-4D97-AF65-F5344CB8AC3E}">
        <p14:creationId xmlns:p14="http://schemas.microsoft.com/office/powerpoint/2010/main" val="70135376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4" end="4"/>
                                            </p:txEl>
                                          </p:spTgt>
                                        </p:tgtEl>
                                        <p:attrNameLst>
                                          <p:attrName>style.visibility</p:attrName>
                                        </p:attrNameLst>
                                      </p:cBhvr>
                                      <p:to>
                                        <p:strVal val="visible"/>
                                      </p:to>
                                    </p:set>
                                    <p:animEffect transition="in" filter="fade">
                                      <p:cBhvr>
                                        <p:cTn id="7" dur="1000"/>
                                        <p:tgtEl>
                                          <p:spTgt spid="512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3">
                                            <p:txEl>
                                              <p:pRg st="5" end="5"/>
                                            </p:txEl>
                                          </p:spTgt>
                                        </p:tgtEl>
                                        <p:attrNameLst>
                                          <p:attrName>style.visibility</p:attrName>
                                        </p:attrNameLst>
                                      </p:cBhvr>
                                      <p:to>
                                        <p:strVal val="visible"/>
                                      </p:to>
                                    </p:set>
                                    <p:animEffect transition="in" filter="fade">
                                      <p:cBhvr>
                                        <p:cTn id="10" dur="1000"/>
                                        <p:tgtEl>
                                          <p:spTgt spid="5123">
                                            <p:txEl>
                                              <p:pRg st="5" end="5"/>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123">
                                            <p:txEl>
                                              <p:pRg st="7" end="7"/>
                                            </p:txEl>
                                          </p:spTgt>
                                        </p:tgtEl>
                                        <p:attrNameLst>
                                          <p:attrName>style.visibility</p:attrName>
                                        </p:attrNameLst>
                                      </p:cBhvr>
                                      <p:to>
                                        <p:strVal val="visible"/>
                                      </p:to>
                                    </p:set>
                                    <p:animEffect transition="in" filter="fade">
                                      <p:cBhvr>
                                        <p:cTn id="15" dur="1000"/>
                                        <p:tgtEl>
                                          <p:spTgt spid="512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123">
                                            <p:txEl>
                                              <p:pRg st="8" end="8"/>
                                            </p:txEl>
                                          </p:spTgt>
                                        </p:tgtEl>
                                        <p:attrNameLst>
                                          <p:attrName>style.visibility</p:attrName>
                                        </p:attrNameLst>
                                      </p:cBhvr>
                                      <p:to>
                                        <p:strVal val="visible"/>
                                      </p:to>
                                    </p:set>
                                    <p:animEffect transition="in" filter="fade">
                                      <p:cBhvr>
                                        <p:cTn id="18" dur="10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33400" y="24809"/>
            <a:ext cx="9144000" cy="990600"/>
          </a:xfrm>
        </p:spPr>
        <p:txBody>
          <a:bodyPr>
            <a:normAutofit/>
          </a:bodyPr>
          <a:lstStyle/>
          <a:p>
            <a:pPr eaLnBrk="1" fontAlgn="auto" hangingPunct="1">
              <a:spcAft>
                <a:spcPts val="0"/>
              </a:spcAft>
              <a:defRPr/>
            </a:pPr>
            <a:r>
              <a:rPr lang="en-US" sz="3200" dirty="0"/>
              <a:t>Criteria for No Further Action Options: </a:t>
            </a:r>
          </a:p>
        </p:txBody>
      </p:sp>
      <p:sp>
        <p:nvSpPr>
          <p:cNvPr id="6147" name="Content Placeholder 2"/>
          <p:cNvSpPr>
            <a:spLocks noGrp="1"/>
          </p:cNvSpPr>
          <p:nvPr>
            <p:ph idx="1"/>
          </p:nvPr>
        </p:nvSpPr>
        <p:spPr>
          <a:xfrm>
            <a:off x="685800" y="2209800"/>
            <a:ext cx="8180388" cy="4114800"/>
          </a:xfrm>
        </p:spPr>
        <p:txBody>
          <a:bodyPr/>
          <a:lstStyle/>
          <a:p>
            <a:pPr algn="ctr" eaLnBrk="1" hangingPunct="1">
              <a:buFont typeface="Wingdings 2" pitchFamily="18" charset="2"/>
              <a:buNone/>
              <a:defRPr/>
            </a:pPr>
            <a:r>
              <a:rPr lang="en-US" sz="3000" b="1" dirty="0"/>
              <a:t>Risk Management Option I (RMO I)</a:t>
            </a:r>
          </a:p>
          <a:p>
            <a:pPr eaLnBrk="1" hangingPunct="1">
              <a:buFont typeface="Wingdings 2" pitchFamily="18" charset="2"/>
              <a:buChar char=""/>
              <a:defRPr/>
            </a:pPr>
            <a:endParaRPr lang="en-US" dirty="0"/>
          </a:p>
          <a:p>
            <a:pPr eaLnBrk="1" hangingPunct="1">
              <a:lnSpc>
                <a:spcPct val="110000"/>
              </a:lnSpc>
              <a:buFont typeface="Arial" panose="020B0604020202020204" pitchFamily="34" charset="0"/>
              <a:buChar char="•"/>
              <a:defRPr/>
            </a:pPr>
            <a:r>
              <a:rPr lang="en-US" sz="3000" dirty="0"/>
              <a:t> No Free Product</a:t>
            </a:r>
          </a:p>
          <a:p>
            <a:pPr marL="0" indent="0" eaLnBrk="1" hangingPunct="1">
              <a:lnSpc>
                <a:spcPct val="110000"/>
              </a:lnSpc>
              <a:buFont typeface="Wingdings 2" pitchFamily="18" charset="2"/>
              <a:buNone/>
              <a:defRPr/>
            </a:pPr>
            <a:endParaRPr lang="en-US" sz="3000" dirty="0"/>
          </a:p>
          <a:p>
            <a:pPr eaLnBrk="1" hangingPunct="1">
              <a:buFont typeface="Arial" panose="020B0604020202020204" pitchFamily="34" charset="0"/>
              <a:buChar char="•"/>
              <a:defRPr/>
            </a:pPr>
            <a:r>
              <a:rPr lang="en-US" sz="3000" dirty="0"/>
              <a:t> </a:t>
            </a:r>
            <a:r>
              <a:rPr lang="en-US" sz="3000" u="sng" dirty="0"/>
              <a:t>Groundwater</a:t>
            </a:r>
            <a:r>
              <a:rPr lang="en-US" sz="3000" dirty="0"/>
              <a:t> Must Meet Chapter 62-777, F.A.C., </a:t>
            </a:r>
            <a:r>
              <a:rPr lang="en-US" sz="3000" u="sng" dirty="0"/>
              <a:t>Table I Criteria </a:t>
            </a:r>
            <a:r>
              <a:rPr lang="en-US" sz="3000" dirty="0"/>
              <a:t>for Groundwater or Freshwater or Marine Surface Water</a:t>
            </a:r>
          </a:p>
          <a:p>
            <a:pPr eaLnBrk="1" hangingPunct="1">
              <a:lnSpc>
                <a:spcPct val="110000"/>
              </a:lnSpc>
              <a:buFont typeface="Wingdings 2" pitchFamily="18" charset="2"/>
              <a:buNone/>
              <a:defRPr/>
            </a:pPr>
            <a:endParaRPr lang="en-US" sz="3000" dirty="0"/>
          </a:p>
          <a:p>
            <a:pPr eaLnBrk="1" hangingPunct="1">
              <a:lnSpc>
                <a:spcPct val="110000"/>
              </a:lnSpc>
              <a:buFont typeface="Wingdings 2" pitchFamily="18" charset="2"/>
              <a:buNone/>
              <a:defRPr/>
            </a:pPr>
            <a:endParaRPr lang="en-US" sz="3000" dirty="0"/>
          </a:p>
          <a:p>
            <a:pPr eaLnBrk="1" hangingPunct="1">
              <a:buFont typeface="Wingdings 2" pitchFamily="18" charset="2"/>
              <a:buNone/>
              <a:defRPr/>
            </a:pPr>
            <a:endParaRPr lang="en-US" dirty="0"/>
          </a:p>
          <a:p>
            <a:pPr lvl="1" eaLnBrk="1" hangingPunct="1">
              <a:buFont typeface="Wingdings 2" pitchFamily="18" charset="2"/>
              <a:buChar char=""/>
              <a:defRPr/>
            </a:pPr>
            <a:endParaRPr lang="en-US" dirty="0"/>
          </a:p>
          <a:p>
            <a:pPr lvl="1" eaLnBrk="1" hangingPunct="1">
              <a:buFont typeface="Wingdings 2" pitchFamily="18" charset="2"/>
              <a:buChar char=""/>
              <a:defRPr/>
            </a:pPr>
            <a:endParaRPr lang="en-US" dirty="0"/>
          </a:p>
        </p:txBody>
      </p:sp>
    </p:spTree>
    <p:extLst>
      <p:ext uri="{BB962C8B-B14F-4D97-AF65-F5344CB8AC3E}">
        <p14:creationId xmlns:p14="http://schemas.microsoft.com/office/powerpoint/2010/main" val="1261301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anim calcmode="lin" valueType="num">
                                      <p:cBhvr additive="base">
                                        <p:cTn id="7"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xEl>
                                              <p:pRg st="4" end="4"/>
                                            </p:txEl>
                                          </p:spTgt>
                                        </p:tgtEl>
                                        <p:attrNameLst>
                                          <p:attrName>style.visibility</p:attrName>
                                        </p:attrNameLst>
                                      </p:cBhvr>
                                      <p:to>
                                        <p:strVal val="visible"/>
                                      </p:to>
                                    </p:set>
                                    <p:anim calcmode="lin" valueType="num">
                                      <p:cBhvr additive="base">
                                        <p:cTn id="13"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147">
                                            <p:txEl>
                                              <p:pRg st="0" end="0"/>
                                            </p:txEl>
                                          </p:spTgt>
                                        </p:tgtEl>
                                        <p:attrNameLst>
                                          <p:attrName>style.visibility</p:attrName>
                                        </p:attrNameLst>
                                      </p:cBhvr>
                                      <p:to>
                                        <p:strVal val="visible"/>
                                      </p:to>
                                    </p:set>
                                    <p:animEffect transition="in" filter="fade">
                                      <p:cBhvr>
                                        <p:cTn id="19" dur="1000"/>
                                        <p:tgtEl>
                                          <p:spTgt spid="6147">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147">
                                            <p:txEl>
                                              <p:pRg st="2" end="2"/>
                                            </p:txEl>
                                          </p:spTgt>
                                        </p:tgtEl>
                                        <p:attrNameLst>
                                          <p:attrName>style.visibility</p:attrName>
                                        </p:attrNameLst>
                                      </p:cBhvr>
                                      <p:to>
                                        <p:strVal val="visible"/>
                                      </p:to>
                                    </p:set>
                                    <p:animEffect transition="in" filter="fade">
                                      <p:cBhvr>
                                        <p:cTn id="24" dur="1000"/>
                                        <p:tgtEl>
                                          <p:spTgt spid="6147">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47">
                                            <p:txEl>
                                              <p:pRg st="4" end="4"/>
                                            </p:txEl>
                                          </p:spTgt>
                                        </p:tgtEl>
                                        <p:attrNameLst>
                                          <p:attrName>style.visibility</p:attrName>
                                        </p:attrNameLst>
                                      </p:cBhvr>
                                      <p:to>
                                        <p:strVal val="visible"/>
                                      </p:to>
                                    </p:set>
                                    <p:animEffect transition="in" filter="fade">
                                      <p:cBhvr>
                                        <p:cTn id="29" dur="10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33670"/>
            <a:ext cx="8991600" cy="990600"/>
          </a:xfrm>
        </p:spPr>
        <p:txBody>
          <a:bodyPr>
            <a:normAutofit/>
          </a:bodyPr>
          <a:lstStyle/>
          <a:p>
            <a:pPr eaLnBrk="1" fontAlgn="auto" hangingPunct="1">
              <a:spcAft>
                <a:spcPts val="0"/>
              </a:spcAft>
              <a:defRPr/>
            </a:pPr>
            <a:r>
              <a:rPr lang="en-US" sz="3200" dirty="0"/>
              <a:t>Criteria for No Further Action Options: </a:t>
            </a:r>
          </a:p>
        </p:txBody>
      </p:sp>
      <p:sp>
        <p:nvSpPr>
          <p:cNvPr id="6147" name="Content Placeholder 2"/>
          <p:cNvSpPr>
            <a:spLocks noGrp="1"/>
          </p:cNvSpPr>
          <p:nvPr>
            <p:ph idx="1"/>
          </p:nvPr>
        </p:nvSpPr>
        <p:spPr>
          <a:xfrm>
            <a:off x="0" y="1524000"/>
            <a:ext cx="9144000" cy="5257800"/>
          </a:xfrm>
        </p:spPr>
        <p:txBody>
          <a:bodyPr/>
          <a:lstStyle/>
          <a:p>
            <a:pPr algn="ctr" eaLnBrk="1" hangingPunct="1">
              <a:buFont typeface="Wingdings 2" pitchFamily="18" charset="2"/>
              <a:buNone/>
            </a:pPr>
            <a:r>
              <a:rPr lang="en-US" altLang="en-US" sz="3000"/>
              <a:t>From Table I Chapter 62-777, F.A.C. </a:t>
            </a:r>
            <a:r>
              <a:rPr lang="en-US" altLang="en-US" sz="2800"/>
              <a:t>(partial table)</a:t>
            </a:r>
            <a:endParaRPr lang="en-US" altLang="en-US" sz="3000"/>
          </a:p>
          <a:p>
            <a:pPr algn="ctr" eaLnBrk="1" hangingPunct="1">
              <a:buFont typeface="Wingdings 2" pitchFamily="18" charset="2"/>
              <a:buNone/>
            </a:pPr>
            <a:r>
              <a:rPr lang="en-US" altLang="en-US" sz="3000"/>
              <a:t>Groundwater and Surface Water Cleanup Target Levels</a:t>
            </a:r>
          </a:p>
          <a:p>
            <a:pPr eaLnBrk="1" hangingPunct="1">
              <a:buFont typeface="Wingdings 2" pitchFamily="18" charset="2"/>
              <a:buNone/>
            </a:pPr>
            <a:endParaRPr lang="en-US" altLang="en-US" sz="2800"/>
          </a:p>
          <a:p>
            <a:pPr lvl="1" eaLnBrk="1" hangingPunct="1">
              <a:buFont typeface="Wingdings 2" pitchFamily="18" charset="2"/>
              <a:buChar char=""/>
            </a:pPr>
            <a:endParaRPr lang="en-US" altLang="en-US"/>
          </a:p>
          <a:p>
            <a:pPr lvl="1" eaLnBrk="1" hangingPunct="1">
              <a:buFont typeface="Wingdings 2" pitchFamily="18" charset="2"/>
              <a:buChar char=""/>
            </a:pPr>
            <a:endParaRPr lang="en-US" altLang="en-US"/>
          </a:p>
        </p:txBody>
      </p:sp>
      <p:graphicFrame>
        <p:nvGraphicFramePr>
          <p:cNvPr id="4" name="Table 3" descr="Table 1 Chapter 62-777, F.A.C.&#10;Groundwater and Surface Water Cleanup Target Levels &#10;screenshot"/>
          <p:cNvGraphicFramePr>
            <a:graphicFrameLocks noGrp="1"/>
          </p:cNvGraphicFramePr>
          <p:nvPr>
            <p:extLst>
              <p:ext uri="{D42A27DB-BD31-4B8C-83A1-F6EECF244321}">
                <p14:modId xmlns:p14="http://schemas.microsoft.com/office/powerpoint/2010/main" val="86430927"/>
              </p:ext>
            </p:extLst>
          </p:nvPr>
        </p:nvGraphicFramePr>
        <p:xfrm>
          <a:off x="0" y="2971800"/>
          <a:ext cx="8763000" cy="3551238"/>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18137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Contaminants of Concern</a:t>
                      </a:r>
                    </a:p>
                    <a:p>
                      <a:endParaRPr lang="en-US" sz="1800" dirty="0"/>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Groundwater  Criteria</a:t>
                      </a:r>
                      <a:r>
                        <a:rPr lang="en-US" sz="500" dirty="0"/>
                        <a:t>1  </a:t>
                      </a:r>
                      <a:r>
                        <a:rPr lang="el-GR" sz="1800" dirty="0"/>
                        <a:t>(μ</a:t>
                      </a:r>
                      <a:r>
                        <a:rPr lang="en-US" sz="1800" dirty="0"/>
                        <a:t>g/L)</a:t>
                      </a:r>
                    </a:p>
                    <a:p>
                      <a:endParaRPr lang="en-US" sz="1800" dirty="0"/>
                    </a:p>
                  </a:txBody>
                  <a:tcPr marT="45724" marB="45724"/>
                </a:tc>
                <a:tc>
                  <a:txBody>
                    <a:bodyPr/>
                    <a:lstStyle/>
                    <a:p>
                      <a:pPr>
                        <a:buNone/>
                      </a:pPr>
                      <a:endParaRPr lang="en-US" sz="500" dirty="0"/>
                    </a:p>
                    <a:p>
                      <a:r>
                        <a:rPr lang="en-US" sz="1800" dirty="0"/>
                        <a:t>Freshwater  Surface Water</a:t>
                      </a:r>
                    </a:p>
                    <a:p>
                      <a:r>
                        <a:rPr lang="en-US" sz="1800" dirty="0"/>
                        <a:t>Criteria</a:t>
                      </a:r>
                      <a:r>
                        <a:rPr lang="en-US" sz="500" dirty="0"/>
                        <a:t>1</a:t>
                      </a:r>
                    </a:p>
                    <a:p>
                      <a:r>
                        <a:rPr lang="el-GR" sz="1800" dirty="0"/>
                        <a:t>(μ</a:t>
                      </a:r>
                      <a:r>
                        <a:rPr lang="en-US" sz="1800" dirty="0"/>
                        <a:t>g/L)</a:t>
                      </a:r>
                    </a:p>
                    <a:p>
                      <a:pPr>
                        <a:buNone/>
                      </a:pPr>
                      <a:endParaRPr lang="en-US" sz="1800" dirty="0"/>
                    </a:p>
                    <a:p>
                      <a:endParaRPr lang="en-US" sz="1800" dirty="0"/>
                    </a:p>
                  </a:txBody>
                  <a:tcPr marT="45724" marB="45724"/>
                </a:tc>
                <a:tc>
                  <a:txBody>
                    <a:bodyPr/>
                    <a:lstStyle/>
                    <a:p>
                      <a:r>
                        <a:rPr lang="en-US" sz="1800" dirty="0"/>
                        <a:t>Marine</a:t>
                      </a:r>
                    </a:p>
                    <a:p>
                      <a:r>
                        <a:rPr lang="en-US" sz="1800" dirty="0"/>
                        <a:t>Surface Water</a:t>
                      </a:r>
                    </a:p>
                    <a:p>
                      <a:r>
                        <a:rPr lang="en-US" sz="1800" dirty="0"/>
                        <a:t>Criteria</a:t>
                      </a:r>
                      <a:r>
                        <a:rPr lang="en-US" sz="500" dirty="0"/>
                        <a:t>1</a:t>
                      </a:r>
                    </a:p>
                    <a:p>
                      <a:r>
                        <a:rPr lang="el-GR" sz="1800" dirty="0"/>
                        <a:t>(μ</a:t>
                      </a:r>
                      <a:r>
                        <a:rPr lang="en-US" sz="1800" dirty="0"/>
                        <a:t>g/L)</a:t>
                      </a:r>
                    </a:p>
                    <a:p>
                      <a:endParaRPr lang="en-US" sz="1800" dirty="0"/>
                    </a:p>
                  </a:txBody>
                  <a:tcPr marT="45724" marB="45724"/>
                </a:tc>
                <a:tc>
                  <a:txBody>
                    <a:bodyPr/>
                    <a:lstStyle/>
                    <a:p>
                      <a:r>
                        <a:rPr lang="en-US" sz="1800" dirty="0"/>
                        <a:t>Groundwater </a:t>
                      </a:r>
                    </a:p>
                    <a:p>
                      <a:r>
                        <a:rPr lang="en-US" sz="1800" dirty="0"/>
                        <a:t>Low Yield/ Poor</a:t>
                      </a:r>
                      <a:r>
                        <a:rPr lang="en-US" sz="1800" baseline="0" dirty="0"/>
                        <a:t> </a:t>
                      </a:r>
                      <a:r>
                        <a:rPr lang="en-US" sz="1800" dirty="0"/>
                        <a:t>Quality Criteria</a:t>
                      </a:r>
                    </a:p>
                    <a:p>
                      <a:r>
                        <a:rPr lang="el-GR" sz="1800" dirty="0"/>
                        <a:t>(μ</a:t>
                      </a:r>
                      <a:r>
                        <a:rPr lang="en-US" sz="1800" dirty="0"/>
                        <a:t>g/L)</a:t>
                      </a:r>
                    </a:p>
                    <a:p>
                      <a:endParaRPr lang="en-US" sz="1800" dirty="0"/>
                    </a:p>
                  </a:txBody>
                  <a:tcPr marT="45724" marB="45724"/>
                </a:tc>
                <a:extLst>
                  <a:ext uri="{0D108BD9-81ED-4DB2-BD59-A6C34878D82A}">
                    <a16:rowId xmlns:a16="http://schemas.microsoft.com/office/drawing/2014/main" val="10000"/>
                  </a:ext>
                </a:extLst>
              </a:tr>
              <a:tr h="6401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PAHs:</a:t>
                      </a:r>
                    </a:p>
                    <a:p>
                      <a:endParaRPr lang="en-US" sz="1800" dirty="0"/>
                    </a:p>
                  </a:txBody>
                  <a:tcPr marT="45724" marB="45724"/>
                </a:tc>
                <a:tc>
                  <a:txBody>
                    <a:bodyPr/>
                    <a:lstStyle/>
                    <a:p>
                      <a:endParaRPr lang="en-US" sz="1800" dirty="0"/>
                    </a:p>
                  </a:txBody>
                  <a:tcPr marT="45724" marB="45724"/>
                </a:tc>
                <a:tc>
                  <a:txBody>
                    <a:bodyPr/>
                    <a:lstStyle/>
                    <a:p>
                      <a:endParaRPr lang="en-US" sz="1800"/>
                    </a:p>
                  </a:txBody>
                  <a:tcPr marT="45724" marB="45724"/>
                </a:tc>
                <a:tc>
                  <a:txBody>
                    <a:bodyPr/>
                    <a:lstStyle/>
                    <a:p>
                      <a:endParaRPr lang="en-US" sz="1800"/>
                    </a:p>
                  </a:txBody>
                  <a:tcPr marT="45724" marB="45724"/>
                </a:tc>
                <a:tc>
                  <a:txBody>
                    <a:bodyPr/>
                    <a:lstStyle/>
                    <a:p>
                      <a:endParaRPr lang="en-US" sz="1800" dirty="0"/>
                    </a:p>
                  </a:txBody>
                  <a:tcPr marT="45724" marB="45724"/>
                </a:tc>
                <a:extLst>
                  <a:ext uri="{0D108BD9-81ED-4DB2-BD59-A6C34878D82A}">
                    <a16:rowId xmlns:a16="http://schemas.microsoft.com/office/drawing/2014/main" val="10001"/>
                  </a:ext>
                </a:extLst>
              </a:tr>
              <a:tr h="365793">
                <a:tc>
                  <a:txBody>
                    <a:bodyPr/>
                    <a:lstStyle/>
                    <a:p>
                      <a:r>
                        <a:rPr lang="en-US" sz="1800" dirty="0" err="1"/>
                        <a:t>Acenaphthene</a:t>
                      </a:r>
                      <a:endParaRPr lang="en-US" sz="1800" dirty="0"/>
                    </a:p>
                  </a:txBody>
                  <a:tcPr marT="45724" marB="45724"/>
                </a:tc>
                <a:tc>
                  <a:txBody>
                    <a:bodyPr/>
                    <a:lstStyle/>
                    <a:p>
                      <a:r>
                        <a:rPr lang="en-US" sz="1800" dirty="0"/>
                        <a:t>20</a:t>
                      </a:r>
                    </a:p>
                  </a:txBody>
                  <a:tcPr marT="45724" marB="45724"/>
                </a:tc>
                <a:tc>
                  <a:txBody>
                    <a:bodyPr/>
                    <a:lstStyle/>
                    <a:p>
                      <a:r>
                        <a:rPr lang="en-US" sz="1800" dirty="0"/>
                        <a:t>3</a:t>
                      </a:r>
                    </a:p>
                  </a:txBody>
                  <a:tcPr marT="45724" marB="45724"/>
                </a:tc>
                <a:tc>
                  <a:txBody>
                    <a:bodyPr/>
                    <a:lstStyle/>
                    <a:p>
                      <a:r>
                        <a:rPr lang="en-US" sz="1800" dirty="0"/>
                        <a:t>3</a:t>
                      </a:r>
                    </a:p>
                  </a:txBody>
                  <a:tcPr marT="45724" marB="45724"/>
                </a:tc>
                <a:tc>
                  <a:txBody>
                    <a:bodyPr/>
                    <a:lstStyle/>
                    <a:p>
                      <a:r>
                        <a:rPr lang="en-US" sz="1800" dirty="0"/>
                        <a:t>200</a:t>
                      </a:r>
                    </a:p>
                  </a:txBody>
                  <a:tcPr marT="45724" marB="45724"/>
                </a:tc>
                <a:extLst>
                  <a:ext uri="{0D108BD9-81ED-4DB2-BD59-A6C34878D82A}">
                    <a16:rowId xmlns:a16="http://schemas.microsoft.com/office/drawing/2014/main" val="10002"/>
                  </a:ext>
                </a:extLst>
              </a:tr>
              <a:tr h="365793">
                <a:tc>
                  <a:txBody>
                    <a:bodyPr/>
                    <a:lstStyle/>
                    <a:p>
                      <a:r>
                        <a:rPr lang="en-US" sz="1800" dirty="0" err="1"/>
                        <a:t>Acenaphthylene</a:t>
                      </a:r>
                      <a:endParaRPr lang="en-US" sz="1800" dirty="0"/>
                    </a:p>
                  </a:txBody>
                  <a:tcPr marT="45724" marB="45724"/>
                </a:tc>
                <a:tc>
                  <a:txBody>
                    <a:bodyPr/>
                    <a:lstStyle/>
                    <a:p>
                      <a:r>
                        <a:rPr lang="en-US" sz="1800" dirty="0"/>
                        <a:t>210</a:t>
                      </a:r>
                    </a:p>
                  </a:txBody>
                  <a:tcPr marT="45724" marB="45724"/>
                </a:tc>
                <a:tc>
                  <a:txBody>
                    <a:bodyPr/>
                    <a:lstStyle/>
                    <a:p>
                      <a:r>
                        <a:rPr lang="en-US" sz="1800" dirty="0"/>
                        <a:t>***</a:t>
                      </a:r>
                    </a:p>
                  </a:txBody>
                  <a:tcPr marT="45724" marB="45724"/>
                </a:tc>
                <a:tc>
                  <a:txBody>
                    <a:bodyPr/>
                    <a:lstStyle/>
                    <a:p>
                      <a:r>
                        <a:rPr lang="en-US" sz="1800" dirty="0"/>
                        <a:t>***</a:t>
                      </a:r>
                    </a:p>
                  </a:txBody>
                  <a:tcPr marT="45724" marB="45724"/>
                </a:tc>
                <a:tc>
                  <a:txBody>
                    <a:bodyPr/>
                    <a:lstStyle/>
                    <a:p>
                      <a:r>
                        <a:rPr lang="en-US" sz="1800" dirty="0"/>
                        <a:t>2100</a:t>
                      </a:r>
                    </a:p>
                  </a:txBody>
                  <a:tcPr marT="45724" marB="45724"/>
                </a:tc>
                <a:extLst>
                  <a:ext uri="{0D108BD9-81ED-4DB2-BD59-A6C34878D82A}">
                    <a16:rowId xmlns:a16="http://schemas.microsoft.com/office/drawing/2014/main" val="10003"/>
                  </a:ext>
                </a:extLst>
              </a:tr>
              <a:tr h="365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t>Anthracene</a:t>
                      </a:r>
                      <a:endParaRPr lang="en-US" sz="1800" dirty="0"/>
                    </a:p>
                  </a:txBody>
                  <a:tcPr marT="45724" marB="45724"/>
                </a:tc>
                <a:tc>
                  <a:txBody>
                    <a:bodyPr/>
                    <a:lstStyle/>
                    <a:p>
                      <a:r>
                        <a:rPr lang="en-US" sz="1800" dirty="0"/>
                        <a:t>2,100</a:t>
                      </a:r>
                    </a:p>
                  </a:txBody>
                  <a:tcPr marT="45724" marB="45724"/>
                </a:tc>
                <a:tc>
                  <a:txBody>
                    <a:bodyPr/>
                    <a:lstStyle/>
                    <a:p>
                      <a:r>
                        <a:rPr lang="en-US" sz="1800" dirty="0"/>
                        <a:t>0.3</a:t>
                      </a:r>
                    </a:p>
                  </a:txBody>
                  <a:tcPr marT="45724" marB="45724"/>
                </a:tc>
                <a:tc>
                  <a:txBody>
                    <a:bodyPr/>
                    <a:lstStyle/>
                    <a:p>
                      <a:r>
                        <a:rPr lang="en-US" sz="1800" dirty="0"/>
                        <a:t>0.3</a:t>
                      </a:r>
                    </a:p>
                  </a:txBody>
                  <a:tcPr marT="45724" marB="45724"/>
                </a:tc>
                <a:tc>
                  <a:txBody>
                    <a:bodyPr/>
                    <a:lstStyle/>
                    <a:p>
                      <a:r>
                        <a:rPr lang="en-US" sz="1800" dirty="0"/>
                        <a:t>21,000</a:t>
                      </a:r>
                    </a:p>
                  </a:txBody>
                  <a:tcPr marT="45724" marB="45724"/>
                </a:tc>
                <a:extLst>
                  <a:ext uri="{0D108BD9-81ED-4DB2-BD59-A6C34878D82A}">
                    <a16:rowId xmlns:a16="http://schemas.microsoft.com/office/drawing/2014/main" val="10004"/>
                  </a:ext>
                </a:extLst>
              </a:tr>
            </a:tbl>
          </a:graphicData>
        </a:graphic>
      </p:graphicFrame>
      <p:sp>
        <p:nvSpPr>
          <p:cNvPr id="2" name="Oval 1" descr="Red oval selecting text"/>
          <p:cNvSpPr/>
          <p:nvPr/>
        </p:nvSpPr>
        <p:spPr>
          <a:xfrm>
            <a:off x="1600200" y="2743200"/>
            <a:ext cx="19050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descr="Red oval selecting text"/>
          <p:cNvSpPr/>
          <p:nvPr/>
        </p:nvSpPr>
        <p:spPr>
          <a:xfrm>
            <a:off x="3352800" y="2760663"/>
            <a:ext cx="1905000" cy="17351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14850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10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fade">
                                      <p:cBhvr>
                                        <p:cTn id="12" dur="1000"/>
                                        <p:tgtEl>
                                          <p:spTgt spid="61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62000" y="17721"/>
            <a:ext cx="8991600" cy="990600"/>
          </a:xfrm>
        </p:spPr>
        <p:txBody>
          <a:bodyPr>
            <a:normAutofit/>
          </a:bodyPr>
          <a:lstStyle/>
          <a:p>
            <a:pPr eaLnBrk="1" fontAlgn="auto" hangingPunct="1">
              <a:spcAft>
                <a:spcPts val="0"/>
              </a:spcAft>
              <a:defRPr/>
            </a:pPr>
            <a:r>
              <a:rPr lang="en-US" sz="3200" dirty="0"/>
              <a:t>Criteria for No Further Action Options: </a:t>
            </a:r>
          </a:p>
        </p:txBody>
      </p:sp>
      <p:sp>
        <p:nvSpPr>
          <p:cNvPr id="6147" name="Content Placeholder 2"/>
          <p:cNvSpPr>
            <a:spLocks noGrp="1"/>
          </p:cNvSpPr>
          <p:nvPr>
            <p:ph idx="1"/>
          </p:nvPr>
        </p:nvSpPr>
        <p:spPr>
          <a:xfrm>
            <a:off x="228600" y="1371600"/>
            <a:ext cx="8686800" cy="5257800"/>
          </a:xfrm>
        </p:spPr>
        <p:txBody>
          <a:bodyPr/>
          <a:lstStyle/>
          <a:p>
            <a:pPr algn="ctr" eaLnBrk="1" hangingPunct="1">
              <a:buFont typeface="Wingdings 2" pitchFamily="18" charset="2"/>
              <a:buNone/>
            </a:pPr>
            <a:endParaRPr lang="en-US" altLang="en-US" sz="3000" b="1"/>
          </a:p>
          <a:p>
            <a:pPr algn="ctr" eaLnBrk="1" hangingPunct="1">
              <a:buFont typeface="Wingdings 2" pitchFamily="18" charset="2"/>
              <a:buNone/>
            </a:pPr>
            <a:r>
              <a:rPr lang="en-US" altLang="en-US" sz="3000" b="1"/>
              <a:t>Risk Management Option I (RMO I), continued</a:t>
            </a:r>
          </a:p>
          <a:p>
            <a:pPr algn="ctr" eaLnBrk="1" hangingPunct="1">
              <a:buFont typeface="Wingdings 2" pitchFamily="18" charset="2"/>
              <a:buNone/>
            </a:pPr>
            <a:endParaRPr lang="en-US" altLang="en-US" sz="3000" b="1"/>
          </a:p>
          <a:p>
            <a:pPr eaLnBrk="1" hangingPunct="1">
              <a:lnSpc>
                <a:spcPct val="110000"/>
              </a:lnSpc>
              <a:buFont typeface="Arial" charset="0"/>
              <a:buChar char="•"/>
            </a:pPr>
            <a:r>
              <a:rPr lang="en-US" altLang="en-US" sz="3000" u="sng"/>
              <a:t>Soil:</a:t>
            </a:r>
            <a:r>
              <a:rPr lang="en-US" altLang="en-US" sz="3000"/>
              <a:t>  Levels of contamination in the soil must be Below Soil Cleanup Target Levels (SCTLs), </a:t>
            </a:r>
            <a:r>
              <a:rPr lang="en-US" altLang="en-US" sz="3000" u="sng"/>
              <a:t>Table II </a:t>
            </a:r>
            <a:r>
              <a:rPr lang="en-US" altLang="en-US" sz="3000"/>
              <a:t>For Residential Direct Exposure and Leachability Chapter 62-777, F.A.C., </a:t>
            </a:r>
          </a:p>
          <a:p>
            <a:pPr eaLnBrk="1" hangingPunct="1">
              <a:buFont typeface="Wingdings 2" pitchFamily="18" charset="2"/>
              <a:buChar char=""/>
            </a:pPr>
            <a:endParaRPr lang="en-US" altLang="en-US"/>
          </a:p>
          <a:p>
            <a:pPr lvl="1" eaLnBrk="1" hangingPunct="1">
              <a:buFont typeface="Wingdings 2" pitchFamily="18" charset="2"/>
              <a:buChar char=""/>
            </a:pPr>
            <a:endParaRPr lang="en-US" altLang="en-US"/>
          </a:p>
          <a:p>
            <a:pPr lvl="1" eaLnBrk="1" hangingPunct="1">
              <a:buFont typeface="Wingdings 2" pitchFamily="18" charset="2"/>
              <a:buChar char=""/>
            </a:pPr>
            <a:endParaRPr lang="en-US" altLang="en-US"/>
          </a:p>
        </p:txBody>
      </p:sp>
    </p:spTree>
    <p:extLst>
      <p:ext uri="{BB962C8B-B14F-4D97-AF65-F5344CB8AC3E}">
        <p14:creationId xmlns:p14="http://schemas.microsoft.com/office/powerpoint/2010/main" val="597927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47">
                                            <p:txEl>
                                              <p:pRg st="3" end="3"/>
                                            </p:txEl>
                                          </p:spTgt>
                                        </p:tgtEl>
                                        <p:attrNameLst>
                                          <p:attrName>style.visibility</p:attrName>
                                        </p:attrNameLst>
                                      </p:cBhvr>
                                      <p:to>
                                        <p:strVal val="visible"/>
                                      </p:to>
                                    </p:set>
                                    <p:anim calcmode="lin" valueType="num">
                                      <p:cBhvr additive="base">
                                        <p:cTn id="7"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Effect transition="in" filter="fade">
                                      <p:cBhvr>
                                        <p:cTn id="13" dur="1000"/>
                                        <p:tgtEl>
                                          <p:spTgt spid="6147">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147">
                                            <p:txEl>
                                              <p:pRg st="3" end="3"/>
                                            </p:txEl>
                                          </p:spTgt>
                                        </p:tgtEl>
                                        <p:attrNameLst>
                                          <p:attrName>style.visibility</p:attrName>
                                        </p:attrNameLst>
                                      </p:cBhvr>
                                      <p:to>
                                        <p:strVal val="visible"/>
                                      </p:to>
                                    </p:set>
                                    <p:animEffect transition="in" filter="fade">
                                      <p:cBhvr>
                                        <p:cTn id="18" dur="10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152400"/>
            <a:ext cx="8991600" cy="1295400"/>
          </a:xfrm>
        </p:spPr>
        <p:txBody>
          <a:bodyPr>
            <a:normAutofit/>
          </a:bodyPr>
          <a:lstStyle/>
          <a:p>
            <a:pPr eaLnBrk="1" fontAlgn="auto" hangingPunct="1">
              <a:spcAft>
                <a:spcPts val="0"/>
              </a:spcAft>
              <a:defRPr/>
            </a:pPr>
            <a:r>
              <a:rPr lang="en-US" sz="3200" dirty="0"/>
              <a:t>Criteria for No Further Action Options: </a:t>
            </a:r>
          </a:p>
        </p:txBody>
      </p:sp>
      <p:graphicFrame>
        <p:nvGraphicFramePr>
          <p:cNvPr id="7" name="Table 6" descr="Table II Ch. 62-777 F.A.C. &#10;Soil Cleanup Target Levels&#10;screenshot"/>
          <p:cNvGraphicFramePr>
            <a:graphicFrameLocks noGrp="1"/>
          </p:cNvGraphicFramePr>
          <p:nvPr>
            <p:extLst>
              <p:ext uri="{D42A27DB-BD31-4B8C-83A1-F6EECF244321}">
                <p14:modId xmlns:p14="http://schemas.microsoft.com/office/powerpoint/2010/main" val="2389043547"/>
              </p:ext>
            </p:extLst>
          </p:nvPr>
        </p:nvGraphicFramePr>
        <p:xfrm>
          <a:off x="152400" y="2895600"/>
          <a:ext cx="8382000" cy="3551238"/>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18137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Contaminants of Concern</a:t>
                      </a:r>
                    </a:p>
                    <a:p>
                      <a:endParaRPr lang="en-US" sz="1800" dirty="0"/>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Direct Exposure Residential (mg/kg)</a:t>
                      </a:r>
                    </a:p>
                    <a:p>
                      <a:endParaRPr lang="en-US" sz="1800" dirty="0"/>
                    </a:p>
                  </a:txBody>
                  <a:tcPr marT="45724" marB="45724"/>
                </a:tc>
                <a:tc>
                  <a:txBody>
                    <a:bodyPr/>
                    <a:lstStyle/>
                    <a:p>
                      <a:pPr>
                        <a:buNone/>
                      </a:pPr>
                      <a:endParaRPr lang="en-US" sz="500" dirty="0"/>
                    </a:p>
                    <a:p>
                      <a:r>
                        <a:rPr lang="en-US" sz="1800" dirty="0"/>
                        <a:t>Direct Exposure Commercial (mg/kg)</a:t>
                      </a:r>
                    </a:p>
                    <a:p>
                      <a:pPr>
                        <a:buNone/>
                      </a:pPr>
                      <a:endParaRPr lang="en-US" sz="1800" dirty="0"/>
                    </a:p>
                    <a:p>
                      <a:endParaRPr lang="en-US" sz="1800" dirty="0"/>
                    </a:p>
                  </a:txBody>
                  <a:tcPr marT="45724" marB="45724"/>
                </a:tc>
                <a:tc>
                  <a:txBody>
                    <a:bodyPr/>
                    <a:lstStyle/>
                    <a:p>
                      <a:r>
                        <a:rPr lang="en-US" sz="1800" dirty="0"/>
                        <a:t>Leachability Based on Groundwater Criteria</a:t>
                      </a:r>
                    </a:p>
                    <a:p>
                      <a:r>
                        <a:rPr lang="en-US" sz="1800" dirty="0"/>
                        <a:t>(mg/kg)</a:t>
                      </a:r>
                    </a:p>
                  </a:txBody>
                  <a:tcPr marT="45724" marB="45724"/>
                </a:tc>
                <a:extLst>
                  <a:ext uri="{0D108BD9-81ED-4DB2-BD59-A6C34878D82A}">
                    <a16:rowId xmlns:a16="http://schemas.microsoft.com/office/drawing/2014/main" val="10000"/>
                  </a:ext>
                </a:extLst>
              </a:tr>
              <a:tr h="6401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PAHs:</a:t>
                      </a:r>
                    </a:p>
                    <a:p>
                      <a:endParaRPr lang="en-US" sz="1800" dirty="0"/>
                    </a:p>
                  </a:txBody>
                  <a:tcPr marT="45724" marB="45724"/>
                </a:tc>
                <a:tc>
                  <a:txBody>
                    <a:bodyPr/>
                    <a:lstStyle/>
                    <a:p>
                      <a:endParaRPr lang="en-US" sz="1800" dirty="0"/>
                    </a:p>
                  </a:txBody>
                  <a:tcPr marT="45724" marB="45724"/>
                </a:tc>
                <a:tc>
                  <a:txBody>
                    <a:bodyPr/>
                    <a:lstStyle/>
                    <a:p>
                      <a:endParaRPr lang="en-US" sz="1800"/>
                    </a:p>
                  </a:txBody>
                  <a:tcPr marT="45724" marB="45724"/>
                </a:tc>
                <a:tc>
                  <a:txBody>
                    <a:bodyPr/>
                    <a:lstStyle/>
                    <a:p>
                      <a:endParaRPr lang="en-US" sz="1800" dirty="0"/>
                    </a:p>
                  </a:txBody>
                  <a:tcPr marT="45724" marB="45724"/>
                </a:tc>
                <a:extLst>
                  <a:ext uri="{0D108BD9-81ED-4DB2-BD59-A6C34878D82A}">
                    <a16:rowId xmlns:a16="http://schemas.microsoft.com/office/drawing/2014/main" val="10001"/>
                  </a:ext>
                </a:extLst>
              </a:tr>
              <a:tr h="365793">
                <a:tc>
                  <a:txBody>
                    <a:bodyPr/>
                    <a:lstStyle/>
                    <a:p>
                      <a:r>
                        <a:rPr lang="en-US" sz="1800" dirty="0" err="1"/>
                        <a:t>Acenaphthene</a:t>
                      </a:r>
                      <a:endParaRPr lang="en-US" sz="1800" dirty="0"/>
                    </a:p>
                  </a:txBody>
                  <a:tcPr marT="45724" marB="45724"/>
                </a:tc>
                <a:tc>
                  <a:txBody>
                    <a:bodyPr/>
                    <a:lstStyle/>
                    <a:p>
                      <a:r>
                        <a:rPr lang="en-US" sz="1800" dirty="0"/>
                        <a:t>2,400</a:t>
                      </a:r>
                    </a:p>
                  </a:txBody>
                  <a:tcPr marT="45724" marB="45724"/>
                </a:tc>
                <a:tc>
                  <a:txBody>
                    <a:bodyPr/>
                    <a:lstStyle/>
                    <a:p>
                      <a:r>
                        <a:rPr lang="en-US" sz="1800" dirty="0"/>
                        <a:t>20,000</a:t>
                      </a:r>
                    </a:p>
                  </a:txBody>
                  <a:tcPr marT="45724" marB="45724"/>
                </a:tc>
                <a:tc>
                  <a:txBody>
                    <a:bodyPr/>
                    <a:lstStyle/>
                    <a:p>
                      <a:r>
                        <a:rPr lang="en-US" sz="1800" dirty="0"/>
                        <a:t>2.1</a:t>
                      </a:r>
                    </a:p>
                  </a:txBody>
                  <a:tcPr marT="45724" marB="45724"/>
                </a:tc>
                <a:extLst>
                  <a:ext uri="{0D108BD9-81ED-4DB2-BD59-A6C34878D82A}">
                    <a16:rowId xmlns:a16="http://schemas.microsoft.com/office/drawing/2014/main" val="10002"/>
                  </a:ext>
                </a:extLst>
              </a:tr>
              <a:tr h="365793">
                <a:tc>
                  <a:txBody>
                    <a:bodyPr/>
                    <a:lstStyle/>
                    <a:p>
                      <a:r>
                        <a:rPr lang="en-US" sz="1800" dirty="0" err="1"/>
                        <a:t>Acenaphthylene</a:t>
                      </a:r>
                      <a:endParaRPr lang="en-US" sz="1800" dirty="0"/>
                    </a:p>
                  </a:txBody>
                  <a:tcPr marT="45724" marB="45724"/>
                </a:tc>
                <a:tc>
                  <a:txBody>
                    <a:bodyPr/>
                    <a:lstStyle/>
                    <a:p>
                      <a:r>
                        <a:rPr lang="en-US" sz="1800" dirty="0"/>
                        <a:t>1,800</a:t>
                      </a:r>
                    </a:p>
                  </a:txBody>
                  <a:tcPr marT="45724" marB="45724"/>
                </a:tc>
                <a:tc>
                  <a:txBody>
                    <a:bodyPr/>
                    <a:lstStyle/>
                    <a:p>
                      <a:r>
                        <a:rPr lang="en-US" sz="1800" dirty="0"/>
                        <a:t>20,000</a:t>
                      </a:r>
                    </a:p>
                  </a:txBody>
                  <a:tcPr marT="45724" marB="45724"/>
                </a:tc>
                <a:tc>
                  <a:txBody>
                    <a:bodyPr/>
                    <a:lstStyle/>
                    <a:p>
                      <a:r>
                        <a:rPr lang="en-US" sz="1800" dirty="0"/>
                        <a:t>27</a:t>
                      </a:r>
                    </a:p>
                  </a:txBody>
                  <a:tcPr marT="45724" marB="45724"/>
                </a:tc>
                <a:extLst>
                  <a:ext uri="{0D108BD9-81ED-4DB2-BD59-A6C34878D82A}">
                    <a16:rowId xmlns:a16="http://schemas.microsoft.com/office/drawing/2014/main" val="10003"/>
                  </a:ext>
                </a:extLst>
              </a:tr>
              <a:tr h="365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t>Anthracene</a:t>
                      </a:r>
                      <a:endParaRPr lang="en-US" sz="1800" dirty="0"/>
                    </a:p>
                  </a:txBody>
                  <a:tcPr marT="45724" marB="45724"/>
                </a:tc>
                <a:tc>
                  <a:txBody>
                    <a:bodyPr/>
                    <a:lstStyle/>
                    <a:p>
                      <a:r>
                        <a:rPr lang="en-US" sz="1800" dirty="0"/>
                        <a:t>21,000</a:t>
                      </a:r>
                    </a:p>
                  </a:txBody>
                  <a:tcPr marT="45724" marB="45724"/>
                </a:tc>
                <a:tc>
                  <a:txBody>
                    <a:bodyPr/>
                    <a:lstStyle/>
                    <a:p>
                      <a:r>
                        <a:rPr lang="en-US" sz="1800" dirty="0"/>
                        <a:t>300,000</a:t>
                      </a:r>
                    </a:p>
                  </a:txBody>
                  <a:tcPr marT="45724" marB="45724"/>
                </a:tc>
                <a:tc>
                  <a:txBody>
                    <a:bodyPr/>
                    <a:lstStyle/>
                    <a:p>
                      <a:r>
                        <a:rPr lang="en-US" sz="1800" dirty="0"/>
                        <a:t>2,500</a:t>
                      </a:r>
                    </a:p>
                  </a:txBody>
                  <a:tcPr marT="45724" marB="45724"/>
                </a:tc>
                <a:extLst>
                  <a:ext uri="{0D108BD9-81ED-4DB2-BD59-A6C34878D82A}">
                    <a16:rowId xmlns:a16="http://schemas.microsoft.com/office/drawing/2014/main" val="10004"/>
                  </a:ext>
                </a:extLst>
              </a:tr>
            </a:tbl>
          </a:graphicData>
        </a:graphic>
      </p:graphicFrame>
      <p:sp>
        <p:nvSpPr>
          <p:cNvPr id="8" name="TextBox 7"/>
          <p:cNvSpPr txBox="1"/>
          <p:nvPr/>
        </p:nvSpPr>
        <p:spPr>
          <a:xfrm>
            <a:off x="228600" y="1600208"/>
            <a:ext cx="8458200" cy="1077913"/>
          </a:xfrm>
          <a:prstGeom prst="rect">
            <a:avLst/>
          </a:prstGeom>
          <a:noFill/>
        </p:spPr>
        <p:txBody>
          <a:bodyPr>
            <a:spAutoFit/>
          </a:bodyPr>
          <a:lstStyle/>
          <a:p>
            <a:pPr>
              <a:defRPr/>
            </a:pPr>
            <a:r>
              <a:rPr lang="en-US" sz="3200" dirty="0">
                <a:latin typeface="+mn-lt"/>
              </a:rPr>
              <a:t>From Table II Ch. 62-777 F.A.C. (partial table)</a:t>
            </a:r>
          </a:p>
          <a:p>
            <a:pPr algn="ctr">
              <a:defRPr/>
            </a:pPr>
            <a:r>
              <a:rPr lang="en-US" sz="3200" dirty="0">
                <a:latin typeface="+mn-lt"/>
              </a:rPr>
              <a:t>Soil Cleanup Target Levels</a:t>
            </a:r>
          </a:p>
        </p:txBody>
      </p:sp>
      <p:sp>
        <p:nvSpPr>
          <p:cNvPr id="6" name="Oval 5" descr="Red oval selecting text"/>
          <p:cNvSpPr/>
          <p:nvPr/>
        </p:nvSpPr>
        <p:spPr>
          <a:xfrm>
            <a:off x="5729289" y="2633670"/>
            <a:ext cx="2728912" cy="1698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descr="Red oval selecting text"/>
          <p:cNvSpPr/>
          <p:nvPr/>
        </p:nvSpPr>
        <p:spPr>
          <a:xfrm>
            <a:off x="1905000" y="2633671"/>
            <a:ext cx="2133600" cy="14049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940776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38200" y="10633"/>
            <a:ext cx="8839200" cy="1143000"/>
          </a:xfrm>
        </p:spPr>
        <p:txBody>
          <a:bodyPr>
            <a:normAutofit/>
          </a:bodyPr>
          <a:lstStyle/>
          <a:p>
            <a:pPr eaLnBrk="1" fontAlgn="auto" hangingPunct="1">
              <a:spcAft>
                <a:spcPts val="0"/>
              </a:spcAft>
              <a:defRPr/>
            </a:pPr>
            <a:r>
              <a:rPr lang="en-US" sz="3200" dirty="0"/>
              <a:t>Criteria for No Further Action Options</a:t>
            </a:r>
          </a:p>
        </p:txBody>
      </p:sp>
      <p:sp>
        <p:nvSpPr>
          <p:cNvPr id="7171" name="Content Placeholder 2"/>
          <p:cNvSpPr>
            <a:spLocks noGrp="1"/>
          </p:cNvSpPr>
          <p:nvPr>
            <p:ph idx="1"/>
          </p:nvPr>
        </p:nvSpPr>
        <p:spPr>
          <a:xfrm>
            <a:off x="152400" y="1295400"/>
            <a:ext cx="8763000" cy="5257800"/>
          </a:xfrm>
        </p:spPr>
        <p:txBody>
          <a:bodyPr>
            <a:normAutofit lnSpcReduction="10000"/>
          </a:bodyPr>
          <a:lstStyle/>
          <a:p>
            <a:pPr algn="ctr" eaLnBrk="1" hangingPunct="1">
              <a:buFont typeface="Wingdings 2" pitchFamily="18" charset="2"/>
              <a:buNone/>
            </a:pPr>
            <a:endParaRPr lang="en-US" altLang="en-US" b="1"/>
          </a:p>
          <a:p>
            <a:pPr algn="ctr" eaLnBrk="1" hangingPunct="1">
              <a:buFont typeface="Wingdings 2" pitchFamily="18" charset="2"/>
              <a:buNone/>
            </a:pPr>
            <a:r>
              <a:rPr lang="en-US" altLang="en-US" b="1"/>
              <a:t>Risk </a:t>
            </a:r>
            <a:r>
              <a:rPr lang="en-US" altLang="en-US" sz="2800" b="1"/>
              <a:t>Management</a:t>
            </a:r>
            <a:r>
              <a:rPr lang="en-US" altLang="en-US" b="1"/>
              <a:t> Option II (RMO II)</a:t>
            </a:r>
          </a:p>
          <a:p>
            <a:pPr algn="ctr" eaLnBrk="1" hangingPunct="1">
              <a:buFont typeface="Wingdings 2" pitchFamily="18" charset="2"/>
              <a:buNone/>
            </a:pPr>
            <a:endParaRPr lang="en-US" altLang="en-US" b="1"/>
          </a:p>
          <a:p>
            <a:pPr lvl="1" eaLnBrk="1" hangingPunct="1"/>
            <a:r>
              <a:rPr lang="en-US" altLang="en-US" sz="2800" b="1" u="sng"/>
              <a:t>Alternative Cleanup Levels Allowed </a:t>
            </a:r>
            <a:r>
              <a:rPr lang="en-US" altLang="en-US" sz="2800"/>
              <a:t>With Institutional/Engineering Control</a:t>
            </a:r>
          </a:p>
          <a:p>
            <a:pPr lvl="1" eaLnBrk="1" hangingPunct="1">
              <a:buFont typeface="Wingdings 2" pitchFamily="18" charset="2"/>
              <a:buNone/>
            </a:pPr>
            <a:endParaRPr lang="en-US" altLang="en-US" sz="2800"/>
          </a:p>
          <a:p>
            <a:pPr lvl="1" eaLnBrk="1" hangingPunct="1"/>
            <a:r>
              <a:rPr lang="en-US" altLang="en-US" sz="2800"/>
              <a:t>Plume &lt; ¼ Acre, </a:t>
            </a:r>
            <a:r>
              <a:rPr lang="en-US" altLang="en-US" sz="2800" u="sng"/>
              <a:t>and</a:t>
            </a:r>
            <a:r>
              <a:rPr lang="en-US" altLang="en-US" sz="2800"/>
              <a:t> Stable or Shrinking</a:t>
            </a:r>
          </a:p>
          <a:p>
            <a:pPr lvl="1" eaLnBrk="1" hangingPunct="1">
              <a:buFont typeface="Wingdings 2" pitchFamily="18" charset="2"/>
              <a:buNone/>
            </a:pPr>
            <a:endParaRPr lang="en-US" altLang="en-US" sz="2800"/>
          </a:p>
          <a:p>
            <a:pPr lvl="1" eaLnBrk="1" hangingPunct="1"/>
            <a:r>
              <a:rPr lang="en-US" altLang="en-US" sz="2800"/>
              <a:t>Free Product May Remain If Not Feasible To Remove and An Engineering/Institutional Control Is Put In Place </a:t>
            </a:r>
          </a:p>
          <a:p>
            <a:pPr eaLnBrk="1" hangingPunct="1"/>
            <a:endParaRPr lang="en-US" altLang="en-US"/>
          </a:p>
        </p:txBody>
      </p:sp>
    </p:spTree>
    <p:extLst>
      <p:ext uri="{BB962C8B-B14F-4D97-AF65-F5344CB8AC3E}">
        <p14:creationId xmlns:p14="http://schemas.microsoft.com/office/powerpoint/2010/main" val="2532718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anim calcmode="lin" valueType="num">
                                      <p:cBhvr additive="base">
                                        <p:cTn id="7"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5" end="5"/>
                                            </p:txEl>
                                          </p:spTgt>
                                        </p:tgtEl>
                                        <p:attrNameLst>
                                          <p:attrName>style.visibility</p:attrName>
                                        </p:attrNameLst>
                                      </p:cBhvr>
                                      <p:to>
                                        <p:strVal val="visible"/>
                                      </p:to>
                                    </p:set>
                                    <p:anim calcmode="lin" valueType="num">
                                      <p:cBhvr additive="base">
                                        <p:cTn id="13"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171">
                                            <p:txEl>
                                              <p:pRg st="7" end="7"/>
                                            </p:txEl>
                                          </p:spTgt>
                                        </p:tgtEl>
                                        <p:attrNameLst>
                                          <p:attrName>style.visibility</p:attrName>
                                        </p:attrNameLst>
                                      </p:cBhvr>
                                      <p:to>
                                        <p:strVal val="visible"/>
                                      </p:to>
                                    </p:set>
                                    <p:anim calcmode="lin" valueType="num">
                                      <p:cBhvr additive="base">
                                        <p:cTn id="19" dur="500" fill="hold"/>
                                        <p:tgtEl>
                                          <p:spTgt spid="7171">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0"/>
            <a:ext cx="9067800" cy="1143000"/>
          </a:xfrm>
        </p:spPr>
        <p:txBody>
          <a:bodyPr>
            <a:normAutofit/>
          </a:bodyPr>
          <a:lstStyle/>
          <a:p>
            <a:pPr eaLnBrk="1" hangingPunct="1"/>
            <a:r>
              <a:rPr lang="en-US" altLang="en-US" sz="3200" dirty="0"/>
              <a:t>Criteria for No Further Action Options</a:t>
            </a:r>
          </a:p>
        </p:txBody>
      </p:sp>
      <p:sp>
        <p:nvSpPr>
          <p:cNvPr id="8195" name="Content Placeholder 2"/>
          <p:cNvSpPr>
            <a:spLocks noGrp="1"/>
          </p:cNvSpPr>
          <p:nvPr>
            <p:ph idx="1"/>
          </p:nvPr>
        </p:nvSpPr>
        <p:spPr>
          <a:xfrm>
            <a:off x="76200" y="1295400"/>
            <a:ext cx="9144000" cy="5334000"/>
          </a:xfrm>
        </p:spPr>
        <p:txBody>
          <a:bodyPr/>
          <a:lstStyle/>
          <a:p>
            <a:pPr algn="ctr" eaLnBrk="1" hangingPunct="1">
              <a:buFont typeface="Wingdings 2" pitchFamily="18" charset="2"/>
              <a:buNone/>
              <a:defRPr/>
            </a:pPr>
            <a:r>
              <a:rPr lang="en-US" sz="2800" b="1" dirty="0"/>
              <a:t>Risk Management Option Level III (RMO III)</a:t>
            </a:r>
          </a:p>
          <a:p>
            <a:pPr marL="0" algn="ctr" eaLnBrk="1" hangingPunct="1">
              <a:spcBef>
                <a:spcPts val="0"/>
              </a:spcBef>
              <a:buFont typeface="Wingdings 2" pitchFamily="18" charset="2"/>
              <a:buNone/>
              <a:defRPr/>
            </a:pPr>
            <a:endParaRPr lang="en-US" sz="2800" b="1" dirty="0"/>
          </a:p>
          <a:p>
            <a:pPr marL="0" lvl="1" eaLnBrk="1" hangingPunct="1">
              <a:spcBef>
                <a:spcPts val="0"/>
              </a:spcBef>
              <a:buSzPct val="55000"/>
              <a:buFont typeface="Wingdings 2" pitchFamily="18" charset="2"/>
              <a:buChar char=""/>
              <a:defRPr/>
            </a:pPr>
            <a:r>
              <a:rPr lang="en-US" sz="2800" dirty="0"/>
              <a:t>No Plume Size Limit</a:t>
            </a:r>
          </a:p>
          <a:p>
            <a:pPr marL="0" lvl="1" eaLnBrk="1" hangingPunct="1">
              <a:spcBef>
                <a:spcPts val="0"/>
              </a:spcBef>
              <a:buSzPct val="55000"/>
              <a:buFont typeface="Wingdings 2" pitchFamily="18" charset="2"/>
              <a:buChar char=""/>
              <a:defRPr/>
            </a:pPr>
            <a:endParaRPr lang="en-US" sz="2800" dirty="0"/>
          </a:p>
          <a:p>
            <a:pPr marL="0" lvl="1" eaLnBrk="1" hangingPunct="1">
              <a:spcBef>
                <a:spcPts val="0"/>
              </a:spcBef>
              <a:buSzPct val="55000"/>
              <a:buFont typeface="Wingdings 2" pitchFamily="18" charset="2"/>
              <a:buChar char=""/>
              <a:defRPr/>
            </a:pPr>
            <a:r>
              <a:rPr lang="en-US" sz="2800" dirty="0"/>
              <a:t>Requires a Risk Assessment To Evaluate Site Specific Exposure Issues</a:t>
            </a:r>
          </a:p>
          <a:p>
            <a:pPr marL="0" lvl="1" eaLnBrk="1" hangingPunct="1">
              <a:spcBef>
                <a:spcPts val="0"/>
              </a:spcBef>
              <a:buSzPct val="55000"/>
              <a:buFont typeface="Wingdings 2" pitchFamily="18" charset="2"/>
              <a:buChar char=""/>
              <a:defRPr/>
            </a:pPr>
            <a:endParaRPr lang="en-US" sz="2800" dirty="0"/>
          </a:p>
          <a:p>
            <a:pPr marL="0" lvl="1" eaLnBrk="1" hangingPunct="1">
              <a:spcBef>
                <a:spcPts val="0"/>
              </a:spcBef>
              <a:buSzPct val="55000"/>
              <a:buFont typeface="Wingdings 2" pitchFamily="18" charset="2"/>
              <a:buChar char=""/>
              <a:defRPr/>
            </a:pPr>
            <a:r>
              <a:rPr lang="en-US" sz="2800" dirty="0"/>
              <a:t>Alternative Cleanup Levels Allowed With Institutional/ Engineering Control</a:t>
            </a:r>
          </a:p>
          <a:p>
            <a:pPr marL="0" lvl="1" eaLnBrk="1" hangingPunct="1">
              <a:spcBef>
                <a:spcPts val="0"/>
              </a:spcBef>
              <a:buSzPct val="55000"/>
              <a:buFont typeface="Wingdings 2" pitchFamily="18" charset="2"/>
              <a:buChar char=""/>
              <a:defRPr/>
            </a:pPr>
            <a:endParaRPr lang="en-US" sz="2800" dirty="0"/>
          </a:p>
          <a:p>
            <a:pPr marL="0" lvl="1" eaLnBrk="1" hangingPunct="1">
              <a:spcBef>
                <a:spcPts val="0"/>
              </a:spcBef>
              <a:buSzPct val="55000"/>
              <a:buFont typeface="Wingdings 2" pitchFamily="18" charset="2"/>
              <a:buChar char=""/>
              <a:defRPr/>
            </a:pPr>
            <a:r>
              <a:rPr lang="en-US" sz="2800" dirty="0"/>
              <a:t>Free Product May Remain If Not Feasible to remove and Engineering/Institutional Control Is Put in Place </a:t>
            </a:r>
          </a:p>
          <a:p>
            <a:pPr lvl="1" eaLnBrk="1" hangingPunct="1">
              <a:buFont typeface="Wingdings 2" pitchFamily="18" charset="2"/>
              <a:buChar char=""/>
              <a:defRPr/>
            </a:pPr>
            <a:endParaRPr lang="en-US" dirty="0"/>
          </a:p>
          <a:p>
            <a:pPr lvl="1" eaLnBrk="1" hangingPunct="1">
              <a:buFont typeface="Wingdings 2" pitchFamily="18" charset="2"/>
              <a:buChar char=""/>
              <a:defRPr/>
            </a:pPr>
            <a:endParaRPr lang="en-US" dirty="0"/>
          </a:p>
          <a:p>
            <a:pPr eaLnBrk="1" hangingPunct="1">
              <a:buFont typeface="Wingdings 2" pitchFamily="18" charset="2"/>
              <a:buChar char=""/>
              <a:defRPr/>
            </a:pPr>
            <a:endParaRPr lang="en-US" dirty="0"/>
          </a:p>
        </p:txBody>
      </p:sp>
    </p:spTree>
    <p:extLst>
      <p:ext uri="{BB962C8B-B14F-4D97-AF65-F5344CB8AC3E}">
        <p14:creationId xmlns:p14="http://schemas.microsoft.com/office/powerpoint/2010/main" val="1546614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xEl>
                                              <p:pRg st="2" end="2"/>
                                            </p:txEl>
                                          </p:spTgt>
                                        </p:tgtEl>
                                        <p:attrNameLst>
                                          <p:attrName>style.visibility</p:attrName>
                                        </p:attrNameLst>
                                      </p:cBhvr>
                                      <p:to>
                                        <p:strVal val="visible"/>
                                      </p:to>
                                    </p:set>
                                    <p:animEffect transition="in" filter="fade">
                                      <p:cBhvr>
                                        <p:cTn id="7" dur="1000"/>
                                        <p:tgtEl>
                                          <p:spTgt spid="819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195">
                                            <p:txEl>
                                              <p:pRg st="4" end="4"/>
                                            </p:txEl>
                                          </p:spTgt>
                                        </p:tgtEl>
                                        <p:attrNameLst>
                                          <p:attrName>style.visibility</p:attrName>
                                        </p:attrNameLst>
                                      </p:cBhvr>
                                      <p:to>
                                        <p:strVal val="visible"/>
                                      </p:to>
                                    </p:set>
                                    <p:animEffect transition="in" filter="fade">
                                      <p:cBhvr>
                                        <p:cTn id="12" dur="1000"/>
                                        <p:tgtEl>
                                          <p:spTgt spid="819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195">
                                            <p:txEl>
                                              <p:pRg st="6" end="6"/>
                                            </p:txEl>
                                          </p:spTgt>
                                        </p:tgtEl>
                                        <p:attrNameLst>
                                          <p:attrName>style.visibility</p:attrName>
                                        </p:attrNameLst>
                                      </p:cBhvr>
                                      <p:to>
                                        <p:strVal val="visible"/>
                                      </p:to>
                                    </p:set>
                                    <p:animEffect transition="in" filter="fade">
                                      <p:cBhvr>
                                        <p:cTn id="17" dur="1000"/>
                                        <p:tgtEl>
                                          <p:spTgt spid="8195">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195">
                                            <p:txEl>
                                              <p:pRg st="8" end="8"/>
                                            </p:txEl>
                                          </p:spTgt>
                                        </p:tgtEl>
                                        <p:attrNameLst>
                                          <p:attrName>style.visibility</p:attrName>
                                        </p:attrNameLst>
                                      </p:cBhvr>
                                      <p:to>
                                        <p:strVal val="visible"/>
                                      </p:to>
                                    </p:set>
                                    <p:animEffect transition="in" filter="fade">
                                      <p:cBhvr>
                                        <p:cTn id="22" dur="1000"/>
                                        <p:tgtEl>
                                          <p:spTgt spid="81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MFMP Buyer</a:t>
            </a:r>
          </a:p>
        </p:txBody>
      </p:sp>
      <p:pic>
        <p:nvPicPr>
          <p:cNvPr id="4" name="Content Placeholder 3" descr="MFMP Buyer login image"/>
          <p:cNvPicPr>
            <a:picLocks noGrp="1" noChangeAspect="1"/>
          </p:cNvPicPr>
          <p:nvPr>
            <p:ph idx="1"/>
          </p:nvPr>
        </p:nvPicPr>
        <p:blipFill rotWithShape="1">
          <a:blip r:embed="rId2"/>
          <a:srcRect t="5953" b="43853"/>
          <a:stretch/>
        </p:blipFill>
        <p:spPr>
          <a:xfrm>
            <a:off x="381004" y="1371600"/>
            <a:ext cx="8453543" cy="4497860"/>
          </a:xfrm>
          <a:prstGeom prst="rect">
            <a:avLst/>
          </a:prstGeom>
        </p:spPr>
      </p:pic>
    </p:spTree>
    <p:extLst>
      <p:ext uri="{BB962C8B-B14F-4D97-AF65-F5344CB8AC3E}">
        <p14:creationId xmlns:p14="http://schemas.microsoft.com/office/powerpoint/2010/main" val="36143252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00200" y="35442"/>
            <a:ext cx="6781800" cy="1752600"/>
          </a:xfrm>
        </p:spPr>
        <p:txBody>
          <a:bodyPr/>
          <a:lstStyle/>
          <a:p>
            <a:pPr eaLnBrk="1" hangingPunct="1"/>
            <a:r>
              <a:rPr lang="en-US" altLang="en-US" dirty="0"/>
              <a:t>RBCA Tools for RMOs </a:t>
            </a:r>
            <a:br>
              <a:rPr lang="en-US" altLang="en-US" dirty="0"/>
            </a:br>
            <a:endParaRPr lang="en-US" altLang="en-US" dirty="0"/>
          </a:p>
        </p:txBody>
      </p:sp>
      <p:sp>
        <p:nvSpPr>
          <p:cNvPr id="9219" name="Content Placeholder 2"/>
          <p:cNvSpPr>
            <a:spLocks noGrp="1"/>
          </p:cNvSpPr>
          <p:nvPr>
            <p:ph idx="1"/>
          </p:nvPr>
        </p:nvSpPr>
        <p:spPr>
          <a:xfrm>
            <a:off x="419100" y="1497013"/>
            <a:ext cx="8534400" cy="5105400"/>
          </a:xfrm>
        </p:spPr>
        <p:txBody>
          <a:bodyPr/>
          <a:lstStyle/>
          <a:p>
            <a:pPr eaLnBrk="1" hangingPunct="1">
              <a:buFont typeface="Wingdings 2" pitchFamily="18" charset="2"/>
              <a:buNone/>
              <a:defRPr/>
            </a:pPr>
            <a:endParaRPr lang="en-US" sz="3200" b="1" u="sng" dirty="0"/>
          </a:p>
          <a:p>
            <a:pPr marL="0" eaLnBrk="1" hangingPunct="1">
              <a:spcBef>
                <a:spcPts val="0"/>
              </a:spcBef>
              <a:buFont typeface="Wingdings 2" pitchFamily="18" charset="2"/>
              <a:buNone/>
              <a:defRPr/>
            </a:pPr>
            <a:r>
              <a:rPr lang="en-US" sz="3200" b="1" u="sng" dirty="0"/>
              <a:t>Soil - Direct Exposure </a:t>
            </a:r>
          </a:p>
          <a:p>
            <a:pPr marL="0" eaLnBrk="1" hangingPunct="1">
              <a:spcBef>
                <a:spcPts val="0"/>
              </a:spcBef>
              <a:buFont typeface="Wingdings 2" pitchFamily="18" charset="2"/>
              <a:buNone/>
              <a:defRPr/>
            </a:pPr>
            <a:endParaRPr lang="en-US" sz="2800" b="1" u="sng" dirty="0"/>
          </a:p>
          <a:p>
            <a:pPr marL="0" eaLnBrk="1" hangingPunct="1">
              <a:spcBef>
                <a:spcPts val="0"/>
              </a:spcBef>
              <a:defRPr/>
            </a:pPr>
            <a:r>
              <a:rPr lang="en-US" sz="2800" dirty="0"/>
              <a:t>Site Specific Soil Properties May Be Used To Calculate Alternate Soil CTL’s</a:t>
            </a:r>
          </a:p>
          <a:p>
            <a:pPr marL="0" indent="0" eaLnBrk="1" hangingPunct="1">
              <a:spcBef>
                <a:spcPts val="0"/>
              </a:spcBef>
              <a:buFont typeface="Wingdings 2" pitchFamily="18" charset="2"/>
              <a:buNone/>
              <a:defRPr/>
            </a:pPr>
            <a:endParaRPr lang="en-US" sz="2800" dirty="0"/>
          </a:p>
          <a:p>
            <a:pPr marL="0" eaLnBrk="1" hangingPunct="1">
              <a:spcBef>
                <a:spcPts val="0"/>
              </a:spcBef>
              <a:defRPr/>
            </a:pPr>
            <a:r>
              <a:rPr lang="en-US" sz="2800" dirty="0"/>
              <a:t>TRPH Fractionation May be Used</a:t>
            </a:r>
          </a:p>
          <a:p>
            <a:pPr marL="0" eaLnBrk="1" hangingPunct="1">
              <a:spcBef>
                <a:spcPts val="0"/>
              </a:spcBef>
              <a:defRPr/>
            </a:pPr>
            <a:endParaRPr lang="en-US" sz="2800" dirty="0"/>
          </a:p>
          <a:p>
            <a:pPr marL="0" eaLnBrk="1" hangingPunct="1">
              <a:spcBef>
                <a:spcPts val="0"/>
              </a:spcBef>
              <a:defRPr/>
            </a:pPr>
            <a:r>
              <a:rPr lang="en-US" sz="2800" dirty="0"/>
              <a:t>Toxic and Less Toxic Fractions are Identified </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p:txBody>
      </p:sp>
    </p:spTree>
    <p:extLst>
      <p:ext uri="{BB962C8B-B14F-4D97-AF65-F5344CB8AC3E}">
        <p14:creationId xmlns:p14="http://schemas.microsoft.com/office/powerpoint/2010/main" val="593945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xEl>
                                              <p:pRg st="3" end="3"/>
                                            </p:txEl>
                                          </p:spTgt>
                                        </p:tgtEl>
                                        <p:attrNameLst>
                                          <p:attrName>style.visibility</p:attrName>
                                        </p:attrNameLst>
                                      </p:cBhvr>
                                      <p:to>
                                        <p:strVal val="visible"/>
                                      </p:to>
                                    </p:set>
                                    <p:animEffect transition="in" filter="fade">
                                      <p:cBhvr>
                                        <p:cTn id="7" dur="1000"/>
                                        <p:tgtEl>
                                          <p:spTgt spid="9219">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xEl>
                                              <p:pRg st="5" end="5"/>
                                            </p:txEl>
                                          </p:spTgt>
                                        </p:tgtEl>
                                        <p:attrNameLst>
                                          <p:attrName>style.visibility</p:attrName>
                                        </p:attrNameLst>
                                      </p:cBhvr>
                                      <p:to>
                                        <p:strVal val="visible"/>
                                      </p:to>
                                    </p:set>
                                    <p:animEffect transition="in" filter="fade">
                                      <p:cBhvr>
                                        <p:cTn id="12" dur="1000"/>
                                        <p:tgtEl>
                                          <p:spTgt spid="9219">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xEl>
                                              <p:pRg st="7" end="7"/>
                                            </p:txEl>
                                          </p:spTgt>
                                        </p:tgtEl>
                                        <p:attrNameLst>
                                          <p:attrName>style.visibility</p:attrName>
                                        </p:attrNameLst>
                                      </p:cBhvr>
                                      <p:to>
                                        <p:strVal val="visible"/>
                                      </p:to>
                                    </p:set>
                                    <p:animEffect transition="in" filter="fade">
                                      <p:cBhvr>
                                        <p:cTn id="17" dur="1000"/>
                                        <p:tgtEl>
                                          <p:spTgt spid="92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gn="ctr"/>
            <a:r>
              <a:rPr lang="en-US" altLang="en-US"/>
              <a:t>RBCA Tools for RMOs</a:t>
            </a:r>
          </a:p>
        </p:txBody>
      </p:sp>
      <p:sp>
        <p:nvSpPr>
          <p:cNvPr id="3" name="Content Placeholder 2"/>
          <p:cNvSpPr>
            <a:spLocks noGrp="1"/>
          </p:cNvSpPr>
          <p:nvPr>
            <p:ph idx="1"/>
          </p:nvPr>
        </p:nvSpPr>
        <p:spPr/>
        <p:txBody>
          <a:bodyPr/>
          <a:lstStyle/>
          <a:p>
            <a:pPr marL="0" indent="0" eaLnBrk="1" hangingPunct="1">
              <a:spcBef>
                <a:spcPts val="0"/>
              </a:spcBef>
              <a:buFont typeface="Wingdings 2" pitchFamily="18" charset="2"/>
              <a:buNone/>
              <a:defRPr/>
            </a:pPr>
            <a:r>
              <a:rPr lang="en-US" sz="2800" b="1" u="sng" dirty="0"/>
              <a:t>Soil - Direct Exposure </a:t>
            </a:r>
          </a:p>
          <a:p>
            <a:pPr marL="0" indent="0" eaLnBrk="1" hangingPunct="1">
              <a:spcBef>
                <a:spcPts val="0"/>
              </a:spcBef>
              <a:buFont typeface="Wingdings 2" pitchFamily="18" charset="2"/>
              <a:buNone/>
              <a:defRPr/>
            </a:pPr>
            <a:endParaRPr lang="en-US" sz="2800" dirty="0"/>
          </a:p>
          <a:p>
            <a:pPr marL="0" eaLnBrk="1" hangingPunct="1">
              <a:spcBef>
                <a:spcPts val="0"/>
              </a:spcBef>
              <a:defRPr/>
            </a:pPr>
            <a:r>
              <a:rPr lang="en-US" sz="2800" dirty="0"/>
              <a:t>May Calculate Average Soil Concentrations</a:t>
            </a:r>
          </a:p>
          <a:p>
            <a:pPr marL="0" eaLnBrk="1" hangingPunct="1">
              <a:spcBef>
                <a:spcPts val="0"/>
              </a:spcBef>
              <a:defRPr/>
            </a:pPr>
            <a:endParaRPr lang="en-US" sz="2800" dirty="0"/>
          </a:p>
          <a:p>
            <a:pPr marL="0" eaLnBrk="1" hangingPunct="1">
              <a:spcBef>
                <a:spcPts val="0"/>
              </a:spcBef>
              <a:defRPr/>
            </a:pPr>
            <a:r>
              <a:rPr lang="en-US" sz="2800" dirty="0"/>
              <a:t>Use 95% UCL Approach</a:t>
            </a:r>
          </a:p>
          <a:p>
            <a:pPr marL="0" eaLnBrk="1" hangingPunct="1">
              <a:spcBef>
                <a:spcPts val="0"/>
              </a:spcBef>
              <a:defRPr/>
            </a:pPr>
            <a:endParaRPr lang="en-US" sz="2800" dirty="0"/>
          </a:p>
          <a:p>
            <a:pPr marL="0" eaLnBrk="1" hangingPunct="1">
              <a:spcBef>
                <a:spcPts val="0"/>
              </a:spcBef>
              <a:defRPr/>
            </a:pPr>
            <a:r>
              <a:rPr lang="en-US" sz="2800" dirty="0"/>
              <a:t>Need 10 Representatives Samples</a:t>
            </a:r>
          </a:p>
          <a:p>
            <a:pPr marL="0" eaLnBrk="1" hangingPunct="1">
              <a:spcBef>
                <a:spcPts val="0"/>
              </a:spcBef>
              <a:defRPr/>
            </a:pPr>
            <a:endParaRPr lang="en-US" sz="2800" dirty="0"/>
          </a:p>
          <a:p>
            <a:pPr marL="0" eaLnBrk="1" hangingPunct="1">
              <a:spcBef>
                <a:spcPts val="0"/>
              </a:spcBef>
              <a:defRPr/>
            </a:pPr>
            <a:r>
              <a:rPr lang="en-US" sz="2800" dirty="0"/>
              <a:t>Maximum Can Not Exceed 3 times SCTL </a:t>
            </a:r>
          </a:p>
          <a:p>
            <a:pPr>
              <a:defRPr/>
            </a:pPr>
            <a:endParaRPr lang="en-US" dirty="0"/>
          </a:p>
        </p:txBody>
      </p:sp>
    </p:spTree>
    <p:extLst>
      <p:ext uri="{BB962C8B-B14F-4D97-AF65-F5344CB8AC3E}">
        <p14:creationId xmlns:p14="http://schemas.microsoft.com/office/powerpoint/2010/main" val="19377325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730102" y="0"/>
            <a:ext cx="8382000" cy="1143000"/>
          </a:xfrm>
        </p:spPr>
        <p:txBody>
          <a:bodyPr/>
          <a:lstStyle/>
          <a:p>
            <a:pPr eaLnBrk="1" hangingPunct="1"/>
            <a:r>
              <a:rPr lang="en-US" altLang="en-US" dirty="0"/>
              <a:t>RBCA Tools for RMOs</a:t>
            </a:r>
            <a:endParaRPr lang="en-US" altLang="en-US" sz="4000" dirty="0"/>
          </a:p>
        </p:txBody>
      </p:sp>
      <p:sp>
        <p:nvSpPr>
          <p:cNvPr id="15363" name="Content Placeholder 2"/>
          <p:cNvSpPr>
            <a:spLocks noGrp="1"/>
          </p:cNvSpPr>
          <p:nvPr>
            <p:ph idx="1"/>
          </p:nvPr>
        </p:nvSpPr>
        <p:spPr>
          <a:xfrm>
            <a:off x="152400" y="1828800"/>
            <a:ext cx="8763000" cy="4876800"/>
          </a:xfrm>
        </p:spPr>
        <p:txBody>
          <a:bodyPr/>
          <a:lstStyle/>
          <a:p>
            <a:pPr eaLnBrk="1" hangingPunct="1">
              <a:buFont typeface="Wingdings 2" pitchFamily="18" charset="2"/>
              <a:buNone/>
            </a:pPr>
            <a:r>
              <a:rPr lang="en-US" altLang="en-US" sz="3200" b="1" u="sng"/>
              <a:t>Soil - Leachability </a:t>
            </a:r>
          </a:p>
          <a:p>
            <a:pPr eaLnBrk="1" hangingPunct="1"/>
            <a:r>
              <a:rPr lang="en-US" altLang="en-US" sz="2800"/>
              <a:t> Site Specific Soil Properties May Be Used To Calculate Alternate Soil CTL’s</a:t>
            </a:r>
          </a:p>
          <a:p>
            <a:pPr eaLnBrk="1" hangingPunct="1"/>
            <a:r>
              <a:rPr lang="en-US" altLang="en-US" sz="2800"/>
              <a:t> TRPH Fractionation May Be Used</a:t>
            </a:r>
          </a:p>
          <a:p>
            <a:pPr eaLnBrk="1" hangingPunct="1"/>
            <a:r>
              <a:rPr lang="en-US" altLang="en-US" sz="2800"/>
              <a:t> Synthetic Precipitation Leaching Procedure (SPLP) May Be used</a:t>
            </a:r>
          </a:p>
          <a:p>
            <a:pPr eaLnBrk="1" hangingPunct="1"/>
            <a:r>
              <a:rPr lang="en-US" altLang="en-US" sz="2800"/>
              <a:t>One Year of Ground Water Data May Be Used To Allow Soil Exceeding Leacha</a:t>
            </a:r>
            <a:r>
              <a:rPr lang="en-US" altLang="en-US"/>
              <a:t>bility That Has Been Exposed To Elements For Two Years</a:t>
            </a:r>
          </a:p>
          <a:p>
            <a:pPr eaLnBrk="1" hangingPunct="1">
              <a:buFont typeface="Wingdings 2" pitchFamily="18" charset="2"/>
              <a:buChar char=""/>
            </a:pPr>
            <a:endParaRPr lang="en-US" altLang="en-US"/>
          </a:p>
          <a:p>
            <a:pPr eaLnBrk="1" hangingPunct="1">
              <a:buFont typeface="Wingdings 2" pitchFamily="18" charset="2"/>
              <a:buChar char=""/>
            </a:pPr>
            <a:endParaRPr lang="en-US" altLang="en-US"/>
          </a:p>
        </p:txBody>
      </p:sp>
    </p:spTree>
    <p:extLst>
      <p:ext uri="{BB962C8B-B14F-4D97-AF65-F5344CB8AC3E}">
        <p14:creationId xmlns:p14="http://schemas.microsoft.com/office/powerpoint/2010/main" val="2750889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animEffect transition="in" filter="fade">
                                      <p:cBhvr>
                                        <p:cTn id="7" dur="1000"/>
                                        <p:tgtEl>
                                          <p:spTgt spid="1536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animEffect transition="in" filter="fade">
                                      <p:cBhvr>
                                        <p:cTn id="12" dur="1000"/>
                                        <p:tgtEl>
                                          <p:spTgt spid="153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xEl>
                                              <p:pRg st="3" end="3"/>
                                            </p:txEl>
                                          </p:spTgt>
                                        </p:tgtEl>
                                        <p:attrNameLst>
                                          <p:attrName>style.visibility</p:attrName>
                                        </p:attrNameLst>
                                      </p:cBhvr>
                                      <p:to>
                                        <p:strVal val="visible"/>
                                      </p:to>
                                    </p:set>
                                    <p:animEffect transition="in" filter="fade">
                                      <p:cBhvr>
                                        <p:cTn id="17" dur="1000"/>
                                        <p:tgtEl>
                                          <p:spTgt spid="1536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363">
                                            <p:txEl>
                                              <p:pRg st="4" end="4"/>
                                            </p:txEl>
                                          </p:spTgt>
                                        </p:tgtEl>
                                        <p:attrNameLst>
                                          <p:attrName>style.visibility</p:attrName>
                                        </p:attrNameLst>
                                      </p:cBhvr>
                                      <p:to>
                                        <p:strVal val="visible"/>
                                      </p:to>
                                    </p:set>
                                    <p:animEffect transition="in" filter="fade">
                                      <p:cBhvr>
                                        <p:cTn id="22" dur="10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990600" y="-76200"/>
            <a:ext cx="8305800" cy="1143000"/>
          </a:xfrm>
        </p:spPr>
        <p:txBody>
          <a:bodyPr>
            <a:normAutofit/>
          </a:bodyPr>
          <a:lstStyle/>
          <a:p>
            <a:pPr eaLnBrk="1" hangingPunct="1"/>
            <a:r>
              <a:rPr lang="en-US" altLang="en-US" sz="3200" dirty="0"/>
              <a:t>Examples From 62-777, F.A.C., Table II:</a:t>
            </a:r>
          </a:p>
        </p:txBody>
      </p:sp>
      <p:graphicFrame>
        <p:nvGraphicFramePr>
          <p:cNvPr id="4" name="Content Placeholder 3" descr="Table II Ch. 62-777 F.A.C.&#10;example screenshot"/>
          <p:cNvGraphicFramePr>
            <a:graphicFrameLocks noGrp="1"/>
          </p:cNvGraphicFramePr>
          <p:nvPr>
            <p:ph idx="1"/>
            <p:extLst>
              <p:ext uri="{D42A27DB-BD31-4B8C-83A1-F6EECF244321}">
                <p14:modId xmlns:p14="http://schemas.microsoft.com/office/powerpoint/2010/main" val="2388059616"/>
              </p:ext>
            </p:extLst>
          </p:nvPr>
        </p:nvGraphicFramePr>
        <p:xfrm>
          <a:off x="533404" y="1828800"/>
          <a:ext cx="7924801" cy="3940176"/>
        </p:xfrm>
        <a:graphic>
          <a:graphicData uri="http://schemas.openxmlformats.org/drawingml/2006/table">
            <a:tbl>
              <a:tblPr firstRow="1" bandRow="1">
                <a:tableStyleId>{BC89EF96-8CEA-46FF-86C4-4CE0E7609802}</a:tableStyleId>
              </a:tblPr>
              <a:tblGrid>
                <a:gridCol w="2667000">
                  <a:extLst>
                    <a:ext uri="{9D8B030D-6E8A-4147-A177-3AD203B41FA5}">
                      <a16:colId xmlns:a16="http://schemas.microsoft.com/office/drawing/2014/main" val="20000"/>
                    </a:ext>
                  </a:extLst>
                </a:gridCol>
                <a:gridCol w="1528483">
                  <a:extLst>
                    <a:ext uri="{9D8B030D-6E8A-4147-A177-3AD203B41FA5}">
                      <a16:colId xmlns:a16="http://schemas.microsoft.com/office/drawing/2014/main" val="20001"/>
                    </a:ext>
                  </a:extLst>
                </a:gridCol>
                <a:gridCol w="2205319">
                  <a:extLst>
                    <a:ext uri="{9D8B030D-6E8A-4147-A177-3AD203B41FA5}">
                      <a16:colId xmlns:a16="http://schemas.microsoft.com/office/drawing/2014/main" val="20002"/>
                    </a:ext>
                  </a:extLst>
                </a:gridCol>
                <a:gridCol w="1523999">
                  <a:extLst>
                    <a:ext uri="{9D8B030D-6E8A-4147-A177-3AD203B41FA5}">
                      <a16:colId xmlns:a16="http://schemas.microsoft.com/office/drawing/2014/main" val="20003"/>
                    </a:ext>
                  </a:extLst>
                </a:gridCol>
              </a:tblGrid>
              <a:tr h="1463276">
                <a:tc>
                  <a:txBody>
                    <a:bodyPr/>
                    <a:lstStyle/>
                    <a:p>
                      <a:pPr algn="ctr"/>
                      <a:r>
                        <a:rPr lang="en-US" sz="1800" dirty="0"/>
                        <a:t>Chemical</a:t>
                      </a:r>
                    </a:p>
                  </a:txBody>
                  <a:tcPr marT="45727" marB="45727"/>
                </a:tc>
                <a:tc>
                  <a:txBody>
                    <a:bodyPr/>
                    <a:lstStyle/>
                    <a:p>
                      <a:pPr algn="ctr"/>
                      <a:r>
                        <a:rPr lang="en-US" sz="1800" dirty="0"/>
                        <a:t>Direct</a:t>
                      </a:r>
                      <a:r>
                        <a:rPr lang="en-US" sz="1800" baseline="0" dirty="0"/>
                        <a:t> Exposure </a:t>
                      </a:r>
                    </a:p>
                    <a:p>
                      <a:pPr algn="ctr"/>
                      <a:r>
                        <a:rPr lang="en-US" sz="1800" baseline="0" dirty="0"/>
                        <a:t>Residential (mg/kg)</a:t>
                      </a:r>
                      <a:endParaRPr lang="en-US" sz="1800" dirty="0"/>
                    </a:p>
                    <a:p>
                      <a:pPr algn="ctr"/>
                      <a:endParaRPr lang="en-US" sz="1800" dirty="0"/>
                    </a:p>
                  </a:txBody>
                  <a:tcPr marT="45727" marB="45727"/>
                </a:tc>
                <a:tc>
                  <a:txBody>
                    <a:bodyPr/>
                    <a:lstStyle/>
                    <a:p>
                      <a:pPr algn="ctr"/>
                      <a:r>
                        <a:rPr lang="en-US" sz="1800" dirty="0"/>
                        <a:t>Direct Exposure </a:t>
                      </a:r>
                    </a:p>
                    <a:p>
                      <a:pPr algn="ctr"/>
                      <a:r>
                        <a:rPr lang="en-US" sz="1800" dirty="0"/>
                        <a:t>Commercial/   Industrial (mg/kg)</a:t>
                      </a:r>
                    </a:p>
                  </a:txBody>
                  <a:tcPr marT="45727" marB="45727"/>
                </a:tc>
                <a:tc>
                  <a:txBody>
                    <a:bodyPr/>
                    <a:lstStyle/>
                    <a:p>
                      <a:pPr algn="ctr"/>
                      <a:r>
                        <a:rPr lang="en-US" sz="1800" dirty="0"/>
                        <a:t>Leachability</a:t>
                      </a:r>
                    </a:p>
                    <a:p>
                      <a:pPr algn="ctr"/>
                      <a:r>
                        <a:rPr lang="en-US" sz="1800" dirty="0"/>
                        <a:t>(mg/kg)</a:t>
                      </a:r>
                    </a:p>
                  </a:txBody>
                  <a:tcPr marT="45727" marB="45727"/>
                </a:tc>
                <a:extLst>
                  <a:ext uri="{0D108BD9-81ED-4DB2-BD59-A6C34878D82A}">
                    <a16:rowId xmlns:a16="http://schemas.microsoft.com/office/drawing/2014/main" val="10000"/>
                  </a:ext>
                </a:extLst>
              </a:tr>
              <a:tr h="495380">
                <a:tc>
                  <a:txBody>
                    <a:bodyPr/>
                    <a:lstStyle/>
                    <a:p>
                      <a:r>
                        <a:rPr lang="en-US" sz="1800" dirty="0"/>
                        <a:t>Benzene</a:t>
                      </a:r>
                      <a:endParaRPr lang="en-US" sz="1800" b="1" dirty="0"/>
                    </a:p>
                  </a:txBody>
                  <a:tcPr marT="45727" marB="45727"/>
                </a:tc>
                <a:tc>
                  <a:txBody>
                    <a:bodyPr/>
                    <a:lstStyle/>
                    <a:p>
                      <a:pPr algn="ctr"/>
                      <a:r>
                        <a:rPr lang="en-US" sz="1800" dirty="0"/>
                        <a:t>1.2</a:t>
                      </a:r>
                      <a:endParaRPr lang="en-US" sz="1800" b="1" dirty="0"/>
                    </a:p>
                  </a:txBody>
                  <a:tcPr marT="45727" marB="45727"/>
                </a:tc>
                <a:tc>
                  <a:txBody>
                    <a:bodyPr/>
                    <a:lstStyle/>
                    <a:p>
                      <a:pPr algn="ctr"/>
                      <a:r>
                        <a:rPr lang="en-US" sz="1800" dirty="0"/>
                        <a:t>1.7</a:t>
                      </a:r>
                      <a:endParaRPr lang="en-US" sz="1800" b="1" dirty="0"/>
                    </a:p>
                  </a:txBody>
                  <a:tcPr marT="45727" marB="45727"/>
                </a:tc>
                <a:tc>
                  <a:txBody>
                    <a:bodyPr/>
                    <a:lstStyle/>
                    <a:p>
                      <a:pPr algn="ctr"/>
                      <a:r>
                        <a:rPr lang="en-US" sz="1800" dirty="0"/>
                        <a:t>.007</a:t>
                      </a:r>
                      <a:endParaRPr lang="en-US" sz="1800" b="1" dirty="0"/>
                    </a:p>
                  </a:txBody>
                  <a:tcPr marT="45727" marB="45727"/>
                </a:tc>
                <a:extLst>
                  <a:ext uri="{0D108BD9-81ED-4DB2-BD59-A6C34878D82A}">
                    <a16:rowId xmlns:a16="http://schemas.microsoft.com/office/drawing/2014/main" val="10001"/>
                  </a:ext>
                </a:extLst>
              </a:tr>
              <a:tr h="495380">
                <a:tc>
                  <a:txBody>
                    <a:bodyPr/>
                    <a:lstStyle/>
                    <a:p>
                      <a:r>
                        <a:rPr lang="en-US" sz="1800" dirty="0"/>
                        <a:t>Benzo(a)pyrene</a:t>
                      </a:r>
                      <a:endParaRPr lang="en-US" sz="1800" b="1" dirty="0"/>
                    </a:p>
                  </a:txBody>
                  <a:tcPr marT="45727" marB="45727"/>
                </a:tc>
                <a:tc>
                  <a:txBody>
                    <a:bodyPr/>
                    <a:lstStyle/>
                    <a:p>
                      <a:pPr algn="ctr"/>
                      <a:r>
                        <a:rPr lang="en-US" sz="1800" dirty="0"/>
                        <a:t>0.1</a:t>
                      </a:r>
                      <a:endParaRPr lang="en-US" sz="1800" b="1" dirty="0"/>
                    </a:p>
                  </a:txBody>
                  <a:tcPr marT="45727" marB="45727"/>
                </a:tc>
                <a:tc>
                  <a:txBody>
                    <a:bodyPr/>
                    <a:lstStyle/>
                    <a:p>
                      <a:pPr algn="ctr"/>
                      <a:r>
                        <a:rPr lang="en-US" sz="1800" dirty="0"/>
                        <a:t>0.7</a:t>
                      </a:r>
                      <a:endParaRPr lang="en-US" sz="1800" b="1" dirty="0"/>
                    </a:p>
                  </a:txBody>
                  <a:tcPr marT="45727" marB="45727"/>
                </a:tc>
                <a:tc>
                  <a:txBody>
                    <a:bodyPr/>
                    <a:lstStyle/>
                    <a:p>
                      <a:pPr algn="ctr"/>
                      <a:r>
                        <a:rPr lang="en-US" sz="1800" dirty="0"/>
                        <a:t>8</a:t>
                      </a:r>
                      <a:endParaRPr lang="en-US" sz="1800" b="1" dirty="0"/>
                    </a:p>
                  </a:txBody>
                  <a:tcPr marT="45727" marB="45727"/>
                </a:tc>
                <a:extLst>
                  <a:ext uri="{0D108BD9-81ED-4DB2-BD59-A6C34878D82A}">
                    <a16:rowId xmlns:a16="http://schemas.microsoft.com/office/drawing/2014/main" val="10002"/>
                  </a:ext>
                </a:extLst>
              </a:tr>
              <a:tr h="495380">
                <a:tc>
                  <a:txBody>
                    <a:bodyPr/>
                    <a:lstStyle/>
                    <a:p>
                      <a:r>
                        <a:rPr lang="en-US" sz="1800" dirty="0"/>
                        <a:t>MTBE</a:t>
                      </a:r>
                      <a:endParaRPr lang="en-US" sz="1800" b="1" dirty="0"/>
                    </a:p>
                  </a:txBody>
                  <a:tcPr marT="45727" marB="45727"/>
                </a:tc>
                <a:tc>
                  <a:txBody>
                    <a:bodyPr/>
                    <a:lstStyle/>
                    <a:p>
                      <a:pPr algn="ctr"/>
                      <a:r>
                        <a:rPr lang="en-US" sz="1800" dirty="0"/>
                        <a:t>4,400</a:t>
                      </a:r>
                      <a:endParaRPr lang="en-US" sz="1800" b="1" dirty="0"/>
                    </a:p>
                  </a:txBody>
                  <a:tcPr marT="45727" marB="45727"/>
                </a:tc>
                <a:tc>
                  <a:txBody>
                    <a:bodyPr/>
                    <a:lstStyle/>
                    <a:p>
                      <a:pPr algn="ctr"/>
                      <a:r>
                        <a:rPr lang="en-US" sz="1800" dirty="0"/>
                        <a:t>24,000</a:t>
                      </a:r>
                      <a:endParaRPr lang="en-US" sz="1800" b="1" dirty="0"/>
                    </a:p>
                  </a:txBody>
                  <a:tcPr marT="45727" marB="45727"/>
                </a:tc>
                <a:tc>
                  <a:txBody>
                    <a:bodyPr/>
                    <a:lstStyle/>
                    <a:p>
                      <a:pPr algn="ctr"/>
                      <a:r>
                        <a:rPr lang="en-US" sz="1800" dirty="0"/>
                        <a:t>.09</a:t>
                      </a:r>
                      <a:endParaRPr lang="en-US" sz="1800" b="1" dirty="0"/>
                    </a:p>
                  </a:txBody>
                  <a:tcPr marT="45727" marB="45727"/>
                </a:tc>
                <a:extLst>
                  <a:ext uri="{0D108BD9-81ED-4DB2-BD59-A6C34878D82A}">
                    <a16:rowId xmlns:a16="http://schemas.microsoft.com/office/drawing/2014/main" val="10003"/>
                  </a:ext>
                </a:extLst>
              </a:tr>
              <a:tr h="495380">
                <a:tc>
                  <a:txBody>
                    <a:bodyPr/>
                    <a:lstStyle/>
                    <a:p>
                      <a:r>
                        <a:rPr lang="en-US" sz="1800" dirty="0"/>
                        <a:t>TRPH</a:t>
                      </a:r>
                      <a:endParaRPr lang="en-US" sz="1800" b="1" dirty="0"/>
                    </a:p>
                  </a:txBody>
                  <a:tcPr marT="45727" marB="45727"/>
                </a:tc>
                <a:tc>
                  <a:txBody>
                    <a:bodyPr/>
                    <a:lstStyle/>
                    <a:p>
                      <a:pPr algn="ctr"/>
                      <a:r>
                        <a:rPr lang="en-US" sz="1800" dirty="0"/>
                        <a:t>460</a:t>
                      </a:r>
                      <a:endParaRPr lang="en-US" sz="1800" b="1" dirty="0"/>
                    </a:p>
                  </a:txBody>
                  <a:tcPr marT="45727" marB="45727"/>
                </a:tc>
                <a:tc>
                  <a:txBody>
                    <a:bodyPr/>
                    <a:lstStyle/>
                    <a:p>
                      <a:pPr algn="ctr"/>
                      <a:r>
                        <a:rPr lang="en-US" sz="1800" dirty="0"/>
                        <a:t>2700</a:t>
                      </a:r>
                      <a:endParaRPr lang="en-US" sz="1800" b="1" dirty="0"/>
                    </a:p>
                  </a:txBody>
                  <a:tcPr marT="45727" marB="45727"/>
                </a:tc>
                <a:tc>
                  <a:txBody>
                    <a:bodyPr/>
                    <a:lstStyle/>
                    <a:p>
                      <a:pPr algn="ctr"/>
                      <a:r>
                        <a:rPr lang="en-US" sz="1800" dirty="0"/>
                        <a:t>340</a:t>
                      </a:r>
                      <a:endParaRPr lang="en-US" sz="1800" b="1" dirty="0"/>
                    </a:p>
                  </a:txBody>
                  <a:tcPr marT="45727" marB="45727"/>
                </a:tc>
                <a:extLst>
                  <a:ext uri="{0D108BD9-81ED-4DB2-BD59-A6C34878D82A}">
                    <a16:rowId xmlns:a16="http://schemas.microsoft.com/office/drawing/2014/main" val="10004"/>
                  </a:ext>
                </a:extLst>
              </a:tr>
              <a:tr h="495380">
                <a:tc>
                  <a:txBody>
                    <a:bodyPr/>
                    <a:lstStyle/>
                    <a:p>
                      <a:r>
                        <a:rPr lang="en-US" sz="1800" dirty="0"/>
                        <a:t>Trichloroethene</a:t>
                      </a:r>
                      <a:r>
                        <a:rPr lang="en-US" sz="1800" baseline="0" dirty="0"/>
                        <a:t>  (TCE)</a:t>
                      </a:r>
                      <a:endParaRPr lang="en-US" sz="1800" b="1" dirty="0"/>
                    </a:p>
                  </a:txBody>
                  <a:tcPr marT="45727" marB="45727"/>
                </a:tc>
                <a:tc>
                  <a:txBody>
                    <a:bodyPr/>
                    <a:lstStyle/>
                    <a:p>
                      <a:pPr algn="ctr"/>
                      <a:r>
                        <a:rPr lang="en-US" sz="1800" dirty="0"/>
                        <a:t>6.4</a:t>
                      </a:r>
                      <a:endParaRPr lang="en-US" sz="1800" b="1" dirty="0"/>
                    </a:p>
                  </a:txBody>
                  <a:tcPr marT="45727" marB="45727"/>
                </a:tc>
                <a:tc>
                  <a:txBody>
                    <a:bodyPr/>
                    <a:lstStyle/>
                    <a:p>
                      <a:pPr algn="ctr"/>
                      <a:r>
                        <a:rPr lang="en-US" sz="1800" dirty="0"/>
                        <a:t>9.3</a:t>
                      </a:r>
                      <a:endParaRPr lang="en-US" sz="1800" b="1" dirty="0"/>
                    </a:p>
                  </a:txBody>
                  <a:tcPr marT="45727" marB="45727"/>
                </a:tc>
                <a:tc>
                  <a:txBody>
                    <a:bodyPr/>
                    <a:lstStyle/>
                    <a:p>
                      <a:pPr algn="ctr"/>
                      <a:r>
                        <a:rPr lang="en-US" sz="1800" dirty="0"/>
                        <a:t>.03</a:t>
                      </a:r>
                      <a:endParaRPr lang="en-US" sz="1800" b="1" dirty="0"/>
                    </a:p>
                  </a:txBody>
                  <a:tcPr marT="45727" marB="45727"/>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156903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290084" y="-10633"/>
            <a:ext cx="7848600" cy="1143000"/>
          </a:xfrm>
        </p:spPr>
        <p:txBody>
          <a:bodyPr>
            <a:normAutofit fontScale="90000"/>
          </a:bodyPr>
          <a:lstStyle/>
          <a:p>
            <a:pPr eaLnBrk="1" fontAlgn="auto" hangingPunct="1">
              <a:spcAft>
                <a:spcPts val="0"/>
              </a:spcAft>
              <a:defRPr/>
            </a:pPr>
            <a:r>
              <a:rPr lang="en-US" dirty="0"/>
              <a:t>Risk Management Option - Level II</a:t>
            </a:r>
          </a:p>
        </p:txBody>
      </p:sp>
      <p:sp>
        <p:nvSpPr>
          <p:cNvPr id="19459" name="Content Placeholder 2"/>
          <p:cNvSpPr>
            <a:spLocks noGrp="1"/>
          </p:cNvSpPr>
          <p:nvPr>
            <p:ph idx="1"/>
          </p:nvPr>
        </p:nvSpPr>
        <p:spPr/>
        <p:txBody>
          <a:bodyPr/>
          <a:lstStyle/>
          <a:p>
            <a:pPr marL="342900" lvl="1" indent="-342900" eaLnBrk="1" hangingPunct="1">
              <a:spcBef>
                <a:spcPct val="40000"/>
              </a:spcBef>
              <a:buFont typeface="Wingdings 2" pitchFamily="18" charset="2"/>
              <a:buNone/>
            </a:pPr>
            <a:r>
              <a:rPr lang="en-US" altLang="en-US" sz="2800" i="1" dirty="0"/>
              <a:t>Also known as:</a:t>
            </a:r>
          </a:p>
          <a:p>
            <a:pPr eaLnBrk="1" hangingPunct="1"/>
            <a:r>
              <a:rPr lang="en-US" altLang="en-US" dirty="0"/>
              <a:t>RMO II</a:t>
            </a:r>
          </a:p>
          <a:p>
            <a:pPr eaLnBrk="1" hangingPunct="1"/>
            <a:r>
              <a:rPr lang="en-US" altLang="en-US" dirty="0"/>
              <a:t>Risk Based Closure</a:t>
            </a:r>
          </a:p>
          <a:p>
            <a:pPr eaLnBrk="1" hangingPunct="1"/>
            <a:r>
              <a:rPr lang="en-US" altLang="en-US" dirty="0"/>
              <a:t>No Further Action With Conditions</a:t>
            </a:r>
          </a:p>
          <a:p>
            <a:pPr eaLnBrk="1" hangingPunct="1"/>
            <a:r>
              <a:rPr lang="en-US" altLang="en-US" dirty="0"/>
              <a:t>NFAC</a:t>
            </a:r>
          </a:p>
          <a:p>
            <a:pPr eaLnBrk="1" hangingPunct="1"/>
            <a:r>
              <a:rPr lang="en-US" altLang="en-US" dirty="0"/>
              <a:t>Closure With Conditions</a:t>
            </a:r>
          </a:p>
          <a:p>
            <a:pPr eaLnBrk="1" hangingPunct="1"/>
            <a:r>
              <a:rPr lang="en-US" altLang="en-US" dirty="0"/>
              <a:t>Conditional Closure</a:t>
            </a:r>
          </a:p>
          <a:p>
            <a:pPr eaLnBrk="1" hangingPunct="1"/>
            <a:endParaRPr lang="en-US" altLang="en-US" dirty="0"/>
          </a:p>
        </p:txBody>
      </p:sp>
    </p:spTree>
    <p:extLst>
      <p:ext uri="{BB962C8B-B14F-4D97-AF65-F5344CB8AC3E}">
        <p14:creationId xmlns:p14="http://schemas.microsoft.com/office/powerpoint/2010/main" val="17741994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0"/>
            <a:ext cx="8763000" cy="1143000"/>
          </a:xfrm>
        </p:spPr>
        <p:txBody>
          <a:bodyPr>
            <a:normAutofit/>
          </a:bodyPr>
          <a:lstStyle/>
          <a:p>
            <a:pPr eaLnBrk="1" hangingPunct="1"/>
            <a:r>
              <a:rPr lang="en-US" altLang="en-US" sz="3800" dirty="0"/>
              <a:t>Most Often Used At Sites Where:</a:t>
            </a:r>
          </a:p>
        </p:txBody>
      </p:sp>
      <p:sp>
        <p:nvSpPr>
          <p:cNvPr id="18435" name="Rectangle 3"/>
          <p:cNvSpPr>
            <a:spLocks noGrp="1" noChangeArrowheads="1"/>
          </p:cNvSpPr>
          <p:nvPr>
            <p:ph idx="1"/>
          </p:nvPr>
        </p:nvSpPr>
        <p:spPr>
          <a:xfrm>
            <a:off x="152400" y="1600200"/>
            <a:ext cx="8686800" cy="5105400"/>
          </a:xfrm>
        </p:spPr>
        <p:txBody>
          <a:bodyPr/>
          <a:lstStyle/>
          <a:p>
            <a:pPr marL="0" eaLnBrk="1" hangingPunct="1">
              <a:spcBef>
                <a:spcPts val="0"/>
              </a:spcBef>
              <a:defRPr/>
            </a:pPr>
            <a:r>
              <a:rPr lang="en-US" sz="2800" dirty="0"/>
              <a:t>Cleanup Costs Would Be High</a:t>
            </a:r>
          </a:p>
          <a:p>
            <a:pPr marL="0" eaLnBrk="1" hangingPunct="1">
              <a:spcBef>
                <a:spcPts val="0"/>
              </a:spcBef>
              <a:defRPr/>
            </a:pPr>
            <a:endParaRPr lang="en-US" sz="2800" dirty="0"/>
          </a:p>
          <a:p>
            <a:pPr marL="0" eaLnBrk="1" hangingPunct="1">
              <a:spcBef>
                <a:spcPts val="0"/>
              </a:spcBef>
              <a:defRPr/>
            </a:pPr>
            <a:r>
              <a:rPr lang="en-US" sz="2800" dirty="0"/>
              <a:t>There Is No State Funding or Limited Funding</a:t>
            </a:r>
          </a:p>
          <a:p>
            <a:pPr marL="0" eaLnBrk="1" hangingPunct="1">
              <a:spcBef>
                <a:spcPts val="0"/>
              </a:spcBef>
              <a:defRPr/>
            </a:pPr>
            <a:endParaRPr lang="en-US" sz="2800" dirty="0"/>
          </a:p>
          <a:p>
            <a:pPr marL="0" eaLnBrk="1" hangingPunct="1">
              <a:spcBef>
                <a:spcPts val="0"/>
              </a:spcBef>
              <a:defRPr/>
            </a:pPr>
            <a:r>
              <a:rPr lang="en-US" sz="2800" dirty="0"/>
              <a:t>Remediation Efforts Have Reached A Diminishing Return</a:t>
            </a:r>
          </a:p>
          <a:p>
            <a:pPr marL="0" indent="0" eaLnBrk="1" hangingPunct="1">
              <a:spcBef>
                <a:spcPts val="0"/>
              </a:spcBef>
              <a:buFont typeface="Wingdings 2" pitchFamily="18" charset="2"/>
              <a:buNone/>
              <a:defRPr/>
            </a:pPr>
            <a:endParaRPr lang="en-US" sz="2800" dirty="0"/>
          </a:p>
          <a:p>
            <a:pPr marL="0" eaLnBrk="1" hangingPunct="1">
              <a:spcBef>
                <a:spcPts val="0"/>
              </a:spcBef>
              <a:defRPr/>
            </a:pPr>
            <a:r>
              <a:rPr lang="en-US" sz="2800" dirty="0"/>
              <a:t>Contamination is Not Accessible</a:t>
            </a:r>
          </a:p>
          <a:p>
            <a:pPr marL="0" eaLnBrk="1" hangingPunct="1">
              <a:spcBef>
                <a:spcPts val="0"/>
              </a:spcBef>
              <a:defRPr/>
            </a:pPr>
            <a:endParaRPr lang="en-US" sz="2800" dirty="0"/>
          </a:p>
          <a:p>
            <a:pPr marL="0" eaLnBrk="1" hangingPunct="1">
              <a:spcBef>
                <a:spcPts val="0"/>
              </a:spcBef>
              <a:defRPr/>
            </a:pPr>
            <a:r>
              <a:rPr lang="en-US" sz="2800" dirty="0"/>
              <a:t>Owner  Wants To Avoid Site Disruption</a:t>
            </a:r>
          </a:p>
        </p:txBody>
      </p:sp>
    </p:spTree>
    <p:extLst>
      <p:ext uri="{BB962C8B-B14F-4D97-AF65-F5344CB8AC3E}">
        <p14:creationId xmlns:p14="http://schemas.microsoft.com/office/powerpoint/2010/main" val="2345517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10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2" end="2"/>
                                            </p:txEl>
                                          </p:spTgt>
                                        </p:tgtEl>
                                        <p:attrNameLst>
                                          <p:attrName>style.visibility</p:attrName>
                                        </p:attrNameLst>
                                      </p:cBhvr>
                                      <p:to>
                                        <p:strVal val="visible"/>
                                      </p:to>
                                    </p:set>
                                    <p:animEffect transition="in" filter="fade">
                                      <p:cBhvr>
                                        <p:cTn id="12" dur="1000"/>
                                        <p:tgtEl>
                                          <p:spTgt spid="184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5">
                                            <p:txEl>
                                              <p:pRg st="4" end="4"/>
                                            </p:txEl>
                                          </p:spTgt>
                                        </p:tgtEl>
                                        <p:attrNameLst>
                                          <p:attrName>style.visibility</p:attrName>
                                        </p:attrNameLst>
                                      </p:cBhvr>
                                      <p:to>
                                        <p:strVal val="visible"/>
                                      </p:to>
                                    </p:set>
                                    <p:animEffect transition="in" filter="fade">
                                      <p:cBhvr>
                                        <p:cTn id="17" dur="1000"/>
                                        <p:tgtEl>
                                          <p:spTgt spid="1843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5">
                                            <p:txEl>
                                              <p:pRg st="6" end="6"/>
                                            </p:txEl>
                                          </p:spTgt>
                                        </p:tgtEl>
                                        <p:attrNameLst>
                                          <p:attrName>style.visibility</p:attrName>
                                        </p:attrNameLst>
                                      </p:cBhvr>
                                      <p:to>
                                        <p:strVal val="visible"/>
                                      </p:to>
                                    </p:set>
                                    <p:animEffect transition="in" filter="fade">
                                      <p:cBhvr>
                                        <p:cTn id="22" dur="1000"/>
                                        <p:tgtEl>
                                          <p:spTgt spid="1843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5">
                                            <p:txEl>
                                              <p:pRg st="8" end="8"/>
                                            </p:txEl>
                                          </p:spTgt>
                                        </p:tgtEl>
                                        <p:attrNameLst>
                                          <p:attrName>style.visibility</p:attrName>
                                        </p:attrNameLst>
                                      </p:cBhvr>
                                      <p:to>
                                        <p:strVal val="visible"/>
                                      </p:to>
                                    </p:set>
                                    <p:animEffect transition="in" filter="fade">
                                      <p:cBhvr>
                                        <p:cTn id="27" dur="1000"/>
                                        <p:tgtEl>
                                          <p:spTgt spid="184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of Large Diameter au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3" y="1219200"/>
            <a:ext cx="8001001" cy="520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Large Diameter Auger</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52930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of Filling in Excav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141450"/>
            <a:ext cx="7162800" cy="533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Filling in Excavation</a:t>
            </a:r>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3284313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of a Remediation System Comp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113329"/>
            <a:ext cx="7391400" cy="5363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Remediation System Compound</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082017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2"/>
            <a:ext cx="8915400" cy="1030287"/>
          </a:xfrm>
        </p:spPr>
        <p:txBody>
          <a:bodyPr>
            <a:noAutofit/>
          </a:bodyPr>
          <a:lstStyle/>
          <a:p>
            <a:pPr eaLnBrk="1" fontAlgn="auto" hangingPunct="1">
              <a:spcAft>
                <a:spcPts val="0"/>
              </a:spcAft>
              <a:defRPr/>
            </a:pPr>
            <a:r>
              <a:rPr lang="en-US" sz="3400" dirty="0"/>
              <a:t>Proposals For RMO II Should Address Ground Water:</a:t>
            </a:r>
          </a:p>
        </p:txBody>
      </p:sp>
      <p:sp>
        <p:nvSpPr>
          <p:cNvPr id="17411" name="Rectangle 3"/>
          <p:cNvSpPr>
            <a:spLocks noGrp="1" noChangeArrowheads="1"/>
          </p:cNvSpPr>
          <p:nvPr>
            <p:ph idx="1"/>
          </p:nvPr>
        </p:nvSpPr>
        <p:spPr>
          <a:xfrm>
            <a:off x="290513" y="2057400"/>
            <a:ext cx="8610600" cy="4648200"/>
          </a:xfrm>
        </p:spPr>
        <p:txBody>
          <a:bodyPr>
            <a:normAutofit lnSpcReduction="10000"/>
          </a:bodyPr>
          <a:lstStyle/>
          <a:p>
            <a:pPr eaLnBrk="1" fontAlgn="auto" hangingPunct="1">
              <a:spcBef>
                <a:spcPts val="0"/>
              </a:spcBef>
              <a:spcAft>
                <a:spcPts val="0"/>
              </a:spcAft>
              <a:buClr>
                <a:schemeClr val="accent3"/>
              </a:buClr>
              <a:buFont typeface="Arial" panose="020B0604020202020204" pitchFamily="34" charset="0"/>
              <a:buChar char="•"/>
              <a:defRPr/>
            </a:pPr>
            <a:r>
              <a:rPr lang="en-US" sz="3200" dirty="0"/>
              <a:t>Evaluation Should Show That the Plume Is On-Site, Stable or Shrinking Based On One Year of Data and Modeling, If Applicable</a:t>
            </a:r>
          </a:p>
          <a:p>
            <a:pPr marL="0" indent="0" eaLnBrk="1" fontAlgn="auto" hangingPunct="1">
              <a:spcBef>
                <a:spcPts val="0"/>
              </a:spcBef>
              <a:spcAft>
                <a:spcPts val="0"/>
              </a:spcAft>
              <a:buClr>
                <a:schemeClr val="accent3"/>
              </a:buClr>
              <a:buFont typeface="Wingdings 2" pitchFamily="18" charset="2"/>
              <a:buNone/>
              <a:defRPr/>
            </a:pPr>
            <a:endParaRPr lang="en-US" sz="3200" dirty="0"/>
          </a:p>
          <a:p>
            <a:pPr lvl="1" eaLnBrk="1" fontAlgn="auto" hangingPunct="1">
              <a:spcBef>
                <a:spcPts val="0"/>
              </a:spcBef>
              <a:spcAft>
                <a:spcPts val="0"/>
              </a:spcAft>
              <a:buClr>
                <a:schemeClr val="accent3"/>
              </a:buClr>
              <a:buFont typeface="Arial" panose="020B0604020202020204" pitchFamily="34" charset="0"/>
              <a:buChar char="•"/>
              <a:defRPr/>
            </a:pPr>
            <a:r>
              <a:rPr lang="en-US" sz="3000" dirty="0"/>
              <a:t>Identify Area Of Ground Water Use Restriction</a:t>
            </a:r>
          </a:p>
          <a:p>
            <a:pPr marL="393700" lvl="1" indent="0" eaLnBrk="1" fontAlgn="auto" hangingPunct="1">
              <a:spcBef>
                <a:spcPts val="0"/>
              </a:spcBef>
              <a:spcAft>
                <a:spcPts val="0"/>
              </a:spcAft>
              <a:buClr>
                <a:schemeClr val="accent3"/>
              </a:buClr>
              <a:buFont typeface="Wingdings 2" pitchFamily="18" charset="2"/>
              <a:buNone/>
              <a:defRPr/>
            </a:pPr>
            <a:r>
              <a:rPr lang="en-US" sz="3200" dirty="0"/>
              <a:t>   (Usually Entire Property For Small Sites)</a:t>
            </a:r>
          </a:p>
          <a:p>
            <a:pPr marL="0" indent="0" eaLnBrk="1" fontAlgn="auto" hangingPunct="1">
              <a:spcBef>
                <a:spcPts val="0"/>
              </a:spcBef>
              <a:spcAft>
                <a:spcPts val="0"/>
              </a:spcAft>
              <a:buClr>
                <a:schemeClr val="accent3"/>
              </a:buClr>
              <a:buFont typeface="Wingdings 2" pitchFamily="18" charset="2"/>
              <a:buNone/>
              <a:defRPr/>
            </a:pPr>
            <a:endParaRPr lang="en-US" sz="3200" dirty="0"/>
          </a:p>
          <a:p>
            <a:pPr eaLnBrk="1" fontAlgn="auto" hangingPunct="1">
              <a:spcBef>
                <a:spcPts val="0"/>
              </a:spcBef>
              <a:spcAft>
                <a:spcPts val="0"/>
              </a:spcAft>
              <a:buClr>
                <a:schemeClr val="accent3"/>
              </a:buClr>
              <a:buFont typeface="Arial" panose="020B0604020202020204" pitchFamily="34" charset="0"/>
              <a:buChar char="•"/>
              <a:defRPr/>
            </a:pPr>
            <a:r>
              <a:rPr lang="en-US" sz="3200" dirty="0"/>
              <a:t>Identify Engineering Control To Prevent Plume Migration, If Applicable </a:t>
            </a:r>
            <a:r>
              <a:rPr lang="en-US" dirty="0"/>
              <a:t>	</a:t>
            </a:r>
          </a:p>
          <a:p>
            <a:pPr marL="274320" indent="-274320" eaLnBrk="1" fontAlgn="auto" hangingPunct="1">
              <a:spcAft>
                <a:spcPts val="0"/>
              </a:spcAft>
              <a:buClr>
                <a:schemeClr val="accent3"/>
              </a:buClr>
              <a:buFont typeface="Wingdings 2"/>
              <a:buChar char=""/>
              <a:defRPr/>
            </a:pPr>
            <a:endParaRPr lang="en-US" dirty="0"/>
          </a:p>
        </p:txBody>
      </p:sp>
    </p:spTree>
    <p:extLst>
      <p:ext uri="{BB962C8B-B14F-4D97-AF65-F5344CB8AC3E}">
        <p14:creationId xmlns:p14="http://schemas.microsoft.com/office/powerpoint/2010/main" val="2831481174"/>
      </p:ext>
    </p:extLst>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MFMP Sourcing 3.0 (</a:t>
            </a:r>
            <a:r>
              <a:rPr lang="en-US" dirty="0" err="1"/>
              <a:t>eQuote</a:t>
            </a:r>
            <a:r>
              <a:rPr lang="en-US" dirty="0"/>
              <a:t>)</a:t>
            </a:r>
          </a:p>
        </p:txBody>
      </p:sp>
      <p:pic>
        <p:nvPicPr>
          <p:cNvPr id="4" name="Content Placeholder 3" descr="MFMP Sourcing 3.0 (eQuote) image"/>
          <p:cNvPicPr>
            <a:picLocks noGrp="1" noChangeAspect="1"/>
          </p:cNvPicPr>
          <p:nvPr>
            <p:ph idx="1"/>
          </p:nvPr>
        </p:nvPicPr>
        <p:blipFill rotWithShape="1">
          <a:blip r:embed="rId2"/>
          <a:srcRect t="5702" b="57899"/>
          <a:stretch/>
        </p:blipFill>
        <p:spPr>
          <a:xfrm>
            <a:off x="411484" y="2073728"/>
            <a:ext cx="8294393" cy="3200400"/>
          </a:xfrm>
          <a:prstGeom prst="rect">
            <a:avLst/>
          </a:prstGeom>
        </p:spPr>
      </p:pic>
    </p:spTree>
    <p:extLst>
      <p:ext uri="{BB962C8B-B14F-4D97-AF65-F5344CB8AC3E}">
        <p14:creationId xmlns:p14="http://schemas.microsoft.com/office/powerpoint/2010/main" val="20867472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04800" y="-76200"/>
            <a:ext cx="9067800" cy="1143000"/>
          </a:xfrm>
        </p:spPr>
        <p:txBody>
          <a:bodyPr>
            <a:noAutofit/>
          </a:bodyPr>
          <a:lstStyle/>
          <a:p>
            <a:pPr algn="ctr" eaLnBrk="1" hangingPunct="1"/>
            <a:r>
              <a:rPr lang="en-US" altLang="en-US" sz="3800" dirty="0"/>
              <a:t>Engineering Controls For </a:t>
            </a:r>
            <a:br>
              <a:rPr lang="en-US" altLang="en-US" sz="3800" dirty="0"/>
            </a:br>
            <a:r>
              <a:rPr lang="en-US" altLang="en-US" sz="3800" dirty="0"/>
              <a:t>Ground Water</a:t>
            </a:r>
          </a:p>
        </p:txBody>
      </p:sp>
      <p:sp>
        <p:nvSpPr>
          <p:cNvPr id="18435" name="Content Placeholder 2"/>
          <p:cNvSpPr>
            <a:spLocks noGrp="1"/>
          </p:cNvSpPr>
          <p:nvPr>
            <p:ph idx="1"/>
          </p:nvPr>
        </p:nvSpPr>
        <p:spPr>
          <a:xfrm>
            <a:off x="304800" y="1676400"/>
            <a:ext cx="8610600" cy="4724400"/>
          </a:xfrm>
        </p:spPr>
        <p:txBody>
          <a:bodyPr>
            <a:normAutofit/>
          </a:bodyPr>
          <a:lstStyle/>
          <a:p>
            <a:pPr eaLnBrk="1" fontAlgn="auto" hangingPunct="1">
              <a:spcBef>
                <a:spcPts val="0"/>
              </a:spcBef>
              <a:spcAft>
                <a:spcPts val="0"/>
              </a:spcAft>
              <a:buClr>
                <a:schemeClr val="accent3"/>
              </a:buClr>
              <a:buFont typeface="Arial" panose="020B0604020202020204" pitchFamily="34" charset="0"/>
              <a:buChar char="•"/>
              <a:defRPr/>
            </a:pPr>
            <a:r>
              <a:rPr lang="en-US" sz="3200" dirty="0"/>
              <a:t>Permanent Containment That Prevents Ground Water Migration </a:t>
            </a:r>
          </a:p>
          <a:p>
            <a:pPr lvl="1" eaLnBrk="1" fontAlgn="auto" hangingPunct="1">
              <a:spcBef>
                <a:spcPts val="0"/>
              </a:spcBef>
              <a:spcAft>
                <a:spcPts val="0"/>
              </a:spcAft>
              <a:buClr>
                <a:schemeClr val="accent3"/>
              </a:buClr>
              <a:buFont typeface="Arial" panose="020B0604020202020204" pitchFamily="34" charset="0"/>
              <a:buChar char="•"/>
              <a:defRPr/>
            </a:pPr>
            <a:r>
              <a:rPr lang="en-US" sz="3200" dirty="0"/>
              <a:t>Barrier Wall</a:t>
            </a:r>
          </a:p>
          <a:p>
            <a:pPr lvl="1" eaLnBrk="1" fontAlgn="auto" hangingPunct="1">
              <a:spcBef>
                <a:spcPts val="0"/>
              </a:spcBef>
              <a:spcAft>
                <a:spcPts val="0"/>
              </a:spcAft>
              <a:buClr>
                <a:schemeClr val="accent3"/>
              </a:buClr>
              <a:buFont typeface="Arial" panose="020B0604020202020204" pitchFamily="34" charset="0"/>
              <a:buChar char="•"/>
              <a:defRPr/>
            </a:pPr>
            <a:r>
              <a:rPr lang="en-US" sz="3200" dirty="0"/>
              <a:t>Slurry Wall</a:t>
            </a:r>
          </a:p>
          <a:p>
            <a:pPr eaLnBrk="1" fontAlgn="auto" hangingPunct="1">
              <a:spcBef>
                <a:spcPts val="0"/>
              </a:spcBef>
              <a:spcAft>
                <a:spcPts val="0"/>
              </a:spcAft>
              <a:buClr>
                <a:schemeClr val="accent3"/>
              </a:buClr>
              <a:buFont typeface="Arial" panose="020B0604020202020204" pitchFamily="34" charset="0"/>
              <a:buChar char="•"/>
              <a:defRPr/>
            </a:pPr>
            <a:endParaRPr lang="en-US" sz="3200" dirty="0"/>
          </a:p>
          <a:p>
            <a:pPr eaLnBrk="1" fontAlgn="auto" hangingPunct="1">
              <a:spcBef>
                <a:spcPts val="0"/>
              </a:spcBef>
              <a:spcAft>
                <a:spcPts val="0"/>
              </a:spcAft>
              <a:buClr>
                <a:schemeClr val="accent3"/>
              </a:buClr>
              <a:buFont typeface="Arial" panose="020B0604020202020204" pitchFamily="34" charset="0"/>
              <a:buChar char="•"/>
              <a:defRPr/>
            </a:pPr>
            <a:r>
              <a:rPr lang="en-US" sz="3200" dirty="0"/>
              <a:t>One Year Of Monitoring Data Is Required To Demonstrate Effectiveness</a:t>
            </a:r>
          </a:p>
          <a:p>
            <a:pPr eaLnBrk="1" fontAlgn="auto" hangingPunct="1">
              <a:spcBef>
                <a:spcPts val="0"/>
              </a:spcBef>
              <a:spcAft>
                <a:spcPts val="0"/>
              </a:spcAft>
              <a:buClr>
                <a:schemeClr val="accent3"/>
              </a:buClr>
              <a:buFont typeface="Arial" panose="020B0604020202020204" pitchFamily="34" charset="0"/>
              <a:buChar char="•"/>
              <a:defRPr/>
            </a:pPr>
            <a:endParaRPr lang="en-US" sz="3200" dirty="0"/>
          </a:p>
          <a:p>
            <a:pPr eaLnBrk="1" fontAlgn="auto" hangingPunct="1">
              <a:spcBef>
                <a:spcPts val="0"/>
              </a:spcBef>
              <a:spcAft>
                <a:spcPts val="0"/>
              </a:spcAft>
              <a:buClr>
                <a:schemeClr val="accent3"/>
              </a:buClr>
              <a:buFont typeface="Arial" panose="020B0604020202020204" pitchFamily="34" charset="0"/>
              <a:buChar char="•"/>
              <a:defRPr/>
            </a:pPr>
            <a:r>
              <a:rPr lang="en-US" sz="3200" dirty="0"/>
              <a:t>Periodic Monitoring To Ensure Effectiveness</a:t>
            </a:r>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endParaRPr lang="en-US" dirty="0"/>
          </a:p>
          <a:p>
            <a:pPr marL="274320" indent="-274320" eaLnBrk="1" fontAlgn="auto" hangingPunct="1">
              <a:spcAft>
                <a:spcPts val="0"/>
              </a:spcAft>
              <a:buClr>
                <a:schemeClr val="accent3"/>
              </a:buClr>
              <a:buFont typeface="Wingdings 2"/>
              <a:buChar char=""/>
              <a:defRPr/>
            </a:pPr>
            <a:endParaRPr lang="en-US" dirty="0"/>
          </a:p>
        </p:txBody>
      </p:sp>
    </p:spTree>
    <p:extLst>
      <p:ext uri="{BB962C8B-B14F-4D97-AF65-F5344CB8AC3E}">
        <p14:creationId xmlns:p14="http://schemas.microsoft.com/office/powerpoint/2010/main" val="12711358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of a Slurry 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826" y="3733808"/>
            <a:ext cx="4610100" cy="269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Image of a Vibrated Beam Slurry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61" y="1295400"/>
            <a:ext cx="3962400" cy="261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838200" y="152400"/>
            <a:ext cx="7848600" cy="1143000"/>
          </a:xfrm>
        </p:spPr>
        <p:txBody>
          <a:bodyPr>
            <a:normAutofit fontScale="90000"/>
          </a:bodyPr>
          <a:lstStyle/>
          <a:p>
            <a:r>
              <a:rPr lang="en-US" sz="4900" kern="0" dirty="0"/>
              <a:t>Slurry Walls</a:t>
            </a:r>
            <a:br>
              <a:rPr lang="en-US" kern="0" dirty="0">
                <a:solidFill>
                  <a:schemeClr val="tx2"/>
                </a:solidFill>
              </a:rPr>
            </a:br>
            <a:endParaRPr lang="en-US" dirty="0"/>
          </a:p>
        </p:txBody>
      </p:sp>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5304723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pPr eaLnBrk="1" fontAlgn="auto" hangingPunct="1">
              <a:spcAft>
                <a:spcPts val="0"/>
              </a:spcAft>
              <a:defRPr/>
            </a:pPr>
            <a:r>
              <a:rPr lang="en-US" sz="3400" dirty="0"/>
              <a:t>Proposals For RMO II Should Address All Contaminated Soil</a:t>
            </a:r>
          </a:p>
        </p:txBody>
      </p:sp>
      <p:sp>
        <p:nvSpPr>
          <p:cNvPr id="20483" name="Content Placeholder 2"/>
          <p:cNvSpPr>
            <a:spLocks noGrp="1"/>
          </p:cNvSpPr>
          <p:nvPr>
            <p:ph idx="1"/>
          </p:nvPr>
        </p:nvSpPr>
        <p:spPr/>
        <p:txBody>
          <a:bodyPr>
            <a:normAutofit/>
          </a:bodyPr>
          <a:lstStyle/>
          <a:p>
            <a:pPr eaLnBrk="1" fontAlgn="auto" hangingPunct="1">
              <a:spcAft>
                <a:spcPts val="0"/>
              </a:spcAft>
              <a:buClr>
                <a:schemeClr val="accent3"/>
              </a:buClr>
              <a:defRPr/>
            </a:pPr>
            <a:r>
              <a:rPr lang="en-US" sz="2800" dirty="0"/>
              <a:t>Identify Contaminated Soil That Exceeds Direct Exposure and Leachability Criteria </a:t>
            </a:r>
          </a:p>
          <a:p>
            <a:pPr eaLnBrk="1" fontAlgn="auto" hangingPunct="1">
              <a:spcAft>
                <a:spcPts val="0"/>
              </a:spcAft>
              <a:buClr>
                <a:schemeClr val="accent3"/>
              </a:buClr>
              <a:defRPr/>
            </a:pPr>
            <a:r>
              <a:rPr lang="en-US" sz="2800" dirty="0"/>
              <a:t>Propose An Engineering Control:  </a:t>
            </a:r>
          </a:p>
          <a:p>
            <a:pPr lvl="1" eaLnBrk="1" fontAlgn="auto" hangingPunct="1">
              <a:spcAft>
                <a:spcPts val="0"/>
              </a:spcAft>
              <a:buClr>
                <a:schemeClr val="accent3"/>
              </a:buClr>
              <a:defRPr/>
            </a:pPr>
            <a:r>
              <a:rPr lang="en-US" sz="2800" dirty="0"/>
              <a:t>A Solid Cap or a Minimum of Two Feet or Clean Soil If Soil Exceeds Direct Exposure  </a:t>
            </a:r>
          </a:p>
          <a:p>
            <a:pPr lvl="1" eaLnBrk="1" fontAlgn="auto" hangingPunct="1">
              <a:spcAft>
                <a:spcPts val="0"/>
              </a:spcAft>
              <a:buClr>
                <a:schemeClr val="accent3"/>
              </a:buClr>
              <a:defRPr/>
            </a:pPr>
            <a:r>
              <a:rPr lang="en-US" sz="2800" dirty="0"/>
              <a:t>An Impervious Cap To Prevent Infiltration If Soil exceeds Leachability</a:t>
            </a:r>
          </a:p>
          <a:p>
            <a:pPr lvl="1" eaLnBrk="1" fontAlgn="auto" hangingPunct="1">
              <a:spcAft>
                <a:spcPts val="0"/>
              </a:spcAft>
              <a:buClr>
                <a:schemeClr val="accent3"/>
              </a:buClr>
              <a:defRPr/>
            </a:pPr>
            <a:r>
              <a:rPr lang="en-US" sz="2800" dirty="0"/>
              <a:t>Engineering Controls Must By Certified By A Professional Engineer</a:t>
            </a:r>
          </a:p>
        </p:txBody>
      </p:sp>
    </p:spTree>
    <p:extLst>
      <p:ext uri="{BB962C8B-B14F-4D97-AF65-F5344CB8AC3E}">
        <p14:creationId xmlns:p14="http://schemas.microsoft.com/office/powerpoint/2010/main" val="34615434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81493" y="-14177"/>
            <a:ext cx="8382000" cy="1143000"/>
          </a:xfrm>
        </p:spPr>
        <p:txBody>
          <a:bodyPr>
            <a:noAutofit/>
          </a:bodyPr>
          <a:lstStyle/>
          <a:p>
            <a:pPr eaLnBrk="1" fontAlgn="auto" hangingPunct="1">
              <a:spcAft>
                <a:spcPts val="0"/>
              </a:spcAft>
              <a:defRPr/>
            </a:pPr>
            <a:r>
              <a:rPr lang="en-US" sz="3600" dirty="0"/>
              <a:t>Proposals For RMO II Should Address All Contaminated Soil</a:t>
            </a:r>
          </a:p>
        </p:txBody>
      </p:sp>
      <p:sp>
        <p:nvSpPr>
          <p:cNvPr id="26627" name="Content Placeholder 2"/>
          <p:cNvSpPr>
            <a:spLocks noGrp="1"/>
          </p:cNvSpPr>
          <p:nvPr>
            <p:ph idx="1"/>
          </p:nvPr>
        </p:nvSpPr>
        <p:spPr>
          <a:xfrm>
            <a:off x="381000" y="1752600"/>
            <a:ext cx="8610600" cy="4419600"/>
          </a:xfrm>
        </p:spPr>
        <p:txBody>
          <a:bodyPr/>
          <a:lstStyle/>
          <a:p>
            <a:pPr eaLnBrk="1" hangingPunct="1">
              <a:defRPr/>
            </a:pPr>
            <a:r>
              <a:rPr lang="en-US" dirty="0"/>
              <a:t>A Land Use Restriction May Be Used </a:t>
            </a:r>
          </a:p>
          <a:p>
            <a:pPr marL="393700" lvl="1" indent="0" eaLnBrk="1" hangingPunct="1">
              <a:buClr>
                <a:schemeClr val="accent3">
                  <a:lumMod val="60000"/>
                  <a:lumOff val="40000"/>
                </a:schemeClr>
              </a:buClr>
              <a:buFont typeface="Wingdings 2" pitchFamily="18" charset="2"/>
              <a:buNone/>
              <a:defRPr/>
            </a:pPr>
            <a:endParaRPr lang="en-US" dirty="0"/>
          </a:p>
          <a:p>
            <a:pPr marL="393700" lvl="1" indent="0" eaLnBrk="1" hangingPunct="1">
              <a:buClr>
                <a:schemeClr val="accent3">
                  <a:lumMod val="60000"/>
                  <a:lumOff val="40000"/>
                </a:schemeClr>
              </a:buClr>
              <a:buFont typeface="Wingdings 2" pitchFamily="18" charset="2"/>
              <a:buNone/>
              <a:defRPr/>
            </a:pPr>
            <a:r>
              <a:rPr lang="en-US" dirty="0"/>
              <a:t>When Soil Exceeds Residential Levels But Is Below Commercial/Industrial Levels.</a:t>
            </a:r>
          </a:p>
          <a:p>
            <a:pPr marL="393700" lvl="1" indent="0" eaLnBrk="1" hangingPunct="1">
              <a:buClr>
                <a:schemeClr val="accent3">
                  <a:lumMod val="60000"/>
                  <a:lumOff val="40000"/>
                </a:schemeClr>
              </a:buClr>
              <a:buFont typeface="Wingdings 2" pitchFamily="18" charset="2"/>
              <a:buNone/>
              <a:defRPr/>
            </a:pPr>
            <a:endParaRPr lang="en-US" dirty="0"/>
          </a:p>
          <a:p>
            <a:pPr eaLnBrk="1" hangingPunct="1">
              <a:defRPr/>
            </a:pPr>
            <a:r>
              <a:rPr lang="en-US" dirty="0"/>
              <a:t>If Soil Exceeds Commercial/Industrial Levels </a:t>
            </a:r>
          </a:p>
          <a:p>
            <a:pPr marL="393700" lvl="1" indent="0" eaLnBrk="1" hangingPunct="1">
              <a:buClr>
                <a:schemeClr val="accent3">
                  <a:lumMod val="60000"/>
                  <a:lumOff val="40000"/>
                </a:schemeClr>
              </a:buClr>
              <a:buFont typeface="Wingdings 2" pitchFamily="18" charset="2"/>
              <a:buNone/>
              <a:defRPr/>
            </a:pPr>
            <a:endParaRPr lang="en-US" dirty="0"/>
          </a:p>
          <a:p>
            <a:pPr marL="393700" lvl="1" indent="0" eaLnBrk="1" hangingPunct="1">
              <a:buClr>
                <a:schemeClr val="accent3">
                  <a:lumMod val="60000"/>
                  <a:lumOff val="40000"/>
                </a:schemeClr>
              </a:buClr>
              <a:buFont typeface="Wingdings 2" pitchFamily="18" charset="2"/>
              <a:buNone/>
              <a:defRPr/>
            </a:pPr>
            <a:r>
              <a:rPr lang="en-US" dirty="0"/>
              <a:t>An Engineering Control Is Required To Protect Workers From Exposure To Soil </a:t>
            </a:r>
          </a:p>
          <a:p>
            <a:pPr eaLnBrk="1" hangingPunct="1">
              <a:defRPr/>
            </a:pPr>
            <a:endParaRPr lang="en-US" dirty="0"/>
          </a:p>
        </p:txBody>
      </p:sp>
    </p:spTree>
    <p:extLst>
      <p:ext uri="{BB962C8B-B14F-4D97-AF65-F5344CB8AC3E}">
        <p14:creationId xmlns:p14="http://schemas.microsoft.com/office/powerpoint/2010/main" val="25303628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219200" y="0"/>
            <a:ext cx="7620000" cy="1143000"/>
          </a:xfrm>
        </p:spPr>
        <p:txBody>
          <a:bodyPr/>
          <a:lstStyle/>
          <a:p>
            <a:pPr eaLnBrk="1" hangingPunct="1"/>
            <a:r>
              <a:rPr lang="en-US" altLang="en-US" dirty="0"/>
              <a:t>Engineering Controls For Soil</a:t>
            </a:r>
          </a:p>
        </p:txBody>
      </p:sp>
      <p:sp>
        <p:nvSpPr>
          <p:cNvPr id="22531" name="Content Placeholder 2"/>
          <p:cNvSpPr>
            <a:spLocks noGrp="1"/>
          </p:cNvSpPr>
          <p:nvPr>
            <p:ph idx="1"/>
          </p:nvPr>
        </p:nvSpPr>
        <p:spPr>
          <a:xfrm>
            <a:off x="279991" y="1295400"/>
            <a:ext cx="8839200" cy="5334000"/>
          </a:xfrm>
        </p:spPr>
        <p:txBody>
          <a:bodyPr>
            <a:noAutofit/>
          </a:bodyPr>
          <a:lstStyle/>
          <a:p>
            <a:pPr marL="0" eaLnBrk="1" fontAlgn="auto" hangingPunct="1">
              <a:spcBef>
                <a:spcPts val="0"/>
              </a:spcBef>
              <a:spcAft>
                <a:spcPts val="0"/>
              </a:spcAft>
              <a:buClr>
                <a:schemeClr val="accent3"/>
              </a:buClr>
              <a:buSzPct val="110000"/>
              <a:buFont typeface="Arial" panose="020B0604020202020204" pitchFamily="34" charset="0"/>
              <a:buChar char="•"/>
              <a:defRPr/>
            </a:pPr>
            <a:r>
              <a:rPr lang="en-US" sz="3200" dirty="0"/>
              <a:t>Soil Cap With A Minimum  Two Feet Clean Fill</a:t>
            </a:r>
          </a:p>
          <a:p>
            <a:pPr marL="0" indent="0" eaLnBrk="1" fontAlgn="auto" hangingPunct="1">
              <a:spcBef>
                <a:spcPts val="0"/>
              </a:spcBef>
              <a:spcAft>
                <a:spcPts val="0"/>
              </a:spcAft>
              <a:buClr>
                <a:schemeClr val="accent3"/>
              </a:buClr>
              <a:buSzPct val="110000"/>
              <a:buFont typeface="Wingdings 2" pitchFamily="18" charset="2"/>
              <a:buNone/>
              <a:defRPr/>
            </a:pPr>
            <a:endParaRPr lang="en-US" sz="3200" dirty="0"/>
          </a:p>
          <a:p>
            <a:pPr marL="0" eaLnBrk="1" fontAlgn="auto" hangingPunct="1">
              <a:spcBef>
                <a:spcPts val="0"/>
              </a:spcBef>
              <a:spcAft>
                <a:spcPts val="0"/>
              </a:spcAft>
              <a:buClr>
                <a:schemeClr val="accent3"/>
              </a:buClr>
              <a:buSzPct val="110000"/>
              <a:buFont typeface="Arial" panose="020B0604020202020204" pitchFamily="34" charset="0"/>
              <a:buChar char="•"/>
              <a:defRPr/>
            </a:pPr>
            <a:r>
              <a:rPr lang="en-US" sz="3200" dirty="0"/>
              <a:t>Impermeable Cap</a:t>
            </a:r>
          </a:p>
          <a:p>
            <a:pPr marL="274638" lvl="4" indent="-342900" eaLnBrk="1" fontAlgn="auto" hangingPunct="1">
              <a:spcBef>
                <a:spcPts val="0"/>
              </a:spcBef>
              <a:spcAft>
                <a:spcPts val="0"/>
              </a:spcAft>
              <a:buFont typeface="Arial" panose="020B0604020202020204" pitchFamily="34" charset="0"/>
              <a:buChar char="•"/>
              <a:defRPr/>
            </a:pPr>
            <a:r>
              <a:rPr lang="en-US" sz="3200" dirty="0"/>
              <a:t>  		Asphalt</a:t>
            </a:r>
          </a:p>
          <a:p>
            <a:pPr marL="274638" lvl="4" indent="-342900" eaLnBrk="1" fontAlgn="auto" hangingPunct="1">
              <a:spcBef>
                <a:spcPts val="0"/>
              </a:spcBef>
              <a:spcAft>
                <a:spcPts val="0"/>
              </a:spcAft>
              <a:buFont typeface="Arial" panose="020B0604020202020204" pitchFamily="34" charset="0"/>
              <a:buChar char="•"/>
              <a:defRPr/>
            </a:pPr>
            <a:r>
              <a:rPr lang="en-US" sz="3200" dirty="0"/>
              <a:t> 		Concrete</a:t>
            </a:r>
          </a:p>
          <a:p>
            <a:pPr marL="274638" lvl="4" indent="-342900" eaLnBrk="1" fontAlgn="auto" hangingPunct="1">
              <a:spcBef>
                <a:spcPts val="0"/>
              </a:spcBef>
              <a:spcAft>
                <a:spcPts val="0"/>
              </a:spcAft>
              <a:buFont typeface="Arial" panose="020B0604020202020204" pitchFamily="34" charset="0"/>
              <a:buChar char="•"/>
              <a:defRPr/>
            </a:pPr>
            <a:r>
              <a:rPr lang="en-US" sz="3200" dirty="0"/>
              <a:t> 		Plastic</a:t>
            </a:r>
          </a:p>
          <a:p>
            <a:pPr marL="0" eaLnBrk="1" fontAlgn="auto" hangingPunct="1">
              <a:spcBef>
                <a:spcPts val="0"/>
              </a:spcBef>
              <a:spcAft>
                <a:spcPts val="0"/>
              </a:spcAft>
              <a:buClr>
                <a:schemeClr val="accent3"/>
              </a:buClr>
              <a:buSzPct val="110000"/>
              <a:buFont typeface="Arial" panose="020B0604020202020204" pitchFamily="34" charset="0"/>
              <a:buChar char="•"/>
              <a:defRPr/>
            </a:pPr>
            <a:endParaRPr lang="en-US" sz="3200" dirty="0"/>
          </a:p>
          <a:p>
            <a:pPr marL="0" eaLnBrk="1" fontAlgn="auto" hangingPunct="1">
              <a:spcBef>
                <a:spcPts val="0"/>
              </a:spcBef>
              <a:spcAft>
                <a:spcPts val="0"/>
              </a:spcAft>
              <a:buClr>
                <a:schemeClr val="accent3"/>
              </a:buClr>
              <a:buSzPct val="110000"/>
              <a:buFont typeface="Arial" panose="020B0604020202020204" pitchFamily="34" charset="0"/>
              <a:buChar char="•"/>
              <a:defRPr/>
            </a:pPr>
            <a:r>
              <a:rPr lang="en-US" sz="3200" dirty="0"/>
              <a:t>Sheet Piling</a:t>
            </a:r>
          </a:p>
          <a:p>
            <a:pPr marL="0" eaLnBrk="1" fontAlgn="auto" hangingPunct="1">
              <a:lnSpc>
                <a:spcPct val="110000"/>
              </a:lnSpc>
              <a:spcBef>
                <a:spcPts val="0"/>
              </a:spcBef>
              <a:spcAft>
                <a:spcPts val="0"/>
              </a:spcAft>
              <a:buClr>
                <a:schemeClr val="accent3"/>
              </a:buClr>
              <a:buSzPct val="110000"/>
              <a:buFont typeface="Arial" panose="020B0604020202020204" pitchFamily="34" charset="0"/>
              <a:buChar char="•"/>
              <a:defRPr/>
            </a:pPr>
            <a:endParaRPr lang="en-US" sz="3200" dirty="0"/>
          </a:p>
          <a:p>
            <a:pPr marL="0" eaLnBrk="1" fontAlgn="auto" hangingPunct="1">
              <a:lnSpc>
                <a:spcPct val="110000"/>
              </a:lnSpc>
              <a:spcBef>
                <a:spcPts val="0"/>
              </a:spcBef>
              <a:spcAft>
                <a:spcPts val="0"/>
              </a:spcAft>
              <a:buClr>
                <a:schemeClr val="accent3"/>
              </a:buClr>
              <a:buSzPct val="110000"/>
              <a:buFont typeface="Arial" panose="020B0604020202020204" pitchFamily="34" charset="0"/>
              <a:buChar char="•"/>
              <a:defRPr/>
            </a:pPr>
            <a:r>
              <a:rPr lang="en-US" sz="3200" dirty="0"/>
              <a:t>Seawall</a:t>
            </a:r>
          </a:p>
        </p:txBody>
      </p:sp>
    </p:spTree>
    <p:extLst>
      <p:ext uri="{BB962C8B-B14F-4D97-AF65-F5344CB8AC3E}">
        <p14:creationId xmlns:p14="http://schemas.microsoft.com/office/powerpoint/2010/main" val="29626415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524000" y="-76200"/>
            <a:ext cx="7391400" cy="1143000"/>
          </a:xfrm>
        </p:spPr>
        <p:txBody>
          <a:bodyPr>
            <a:normAutofit fontScale="90000"/>
          </a:bodyPr>
          <a:lstStyle/>
          <a:p>
            <a:pPr eaLnBrk="1" fontAlgn="auto" hangingPunct="1">
              <a:spcAft>
                <a:spcPts val="0"/>
              </a:spcAft>
              <a:defRPr/>
            </a:pPr>
            <a:r>
              <a:rPr lang="en-US" dirty="0"/>
              <a:t>An Engineering Control Maintenance Plan Is Required </a:t>
            </a:r>
          </a:p>
        </p:txBody>
      </p:sp>
      <p:sp>
        <p:nvSpPr>
          <p:cNvPr id="28675" name="Content Placeholder 2"/>
          <p:cNvSpPr>
            <a:spLocks noGrp="1"/>
          </p:cNvSpPr>
          <p:nvPr>
            <p:ph idx="1"/>
          </p:nvPr>
        </p:nvSpPr>
        <p:spPr>
          <a:xfrm>
            <a:off x="228600" y="1600200"/>
            <a:ext cx="8839200" cy="4800600"/>
          </a:xfrm>
        </p:spPr>
        <p:txBody>
          <a:bodyPr/>
          <a:lstStyle/>
          <a:p>
            <a:pPr marL="0" indent="0" eaLnBrk="1" hangingPunct="1">
              <a:buFont typeface="Wingdings 2" pitchFamily="18" charset="2"/>
              <a:buNone/>
              <a:defRPr/>
            </a:pPr>
            <a:r>
              <a:rPr lang="en-US" sz="3200" dirty="0"/>
              <a:t>The Plan Should Include:</a:t>
            </a:r>
          </a:p>
          <a:p>
            <a:pPr lvl="1" eaLnBrk="1" hangingPunct="1">
              <a:defRPr/>
            </a:pPr>
            <a:r>
              <a:rPr lang="en-US" sz="3200" dirty="0"/>
              <a:t>Maintenance Requirements</a:t>
            </a:r>
          </a:p>
          <a:p>
            <a:pPr lvl="1" eaLnBrk="1" hangingPunct="1">
              <a:defRPr/>
            </a:pPr>
            <a:r>
              <a:rPr lang="en-US" sz="3200" dirty="0"/>
              <a:t>Inspection Frequency</a:t>
            </a:r>
          </a:p>
          <a:p>
            <a:pPr lvl="1" eaLnBrk="1" hangingPunct="1">
              <a:defRPr/>
            </a:pPr>
            <a:r>
              <a:rPr lang="en-US" sz="3200" dirty="0"/>
              <a:t>Criteria For Determining When The Engineering Control Has Failed, e.g.,</a:t>
            </a:r>
          </a:p>
          <a:p>
            <a:pPr lvl="2" eaLnBrk="1" hangingPunct="1">
              <a:defRPr/>
            </a:pPr>
            <a:r>
              <a:rPr lang="en-US" sz="3200" dirty="0"/>
              <a:t>Large Cracks</a:t>
            </a:r>
          </a:p>
          <a:p>
            <a:pPr lvl="2" eaLnBrk="1" hangingPunct="1">
              <a:defRPr/>
            </a:pPr>
            <a:r>
              <a:rPr lang="en-US" sz="3200" dirty="0"/>
              <a:t>Areas of Erosion</a:t>
            </a:r>
          </a:p>
          <a:p>
            <a:pPr lvl="2" eaLnBrk="1" hangingPunct="1">
              <a:defRPr/>
            </a:pPr>
            <a:r>
              <a:rPr lang="en-US" sz="3200" dirty="0"/>
              <a:t>Increase in Ground Water Concentrations </a:t>
            </a:r>
          </a:p>
          <a:p>
            <a:pPr eaLnBrk="1" hangingPunct="1">
              <a:defRPr/>
            </a:pPr>
            <a:endParaRPr lang="en-US" dirty="0"/>
          </a:p>
        </p:txBody>
      </p:sp>
    </p:spTree>
    <p:extLst>
      <p:ext uri="{BB962C8B-B14F-4D97-AF65-F5344CB8AC3E}">
        <p14:creationId xmlns:p14="http://schemas.microsoft.com/office/powerpoint/2010/main" val="29228699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85800" y="-76200"/>
            <a:ext cx="8991600" cy="1143000"/>
          </a:xfrm>
        </p:spPr>
        <p:txBody>
          <a:bodyPr>
            <a:normAutofit/>
          </a:bodyPr>
          <a:lstStyle/>
          <a:p>
            <a:pPr eaLnBrk="1" hangingPunct="1"/>
            <a:r>
              <a:rPr lang="en-US" altLang="en-US" sz="3200" dirty="0"/>
              <a:t>Engineering Control Maintenance Plans </a:t>
            </a:r>
          </a:p>
        </p:txBody>
      </p:sp>
      <p:sp>
        <p:nvSpPr>
          <p:cNvPr id="24579" name="Content Placeholder 2"/>
          <p:cNvSpPr>
            <a:spLocks noGrp="1"/>
          </p:cNvSpPr>
          <p:nvPr>
            <p:ph idx="1"/>
          </p:nvPr>
        </p:nvSpPr>
        <p:spPr>
          <a:xfrm>
            <a:off x="304800" y="1447800"/>
            <a:ext cx="8763000" cy="4724400"/>
          </a:xfrm>
        </p:spPr>
        <p:txBody>
          <a:bodyPr>
            <a:normAutofit/>
          </a:bodyPr>
          <a:lstStyle/>
          <a:p>
            <a:pPr eaLnBrk="1" fontAlgn="auto" hangingPunct="1">
              <a:spcAft>
                <a:spcPts val="0"/>
              </a:spcAft>
              <a:buClr>
                <a:schemeClr val="accent3"/>
              </a:buClr>
              <a:buFont typeface="Arial" panose="020B0604020202020204" pitchFamily="34" charset="0"/>
              <a:buChar char="•"/>
              <a:defRPr/>
            </a:pPr>
            <a:r>
              <a:rPr lang="en-US" sz="3600" dirty="0"/>
              <a:t>Reporting of Routine Inspection Results Is Not Required</a:t>
            </a:r>
          </a:p>
          <a:p>
            <a:pPr eaLnBrk="1" fontAlgn="auto" hangingPunct="1">
              <a:spcAft>
                <a:spcPts val="0"/>
              </a:spcAft>
              <a:buClr>
                <a:schemeClr val="accent3"/>
              </a:buClr>
              <a:buFont typeface="Arial" panose="020B0604020202020204" pitchFamily="34" charset="0"/>
              <a:buChar char="•"/>
              <a:defRPr/>
            </a:pPr>
            <a:r>
              <a:rPr lang="en-US" sz="3600" dirty="0"/>
              <a:t>Any Failure of The Engineering Control Must Be Repaired Immediately</a:t>
            </a:r>
          </a:p>
          <a:p>
            <a:pPr eaLnBrk="1" fontAlgn="auto" hangingPunct="1">
              <a:spcAft>
                <a:spcPts val="0"/>
              </a:spcAft>
              <a:buClr>
                <a:schemeClr val="accent3"/>
              </a:buClr>
              <a:buFont typeface="Arial" panose="020B0604020202020204" pitchFamily="34" charset="0"/>
              <a:buChar char="•"/>
              <a:defRPr/>
            </a:pPr>
            <a:r>
              <a:rPr lang="en-US" sz="3600" dirty="0"/>
              <a:t>Failure of an Engineering Control Designed To Prevent Migration of Ground Water Must Be Reported and Repaired Immediately</a:t>
            </a:r>
          </a:p>
          <a:p>
            <a:pPr marL="274320" indent="-274320" eaLnBrk="1" fontAlgn="auto" hangingPunct="1">
              <a:spcAft>
                <a:spcPts val="0"/>
              </a:spcAft>
              <a:buClr>
                <a:schemeClr val="accent3"/>
              </a:buClr>
              <a:buFont typeface="Wingdings 2"/>
              <a:buChar char=""/>
              <a:defRPr/>
            </a:pPr>
            <a:endParaRPr lang="en-US" dirty="0"/>
          </a:p>
        </p:txBody>
      </p:sp>
    </p:spTree>
    <p:extLst>
      <p:ext uri="{BB962C8B-B14F-4D97-AF65-F5344CB8AC3E}">
        <p14:creationId xmlns:p14="http://schemas.microsoft.com/office/powerpoint/2010/main" val="28576702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09600" y="-5316"/>
            <a:ext cx="9067800" cy="1143000"/>
          </a:xfrm>
        </p:spPr>
        <p:txBody>
          <a:bodyPr>
            <a:normAutofit/>
          </a:bodyPr>
          <a:lstStyle/>
          <a:p>
            <a:pPr eaLnBrk="1" hangingPunct="1"/>
            <a:r>
              <a:rPr lang="en-US" altLang="en-US" sz="3200" dirty="0"/>
              <a:t>Engineering Control Maintenance Plans </a:t>
            </a:r>
          </a:p>
        </p:txBody>
      </p:sp>
      <p:sp>
        <p:nvSpPr>
          <p:cNvPr id="30723" name="Content Placeholder 2"/>
          <p:cNvSpPr>
            <a:spLocks noGrp="1"/>
          </p:cNvSpPr>
          <p:nvPr>
            <p:ph idx="1"/>
          </p:nvPr>
        </p:nvSpPr>
        <p:spPr>
          <a:xfrm>
            <a:off x="381000" y="1981200"/>
            <a:ext cx="8534400" cy="4724400"/>
          </a:xfrm>
        </p:spPr>
        <p:txBody>
          <a:bodyPr/>
          <a:lstStyle/>
          <a:p>
            <a:pPr eaLnBrk="1" hangingPunct="1">
              <a:defRPr/>
            </a:pPr>
            <a:r>
              <a:rPr lang="en-US" dirty="0"/>
              <a:t>Will Be Summarized In The Site Rehabilitation Completion Order (SRCO)</a:t>
            </a:r>
          </a:p>
          <a:p>
            <a:pPr marL="0" indent="0" eaLnBrk="1" hangingPunct="1">
              <a:buFont typeface="Wingdings 2" pitchFamily="18" charset="2"/>
              <a:buNone/>
              <a:defRPr/>
            </a:pPr>
            <a:endParaRPr lang="en-US" dirty="0"/>
          </a:p>
          <a:p>
            <a:pPr eaLnBrk="1" hangingPunct="1">
              <a:defRPr/>
            </a:pPr>
            <a:r>
              <a:rPr lang="en-US" dirty="0"/>
              <a:t>Included As An Attachment To the Restrictive Covenant</a:t>
            </a:r>
          </a:p>
          <a:p>
            <a:pPr eaLnBrk="1" hangingPunct="1">
              <a:defRPr/>
            </a:pPr>
            <a:endParaRPr lang="en-US" dirty="0"/>
          </a:p>
        </p:txBody>
      </p:sp>
    </p:spTree>
    <p:extLst>
      <p:ext uri="{BB962C8B-B14F-4D97-AF65-F5344CB8AC3E}">
        <p14:creationId xmlns:p14="http://schemas.microsoft.com/office/powerpoint/2010/main" val="31480749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age of asphalt surf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253092"/>
            <a:ext cx="6934200" cy="517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Impervious Surface?</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086869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age of asphalt surf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4" y="1066800"/>
            <a:ext cx="8119697" cy="540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Impervious Surface?</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37908893"/>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FDEP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4.xml><?xml version="1.0" encoding="utf-8"?>
<a:theme xmlns:a="http://schemas.openxmlformats.org/drawingml/2006/main" name="1_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5.xml><?xml version="1.0" encoding="utf-8"?>
<a:theme xmlns:a="http://schemas.openxmlformats.org/drawingml/2006/main" name="2_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6.xml><?xml version="1.0" encoding="utf-8"?>
<a:theme xmlns:a="http://schemas.openxmlformats.org/drawingml/2006/main" name="1_FDEP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FDEP Logo</Template>
  <TotalTime>3775</TotalTime>
  <Words>6903</Words>
  <Application>Microsoft Office PowerPoint</Application>
  <PresentationFormat>On-screen Show (4:3)</PresentationFormat>
  <Paragraphs>1492</Paragraphs>
  <Slides>231</Slides>
  <Notes>21</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231</vt:i4>
      </vt:variant>
    </vt:vector>
  </HeadingPairs>
  <TitlesOfParts>
    <vt:vector size="249" baseType="lpstr">
      <vt:lpstr>Arial</vt:lpstr>
      <vt:lpstr>Arial Black</vt:lpstr>
      <vt:lpstr>Book Antiqua</vt:lpstr>
      <vt:lpstr>Calibri</vt:lpstr>
      <vt:lpstr>Calibri Light</vt:lpstr>
      <vt:lpstr>Century Gothic</vt:lpstr>
      <vt:lpstr>Courier New</vt:lpstr>
      <vt:lpstr>Monotype Sorts</vt:lpstr>
      <vt:lpstr>Times New Roman</vt:lpstr>
      <vt:lpstr>Wingdings</vt:lpstr>
      <vt:lpstr>Wingdings 2</vt:lpstr>
      <vt:lpstr>FDEP Logo</vt:lpstr>
      <vt:lpstr>Vapor Trail</vt:lpstr>
      <vt:lpstr>Celestial</vt:lpstr>
      <vt:lpstr>1_Celestial</vt:lpstr>
      <vt:lpstr>2_Celestial</vt:lpstr>
      <vt:lpstr>1_FDEP Logo</vt:lpstr>
      <vt:lpstr>Acrobat Document</vt:lpstr>
      <vt:lpstr>Petroleum Restoration Program Site Managers Workshop Orlando, Florida March 25 – 26, 2014</vt:lpstr>
      <vt:lpstr>INTRODUCTION AND WELCOME DAY 2</vt:lpstr>
      <vt:lpstr>ATCs – RCI, Direct Assign and the spi</vt:lpstr>
      <vt:lpstr>SOW/SPI Development to Assignment</vt:lpstr>
      <vt:lpstr>Assignment to Purchase Order </vt:lpstr>
      <vt:lpstr>SPI – Schedule of Pay Items workbook</vt:lpstr>
      <vt:lpstr>QUESTIONS ???</vt:lpstr>
      <vt:lpstr>MFMP Buyer</vt:lpstr>
      <vt:lpstr>MFMP Sourcing 3.0 (eQuote)</vt:lpstr>
      <vt:lpstr>Buyer vs Sourcing 3.0</vt:lpstr>
      <vt:lpstr>Purchase Requisition Approval </vt:lpstr>
      <vt:lpstr>PR Site Manager Approval</vt:lpstr>
      <vt:lpstr>Receipt of Ariba Email and Access to Purchase Requisition </vt:lpstr>
      <vt:lpstr>Log into MFMP Buyer</vt:lpstr>
      <vt:lpstr>Review Purchase Requisition</vt:lpstr>
      <vt:lpstr>Review Scope of Work &amp; Rate Sheet</vt:lpstr>
      <vt:lpstr>Approve Purchase Requisition</vt:lpstr>
      <vt:lpstr>Delegation of Authority</vt:lpstr>
      <vt:lpstr>Click the Preferences Tab</vt:lpstr>
      <vt:lpstr>Select Delegate Authority from the drop down menu</vt:lpstr>
      <vt:lpstr>Fill out the all appropriate areas</vt:lpstr>
      <vt:lpstr>View the approval flow</vt:lpstr>
      <vt:lpstr>Questions</vt:lpstr>
      <vt:lpstr>Guidance, Activities, deliverables and submittals</vt:lpstr>
      <vt:lpstr>What Comes Next???</vt:lpstr>
      <vt:lpstr>Site Management  What Guidance Do I Follow?  </vt:lpstr>
      <vt:lpstr>Purchase Order</vt:lpstr>
      <vt:lpstr>eQuote – 57 LSA and 5 WA</vt:lpstr>
      <vt:lpstr>ITB – 12 RAC, O&amp;M, PT</vt:lpstr>
      <vt:lpstr>ITN – ATC – DA/RCI</vt:lpstr>
      <vt:lpstr>STCM    OCULUS</vt:lpstr>
      <vt:lpstr>Forthcoming Guidance</vt:lpstr>
      <vt:lpstr>QUESTIONS???</vt:lpstr>
      <vt:lpstr> </vt:lpstr>
      <vt:lpstr>Change Orders – Informal</vt:lpstr>
      <vt:lpstr>Change Orders – Formal</vt:lpstr>
      <vt:lpstr>Change Orders – Formal</vt:lpstr>
      <vt:lpstr>Request for Change Form</vt:lpstr>
      <vt:lpstr>DELIVERABLES</vt:lpstr>
      <vt:lpstr>INVOICE PROCESS</vt:lpstr>
      <vt:lpstr>INVOICE PROCESS</vt:lpstr>
      <vt:lpstr>Questions???</vt:lpstr>
      <vt:lpstr>STCM </vt:lpstr>
      <vt:lpstr>Now Available in STCM</vt:lpstr>
      <vt:lpstr>Now Available in STCM</vt:lpstr>
      <vt:lpstr>Now Available in STCM</vt:lpstr>
      <vt:lpstr>Coming Soon to STCM</vt:lpstr>
      <vt:lpstr>Report and Discharge Association</vt:lpstr>
      <vt:lpstr>Reports and Discharges</vt:lpstr>
      <vt:lpstr>PAC and PCPP Ceiling Information</vt:lpstr>
      <vt:lpstr>OCULUS Lookup</vt:lpstr>
      <vt:lpstr>PRP Competitive Procurement Webpage</vt:lpstr>
      <vt:lpstr>RCI Encumbrance Balance </vt:lpstr>
      <vt:lpstr>Automated Data Processing Tool</vt:lpstr>
      <vt:lpstr>Questions</vt:lpstr>
      <vt:lpstr>Site Conceptual Model</vt:lpstr>
      <vt:lpstr>The Site Conceptual Model</vt:lpstr>
      <vt:lpstr>The Site Conceptual Model</vt:lpstr>
      <vt:lpstr>The Site Conceptual Model</vt:lpstr>
      <vt:lpstr>The Site Conceptual Model</vt:lpstr>
      <vt:lpstr>The Site Conceptual Model</vt:lpstr>
      <vt:lpstr>The Site Conceptual Model</vt:lpstr>
      <vt:lpstr>Remedial Strategies</vt:lpstr>
      <vt:lpstr>Remedial Strategies</vt:lpstr>
      <vt:lpstr>Remedial Strategies</vt:lpstr>
      <vt:lpstr>No More Alternative Procedures</vt:lpstr>
      <vt:lpstr>Interim Groundwater Remediation</vt:lpstr>
      <vt:lpstr>Design Questions</vt:lpstr>
      <vt:lpstr>Questions</vt:lpstr>
      <vt:lpstr>Risk Based Closure Options </vt:lpstr>
      <vt:lpstr>No Further Action Options</vt:lpstr>
      <vt:lpstr>No Further Action Options</vt:lpstr>
      <vt:lpstr>Contaminated Site Closure Goals</vt:lpstr>
      <vt:lpstr>Criteria for No Further Action Options: </vt:lpstr>
      <vt:lpstr>Criteria for No Further Action Options: </vt:lpstr>
      <vt:lpstr>Criteria for No Further Action Options: </vt:lpstr>
      <vt:lpstr>Criteria for No Further Action Options: </vt:lpstr>
      <vt:lpstr>Criteria for No Further Action Options</vt:lpstr>
      <vt:lpstr>Criteria for No Further Action Options</vt:lpstr>
      <vt:lpstr>RBCA Tools for RMOs  </vt:lpstr>
      <vt:lpstr>RBCA Tools for RMOs</vt:lpstr>
      <vt:lpstr>RBCA Tools for RMOs</vt:lpstr>
      <vt:lpstr>Examples From 62-777, F.A.C., Table II:</vt:lpstr>
      <vt:lpstr>Risk Management Option - Level II</vt:lpstr>
      <vt:lpstr>Most Often Used At Sites Where:</vt:lpstr>
      <vt:lpstr>Large Diameter Auger</vt:lpstr>
      <vt:lpstr>Filling in Excavation</vt:lpstr>
      <vt:lpstr>Remediation System Compound</vt:lpstr>
      <vt:lpstr>Proposals For RMO II Should Address Ground Water:</vt:lpstr>
      <vt:lpstr>Engineering Controls For  Ground Water</vt:lpstr>
      <vt:lpstr>Slurry Walls </vt:lpstr>
      <vt:lpstr>Proposals For RMO II Should Address All Contaminated Soil</vt:lpstr>
      <vt:lpstr>Proposals For RMO II Should Address All Contaminated Soil</vt:lpstr>
      <vt:lpstr>Engineering Controls For Soil</vt:lpstr>
      <vt:lpstr>An Engineering Control Maintenance Plan Is Required </vt:lpstr>
      <vt:lpstr>Engineering Control Maintenance Plans </vt:lpstr>
      <vt:lpstr>Engineering Control Maintenance Plans </vt:lpstr>
      <vt:lpstr>Impervious Surface?</vt:lpstr>
      <vt:lpstr>Impervious Surface?</vt:lpstr>
      <vt:lpstr>Things To Remember</vt:lpstr>
      <vt:lpstr>Deed Restrictions</vt:lpstr>
      <vt:lpstr>Questions?</vt:lpstr>
      <vt:lpstr>Low-Scored Site Initiative (LSSI)</vt:lpstr>
      <vt:lpstr>LSSI REQUIREMENTS</vt:lpstr>
      <vt:lpstr>What’s New with LSSI?</vt:lpstr>
      <vt:lpstr>LSSI OUTCOMES</vt:lpstr>
      <vt:lpstr>LSSI Status (Completed Assessments) </vt:lpstr>
      <vt:lpstr>Questions</vt:lpstr>
      <vt:lpstr>Institutional Control Approval Process</vt:lpstr>
      <vt:lpstr>Institutional Control Procedures Guidance</vt:lpstr>
      <vt:lpstr>When Is An Institutional Control Needed?</vt:lpstr>
      <vt:lpstr>Institutional Control Package</vt:lpstr>
      <vt:lpstr>Institutional Control Package</vt:lpstr>
      <vt:lpstr>Institutional Control Package</vt:lpstr>
      <vt:lpstr>Institutional Control Process</vt:lpstr>
      <vt:lpstr> Chapter 376, F.S.</vt:lpstr>
      <vt:lpstr>What Can We Pay For? </vt:lpstr>
      <vt:lpstr>What Can We Not We Pay For? </vt:lpstr>
      <vt:lpstr>Most Common Problems</vt:lpstr>
      <vt:lpstr>Engineering Control Maintenance Plan</vt:lpstr>
      <vt:lpstr>Engineering Control Maintenance Plan</vt:lpstr>
      <vt:lpstr>Institutional Control Registry</vt:lpstr>
      <vt:lpstr>FDOT/FDEP MOU – The Latest</vt:lpstr>
      <vt:lpstr>MOU Summary</vt:lpstr>
      <vt:lpstr>Process In Draft MOU  </vt:lpstr>
      <vt:lpstr>Other Issues</vt:lpstr>
      <vt:lpstr>QUESTIONS</vt:lpstr>
      <vt:lpstr>Petroleum Restoration Program Closure Sampling</vt:lpstr>
      <vt:lpstr>Closure Sampling </vt:lpstr>
      <vt:lpstr>Closure Sampling </vt:lpstr>
      <vt:lpstr>Closure Sampling </vt:lpstr>
      <vt:lpstr>Closure Sampling </vt:lpstr>
      <vt:lpstr>Closure Sampling </vt:lpstr>
      <vt:lpstr>Closure Sampling </vt:lpstr>
      <vt:lpstr>Questions?</vt:lpstr>
      <vt:lpstr>Cost Share Cleanup Programs</vt:lpstr>
      <vt:lpstr>PACs</vt:lpstr>
      <vt:lpstr>PACs (cont.)</vt:lpstr>
      <vt:lpstr>PACs (cont.)</vt:lpstr>
      <vt:lpstr>Next PAC Application Period</vt:lpstr>
      <vt:lpstr>PCPPs</vt:lpstr>
      <vt:lpstr>PCPPs (cont.)</vt:lpstr>
      <vt:lpstr>SRFA</vt:lpstr>
      <vt:lpstr>SRFA</vt:lpstr>
      <vt:lpstr>SRFA</vt:lpstr>
      <vt:lpstr>SRFA Agreements</vt:lpstr>
      <vt:lpstr>Questions Regarding SRFAs</vt:lpstr>
      <vt:lpstr>QUESTONS</vt:lpstr>
      <vt:lpstr>Assessing With Purpose</vt:lpstr>
      <vt:lpstr>Field Inspection Manual</vt:lpstr>
      <vt:lpstr>Field Inspection</vt:lpstr>
      <vt:lpstr>Field Inspection</vt:lpstr>
      <vt:lpstr>Field Inspection</vt:lpstr>
      <vt:lpstr>Field Inspection</vt:lpstr>
      <vt:lpstr>Field Inspection</vt:lpstr>
      <vt:lpstr>Field Inspection</vt:lpstr>
      <vt:lpstr>Field Inspection</vt:lpstr>
      <vt:lpstr>COMMUNICATION</vt:lpstr>
      <vt:lpstr>QUESTIONS</vt:lpstr>
      <vt:lpstr>Remediation </vt:lpstr>
      <vt:lpstr>PURPOSE</vt:lpstr>
      <vt:lpstr>COMMUNICATION</vt:lpstr>
      <vt:lpstr>STRATEGY</vt:lpstr>
      <vt:lpstr>THE INSPECTION PROGRAM WILL</vt:lpstr>
      <vt:lpstr>Remediation</vt:lpstr>
      <vt:lpstr>SYSTEMS INSPECTIONS</vt:lpstr>
      <vt:lpstr>What Makes Up a “System”</vt:lpstr>
      <vt:lpstr>What Type of Systems Require Remedial Equipment</vt:lpstr>
      <vt:lpstr>Systems</vt:lpstr>
      <vt:lpstr>Systems</vt:lpstr>
      <vt:lpstr>Electric Submersible Extraction Pump</vt:lpstr>
      <vt:lpstr>Electric Submersible</vt:lpstr>
      <vt:lpstr>Pneumatic – Submersible</vt:lpstr>
      <vt:lpstr>Pneumatic –Double Diaphragm</vt:lpstr>
      <vt:lpstr>Diaphragm Pumps</vt:lpstr>
      <vt:lpstr>Surface Centrifugal Pumps</vt:lpstr>
      <vt:lpstr>Jet Pump</vt:lpstr>
      <vt:lpstr>Systems</vt:lpstr>
      <vt:lpstr>Systems</vt:lpstr>
      <vt:lpstr>Systems</vt:lpstr>
      <vt:lpstr>Systems</vt:lpstr>
      <vt:lpstr>Ground Water Treatment - Air Strippers</vt:lpstr>
      <vt:lpstr>Air Stripping Tower</vt:lpstr>
      <vt:lpstr>Stacked Tray</vt:lpstr>
      <vt:lpstr>Diffused</vt:lpstr>
      <vt:lpstr>Minor Components</vt:lpstr>
      <vt:lpstr>Flow Meters</vt:lpstr>
      <vt:lpstr>Transfer Pumps</vt:lpstr>
      <vt:lpstr>Progressive Cavity</vt:lpstr>
      <vt:lpstr>Multi Stage</vt:lpstr>
      <vt:lpstr>Multi Stage</vt:lpstr>
      <vt:lpstr>Level Controls</vt:lpstr>
      <vt:lpstr>Level Controls</vt:lpstr>
      <vt:lpstr>Another Configuration</vt:lpstr>
      <vt:lpstr>OWS</vt:lpstr>
      <vt:lpstr>Soil Vapor Extraction</vt:lpstr>
      <vt:lpstr>Blowers</vt:lpstr>
      <vt:lpstr>Typical Regenerative Blower</vt:lpstr>
      <vt:lpstr>Dual System</vt:lpstr>
      <vt:lpstr>Typical PD Blower</vt:lpstr>
      <vt:lpstr>Another View</vt:lpstr>
      <vt:lpstr>Once more</vt:lpstr>
      <vt:lpstr>Centrifugal</vt:lpstr>
      <vt:lpstr>Off-gas Treatment</vt:lpstr>
      <vt:lpstr>Carbon Canisters</vt:lpstr>
      <vt:lpstr>Carbon comes in all sizes</vt:lpstr>
      <vt:lpstr>Catalytic Oxidizer</vt:lpstr>
      <vt:lpstr>Thermal Oxidizer</vt:lpstr>
      <vt:lpstr>Minor Components</vt:lpstr>
      <vt:lpstr>Flow Meters</vt:lpstr>
      <vt:lpstr>Direct Read</vt:lpstr>
      <vt:lpstr>Rotometer Style</vt:lpstr>
      <vt:lpstr>Differential Pressure</vt:lpstr>
      <vt:lpstr>Differential Pressure</vt:lpstr>
      <vt:lpstr>Inlet Filter, Silencer</vt:lpstr>
      <vt:lpstr>Air Sparging</vt:lpstr>
      <vt:lpstr>Air Sparge Compressors</vt:lpstr>
      <vt:lpstr>Air Sparge System</vt:lpstr>
      <vt:lpstr>Small AS Compressor</vt:lpstr>
      <vt:lpstr>Larger AS Compressor</vt:lpstr>
      <vt:lpstr>Very Large AS Compressor</vt:lpstr>
      <vt:lpstr>Air sparge manifold</vt:lpstr>
      <vt:lpstr>Rotometer Style</vt:lpstr>
      <vt:lpstr>Others</vt:lpstr>
      <vt:lpstr>Biological</vt:lpstr>
      <vt:lpstr>Biological Injections</vt:lpstr>
      <vt:lpstr>Chemical</vt:lpstr>
      <vt:lpstr>Chemical Injection</vt:lpstr>
      <vt:lpstr>Remedial Systems</vt:lpstr>
      <vt:lpstr>Questions???</vt:lpstr>
      <vt:lpstr>PROFESSIONAL ENGINEER ROUND TABLE DISCUSSION</vt:lpstr>
    </vt:vector>
  </TitlesOfParts>
  <Company>Florida Department of Environmental Protection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McGregor_S</dc:creator>
  <cp:lastModifiedBy>Oien, Erik</cp:lastModifiedBy>
  <cp:revision>321</cp:revision>
  <dcterms:created xsi:type="dcterms:W3CDTF">2013-08-05T14:00:14Z</dcterms:created>
  <dcterms:modified xsi:type="dcterms:W3CDTF">2017-02-06T16:58:13Z</dcterms:modified>
</cp:coreProperties>
</file>