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Sharon A," initials="LSA" lastIdx="1" clrIdx="0">
    <p:extLst>
      <p:ext uri="{19B8F6BF-5375-455C-9EA6-DF929625EA0E}">
        <p15:presenceInfo xmlns:p15="http://schemas.microsoft.com/office/powerpoint/2012/main" userId="S-1-5-21-1004336348-1214440339-1801674531-5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89B"/>
    <a:srgbClr val="005C9B"/>
    <a:srgbClr val="01336E"/>
    <a:srgbClr val="00326D"/>
    <a:srgbClr val="005B9A"/>
    <a:srgbClr val="FF6600"/>
    <a:srgbClr val="B014BC"/>
    <a:srgbClr val="F2704C"/>
    <a:srgbClr val="015B9A"/>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p:scale>
          <a:sx n="66" d="100"/>
          <a:sy n="66" d="100"/>
        </p:scale>
        <p:origin x="48" y="8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574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88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1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908D4-8876-4D00-A6E1-F6CF1DB3875A}"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107259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908D4-8876-4D00-A6E1-F6CF1DB3875A}"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274458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908D4-8876-4D00-A6E1-F6CF1DB3875A}"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32482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908D4-8876-4D00-A6E1-F6CF1DB3875A}"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21860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908D4-8876-4D00-A6E1-F6CF1DB3875A}" type="datetimeFigureOut">
              <a:rPr lang="en-US" smtClean="0"/>
              <a:pPr/>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26668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908D4-8876-4D00-A6E1-F6CF1DB3875A}" type="datetimeFigureOut">
              <a:rPr lang="en-US" smtClean="0"/>
              <a:pPr/>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93673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908D4-8876-4D00-A6E1-F6CF1DB3875A}" type="datetimeFigureOut">
              <a:rPr lang="en-US" smtClean="0"/>
              <a:pPr/>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607692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908D4-8876-4D00-A6E1-F6CF1DB3875A}"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70224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8A87A34-81AB-432B-8DAE-1953F412C126}" type="datetimeFigureOut">
              <a:rPr lang="en-US" smtClean="0"/>
              <a:t>2/6/2017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8545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908D4-8876-4D00-A6E1-F6CF1DB3875A}"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8371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908D4-8876-4D00-A6E1-F6CF1DB3875A}"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164336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908D4-8876-4D00-A6E1-F6CF1DB3875A}"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204214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669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34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239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7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67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52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389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stretch>
            <a:fillRect/>
          </a:stretch>
        </p:blipFill>
        <p:spPr>
          <a:xfrm>
            <a:off x="0" y="0"/>
            <a:ext cx="12192000" cy="6858000"/>
          </a:xfrm>
          <a:prstGeom prst="rect">
            <a:avLst/>
          </a:prstGeom>
        </p:spPr>
      </p:pic>
      <p:pic>
        <p:nvPicPr>
          <p:cNvPr id="8" name="Picture 7" descr="DEP_color_logo white text[Converted].png"/>
          <p:cNvPicPr>
            <a:picLocks noChangeAspect="1"/>
          </p:cNvPicPr>
          <p:nvPr/>
        </p:nvPicPr>
        <p:blipFill>
          <a:blip r:embed="rId14" cstate="print"/>
          <a:stretch>
            <a:fillRect/>
          </a:stretch>
        </p:blipFill>
        <p:spPr>
          <a:xfrm>
            <a:off x="304800" y="191380"/>
            <a:ext cx="1320800" cy="646821"/>
          </a:xfrm>
          <a:prstGeom prst="rect">
            <a:avLst/>
          </a:prstGeom>
        </p:spPr>
      </p:pic>
      <p:sp>
        <p:nvSpPr>
          <p:cNvPr id="2" name="Title Placeholder 1"/>
          <p:cNvSpPr>
            <a:spLocks noGrp="1"/>
          </p:cNvSpPr>
          <p:nvPr>
            <p:ph type="title"/>
          </p:nvPr>
        </p:nvSpPr>
        <p:spPr>
          <a:xfrm>
            <a:off x="1117600" y="0"/>
            <a:ext cx="1046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492876"/>
            <a:ext cx="2844800" cy="365125"/>
          </a:xfrm>
          <a:prstGeom prst="rect">
            <a:avLst/>
          </a:prstGeom>
        </p:spPr>
        <p:txBody>
          <a:bodyPr vert="horz" lIns="91440" tIns="45720" rIns="91440" bIns="45720" rtlCol="0" anchor="ctr"/>
          <a:lstStyle>
            <a:lvl1pPr algn="l">
              <a:defRPr sz="1200">
                <a:solidFill>
                  <a:schemeClr val="bg1"/>
                </a:solidFill>
              </a:defRPr>
            </a:lvl1pPr>
          </a:lstStyle>
          <a:p>
            <a:fld id="{48A87A34-81AB-432B-8DAE-1953F412C126}" type="datetimeFigureOut">
              <a:rPr lang="en-US" smtClean="0"/>
              <a:pPr/>
              <a:t>2/6/2017</a:t>
            </a:fld>
            <a:endParaRPr lang="en-US" dirty="0"/>
          </a:p>
        </p:txBody>
      </p:sp>
      <p:sp>
        <p:nvSpPr>
          <p:cNvPr id="5" name="Footer Placeholder 4"/>
          <p:cNvSpPr>
            <a:spLocks noGrp="1"/>
          </p:cNvSpPr>
          <p:nvPr>
            <p:ph type="ftr" sz="quarter" idx="3"/>
          </p:nvPr>
        </p:nvSpPr>
        <p:spPr>
          <a:xfrm>
            <a:off x="4165600" y="6492876"/>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20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0875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5200" y="1371600"/>
            <a:ext cx="10160000" cy="838200"/>
          </a:xfrm>
          <a:prstGeom prst="rect">
            <a:avLst/>
          </a:prstGeom>
        </p:spPr>
        <p:txBody>
          <a:bodyPr vert="horz" lIns="91440" tIns="45720" rIns="91440" bIns="45720" rtlCol="0" anchor="ctr">
            <a:normAutofit/>
          </a:bodyPr>
          <a:lstStyle/>
          <a:p>
            <a:r>
              <a:rPr lang="en-US" dirty="0"/>
              <a:t>Office of Communications</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908D4-8876-4D00-A6E1-F6CF1DB3875A}" type="datetimeFigureOut">
              <a:rPr lang="en-US" smtClean="0"/>
              <a:pPr/>
              <a:t>2/6/2017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B8C62-DC19-4F22-B220-C15C14356F5C}" type="slidenum">
              <a:rPr lang="en-US" smtClean="0"/>
              <a:pPr/>
              <a:t>‹#›</a:t>
            </a:fld>
            <a:endParaRPr lang="en-US"/>
          </a:p>
        </p:txBody>
      </p:sp>
    </p:spTree>
    <p:extLst>
      <p:ext uri="{BB962C8B-B14F-4D97-AF65-F5344CB8AC3E}">
        <p14:creationId xmlns:p14="http://schemas.microsoft.com/office/powerpoint/2010/main" val="25518879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0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Schedule%20of%20Pay%20Items.xls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file:///\\tlhedms\bpss\BPSS\Account_Center\_COMMON\BPSS_ACCOUNTING\Old%20Stuff\Invoice%20Training\MFMP%20Invoice%20training_July%202014\Schedule%20of%20Pay%20Items.xls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ppprod.dep.state.fl.us/www_stcm/reports/contractor_wo_ta_invoice_p.asp" TargetMode="External"/><Relationship Id="rId7" Type="http://schemas.openxmlformats.org/officeDocument/2006/relationships/hyperlink" Target="Sample%20PO_AAB38A.pdf" TargetMode="External"/><Relationship Id="rId2" Type="http://schemas.openxmlformats.org/officeDocument/2006/relationships/hyperlink" Target="https://vendor.myfloridamarketplace.com/vms-web/spring/login;jsessionid=7FB2237B200EEA17218615779705D226.jvm2?execution=e1s1" TargetMode="Externa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hyperlink" Target="https://buyer.myfloridamarketplace.com/Buyer/Main" TargetMode="External"/><Relationship Id="rId4" Type="http://schemas.openxmlformats.org/officeDocument/2006/relationships/hyperlink" Target="http://flair.dbf.state.fl.us/dispub2/cvnhphst.ht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haron.A.Lee@dep.state.fl.us" TargetMode="External"/><Relationship Id="rId7" Type="http://schemas.openxmlformats.org/officeDocument/2006/relationships/image" Target="../media/image21.png"/><Relationship Id="rId2" Type="http://schemas.openxmlformats.org/officeDocument/2006/relationships/hyperlink" Target="https://vendor.myfloridamarketplace.com/vms-web/spring/login;jsessionid=7FB2237B200EEA17218615779705D226.jvm2?execution=e1s1" TargetMode="External"/><Relationship Id="rId1" Type="http://schemas.openxmlformats.org/officeDocument/2006/relationships/slideLayout" Target="../slideLayouts/slideLayout2.xml"/><Relationship Id="rId6" Type="http://schemas.openxmlformats.org/officeDocument/2006/relationships/hyperlink" Target="mailto:Derrick.Woodward@dep.state.fl.us" TargetMode="External"/><Relationship Id="rId5" Type="http://schemas.openxmlformats.org/officeDocument/2006/relationships/hyperlink" Target="mailto:Deborah.Harbison@dep.state.fl.us" TargetMode="External"/><Relationship Id="rId4" Type="http://schemas.openxmlformats.org/officeDocument/2006/relationships/hyperlink" Target="mailto:Lauren.Mackey@dep.state.fl.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tlhedms\bpss\BPSS\Account_Center\_COMMON\BPSS_ACCOUNTING\Old%20Stuff\Invoice%20Training\MFMP%20Invoice%20training_July%202014\Rounding%20Correction%20Screenshots.docx" TargetMode="External"/><Relationship Id="rId1" Type="http://schemas.openxmlformats.org/officeDocument/2006/relationships/slideLayout" Target="../slideLayouts/slideLayout2.xml"/><Relationship Id="rId4" Type="http://schemas.openxmlformats.org/officeDocument/2006/relationships/image" Target="cid:image005.jpg@01CF960B.6239420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file:///\\tlhedms\bpss\BPSS\Account_Center\_COMMON\BPSS_ACCOUNTING\Old%20Stuff\Invoice%20Training\MFMP%20Invoice%20training_July%202014\Schedule%20of%20Pay%20Items.xlsm" TargetMode="External"/><Relationship Id="rId2" Type="http://schemas.openxmlformats.org/officeDocument/2006/relationships/hyperlink" Target="Schedule%20of%20Pay%20Items.xls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file:///\\tlhedms\bpss\BPSS\Account_Center\_COMMON\BPSS_ACCOUNTING\Old%20Stuff\Invoice%20Training\MFMP%20Invoice%20training_July%202014\Schedule%20of%20Pay%20Items.xls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file:///\\tlhedms\bpss\BPSS\Account_Center\_COMMON\BPSS_ACCOUNTING\Old%20Stuff\Invoice%20Training\MFMP%20Invoice%20training_July%202014\Schedule%20of%20Pay%20Items.xl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587" y="1704253"/>
            <a:ext cx="8791575" cy="2387600"/>
          </a:xfrm>
        </p:spPr>
        <p:txBody>
          <a:bodyPr/>
          <a:lstStyle/>
          <a:p>
            <a:pPr algn="ctr"/>
            <a:r>
              <a:rPr lang="en-US" dirty="0">
                <a:solidFill>
                  <a:srgbClr val="01336E"/>
                </a:solidFill>
              </a:rPr>
              <a:t>PRP Purchase Order Invoice Processing </a:t>
            </a:r>
          </a:p>
        </p:txBody>
      </p:sp>
      <p:sp>
        <p:nvSpPr>
          <p:cNvPr id="4" name="TextBox 3"/>
          <p:cNvSpPr txBox="1"/>
          <p:nvPr/>
        </p:nvSpPr>
        <p:spPr>
          <a:xfrm>
            <a:off x="4747991" y="5031824"/>
            <a:ext cx="1615863" cy="369332"/>
          </a:xfrm>
          <a:prstGeom prst="rect">
            <a:avLst/>
          </a:prstGeom>
          <a:noFill/>
        </p:spPr>
        <p:txBody>
          <a:bodyPr wrap="square" rtlCol="0">
            <a:spAutoFit/>
          </a:bodyPr>
          <a:lstStyle/>
          <a:p>
            <a:r>
              <a:rPr lang="en-US" dirty="0">
                <a:solidFill>
                  <a:srgbClr val="01336E"/>
                </a:solidFill>
              </a:rPr>
              <a:t>August 6, 2014</a:t>
            </a:r>
          </a:p>
        </p:txBody>
      </p:sp>
      <p:sp>
        <p:nvSpPr>
          <p:cNvPr id="5" name="TextBox 4"/>
          <p:cNvSpPr txBox="1"/>
          <p:nvPr/>
        </p:nvSpPr>
        <p:spPr>
          <a:xfrm>
            <a:off x="3563316" y="3892522"/>
            <a:ext cx="4180115" cy="646331"/>
          </a:xfrm>
          <a:prstGeom prst="rect">
            <a:avLst/>
          </a:prstGeom>
          <a:noFill/>
        </p:spPr>
        <p:txBody>
          <a:bodyPr wrap="square" rtlCol="0">
            <a:spAutoFit/>
          </a:bodyPr>
          <a:lstStyle/>
          <a:p>
            <a:pPr algn="ctr"/>
            <a:r>
              <a:rPr lang="en-US" dirty="0">
                <a:solidFill>
                  <a:srgbClr val="01336E"/>
                </a:solidFill>
              </a:rPr>
              <a:t>Sharon Lee - PRP Accounting </a:t>
            </a:r>
          </a:p>
          <a:p>
            <a:pPr algn="ctr"/>
            <a:r>
              <a:rPr lang="en-US" dirty="0">
                <a:solidFill>
                  <a:srgbClr val="01336E"/>
                </a:solidFill>
              </a:rPr>
              <a:t>Lauren Mackey - PRP Accounting (York) </a:t>
            </a:r>
          </a:p>
        </p:txBody>
      </p:sp>
    </p:spTree>
    <p:extLst>
      <p:ext uri="{BB962C8B-B14F-4D97-AF65-F5344CB8AC3E}">
        <p14:creationId xmlns:p14="http://schemas.microsoft.com/office/powerpoint/2010/main" val="315603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35" y="2796855"/>
            <a:ext cx="5702021" cy="713460"/>
          </a:xfrm>
        </p:spPr>
        <p:txBody>
          <a:bodyPr>
            <a:normAutofit fontScale="90000"/>
          </a:bodyPr>
          <a:lstStyle/>
          <a:p>
            <a:pPr algn="ctr"/>
            <a:r>
              <a:rPr lang="en-US" dirty="0">
                <a:solidFill>
                  <a:srgbClr val="005A99"/>
                </a:solidFill>
              </a:rPr>
              <a:t> </a:t>
            </a:r>
            <a:r>
              <a:rPr lang="en-US" sz="4000" cap="none" dirty="0">
                <a:solidFill>
                  <a:srgbClr val="005A99"/>
                </a:solidFill>
              </a:rPr>
              <a:t>Release Of Claims Form </a:t>
            </a:r>
            <a:endParaRPr lang="en-US" sz="4000" dirty="0">
              <a:solidFill>
                <a:srgbClr val="005A99"/>
              </a:solidFill>
            </a:endParaRPr>
          </a:p>
        </p:txBody>
      </p:sp>
      <p:pic>
        <p:nvPicPr>
          <p:cNvPr id="10" name="Content Placeholder 9" descr="MFMP Purchase Order Affidavit/Release of Claims Form"/>
          <p:cNvPicPr>
            <a:picLocks noGrp="1" noChangeAspect="1"/>
          </p:cNvPicPr>
          <p:nvPr>
            <p:ph idx="1"/>
          </p:nvPr>
        </p:nvPicPr>
        <p:blipFill>
          <a:blip r:embed="rId2"/>
          <a:stretch>
            <a:fillRect/>
          </a:stretch>
        </p:blipFill>
        <p:spPr>
          <a:xfrm>
            <a:off x="6751875" y="138563"/>
            <a:ext cx="5106479" cy="6600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rot="20774874">
            <a:off x="306960" y="1530346"/>
            <a:ext cx="3030926" cy="584775"/>
          </a:xfrm>
          <a:prstGeom prst="rect">
            <a:avLst/>
          </a:prstGeom>
          <a:noFill/>
        </p:spPr>
        <p:txBody>
          <a:bodyPr wrap="square" rtlCol="0">
            <a:spAutoFit/>
          </a:bodyPr>
          <a:lstStyle/>
          <a:p>
            <a:r>
              <a:rPr lang="en-US" sz="3200" dirty="0">
                <a:solidFill>
                  <a:srgbClr val="7030A0"/>
                </a:solidFill>
                <a:latin typeface="Imprint MT Shadow" panose="04020605060303030202" pitchFamily="82" charset="0"/>
              </a:rPr>
              <a:t>Final Invoice ?</a:t>
            </a:r>
          </a:p>
        </p:txBody>
      </p:sp>
      <p:sp>
        <p:nvSpPr>
          <p:cNvPr id="5" name="TextBox 4"/>
          <p:cNvSpPr txBox="1"/>
          <p:nvPr/>
        </p:nvSpPr>
        <p:spPr>
          <a:xfrm rot="723319">
            <a:off x="3471563" y="1601523"/>
            <a:ext cx="3030926" cy="584775"/>
          </a:xfrm>
          <a:prstGeom prst="rect">
            <a:avLst/>
          </a:prstGeom>
          <a:noFill/>
        </p:spPr>
        <p:txBody>
          <a:bodyPr wrap="square" rtlCol="0">
            <a:spAutoFit/>
          </a:bodyPr>
          <a:lstStyle/>
          <a:p>
            <a:r>
              <a:rPr lang="en-US" sz="3200" dirty="0">
                <a:solidFill>
                  <a:srgbClr val="7030A0"/>
                </a:solidFill>
                <a:latin typeface="Imprint MT Shadow" panose="04020605060303030202" pitchFamily="82" charset="0"/>
              </a:rPr>
              <a:t>Final Invoice ?</a:t>
            </a:r>
          </a:p>
        </p:txBody>
      </p:sp>
      <p:sp>
        <p:nvSpPr>
          <p:cNvPr id="11" name="TextBox 10"/>
          <p:cNvSpPr txBox="1"/>
          <p:nvPr/>
        </p:nvSpPr>
        <p:spPr>
          <a:xfrm rot="20839396">
            <a:off x="3391174" y="4178756"/>
            <a:ext cx="3030926" cy="584775"/>
          </a:xfrm>
          <a:prstGeom prst="rect">
            <a:avLst/>
          </a:prstGeom>
          <a:noFill/>
        </p:spPr>
        <p:txBody>
          <a:bodyPr wrap="square" rtlCol="0">
            <a:spAutoFit/>
          </a:bodyPr>
          <a:lstStyle/>
          <a:p>
            <a:r>
              <a:rPr lang="en-US" sz="3200" dirty="0">
                <a:solidFill>
                  <a:srgbClr val="7030A0"/>
                </a:solidFill>
                <a:latin typeface="Imprint MT Shadow" panose="04020605060303030202" pitchFamily="82" charset="0"/>
              </a:rPr>
              <a:t>Final Invoice ?</a:t>
            </a:r>
          </a:p>
        </p:txBody>
      </p:sp>
      <p:sp>
        <p:nvSpPr>
          <p:cNvPr id="12" name="TextBox 11"/>
          <p:cNvSpPr txBox="1"/>
          <p:nvPr/>
        </p:nvSpPr>
        <p:spPr>
          <a:xfrm rot="723319">
            <a:off x="286267" y="4253464"/>
            <a:ext cx="3030926" cy="584775"/>
          </a:xfrm>
          <a:prstGeom prst="rect">
            <a:avLst/>
          </a:prstGeom>
          <a:noFill/>
        </p:spPr>
        <p:txBody>
          <a:bodyPr wrap="square" rtlCol="0">
            <a:spAutoFit/>
          </a:bodyPr>
          <a:lstStyle/>
          <a:p>
            <a:r>
              <a:rPr lang="en-US" sz="3200" dirty="0">
                <a:solidFill>
                  <a:srgbClr val="7030A0"/>
                </a:solidFill>
                <a:latin typeface="Imprint MT Shadow" panose="04020605060303030202" pitchFamily="82" charset="0"/>
              </a:rPr>
              <a:t>Final Invoice ?</a:t>
            </a:r>
          </a:p>
        </p:txBody>
      </p:sp>
      <p:sp>
        <p:nvSpPr>
          <p:cNvPr id="13" name="TextBox 12">
            <a:hlinkClick r:id="rId3" action="ppaction://hlinkfile"/>
          </p:cNvPr>
          <p:cNvSpPr txBox="1"/>
          <p:nvPr/>
        </p:nvSpPr>
        <p:spPr>
          <a:xfrm>
            <a:off x="3658874" y="6102924"/>
            <a:ext cx="328437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1427C"/>
                </a:solidFill>
                <a:hlinkClick r:id="rId3" action="ppaction://hlinkfile"/>
              </a:rPr>
              <a:t>Release of Claims </a:t>
            </a:r>
            <a:endParaRPr lang="en-US" sz="2400" dirty="0">
              <a:solidFill>
                <a:srgbClr val="01427C"/>
              </a:solidFill>
            </a:endParaRPr>
          </a:p>
        </p:txBody>
      </p:sp>
    </p:spTree>
    <p:extLst>
      <p:ext uri="{BB962C8B-B14F-4D97-AF65-F5344CB8AC3E}">
        <p14:creationId xmlns:p14="http://schemas.microsoft.com/office/powerpoint/2010/main" val="12532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378" y="-234526"/>
            <a:ext cx="9905998" cy="1478570"/>
          </a:xfrm>
        </p:spPr>
        <p:txBody>
          <a:bodyPr>
            <a:normAutofit/>
          </a:bodyPr>
          <a:lstStyle/>
          <a:p>
            <a:pPr algn="ctr"/>
            <a:r>
              <a:rPr lang="en-US" sz="3600" cap="none" dirty="0"/>
              <a:t>Subcontractor Utilization Report Form</a:t>
            </a:r>
          </a:p>
        </p:txBody>
      </p:sp>
      <p:sp>
        <p:nvSpPr>
          <p:cNvPr id="3" name="Content Placeholder 2"/>
          <p:cNvSpPr>
            <a:spLocks noGrp="1"/>
          </p:cNvSpPr>
          <p:nvPr>
            <p:ph idx="1"/>
          </p:nvPr>
        </p:nvSpPr>
        <p:spPr>
          <a:xfrm>
            <a:off x="8377381" y="1764145"/>
            <a:ext cx="3337153" cy="3833091"/>
          </a:xfrm>
        </p:spPr>
        <p:txBody>
          <a:bodyPr>
            <a:normAutofit fontScale="85000" lnSpcReduction="10000"/>
          </a:bodyPr>
          <a:lstStyle/>
          <a:p>
            <a:pPr marL="0" indent="0">
              <a:buNone/>
            </a:pPr>
            <a:r>
              <a:rPr lang="en-US" dirty="0">
                <a:solidFill>
                  <a:srgbClr val="005A99"/>
                </a:solidFill>
              </a:rPr>
              <a:t>The Subcontractor Utilization Form is included in the most current Schedule of Pay Items workbook or in the Contractor’s ATC contract. The </a:t>
            </a:r>
            <a:r>
              <a:rPr lang="en-US" u="sng" dirty="0">
                <a:solidFill>
                  <a:srgbClr val="005A99"/>
                </a:solidFill>
              </a:rPr>
              <a:t>form must be included with every invoice even if subcontractors were not utilized.</a:t>
            </a:r>
            <a:r>
              <a:rPr lang="en-US" dirty="0">
                <a:solidFill>
                  <a:srgbClr val="005A99"/>
                </a:solidFill>
              </a:rPr>
              <a:t> </a:t>
            </a:r>
          </a:p>
          <a:p>
            <a:endParaRPr lang="en-US" dirty="0"/>
          </a:p>
        </p:txBody>
      </p:sp>
      <p:pic>
        <p:nvPicPr>
          <p:cNvPr id="5" name="Picture 4" descr="Subcontractor Utilization Report Form"/>
          <p:cNvPicPr>
            <a:picLocks noChangeAspect="1"/>
          </p:cNvPicPr>
          <p:nvPr/>
        </p:nvPicPr>
        <p:blipFill rotWithShape="1">
          <a:blip r:embed="rId2"/>
          <a:srcRect l="2376" t="30417" r="36400" b="30604"/>
          <a:stretch/>
        </p:blipFill>
        <p:spPr>
          <a:xfrm>
            <a:off x="371686" y="1516814"/>
            <a:ext cx="7225967" cy="2500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ubcontractor Utilization Report Form Certification"/>
          <p:cNvPicPr>
            <a:picLocks noChangeAspect="1"/>
          </p:cNvPicPr>
          <p:nvPr/>
        </p:nvPicPr>
        <p:blipFill rotWithShape="1">
          <a:blip r:embed="rId3"/>
          <a:srcRect l="2512" t="37521" r="36366" b="37335"/>
          <a:stretch/>
        </p:blipFill>
        <p:spPr>
          <a:xfrm>
            <a:off x="371685" y="4160881"/>
            <a:ext cx="7225967" cy="1615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671543" y="6111418"/>
            <a:ext cx="4760603"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13F7A"/>
                </a:solidFill>
                <a:hlinkClick r:id="rId4" action="ppaction://hlinkfile"/>
              </a:rPr>
              <a:t>Subcontractor Utilization Form</a:t>
            </a:r>
            <a:endParaRPr lang="en-US" sz="2400" dirty="0">
              <a:solidFill>
                <a:srgbClr val="013F7A"/>
              </a:solidFill>
            </a:endParaRPr>
          </a:p>
        </p:txBody>
      </p:sp>
    </p:spTree>
    <p:extLst>
      <p:ext uri="{BB962C8B-B14F-4D97-AF65-F5344CB8AC3E}">
        <p14:creationId xmlns:p14="http://schemas.microsoft.com/office/powerpoint/2010/main" val="410584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340" y="-139605"/>
            <a:ext cx="9905998" cy="1478570"/>
          </a:xfrm>
        </p:spPr>
        <p:txBody>
          <a:bodyPr>
            <a:normAutofit/>
          </a:bodyPr>
          <a:lstStyle/>
          <a:p>
            <a:pPr algn="ctr"/>
            <a:r>
              <a:rPr lang="en-US" sz="3000" cap="none" dirty="0"/>
              <a:t>Subcontractor Invoices For Reimbursable Items </a:t>
            </a:r>
          </a:p>
        </p:txBody>
      </p:sp>
      <p:sp>
        <p:nvSpPr>
          <p:cNvPr id="3" name="Content Placeholder 2"/>
          <p:cNvSpPr>
            <a:spLocks noGrp="1"/>
          </p:cNvSpPr>
          <p:nvPr>
            <p:ph idx="1"/>
          </p:nvPr>
        </p:nvSpPr>
        <p:spPr>
          <a:xfrm>
            <a:off x="1141412" y="1708312"/>
            <a:ext cx="9905999" cy="3541714"/>
          </a:xfrm>
        </p:spPr>
        <p:txBody>
          <a:bodyPr>
            <a:normAutofit fontScale="85000" lnSpcReduction="10000"/>
          </a:bodyPr>
          <a:lstStyle/>
          <a:p>
            <a:r>
              <a:rPr lang="en-US" dirty="0">
                <a:solidFill>
                  <a:srgbClr val="015B9A"/>
                </a:solidFill>
              </a:rPr>
              <a:t>Submit </a:t>
            </a:r>
            <a:r>
              <a:rPr lang="en-US" u="sng" dirty="0">
                <a:solidFill>
                  <a:srgbClr val="015B9A"/>
                </a:solidFill>
              </a:rPr>
              <a:t>only</a:t>
            </a:r>
            <a:r>
              <a:rPr lang="en-US" dirty="0">
                <a:solidFill>
                  <a:srgbClr val="015B9A"/>
                </a:solidFill>
              </a:rPr>
              <a:t> subcontractor invoices for reimbursable costs included in the task(s) being invoiced.</a:t>
            </a:r>
          </a:p>
          <a:p>
            <a:pPr marL="0" indent="0">
              <a:buNone/>
            </a:pPr>
            <a:r>
              <a:rPr lang="en-US" b="1" dirty="0">
                <a:solidFill>
                  <a:srgbClr val="015B9A"/>
                </a:solidFill>
              </a:rPr>
              <a:t> </a:t>
            </a:r>
            <a:endParaRPr lang="en-US" dirty="0">
              <a:solidFill>
                <a:srgbClr val="015B9A"/>
              </a:solidFill>
            </a:endParaRPr>
          </a:p>
          <a:p>
            <a:r>
              <a:rPr lang="en-US" b="1" dirty="0">
                <a:solidFill>
                  <a:srgbClr val="015B9A"/>
                </a:solidFill>
              </a:rPr>
              <a:t>Subcontractor service dates</a:t>
            </a:r>
            <a:r>
              <a:rPr lang="en-US" dirty="0">
                <a:solidFill>
                  <a:srgbClr val="015B9A"/>
                </a:solidFill>
              </a:rPr>
              <a:t>: Subcontractor invoice service dates should fall within the service period indicated on the invoice page. If the date of the subcontractor invoice does not fall within the established service period, and actual services rendered dates are not reflected on the original subcontractor invoice, then the Contractor or subcontractor should hand-write the actual services rendered dates on the subcontractor invoice and initial.</a:t>
            </a:r>
          </a:p>
          <a:p>
            <a:endParaRPr lang="en-US" dirty="0"/>
          </a:p>
        </p:txBody>
      </p:sp>
      <p:sp>
        <p:nvSpPr>
          <p:cNvPr id="4" name="TextBox 3"/>
          <p:cNvSpPr txBox="1"/>
          <p:nvPr/>
        </p:nvSpPr>
        <p:spPr>
          <a:xfrm rot="924570">
            <a:off x="1016206" y="5649670"/>
            <a:ext cx="1240969" cy="430887"/>
          </a:xfrm>
          <a:prstGeom prst="rect">
            <a:avLst/>
          </a:prstGeom>
          <a:noFill/>
        </p:spPr>
        <p:txBody>
          <a:bodyPr wrap="square" rtlCol="0">
            <a:spAutoFit/>
          </a:bodyPr>
          <a:lstStyle/>
          <a:p>
            <a:r>
              <a:rPr lang="en-US" sz="2200" b="1" dirty="0">
                <a:solidFill>
                  <a:srgbClr val="00B050"/>
                </a:solidFill>
              </a:rPr>
              <a:t>Permits</a:t>
            </a:r>
            <a:r>
              <a:rPr lang="en-US" dirty="0"/>
              <a:t> </a:t>
            </a:r>
          </a:p>
        </p:txBody>
      </p:sp>
      <p:sp>
        <p:nvSpPr>
          <p:cNvPr id="5" name="TextBox 4"/>
          <p:cNvSpPr txBox="1"/>
          <p:nvPr/>
        </p:nvSpPr>
        <p:spPr>
          <a:xfrm rot="20836932">
            <a:off x="3187105" y="5720504"/>
            <a:ext cx="3069772" cy="430887"/>
          </a:xfrm>
          <a:prstGeom prst="rect">
            <a:avLst/>
          </a:prstGeom>
          <a:noFill/>
        </p:spPr>
        <p:txBody>
          <a:bodyPr wrap="square" rtlCol="0">
            <a:spAutoFit/>
          </a:bodyPr>
          <a:lstStyle/>
          <a:p>
            <a:r>
              <a:rPr lang="en-US" sz="2200" b="1" dirty="0">
                <a:solidFill>
                  <a:srgbClr val="B014BC"/>
                </a:solidFill>
              </a:rPr>
              <a:t>Professional Land Survey </a:t>
            </a:r>
          </a:p>
        </p:txBody>
      </p:sp>
      <p:sp>
        <p:nvSpPr>
          <p:cNvPr id="6" name="TextBox 5"/>
          <p:cNvSpPr txBox="1"/>
          <p:nvPr/>
        </p:nvSpPr>
        <p:spPr>
          <a:xfrm rot="746291">
            <a:off x="7011953" y="5505060"/>
            <a:ext cx="2230017" cy="430887"/>
          </a:xfrm>
          <a:prstGeom prst="rect">
            <a:avLst/>
          </a:prstGeom>
          <a:noFill/>
        </p:spPr>
        <p:txBody>
          <a:bodyPr wrap="square" rtlCol="0">
            <a:spAutoFit/>
          </a:bodyPr>
          <a:lstStyle/>
          <a:p>
            <a:r>
              <a:rPr lang="en-US" sz="2200" b="1" dirty="0">
                <a:solidFill>
                  <a:srgbClr val="FF0000"/>
                </a:solidFill>
              </a:rPr>
              <a:t>Utility Payments </a:t>
            </a:r>
          </a:p>
        </p:txBody>
      </p:sp>
      <p:sp>
        <p:nvSpPr>
          <p:cNvPr id="7" name="TextBox 6"/>
          <p:cNvSpPr txBox="1"/>
          <p:nvPr/>
        </p:nvSpPr>
        <p:spPr>
          <a:xfrm rot="20624180">
            <a:off x="10118184" y="5720503"/>
            <a:ext cx="783771" cy="430887"/>
          </a:xfrm>
          <a:prstGeom prst="rect">
            <a:avLst/>
          </a:prstGeom>
          <a:noFill/>
        </p:spPr>
        <p:txBody>
          <a:bodyPr wrap="square" rtlCol="0">
            <a:spAutoFit/>
          </a:bodyPr>
          <a:lstStyle/>
          <a:p>
            <a:r>
              <a:rPr lang="en-US" sz="2200" b="1" dirty="0">
                <a:solidFill>
                  <a:srgbClr val="FF6600"/>
                </a:solidFill>
              </a:rPr>
              <a:t>Etc. </a:t>
            </a:r>
          </a:p>
        </p:txBody>
      </p:sp>
    </p:spTree>
    <p:extLst>
      <p:ext uri="{BB962C8B-B14F-4D97-AF65-F5344CB8AC3E}">
        <p14:creationId xmlns:p14="http://schemas.microsoft.com/office/powerpoint/2010/main" val="287834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57" y="-214278"/>
            <a:ext cx="9905998" cy="1478570"/>
          </a:xfrm>
        </p:spPr>
        <p:txBody>
          <a:bodyPr>
            <a:normAutofit/>
          </a:bodyPr>
          <a:lstStyle/>
          <a:p>
            <a:pPr algn="ctr"/>
            <a:r>
              <a:rPr lang="en-US" sz="3600" cap="none" dirty="0"/>
              <a:t>Common Invoice Errors</a:t>
            </a:r>
          </a:p>
        </p:txBody>
      </p:sp>
      <p:sp>
        <p:nvSpPr>
          <p:cNvPr id="3" name="Content Placeholder 2"/>
          <p:cNvSpPr>
            <a:spLocks noGrp="1"/>
          </p:cNvSpPr>
          <p:nvPr>
            <p:ph idx="1"/>
          </p:nvPr>
        </p:nvSpPr>
        <p:spPr>
          <a:xfrm>
            <a:off x="374793" y="1892156"/>
            <a:ext cx="9905999" cy="3541714"/>
          </a:xfrm>
        </p:spPr>
        <p:txBody>
          <a:bodyPr>
            <a:normAutofit/>
          </a:bodyPr>
          <a:lstStyle/>
          <a:p>
            <a:pPr lvl="1">
              <a:buFont typeface="Arial" panose="020B0604020202020204" pitchFamily="34" charset="0"/>
              <a:buChar char="•"/>
            </a:pPr>
            <a:r>
              <a:rPr lang="en-US" sz="2400" dirty="0">
                <a:solidFill>
                  <a:srgbClr val="005C9B"/>
                </a:solidFill>
              </a:rPr>
              <a:t>Not on Company letterhead</a:t>
            </a:r>
          </a:p>
          <a:p>
            <a:pPr lvl="1">
              <a:buFont typeface="Arial" panose="020B0604020202020204" pitchFamily="34" charset="0"/>
              <a:buChar char="•"/>
            </a:pPr>
            <a:r>
              <a:rPr lang="en-US" sz="2400" dirty="0">
                <a:solidFill>
                  <a:srgbClr val="005C9B"/>
                </a:solidFill>
              </a:rPr>
              <a:t>Rate sheet filled out incorrectly or not at all</a:t>
            </a:r>
          </a:p>
          <a:p>
            <a:pPr lvl="1">
              <a:buFont typeface="Arial" panose="020B0604020202020204" pitchFamily="34" charset="0"/>
              <a:buChar char="•"/>
            </a:pPr>
            <a:r>
              <a:rPr lang="en-US" sz="2400" dirty="0">
                <a:solidFill>
                  <a:srgbClr val="005C9B"/>
                </a:solidFill>
              </a:rPr>
              <a:t>Missing information in Deliverable Approval Letter</a:t>
            </a:r>
          </a:p>
          <a:p>
            <a:pPr lvl="1">
              <a:buFont typeface="Arial" panose="020B0604020202020204" pitchFamily="34" charset="0"/>
              <a:buChar char="•"/>
            </a:pPr>
            <a:r>
              <a:rPr lang="en-US" sz="2400" dirty="0">
                <a:solidFill>
                  <a:srgbClr val="005C9B"/>
                </a:solidFill>
              </a:rPr>
              <a:t>Incorrect PRP Reference Number</a:t>
            </a:r>
          </a:p>
          <a:p>
            <a:pPr lvl="1">
              <a:buFont typeface="Arial" panose="020B0604020202020204" pitchFamily="34" charset="0"/>
              <a:buChar char="•"/>
            </a:pPr>
            <a:r>
              <a:rPr lang="en-US" sz="2400" dirty="0">
                <a:solidFill>
                  <a:srgbClr val="005C9B"/>
                </a:solidFill>
              </a:rPr>
              <a:t>Incorrect Contractor #</a:t>
            </a:r>
          </a:p>
          <a:p>
            <a:pPr lvl="1">
              <a:buFont typeface="Arial" panose="020B0604020202020204" pitchFamily="34" charset="0"/>
              <a:buChar char="•"/>
            </a:pPr>
            <a:r>
              <a:rPr lang="en-US" sz="2400" dirty="0">
                <a:solidFill>
                  <a:srgbClr val="005C9B"/>
                </a:solidFill>
              </a:rPr>
              <a:t>Incorrect Invoice Service Start and End Dates</a:t>
            </a:r>
          </a:p>
          <a:p>
            <a:pPr lvl="1">
              <a:buFont typeface="Arial" panose="020B0604020202020204" pitchFamily="34" charset="0"/>
              <a:buChar char="•"/>
            </a:pPr>
            <a:r>
              <a:rPr lang="en-US" sz="2400" dirty="0">
                <a:solidFill>
                  <a:srgbClr val="005C9B"/>
                </a:solidFill>
              </a:rPr>
              <a:t>Missing Subcontractor’s Utilization Report form</a:t>
            </a:r>
          </a:p>
          <a:p>
            <a:endParaRPr lang="en-US" dirty="0"/>
          </a:p>
        </p:txBody>
      </p:sp>
      <p:sp>
        <p:nvSpPr>
          <p:cNvPr id="5" name="AutoShape 2" descr="data:image/jpeg;base64,/9j/4AAQSkZJRgABAQAAAQABAAD/2wCEAAkGBxEHEBUUEhMSFhAXGBgWFxcQFRcSFxgWHBgXFxoeHhYYHCggGBolGxUWIj0lJSkrMDQwGCA0ODMuNyg5Li0BCgoKDg0OGxAQGywmICYsLC8uMy0sLCw0MDcsLCwsMiwuNCwsLCwsLy8sLC0sLCwsLCwsNCwsLC0sLCwvLCwsNP/AABEIAJoBSAMBEQACEQEDEQH/xAAcAAEAAwEBAQEBAAAAAAAAAAAABAYHBQMBAgj/xABEEAABAgMHAQQHBQUGBwEAAAABAAIDBBEFBhIhMUFRYQcTcYEiMkKRobHBFCNS0fAVYnLh8TNDgpLC4iRTVKKys9IW/8QAGwEBAAIDAQEAAAAAAAAAAAAAAAQFAgMGAQf/xAA2EQABAwIDBQcDBAEFAQAAAAAAAQIDBBEFEjETIUFRsSJhcYHB4fAUkaEGMkLxchUjY8LRUv/aAAwDAQACEQMRAD8A3FAEAQBAEAQBAEAQBAEAQBAEAQBAEAQBAR5ycbKCrtToBmStckrY0u4ya1XaHP8A22a/2Zp/Fn7qfVQf9SjvY27Bx0pWabNNq0+IORB6hT2SNel0NKtVNT2WZ4EAQBAEAQBAEAQBAEAQBAEAQBAEAQBAEAQBAEAQBAEAQBAEAQBAEAQBAEAQBAR52bEq2pzJ0HJ/JapZWxtupk1quUqFvWy2zx3kU4ojvVYN/wAmjn6qltJWSWTQl9mJCqtvpGxZw4WHj0gf81fopf8ApUdv3Lfy+fk1fUu5FusO12zje9hGjhk5h1HQ/QqKxZKSTK7Q2KjZW3QtkpMtmm1HmDqCrqORHpdCI5qotlPdbDwIAgCAIAgCAIAgCAIAgCAIAgCAIAgCAIAgCAIAgCAIAgCAIAgCAIAgCAICPOTQlRU5k6Dn+S1yypGl1MmtVylTt22BINL3+lEd6rRv+TQqe0lXJZNCTujQzucjxLQiFzyXPcaCnwAHHRXEcbImZW7kQjKquW6k112phrMWFv8ACHVd7tPitCV0Kutcz2D7XIlmzkSzYgew0IyIOhG4IW6WJsrcrjBrlat0NHsS1mzjREhGjhk5p26HpwVUtWSlkyu0JK2kS6FplZgTLajzG4KuI5Eel0IqoqLY9lmeBAEAQBAEAQBAEAQBAEAQBAEAQBAEAQBAEAQBAEAQBAEAQBAEAQBAEB4Tc0JYVOZOg5/ktckiMS6mTWqqlVty12yDS95xRHeq39aNCqbPqn2TQk7o0M+nJiJPxC5xLnuNMvgAOOitmMbE2ybkQjKquW6losGxBIjG+hinzDB+fVVNVVbTst06kqKLLvXU7VFCNxwbfsP7TWJCH3ntNHtdR+981YUlXk7D9OnsaJYr70K9Z06+z4gew0IyIOhG4IVlLE2VuVxGa5WrdDQ7GtVs40RIZo4ZOaduh6dVVtV9K/K7QkKiSJdCzSswJltR5jcFWzJEel0IypZT2WZ4EAQBAEAQBAEAQBAEAQBAEAQBAEAQBAEAQBAEAQBAEAQBAEAQBAR5uaEsM8ydBz/Ja5ZUjS6mTWqqlWtu2GyDcbziiO9Vv60aFVIj6p/cSN0aFBm5l8/ExOJc9xpl8ABwrVjGxNsm5EIyqrlLTYNiiRGN+cU+YaOPHqqmqq9p2W6dSXFFl3rqdiig3N4olwfaJcHCt+xPtNYkMfee00e1/u+asKSrydh+nT2I8sV96Fcs+efZ7w5hoRkQdCNwQrSWJsrcriM1ytW6Gg2NazZxoiQzRwyc07dD06qqRz6V+V2hI3SJcs0rMNmW1HmNwVbRyI9LoRlRUU9lmeBAEAQBAEAQBAEAQBAEAQBAEAQBAEAQBAEAQBAEAQBAEAQBAR52bEqM83HQc/yWqWVsaXUya1XKVO3LabZ7cbziiu9Vv60aFUpnq37tCSto0KBMzcS0ImJxLnuNBT4AD6K3YxsTbJuRCKqq5S12HZTLNGOKW98dq1wDgdev6NJW4g1y5UWydSbDAqb7bzqOnoY3J8AqtayJOJJSFx5m0W8O+H5rWtezkplsVPn7Rb+E/BefXt5KNgp9Fot4d8PzXqV8fJRsVPVk7DdvTxBW1tZEvExWJxxrescTtYkGhie00e1/u+atqKvanYct06exEmgXVEK1IWg+z4gcw0cMiDoRuCFcSxNlblcRWuVq3Q0GxbYbOt7yEaOGTmnboeRwVUI6SlfldoSbJIl0LTKTLZptRruNwVbxyI9LoRnNVFsp7rYYhAEAQBAEAQBAEAQBAEAQBAEAQBAEAQBAEAQBAEAQBAEBGnpxso3PNx0HP8lpmmbG26mTWq5bIUW9t7IF3md5MPHeu9Rm58GjMNHKp27Ssk3acSUtom95jFq36jWpF+6hl8R5ABcCSToA2G34Zq5a1kLLJuRPl1Iqqrl7zQLo2DGkG97NRC+ZcPVFAyEDsAMi7k+Q5PH4pizqhdnHuZ19uSfctaamSPtO16FkwqluSxhS4GFLgYUuBhS4GFLgYUuCr3wsWYjAx5R33wzdDd6TYg6V0f4aq/wvF1iVIpl7PBeXt0IVTSo7tM16lKsK/wCbPiAvaYcQZOpUtPIc3UD3rq5YmTMsunzehWNcrVuhtN2bxwrZhiNLvaSMntBrQ8Hp1VMjpKOTK7QlWbK26Fyk5ts22o13B1BV1FK2Rt0Irmq1bKSFsMQgCAIAgCAIAgCAIAgCAIAgCAIAgCAIAgCAIAgCAICHadoss9tXesfVG5P5KPUVDIGZnqZsYr1shmt9r7MsGGYjzijv/s2bn/5YOfqubbJPiUuWPc1NV+cSerWQNuupgVoz0xeGYL4hdEjxCAABXoGtGw6LpYo46aKybkT5dSA5zpHXXU124tzId2offzGH7ThJJcRhgtpUgHStNXeQyzPH4nijqt2yi/bfzd84IWlPTpEmZ2vQlu7Q7Ma/D351piEN5b76adVpTBa3LmyflL9TP6uK9rlnl4jJlgexwcxwq1zTUEcghVj2uY5WuSyoSEVFS6HFtu90jYj+7jRvvN2MaXkb54R6OoyKm02G1NQ3NG3dzXcapKiNi2cpLsO3Za3ml0vED8PrCha5vi05066LVU0c1MtpW26GUcrJE7Kka2L2SNixO6jxsESgdTu4jsjpm1pC2U+HVNQzPE26eKeqmL6iNi2cp5SN9bNn3hjJluI5APa+HU7Cr2gVWcuFVkbczmLbuVF6KeNqYnLZFOtaloQbJhmJHe1kMbu54AGZPQKHBDJO/JGl1Nr3tYl3KcOQv7Z09EDGxqOcaDvGOYCf4iKDzop8uD1kbVcrdyclRTS2qictrnbta0oNjQjFjuwQwQCcLnZnIZNBKgwQSTvyRpdft1Nr3tYl3Ge3nsGWvpDfNWc7FHYaRGhrmCIaV0cB6dPf4roaKsmw9yQVaWaum9Ft9r7iDNEydFfHqZ7YdszF3JgRYLiyI00c01o4btc3cfrULpJoWTx5V0XinVCAx6sddD+g7m3zh25DEaEcMQUERh1aeCN2nYj4GoXOJUS4fNs5tF0XgvziTsjZm3aaJITrZ1uJvmNwV0sMzZW5mqQHNVq2UkraYhAEAQBAEAQBAEAQBAEAQBAEAQBAEAQBAEAQBAQbXtFtmQ8RFXE0a3l30G60VM7YWK9xmxivWyGX3zvU2woZjRjjjvqIbNKkf+LG1Hv5K5JqTYpPa9mpqvL3LJclOzvMKn52PeCYxvLokaIQAAK65BrW7Dai6yKKKliyt3NT5dStc50jrrqbH2f3Gbd9oixgHTbh4iEDs397k+Qy143FsWWqXZx7mJ+fHu5J5lrTUyRpmdr0IXbPaTpSVhQWkjvnkupuxgBp/me0+S3/AKcgR8zpF/im7xX2RTCufZiN5nIlLgy8WxjMEO+1GC6OHBxoAAXhuHShaKc1KmSYxKmIbJLZMyNt+L38TU2lbsM3G1z99lFvGVk5trs2wGmOyudBhcXADYVaD/iKxx2kR9RE5NXLlX7pbqe0ctmOReG843Zxd+HeyZjvmsT2tGJwqWl0R7ialwz2cfNTcYrX0ULGw7r7vBET+jVSxJK5VeJaH/8AjreEOGXd13jGZnWFFDcjzTEPNoXj3fX4Yr362VfNt+tvyETY1Fk+XPbtRhCNbDGuza5sEHbIuIKwwRytoFcnNx7VpeZE8D99qV05W77YL5dpYHlzXNLnPrQAgguJI3HmF5geIzVSvbKt7WW9rdBVwMjRFace+VqxbQgyDYjnYRLB2eZLsb4ZceThht+PKmYdTxxSTKxN+f0Rbfk1zyK5rEXkW+d7O5O24EJ9nRWg1Ae5z3PBbTOozLXjjLfRU8eN1FPK5tW3wS1v7Tv3kl1Ix7UWNTtX5s58rYb4TnmI+E2EC8ihdhewVpU7dVCwydr8SR6JZHKu7xRTdUMVKeyre1iL2LwcMhEd+KO73BkMfOq2/qN16lqcmp1UxoE/218T72iXDFsAzEs0CZAq5gyEUfR/zTCMYWBUimXscF5e3QVVLn7Tdepk1jWrHu/HESES2I0kOa6tCN2ubuMvhyF1tRTxVUWR+9F+XQrGPdG66G+XOvSLWhCYlzhePRiQ3GtHalp5HB/ouUa+bDJ9m5bt4d6FkqMqGZk1NLsyebaMMPblsQdQ4ahddDM2ViPaVj2q1bKS1tMQgCAIAgCAIAgCAIAgCAIAgCAIAgCAIAgCAICsXyBxQT7Ppj/F6NPgCqLHUcsO4mUdsxgnbMx4m4JNe7MKjeMQe7F55t+C1/pxW7ByJrm3/ZLeplXXzp4ELskiwoVpt7ygJY9sMu/5hpTPYluMedN1vx5sjqNcnNL+H92NdGqJLvN3ouDLkyjtzaayh2pGHn91+a6z9MLulT/H1K3EP4+foW+y3hthsJ0EnU+UE1+Sp50VcSVP+T/sSmr/ALHl6GYXAhl8tadP+kd/qP0K6jFVRJqe/wD9oV1P+1/gWDsLIrNjekE/+38wq/8AU+kS/wCXob8P/l5epyL+/e28A3XHLjzoz81Mwvdhl15O9TVUb6j7H3tYxftZuD18ELDp61TTXLWi8wHL9CubS7risvtd3ce03c+27yxWfa8g3IOivhkNBIrRkMnPLjOgzWEeJ4bSMXYceCIu/wA1Mlp55F7fp6F3vBcCBakpAgB5Y+A3BDiEVrkKhzcq1IrlodODSUmMSwzvkVLo5bqn/ngS5KVrmI3kZdatiWhcOK2IHFgJo2LBdVjjrQg9NnD3rqIKqkxJistfmi6+Puilc+OSBbmmzNpm8lgRYxAD3QH4gNMbCa06Esr5rmGU/wBJijY00RyW8F/ssFftKdXdx6dk0Hu7Lhn8T4h/7y3/AErHHnXrXdyJ0ue0aWiQuFFTko/nvtKjQo1pxzCoW1aHFuheGtD6f4gfMFfQ8Ga9tGxH9/2vu/BSVSosq2LN2KMfjmXZ93hhg8YquI+GL3qs/UityxpxuvoSKC93G53MBwxT7OMU8cIr9FOwVHJT7zTV2zljVwRQgCAIAgCAIAgCAIAgCAIAgCAIAgCAIAgCAICLaUiy0YZY7xBGoOxC1TQtlYrXGTXK1boZre27LLTYZeZFDrDiN2Ogc36j+q5GSKbDZ9pHp1Qs2uZUMyqYLb9iR7uxzDiihGbHt0cNnNP6ouppaqOqjzs805dyldJG6N1lNS7OL/C1A2WmnUmBkyIchF6H9/5+OvLYxg+xvNCnZ4py9ungWNLVZuw7U7HaVd594ZOkIVjw3Y2DTFkQ5viRn4gKFg1a2lqLv/aqWXu5KbaqJZGbtUMxh3unZaSNnd16RBhglrhFDDWrcPmRWmh811C4bTPqPrM3fqlrpxv83lek8iM2VjQezG67rJk4n2huGJMesw6thgEAHgnE406jdc9jWINnnbsl3M0Xv+WJtLArGLm4lEgRJzs0nIh7vHCcC0FwOCIytWkOGjhxtUhXzkp8Wp29qypv70Xj5ENM9M9d24n3JsmZvRaX26YYRCa8RS4tLWucKd21ldQKN5ybnqo+JVMNHR/SxLvVLeCcVXx9TOCN0su0dofvtIlYkW2YbmseWgQalrSR63IXmDyMbh7kVUv2uh7VNXbJ5GxErjS0Mv7ULJnJaahzsuYj2MwkhtX929uhwfhIpoKa11XU4JU074XU0tkVb910Xhfmn9aFdVxvRySNK3bl6Z6/bYcuyXGTg4iCHGr6FoJJNGNzOvvVlTYfTYarpnP4cbaeqmiSaSdEaiGgx5OPdKxMEFx+0w2g1Y0RPTdEBfQEEEekRpouebLHXYlmkTsqvHduRN3QnK10UFm6oSeze0pq1JNz5ouMXvXNGJjYZwhrCPRa0bkrXjEEMM6NhTdZON+K96ntK97mXfrcrPaTf/ucUrKO9LNsWK0+ry1h55O2gz0s8HwbNaedN3BPVfRCPVVVuwzzM8uxd6NeSN3cIUaM3vI9FjeTyeBv7yOhra2Okjzv14Jz+cVIUUTpHWQ326l22SbGy0s2jG5xIhzNTq5x3caadNgFzVPTzYhNtpdOnchPe9sDMrTRpGUZIwwxg9Ec6k7k9SV10cbY2o1pWOcrlupIWZ4EAQBAEAQBAEAQBAEAQBAEAQBAEAQBAEAQBAEBEtKz2WizC/xBGrTyFpngZM3K5DJj1at0M2vbdhlpMMvMj0tYcRozB/E0/Mf1XJSxT4bNtI9PwpZtcyoZZTBbwWJHu7HMOKKEZse2tHDZzT+qLqaSrjqo87PNOXcpXSRujdZTT+zq/v7TDZaad/xAyZEcf7Tof3/n468vi+D7G80KdninL26eBY0tVm7DtTQsS52xOGJLAYksBjSwGNLAYksBjSwAdRLAY0sDMe0e/wD3WKVlHelm2LFadOWsPPJ20GenUYPg17Tzpu4J6r6IV1VVW7DPMz+7F3Y15IwhwhRoze8j0WN5PJOw38KkdBW1sdJHnfrwTn84qQoonSOshvt1LtMk2CXlm4WNziRDmSd3OO7jx8gFzVPTzYhNtZdOnchPe9kDMrTRpCSZIMDGCgHvJ3JO5XWxRNjblaVrnK5bqSFsMQgCAIAgCAIAgCAIAgCAIAgCAIAgCAIAgCAIAgCAICJaVnstFmF/iCNWnkLTPA2ZqtcZMerVuhm97bsstJhl5kZ6w4jRmD+Jp+Y/quSlimw2baR6fhSza5k7MrjBLw2HGu7HMOKKHVj2+q9uxB/VF1NJVx1UednmnLuUrpI3RusppXZ9fv8AaIbLzLvv9GPP950P7/z8deZxbCNleaFOzxTl7dPAsKaqzdl+pf8AGufsThjSwGNLAY0sBjSwGNLAY0sDNe0O/nd4paVd6WbYsVp05a088nyC6bCMIvaedPBPVfRCvqqq3YZ5lDuxd2NeSN3cMUaKF8Qj0WN5PJOdBv4VIvq2tjpI879eCc/nFSFFE6R1kN9updpkowS8s3CxucSIcySdXOO7zx8gFzVPTzYhNtptOnchPe9kDcrTRpCTZIMDGCgHvJ3JO5XWxRNjblaVrnK5bqSFsMQgCAIAgCAIAgCAIAgCAIAgCAIAgCAIAgCAIAgCAIAgCAiWlIMtFmF46gjVp5C0zQtlblcZMerVuhm97LsstJhl5lueZhxG6g/iafmP6rkpYp8Nm2ken4VCza5k7MrjBLw2HGu7HMOKM9WPbo5uxB/VF1FJVx1UednmnLuUrpYnRuspolwb7/bw2XmXffaMef7zof3/AJ+OvO4rhOyvLCnZ4py9ungWFNVZuy7UvmNUNicMaWAxpYDGlgMaWBnF/wC/GDFLSrs9IkRp05a088nyC6TCsJvaaZPBPVfRCvqqr+DPMpN17uxryRu7hijRQxIhHosbyeSdhv4AkXdbWx0ked+vBOfzipCiidI6yG/XUu0yUYJeWbhY3OJEOZJOrnH2nmmnyAXNU9PNiE22m06dyE972QNytNFkZNkgwMYKAe8nck7ldbFE2NuVpWucrlupIWwxCAIAgCAIAgCAIAgCAIAgCAIAgCAIAgCAIAgCAIAgCAIAgCAiWlIMtFmF46gjVp5C0zQtlblchkx6tW6Gb3suyy0WGXmRnrDiNGYP4mn5j+q5KWKfDZtpHp+FLNrmTsyuMEvFYUa7scw4o6se31Xt2IP02XUUlXHVR52eacu4rpYnRuspf7iX0+3YZeYd99ox5Pr9D+/138daDFMK2d5Yk7PFOXt0LCmqc3YdqXrEqGxNGJLAYksemd38vrhxS8s7PSJEadOWtPPJ8l0eF4Ve00yeCeq+iFdU1X8GeZTrr3djXkjd3DyaKGJEI9FjeepNDQb+FSLmtrY6SPO/XgnP5xUhwwukdZDfbqXbZKMEvLNwsbnEiHMknVzj7TzTT5ALmqemmxCbbTadO5CfI9sDcrTRZGTZIsDGCgHvJ3JO5XWxRNjblaVrnK5bqSFsMQgCAIAgCAIAgCAIAgCAIAgCAIAgCAIAgCAIAgCAIAgCAIAgCAICLaUgy0WFjx1BGrTyFqmhbK3K4yY9WrdDN72XZZaLDLzLesOI3UH8TTzyFyMsM2GzbSPT8KWbXMnZlcYHeKwY13Y5hxR1Y8eq9vIP02XUUdZHVR52eaciulidG6yl8uLfL7dSBMu++0Y8+30J/H138daHFML2d5Yk7PFOXt08CwpqrN2X6l6VETjO793zw4peWdnpEiNPva0/MrosLwu9ppk8E9V9EK6qqv4M8yo3Wu5GvJGwQxRgoYkQj0WN+rjnQb+FSLeuro6SPM/XgnP5xUhwwukdZDfrq3bZKsbLyzcMNub3nM1OpJ9p54+QC5umppsQm202nzchPkkZA3K00SRk2SLAxgoB7ydyTuV1sUTY25Wla5yuW6khbDEIAgCAIAgCAIAgCAIAgCAIAgCAIAgCAIAgCAIAgCAIAgCAIAgCAIAgItoyDLRYWPHUEatPIK1TQtlblcZMerVuhm97LsstBhl5lvWHEbqDs5p55C5GaGbDZtpHp+F7iza5k7MrjBLx2DGu5HMOKOrHt9V7eQfpsuoo6yOqjzs805FdLE6N1lPV97J6JD7szD8FKezip/HTEfesUw6lR+dGJf5w0/BktRKqWufLrXbjXkjYIeTBQxIhHosb9Sdhv4ZpXV0dJHmdrwTn84qeQwukWyG+3Vu2yWYJeWbhhtze85mp1JPtPP6oAubpqabEJttNp83IT5JGwNytNEkZNkiwMYKAe8nck7ldbFE2NuVqFa5yuW6khbDEIAgCAIAgCAIAgCAIAgCAIAgCAIAgCAIAgCAIAgCAIAgCAIAgCAIAgCAICJaMiy0GFj/EEatPIPK1TQtlblcZMcrVuhnN6rtw7QaZeabUasiNyP8AE07HkfNcjNDPh020i0/C+JZseyduVxQGdkbQ/OaPd10EIB1OK4qV608lJX9SOy7o9/ju6Gv6BL/u3Gi3Xu6yWaJeWbghtze85mp1JPtPP6oAtFLSzV8u1m+dyGckjIW5WmhyMoyRYGMFGj3k8k7ldbFE2NuVqFa5yuW6khbDEIAgCAIAgCAIAgCAIAgCAIAgCAIAgCAIAgCAIAgCAIAgCAIAgCAIAgCA/LwSMkBzZiWjO0cgIMWQmjpEQEGbsOZmxR7gRrnseh2WuSJsiWchk1ytW6Ec3VjH+8dTio+dKqvTCKfNmsbvqX2sdCTseYlW4WuAbwP1mVYsjaxLNQ0Kqqt1J0KTjjV6zPCbBgxG6lATG5ID6gCAIAgCAIAgCAIAgCAIAgCAIAgCAIAgCAIAgCAIAgCAIAgCAIAgCAIAgCAIAgCAIAgCAIAgCAIAgCAIAgCAIAgCAIAgCAID/9k="/>
          <p:cNvSpPr>
            <a:spLocks noChangeAspect="1" noChangeArrowheads="1"/>
          </p:cNvSpPr>
          <p:nvPr/>
        </p:nvSpPr>
        <p:spPr bwMode="auto">
          <a:xfrm>
            <a:off x="9387609" y="3162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Image of &quot;Oops&quot; error sign"/>
          <p:cNvPicPr>
            <a:picLocks noChangeAspect="1"/>
          </p:cNvPicPr>
          <p:nvPr/>
        </p:nvPicPr>
        <p:blipFill rotWithShape="1">
          <a:blip r:embed="rId2">
            <a:extLst>
              <a:ext uri="{28A0092B-C50C-407E-A947-70E740481C1C}">
                <a14:useLocalDpi xmlns:a14="http://schemas.microsoft.com/office/drawing/2010/main" val="0"/>
              </a:ext>
            </a:extLst>
          </a:blip>
          <a:srcRect l="27791" t="2409" r="28179" b="3919"/>
          <a:stretch/>
        </p:blipFill>
        <p:spPr>
          <a:xfrm>
            <a:off x="8832055" y="1892156"/>
            <a:ext cx="3149600" cy="3149600"/>
          </a:xfrm>
          <a:prstGeom prst="diamond">
            <a:avLst/>
          </a:prstGeom>
        </p:spPr>
      </p:pic>
    </p:spTree>
    <p:extLst>
      <p:ext uri="{BB962C8B-B14F-4D97-AF65-F5344CB8AC3E}">
        <p14:creationId xmlns:p14="http://schemas.microsoft.com/office/powerpoint/2010/main" val="20906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75" y="-233966"/>
            <a:ext cx="9905998" cy="1478570"/>
          </a:xfrm>
        </p:spPr>
        <p:txBody>
          <a:bodyPr>
            <a:normAutofit/>
          </a:bodyPr>
          <a:lstStyle/>
          <a:p>
            <a:pPr algn="ctr"/>
            <a:r>
              <a:rPr lang="en-US" sz="3600" cap="none" dirty="0"/>
              <a:t>Helpful Links</a:t>
            </a:r>
          </a:p>
        </p:txBody>
      </p:sp>
      <p:sp>
        <p:nvSpPr>
          <p:cNvPr id="3" name="Content Placeholder 2"/>
          <p:cNvSpPr>
            <a:spLocks noGrp="1"/>
          </p:cNvSpPr>
          <p:nvPr>
            <p:ph idx="1"/>
          </p:nvPr>
        </p:nvSpPr>
        <p:spPr>
          <a:xfrm>
            <a:off x="1067521" y="1625600"/>
            <a:ext cx="9905999" cy="4350326"/>
          </a:xfrm>
        </p:spPr>
        <p:txBody>
          <a:bodyPr>
            <a:normAutofit fontScale="70000" lnSpcReduction="20000"/>
          </a:bodyPr>
          <a:lstStyle/>
          <a:p>
            <a:pPr lvl="1">
              <a:buFont typeface="Arial" panose="020B0604020202020204" pitchFamily="34" charset="0"/>
              <a:buChar char="•"/>
            </a:pPr>
            <a:r>
              <a:rPr lang="en-US" b="1" dirty="0">
                <a:solidFill>
                  <a:srgbClr val="005B9A"/>
                </a:solidFill>
              </a:rPr>
              <a:t>My Florida Market Place Vendor Information Portal: </a:t>
            </a:r>
          </a:p>
          <a:p>
            <a:pPr marL="457200" lvl="1" indent="0">
              <a:buNone/>
            </a:pPr>
            <a:endParaRPr lang="en-US" b="1" u="sng" dirty="0">
              <a:solidFill>
                <a:srgbClr val="005B9A"/>
              </a:solidFill>
              <a:hlinkClick r:id="rId2"/>
            </a:endParaRPr>
          </a:p>
          <a:p>
            <a:pPr marL="457200" lvl="1" indent="0">
              <a:buNone/>
            </a:pPr>
            <a:r>
              <a:rPr lang="en-US" u="sng" dirty="0">
                <a:solidFill>
                  <a:srgbClr val="005B9A"/>
                </a:solidFill>
                <a:hlinkClick r:id="rId2"/>
              </a:rPr>
              <a:t>https://vendor.myfloridamarketplace.com/vms-web/spring/login;jsessionid=7FB2237B200EEA17218615779705D226.jvm2?execution=e1s1</a:t>
            </a:r>
            <a:endParaRPr lang="en-US" u="sng" dirty="0">
              <a:solidFill>
                <a:srgbClr val="005B9A"/>
              </a:solidFill>
            </a:endParaRPr>
          </a:p>
          <a:p>
            <a:pPr marL="457200" lvl="1" indent="0">
              <a:buNone/>
            </a:pPr>
            <a:endParaRPr lang="en-US" dirty="0">
              <a:solidFill>
                <a:srgbClr val="005B9A"/>
              </a:solidFill>
            </a:endParaRPr>
          </a:p>
          <a:p>
            <a:pPr lvl="1">
              <a:buFont typeface="Arial" panose="020B0604020202020204" pitchFamily="34" charset="0"/>
              <a:buChar char="•"/>
            </a:pPr>
            <a:r>
              <a:rPr lang="en-US" b="1" dirty="0">
                <a:solidFill>
                  <a:srgbClr val="005B9A"/>
                </a:solidFill>
              </a:rPr>
              <a:t>Contractor Detail Status Report </a:t>
            </a:r>
            <a:r>
              <a:rPr lang="en-US" dirty="0">
                <a:solidFill>
                  <a:srgbClr val="005B9A"/>
                </a:solidFill>
              </a:rPr>
              <a:t>(Status of invoices within PRP): </a:t>
            </a:r>
          </a:p>
          <a:p>
            <a:pPr lvl="1">
              <a:buFont typeface="Arial" panose="020B0604020202020204" pitchFamily="34" charset="0"/>
              <a:buChar char="•"/>
            </a:pPr>
            <a:endParaRPr lang="en-US" u="sng" dirty="0">
              <a:solidFill>
                <a:srgbClr val="005B9A"/>
              </a:solidFill>
              <a:hlinkClick r:id="rId3"/>
            </a:endParaRPr>
          </a:p>
          <a:p>
            <a:pPr marL="457200" lvl="1" indent="0">
              <a:buNone/>
            </a:pPr>
            <a:r>
              <a:rPr lang="en-US" u="sng" dirty="0">
                <a:solidFill>
                  <a:srgbClr val="005B9A"/>
                </a:solidFill>
                <a:hlinkClick r:id="rId3"/>
              </a:rPr>
              <a:t>http://appprod.dep.state.fl.us/www_stcm/reports/contractor_wo_ta_invoice_p.asp</a:t>
            </a:r>
            <a:endParaRPr lang="en-US" u="sng" dirty="0">
              <a:solidFill>
                <a:srgbClr val="005B9A"/>
              </a:solidFill>
            </a:endParaRPr>
          </a:p>
          <a:p>
            <a:pPr lvl="1"/>
            <a:endParaRPr lang="en-US" dirty="0">
              <a:solidFill>
                <a:srgbClr val="005B9A"/>
              </a:solidFill>
            </a:endParaRPr>
          </a:p>
          <a:p>
            <a:pPr lvl="1">
              <a:buFont typeface="Arial" panose="020B0604020202020204" pitchFamily="34" charset="0"/>
              <a:buChar char="•"/>
            </a:pPr>
            <a:r>
              <a:rPr lang="en-US" b="1" dirty="0">
                <a:solidFill>
                  <a:srgbClr val="005B9A"/>
                </a:solidFill>
              </a:rPr>
              <a:t>DFS Vendor Payment History:</a:t>
            </a:r>
          </a:p>
          <a:p>
            <a:pPr lvl="1">
              <a:buFont typeface="Arial" panose="020B0604020202020204" pitchFamily="34" charset="0"/>
              <a:buChar char="•"/>
            </a:pPr>
            <a:endParaRPr lang="en-US" b="1" dirty="0">
              <a:solidFill>
                <a:srgbClr val="005B9A"/>
              </a:solidFill>
            </a:endParaRPr>
          </a:p>
          <a:p>
            <a:pPr marL="457200" lvl="1" indent="0">
              <a:buNone/>
            </a:pPr>
            <a:r>
              <a:rPr lang="en-US" b="1" dirty="0">
                <a:solidFill>
                  <a:srgbClr val="005B9A"/>
                </a:solidFill>
              </a:rPr>
              <a:t> </a:t>
            </a:r>
            <a:r>
              <a:rPr lang="en-US" u="sng" dirty="0">
                <a:solidFill>
                  <a:srgbClr val="005B9A"/>
                </a:solidFill>
                <a:hlinkClick r:id="rId4"/>
              </a:rPr>
              <a:t>http://flair.dbf.state.fl.us/dispub2/cvnhphst.htm</a:t>
            </a:r>
            <a:endParaRPr lang="en-US" u="sng" dirty="0">
              <a:solidFill>
                <a:srgbClr val="005B9A"/>
              </a:solidFill>
            </a:endParaRPr>
          </a:p>
          <a:p>
            <a:pPr lvl="1">
              <a:buFont typeface="Arial" panose="020B0604020202020204" pitchFamily="34" charset="0"/>
              <a:buChar char="•"/>
            </a:pPr>
            <a:endParaRPr lang="en-US" b="1" u="sng" dirty="0">
              <a:solidFill>
                <a:srgbClr val="005B9A"/>
              </a:solidFill>
            </a:endParaRPr>
          </a:p>
          <a:p>
            <a:pPr lvl="1">
              <a:buFont typeface="Arial" panose="020B0604020202020204" pitchFamily="34" charset="0"/>
              <a:buChar char="•"/>
            </a:pPr>
            <a:r>
              <a:rPr lang="en-US" b="1" dirty="0">
                <a:solidFill>
                  <a:srgbClr val="005B9A"/>
                </a:solidFill>
              </a:rPr>
              <a:t>MFMP Buyer Portal (For Site Managers Only): </a:t>
            </a:r>
          </a:p>
          <a:p>
            <a:pPr marL="457200" lvl="1" indent="0">
              <a:buNone/>
            </a:pPr>
            <a:endParaRPr lang="en-US" b="1" dirty="0">
              <a:solidFill>
                <a:srgbClr val="005B9A"/>
              </a:solidFill>
              <a:hlinkClick r:id="rId5"/>
            </a:endParaRPr>
          </a:p>
          <a:p>
            <a:pPr marL="457200" lvl="1" indent="0">
              <a:buNone/>
            </a:pPr>
            <a:r>
              <a:rPr lang="en-US" dirty="0">
                <a:hlinkClick r:id="rId5"/>
              </a:rPr>
              <a:t>https://buyer.myfloridamarketplace.com/Buyer/Main</a:t>
            </a:r>
            <a:r>
              <a:rPr lang="en-US" b="1" dirty="0"/>
              <a:t> </a:t>
            </a:r>
          </a:p>
          <a:p>
            <a:pPr marL="457200" lvl="1" indent="0">
              <a:buNone/>
            </a:pPr>
            <a:endParaRPr lang="en-US" b="1" dirty="0"/>
          </a:p>
          <a:p>
            <a:pPr marL="457200" lvl="1" indent="0">
              <a:buNone/>
            </a:pPr>
            <a:endParaRPr lang="en-US" b="1" dirty="0"/>
          </a:p>
          <a:p>
            <a:endParaRPr lang="en-US" dirty="0"/>
          </a:p>
        </p:txBody>
      </p:sp>
      <p:pic>
        <p:nvPicPr>
          <p:cNvPr id="4" name="Picture 3" descr="Image of chain link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5866" y="310184"/>
            <a:ext cx="1818742" cy="670255"/>
          </a:xfrm>
          <a:prstGeom prst="rect">
            <a:avLst/>
          </a:prstGeom>
        </p:spPr>
      </p:pic>
      <p:pic>
        <p:nvPicPr>
          <p:cNvPr id="6" name="Picture 5" descr="Image of chain link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9030" y="310183"/>
            <a:ext cx="1818742" cy="670255"/>
          </a:xfrm>
          <a:prstGeom prst="rect">
            <a:avLst/>
          </a:prstGeom>
        </p:spPr>
      </p:pic>
      <p:sp>
        <p:nvSpPr>
          <p:cNvPr id="5" name="TextBox 4">
            <a:hlinkClick r:id="rId7" action="ppaction://hlinkfile"/>
          </p:cNvPr>
          <p:cNvSpPr txBox="1"/>
          <p:nvPr/>
        </p:nvSpPr>
        <p:spPr>
          <a:xfrm>
            <a:off x="1532239" y="5987590"/>
            <a:ext cx="1795848" cy="369332"/>
          </a:xfrm>
          <a:prstGeom prst="rect">
            <a:avLst/>
          </a:prstGeom>
          <a:noFill/>
        </p:spPr>
        <p:txBody>
          <a:bodyPr wrap="square" rtlCol="0">
            <a:spAutoFit/>
          </a:bodyPr>
          <a:lstStyle/>
          <a:p>
            <a:pPr marL="285750" lvl="1" indent="-285750">
              <a:buFont typeface="Arial" panose="020B0604020202020204" pitchFamily="34" charset="0"/>
              <a:buChar char="•"/>
            </a:pPr>
            <a:r>
              <a:rPr lang="en-US" dirty="0">
                <a:solidFill>
                  <a:srgbClr val="01589B"/>
                </a:solidFill>
                <a:hlinkClick r:id="rId7" action="ppaction://hlinkfile"/>
              </a:rPr>
              <a:t>Sample PO</a:t>
            </a:r>
            <a:endParaRPr lang="en-US" dirty="0">
              <a:solidFill>
                <a:srgbClr val="01589B"/>
              </a:solidFill>
            </a:endParaRPr>
          </a:p>
        </p:txBody>
      </p:sp>
    </p:spTree>
    <p:extLst>
      <p:ext uri="{BB962C8B-B14F-4D97-AF65-F5344CB8AC3E}">
        <p14:creationId xmlns:p14="http://schemas.microsoft.com/office/powerpoint/2010/main" val="171641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75" y="-233966"/>
            <a:ext cx="9905998" cy="1478570"/>
          </a:xfrm>
        </p:spPr>
        <p:txBody>
          <a:bodyPr>
            <a:normAutofit/>
          </a:bodyPr>
          <a:lstStyle/>
          <a:p>
            <a:pPr algn="ctr"/>
            <a:r>
              <a:rPr lang="en-US" sz="3600" cap="none" dirty="0"/>
              <a:t>  Contact Information</a:t>
            </a:r>
          </a:p>
        </p:txBody>
      </p:sp>
      <p:sp>
        <p:nvSpPr>
          <p:cNvPr id="3" name="Content Placeholder 2"/>
          <p:cNvSpPr>
            <a:spLocks noGrp="1"/>
          </p:cNvSpPr>
          <p:nvPr>
            <p:ph idx="1"/>
          </p:nvPr>
        </p:nvSpPr>
        <p:spPr>
          <a:xfrm>
            <a:off x="782595" y="1625600"/>
            <a:ext cx="10357178" cy="3597189"/>
          </a:xfrm>
        </p:spPr>
        <p:txBody>
          <a:bodyPr>
            <a:normAutofit/>
          </a:bodyPr>
          <a:lstStyle/>
          <a:p>
            <a:pPr lvl="1">
              <a:buFont typeface="Arial" panose="020B0604020202020204" pitchFamily="34" charset="0"/>
              <a:buChar char="•"/>
            </a:pPr>
            <a:r>
              <a:rPr lang="en-US" b="1" dirty="0">
                <a:solidFill>
                  <a:srgbClr val="005B9A"/>
                </a:solidFill>
              </a:rPr>
              <a:t>PRP Accounting: </a:t>
            </a:r>
          </a:p>
          <a:p>
            <a:pPr marL="457200" lvl="1" indent="0">
              <a:buNone/>
            </a:pPr>
            <a:endParaRPr lang="en-US" sz="1800" b="1" u="sng" dirty="0">
              <a:solidFill>
                <a:srgbClr val="005B9A"/>
              </a:solidFill>
              <a:hlinkClick r:id="rId2"/>
            </a:endParaRPr>
          </a:p>
          <a:p>
            <a:pPr marL="457200" lvl="1" indent="0">
              <a:buNone/>
            </a:pPr>
            <a:r>
              <a:rPr lang="en-US" dirty="0">
                <a:solidFill>
                  <a:srgbClr val="005B9A"/>
                </a:solidFill>
              </a:rPr>
              <a:t>-	</a:t>
            </a:r>
            <a:r>
              <a:rPr lang="en-US" sz="1800" dirty="0">
                <a:solidFill>
                  <a:srgbClr val="005B9A"/>
                </a:solidFill>
              </a:rPr>
              <a:t>Sharon Lee	850-245-8844	</a:t>
            </a:r>
            <a:r>
              <a:rPr lang="en-US" sz="1800" dirty="0">
                <a:solidFill>
                  <a:srgbClr val="005B9A"/>
                </a:solidFill>
                <a:hlinkClick r:id="rId3"/>
              </a:rPr>
              <a:t>Sharon.A.Lee@dep.state.fl.us</a:t>
            </a:r>
            <a:endParaRPr lang="en-US" sz="1800" dirty="0">
              <a:solidFill>
                <a:srgbClr val="005B9A"/>
              </a:solidFill>
            </a:endParaRPr>
          </a:p>
          <a:p>
            <a:pPr marL="457200" lvl="1" indent="0">
              <a:buNone/>
            </a:pPr>
            <a:r>
              <a:rPr lang="en-US" sz="1800" dirty="0">
                <a:solidFill>
                  <a:srgbClr val="005B9A"/>
                </a:solidFill>
              </a:rPr>
              <a:t>-	Lauren Mackey	850-245-7635	</a:t>
            </a:r>
            <a:r>
              <a:rPr lang="en-US" sz="1800" dirty="0">
                <a:solidFill>
                  <a:srgbClr val="005B9A"/>
                </a:solidFill>
                <a:hlinkClick r:id="rId4"/>
              </a:rPr>
              <a:t>Lauren.Mackey@dep.state.fl.us</a:t>
            </a:r>
            <a:endParaRPr lang="en-US" sz="1800" dirty="0">
              <a:solidFill>
                <a:srgbClr val="005B9A"/>
              </a:solidFill>
            </a:endParaRPr>
          </a:p>
          <a:p>
            <a:pPr lvl="1">
              <a:buFontTx/>
              <a:buChar char="-"/>
            </a:pPr>
            <a:r>
              <a:rPr lang="en-US" sz="1800" dirty="0">
                <a:solidFill>
                  <a:srgbClr val="005B9A"/>
                </a:solidFill>
              </a:rPr>
              <a:t>   Debbie Harbison	850-245-8820	</a:t>
            </a:r>
            <a:r>
              <a:rPr lang="en-US" sz="1800" dirty="0">
                <a:solidFill>
                  <a:srgbClr val="005B9A"/>
                </a:solidFill>
                <a:hlinkClick r:id="rId5"/>
              </a:rPr>
              <a:t>Deborah.Harbison@dep.state.fl.us</a:t>
            </a:r>
            <a:endParaRPr lang="en-US" sz="1800" dirty="0">
              <a:solidFill>
                <a:srgbClr val="005B9A"/>
              </a:solidFill>
            </a:endParaRPr>
          </a:p>
          <a:p>
            <a:pPr lvl="1">
              <a:buFontTx/>
              <a:buChar char="-"/>
            </a:pPr>
            <a:r>
              <a:rPr lang="en-US" sz="1800" dirty="0">
                <a:solidFill>
                  <a:srgbClr val="005B9A"/>
                </a:solidFill>
              </a:rPr>
              <a:t>   Derrick Woodard	850-245-8818	</a:t>
            </a:r>
            <a:r>
              <a:rPr lang="en-US" sz="1800" dirty="0">
                <a:solidFill>
                  <a:srgbClr val="005B9A"/>
                </a:solidFill>
                <a:hlinkClick r:id="rId6"/>
              </a:rPr>
              <a:t>Derrick.Woodward@dep.state.fl.us</a:t>
            </a:r>
            <a:endParaRPr lang="en-US" sz="1800" dirty="0">
              <a:solidFill>
                <a:srgbClr val="005B9A"/>
              </a:solidFill>
            </a:endParaRPr>
          </a:p>
          <a:p>
            <a:pPr lvl="1">
              <a:buFontTx/>
              <a:buChar char="-"/>
            </a:pPr>
            <a:endParaRPr lang="en-US" sz="1800" dirty="0">
              <a:solidFill>
                <a:srgbClr val="005B9A"/>
              </a:solidFill>
            </a:endParaRPr>
          </a:p>
          <a:p>
            <a:pPr lvl="1">
              <a:buFontTx/>
              <a:buChar char="-"/>
            </a:pPr>
            <a:endParaRPr lang="en-US" dirty="0">
              <a:solidFill>
                <a:srgbClr val="005B9A"/>
              </a:solidFill>
            </a:endParaRPr>
          </a:p>
          <a:p>
            <a:pPr lvl="1">
              <a:buFontTx/>
              <a:buChar char="-"/>
            </a:pPr>
            <a:endParaRPr lang="en-US" dirty="0">
              <a:solidFill>
                <a:srgbClr val="005B9A"/>
              </a:solidFill>
            </a:endParaRPr>
          </a:p>
          <a:p>
            <a:pPr marL="457200" lvl="1" indent="0">
              <a:buNone/>
            </a:pPr>
            <a:endParaRPr lang="en-US" dirty="0">
              <a:solidFill>
                <a:srgbClr val="005B9A"/>
              </a:solidFill>
            </a:endParaRPr>
          </a:p>
          <a:p>
            <a:endParaRPr lang="en-US" dirty="0"/>
          </a:p>
        </p:txBody>
      </p:sp>
      <p:pic>
        <p:nvPicPr>
          <p:cNvPr id="5" name="Picture 4" descr="Image of a person with a telephone"/>
          <p:cNvPicPr>
            <a:picLocks noChangeAspect="1"/>
          </p:cNvPicPr>
          <p:nvPr/>
        </p:nvPicPr>
        <p:blipFill>
          <a:blip r:embed="rId7"/>
          <a:stretch>
            <a:fillRect/>
          </a:stretch>
        </p:blipFill>
        <p:spPr>
          <a:xfrm>
            <a:off x="2347784" y="77536"/>
            <a:ext cx="1039405" cy="869856"/>
          </a:xfrm>
          <a:prstGeom prst="rect">
            <a:avLst/>
          </a:prstGeom>
        </p:spPr>
      </p:pic>
      <p:pic>
        <p:nvPicPr>
          <p:cNvPr id="7" name="Picture 6" descr="Image of an envelope "/>
          <p:cNvPicPr>
            <a:picLocks noChangeAspect="1"/>
          </p:cNvPicPr>
          <p:nvPr/>
        </p:nvPicPr>
        <p:blipFill>
          <a:blip r:embed="rId8"/>
          <a:stretch>
            <a:fillRect/>
          </a:stretch>
        </p:blipFill>
        <p:spPr>
          <a:xfrm>
            <a:off x="9555891" y="-170937"/>
            <a:ext cx="1326293" cy="1326293"/>
          </a:xfrm>
          <a:prstGeom prst="rect">
            <a:avLst/>
          </a:prstGeom>
        </p:spPr>
      </p:pic>
    </p:spTree>
    <p:extLst>
      <p:ext uri="{BB962C8B-B14F-4D97-AF65-F5344CB8AC3E}">
        <p14:creationId xmlns:p14="http://schemas.microsoft.com/office/powerpoint/2010/main" val="17080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673" y="1320800"/>
            <a:ext cx="6151418" cy="1794360"/>
          </a:xfrm>
        </p:spPr>
        <p:txBody>
          <a:bodyPr>
            <a:normAutofit fontScale="90000"/>
          </a:bodyPr>
          <a:lstStyle/>
          <a:p>
            <a:pPr algn="ctr"/>
            <a:r>
              <a:rPr lang="en-US" cap="none" dirty="0">
                <a:solidFill>
                  <a:srgbClr val="005B9A"/>
                </a:solidFill>
              </a:rPr>
              <a:t>Purchase Order Invoice Processing Checklist/Guidance</a:t>
            </a:r>
            <a:br>
              <a:rPr lang="en-US" dirty="0"/>
            </a:br>
            <a:endParaRPr lang="en-US" dirty="0"/>
          </a:p>
        </p:txBody>
      </p:sp>
      <p:pic>
        <p:nvPicPr>
          <p:cNvPr id="9" name="Picture 8" descr="Purchase Order Invoice Processing Checklist/Guidance&#10;"/>
          <p:cNvPicPr>
            <a:picLocks noChangeAspect="1"/>
          </p:cNvPicPr>
          <p:nvPr/>
        </p:nvPicPr>
        <p:blipFill rotWithShape="1">
          <a:blip r:embed="rId2"/>
          <a:srcRect l="24262" t="15077" r="25086" b="6848"/>
          <a:stretch/>
        </p:blipFill>
        <p:spPr>
          <a:xfrm>
            <a:off x="6373091" y="218902"/>
            <a:ext cx="5459094" cy="653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Image of a compass"/>
          <p:cNvPicPr>
            <a:picLocks noChangeAspect="1"/>
          </p:cNvPicPr>
          <p:nvPr/>
        </p:nvPicPr>
        <p:blipFill rotWithShape="1">
          <a:blip r:embed="rId3">
            <a:extLst>
              <a:ext uri="{28A0092B-C50C-407E-A947-70E740481C1C}">
                <a14:useLocalDpi xmlns:a14="http://schemas.microsoft.com/office/drawing/2010/main" val="0"/>
              </a:ext>
            </a:extLst>
          </a:blip>
          <a:srcRect l="9381" t="9700" r="11125" b="12975"/>
          <a:stretch/>
        </p:blipFill>
        <p:spPr>
          <a:xfrm>
            <a:off x="1630296" y="3472873"/>
            <a:ext cx="3256265" cy="2669942"/>
          </a:xfrm>
          <a:prstGeom prst="flowChartConnector">
            <a:avLst/>
          </a:prstGeom>
        </p:spPr>
      </p:pic>
    </p:spTree>
    <p:extLst>
      <p:ext uri="{BB962C8B-B14F-4D97-AF65-F5344CB8AC3E}">
        <p14:creationId xmlns:p14="http://schemas.microsoft.com/office/powerpoint/2010/main" val="295780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99023"/>
            <a:ext cx="9905998" cy="1478570"/>
          </a:xfrm>
        </p:spPr>
        <p:txBody>
          <a:bodyPr>
            <a:normAutofit/>
          </a:bodyPr>
          <a:lstStyle/>
          <a:p>
            <a:pPr algn="ctr"/>
            <a:r>
              <a:rPr lang="en-US" sz="3600" dirty="0"/>
              <a:t> </a:t>
            </a:r>
            <a:r>
              <a:rPr lang="en-US" sz="3600" cap="none" dirty="0"/>
              <a:t>Invoice Packet Components</a:t>
            </a:r>
            <a:endParaRPr lang="en-US" sz="3600" dirty="0"/>
          </a:p>
        </p:txBody>
      </p:sp>
      <p:sp>
        <p:nvSpPr>
          <p:cNvPr id="3" name="Content Placeholder 2"/>
          <p:cNvSpPr>
            <a:spLocks noGrp="1"/>
          </p:cNvSpPr>
          <p:nvPr>
            <p:ph idx="1"/>
          </p:nvPr>
        </p:nvSpPr>
        <p:spPr>
          <a:xfrm>
            <a:off x="609600" y="1452419"/>
            <a:ext cx="10972800" cy="4525963"/>
          </a:xfrm>
        </p:spPr>
        <p:txBody>
          <a:bodyPr/>
          <a:lstStyle/>
          <a:p>
            <a:endParaRPr lang="en-US" b="1" dirty="0"/>
          </a:p>
          <a:p>
            <a:r>
              <a:rPr lang="en-US" b="1" dirty="0">
                <a:solidFill>
                  <a:srgbClr val="005B9C"/>
                </a:solidFill>
              </a:rPr>
              <a:t>Invoice Page</a:t>
            </a:r>
            <a:r>
              <a:rPr lang="en-US" dirty="0">
                <a:solidFill>
                  <a:srgbClr val="005B9C"/>
                </a:solidFill>
              </a:rPr>
              <a:t> </a:t>
            </a:r>
          </a:p>
          <a:p>
            <a:r>
              <a:rPr lang="en-US" b="1" dirty="0">
                <a:solidFill>
                  <a:srgbClr val="005B9C"/>
                </a:solidFill>
              </a:rPr>
              <a:t>Release of Claim Form (For Final Invoices)</a:t>
            </a:r>
            <a:r>
              <a:rPr lang="en-US" dirty="0">
                <a:solidFill>
                  <a:srgbClr val="005B9C"/>
                </a:solidFill>
              </a:rPr>
              <a:t> </a:t>
            </a:r>
          </a:p>
          <a:p>
            <a:r>
              <a:rPr lang="en-US" b="1" dirty="0">
                <a:solidFill>
                  <a:srgbClr val="005B9C"/>
                </a:solidFill>
              </a:rPr>
              <a:t>Signed Invoice Rate Sheet</a:t>
            </a:r>
            <a:r>
              <a:rPr lang="en-US" dirty="0">
                <a:solidFill>
                  <a:srgbClr val="005B9C"/>
                </a:solidFill>
              </a:rPr>
              <a:t>  </a:t>
            </a:r>
          </a:p>
          <a:p>
            <a:r>
              <a:rPr lang="en-US" b="1" dirty="0">
                <a:solidFill>
                  <a:srgbClr val="005B9C"/>
                </a:solidFill>
              </a:rPr>
              <a:t>Deliverable Approval Letter</a:t>
            </a:r>
            <a:r>
              <a:rPr lang="en-US" dirty="0">
                <a:solidFill>
                  <a:srgbClr val="005B9C"/>
                </a:solidFill>
              </a:rPr>
              <a:t>  </a:t>
            </a:r>
          </a:p>
          <a:p>
            <a:r>
              <a:rPr lang="en-US" b="1" dirty="0">
                <a:solidFill>
                  <a:srgbClr val="005B9C"/>
                </a:solidFill>
              </a:rPr>
              <a:t>Subcontractor Utilization Report Form</a:t>
            </a:r>
            <a:r>
              <a:rPr lang="en-US" dirty="0">
                <a:solidFill>
                  <a:srgbClr val="005B9C"/>
                </a:solidFill>
              </a:rPr>
              <a:t> </a:t>
            </a:r>
            <a:r>
              <a:rPr lang="en-US" b="1" dirty="0">
                <a:solidFill>
                  <a:srgbClr val="005B9C"/>
                </a:solidFill>
              </a:rPr>
              <a:t>(For ATC Contracts)</a:t>
            </a:r>
            <a:endParaRPr lang="en-US" dirty="0">
              <a:solidFill>
                <a:srgbClr val="005B9C"/>
              </a:solidFill>
            </a:endParaRPr>
          </a:p>
          <a:p>
            <a:r>
              <a:rPr lang="en-US" b="1" dirty="0">
                <a:solidFill>
                  <a:srgbClr val="005B9C"/>
                </a:solidFill>
              </a:rPr>
              <a:t>Subcontractor Invoices for Reimbursable Items</a:t>
            </a:r>
            <a:r>
              <a:rPr lang="en-US" dirty="0">
                <a:solidFill>
                  <a:srgbClr val="005B9C"/>
                </a:solidFill>
              </a:rPr>
              <a:t> </a:t>
            </a:r>
            <a:r>
              <a:rPr lang="en-US" b="1" dirty="0">
                <a:solidFill>
                  <a:srgbClr val="005B9C"/>
                </a:solidFill>
              </a:rPr>
              <a:t>(if applicable)</a:t>
            </a:r>
            <a:endParaRPr lang="en-US" dirty="0">
              <a:solidFill>
                <a:srgbClr val="005B9C"/>
              </a:solidFill>
            </a:endParaRPr>
          </a:p>
          <a:p>
            <a:endParaRPr lang="en-US" dirty="0"/>
          </a:p>
        </p:txBody>
      </p:sp>
      <p:pic>
        <p:nvPicPr>
          <p:cNvPr id="4" name="Picture 3" descr="Image of check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003" y="1113293"/>
            <a:ext cx="2671119" cy="2671119"/>
          </a:xfrm>
          <a:prstGeom prst="rect">
            <a:avLst/>
          </a:prstGeom>
        </p:spPr>
      </p:pic>
    </p:spTree>
    <p:extLst>
      <p:ext uri="{BB962C8B-B14F-4D97-AF65-F5344CB8AC3E}">
        <p14:creationId xmlns:p14="http://schemas.microsoft.com/office/powerpoint/2010/main" val="122491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538" y="-81601"/>
            <a:ext cx="9905998" cy="1209964"/>
          </a:xfrm>
        </p:spPr>
        <p:txBody>
          <a:bodyPr>
            <a:normAutofit/>
          </a:bodyPr>
          <a:lstStyle/>
          <a:p>
            <a:pPr algn="ctr"/>
            <a:r>
              <a:rPr lang="en-US" sz="3000" cap="none" dirty="0"/>
              <a:t>Schedule Of Pay Items – Invoice Rate Sheet Display </a:t>
            </a:r>
          </a:p>
        </p:txBody>
      </p:sp>
      <p:sp>
        <p:nvSpPr>
          <p:cNvPr id="3" name="Content Placeholder 2"/>
          <p:cNvSpPr>
            <a:spLocks noGrp="1"/>
          </p:cNvSpPr>
          <p:nvPr>
            <p:ph idx="1"/>
          </p:nvPr>
        </p:nvSpPr>
        <p:spPr>
          <a:xfrm>
            <a:off x="7346041" y="6176074"/>
            <a:ext cx="4483495" cy="606876"/>
          </a:xfrm>
        </p:spPr>
        <p:txBody>
          <a:bodyPr>
            <a:normAutofit fontScale="77500" lnSpcReduction="20000"/>
          </a:bodyPr>
          <a:lstStyle/>
          <a:p>
            <a:r>
              <a:rPr lang="en-US" dirty="0">
                <a:solidFill>
                  <a:srgbClr val="013F7A"/>
                </a:solidFill>
                <a:hlinkClick r:id="rId2" action="ppaction://hlinkfile"/>
              </a:rPr>
              <a:t>Rounding Display Screenshots</a:t>
            </a:r>
            <a:endParaRPr lang="en-US" dirty="0">
              <a:solidFill>
                <a:srgbClr val="013F7A"/>
              </a:solidFill>
            </a:endParaRPr>
          </a:p>
          <a:p>
            <a:endParaRPr lang="en-US" dirty="0"/>
          </a:p>
        </p:txBody>
      </p:sp>
      <p:pic>
        <p:nvPicPr>
          <p:cNvPr id="4" name="Picture 3" descr="cid:image005.jpg@01CF960B.6239420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1413" y="1330036"/>
            <a:ext cx="10048363" cy="4442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122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958" y="-168447"/>
            <a:ext cx="9905998" cy="1478570"/>
          </a:xfrm>
        </p:spPr>
        <p:txBody>
          <a:bodyPr>
            <a:normAutofit/>
          </a:bodyPr>
          <a:lstStyle/>
          <a:p>
            <a:pPr algn="ctr"/>
            <a:r>
              <a:rPr lang="en-US" sz="3600" cap="none" dirty="0"/>
              <a:t>How To Complete An Invoice Rate Sheet</a:t>
            </a:r>
          </a:p>
        </p:txBody>
      </p:sp>
      <p:sp>
        <p:nvSpPr>
          <p:cNvPr id="3" name="Content Placeholder 2"/>
          <p:cNvSpPr>
            <a:spLocks noGrp="1"/>
          </p:cNvSpPr>
          <p:nvPr>
            <p:ph idx="1"/>
          </p:nvPr>
        </p:nvSpPr>
        <p:spPr>
          <a:xfrm>
            <a:off x="1141413" y="1477819"/>
            <a:ext cx="9905999" cy="4511090"/>
          </a:xfrm>
        </p:spPr>
        <p:txBody>
          <a:bodyPr>
            <a:normAutofit lnSpcReduction="10000"/>
          </a:bodyPr>
          <a:lstStyle/>
          <a:p>
            <a:r>
              <a:rPr lang="en-US" dirty="0">
                <a:solidFill>
                  <a:srgbClr val="005494"/>
                </a:solidFill>
              </a:rPr>
              <a:t>The Invoice Rate Sheet is filled out by the Contractor and submitted with the completed Deliverable to the appropriate Site Manager.</a:t>
            </a:r>
          </a:p>
          <a:p>
            <a:endParaRPr lang="en-US" dirty="0">
              <a:solidFill>
                <a:srgbClr val="005494"/>
              </a:solidFill>
            </a:endParaRPr>
          </a:p>
          <a:p>
            <a:r>
              <a:rPr lang="en-US" b="1" dirty="0">
                <a:solidFill>
                  <a:srgbClr val="005494"/>
                </a:solidFill>
              </a:rPr>
              <a:t>This Invoice Section: </a:t>
            </a:r>
            <a:r>
              <a:rPr lang="en-US" dirty="0">
                <a:solidFill>
                  <a:srgbClr val="005494"/>
                </a:solidFill>
              </a:rPr>
              <a:t>Contractor should enter number of units for services performed. </a:t>
            </a:r>
          </a:p>
          <a:p>
            <a:pPr marL="0" indent="0">
              <a:buNone/>
            </a:pPr>
            <a:endParaRPr lang="en-US" dirty="0">
              <a:solidFill>
                <a:srgbClr val="005494"/>
              </a:solidFill>
            </a:endParaRPr>
          </a:p>
          <a:p>
            <a:r>
              <a:rPr lang="en-US" b="1" dirty="0">
                <a:solidFill>
                  <a:srgbClr val="005494"/>
                </a:solidFill>
              </a:rPr>
              <a:t>Previously Invoiced Section: </a:t>
            </a:r>
            <a:r>
              <a:rPr lang="en-US" dirty="0">
                <a:solidFill>
                  <a:srgbClr val="005494"/>
                </a:solidFill>
              </a:rPr>
              <a:t>For subsequent invoices, move the number of units already invoiced to the “Previously Invoiced” column.</a:t>
            </a:r>
          </a:p>
        </p:txBody>
      </p:sp>
      <p:sp>
        <p:nvSpPr>
          <p:cNvPr id="4" name="TextBox 3">
            <a:hlinkClick r:id="rId2" action="ppaction://hlinkfile"/>
          </p:cNvPr>
          <p:cNvSpPr txBox="1"/>
          <p:nvPr/>
        </p:nvSpPr>
        <p:spPr>
          <a:xfrm>
            <a:off x="8889626" y="6021763"/>
            <a:ext cx="313861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13F7A"/>
                </a:solidFill>
                <a:hlinkClick r:id="rId3" action="ppaction://hlinkfile"/>
              </a:rPr>
              <a:t>Invoice Rate Sheet</a:t>
            </a:r>
            <a:endParaRPr lang="en-US" sz="2400" dirty="0">
              <a:solidFill>
                <a:srgbClr val="013F7A"/>
              </a:solidFill>
            </a:endParaRPr>
          </a:p>
        </p:txBody>
      </p:sp>
    </p:spTree>
    <p:extLst>
      <p:ext uri="{BB962C8B-B14F-4D97-AF65-F5344CB8AC3E}">
        <p14:creationId xmlns:p14="http://schemas.microsoft.com/office/powerpoint/2010/main" val="173531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96290" y="0"/>
            <a:ext cx="10446327" cy="1222383"/>
          </a:xfrm>
        </p:spPr>
        <p:txBody>
          <a:bodyPr>
            <a:normAutofit/>
          </a:bodyPr>
          <a:lstStyle/>
          <a:p>
            <a:pPr algn="ctr"/>
            <a:r>
              <a:rPr lang="en-US" sz="3600" cap="none" dirty="0"/>
              <a:t>Deliverable Approval Letter Components</a:t>
            </a:r>
          </a:p>
        </p:txBody>
      </p:sp>
      <p:sp>
        <p:nvSpPr>
          <p:cNvPr id="3" name="Content Placeholder 2"/>
          <p:cNvSpPr>
            <a:spLocks noGrp="1"/>
          </p:cNvSpPr>
          <p:nvPr>
            <p:ph sz="half" idx="1"/>
          </p:nvPr>
        </p:nvSpPr>
        <p:spPr>
          <a:xfrm>
            <a:off x="563419" y="1570182"/>
            <a:ext cx="10582376" cy="4402251"/>
          </a:xfrm>
        </p:spPr>
        <p:txBody>
          <a:bodyPr>
            <a:normAutofit fontScale="32500" lnSpcReduction="20000"/>
          </a:bodyPr>
          <a:lstStyle/>
          <a:p>
            <a:r>
              <a:rPr lang="en-US" sz="6200" b="1" dirty="0">
                <a:solidFill>
                  <a:srgbClr val="005A9A"/>
                </a:solidFill>
              </a:rPr>
              <a:t>Task(s)/Pay Items</a:t>
            </a:r>
            <a:r>
              <a:rPr lang="en-US" sz="6200" dirty="0">
                <a:solidFill>
                  <a:srgbClr val="005A9A"/>
                </a:solidFill>
              </a:rPr>
              <a:t>: Must name all tasks and/or pay items that are approved on the signed Invoice Rate Sheet (pay item(s) only needed if select item(s) from task are being billed rather than a complete task). Typos are not acceptable.</a:t>
            </a:r>
          </a:p>
          <a:p>
            <a:pPr marL="0" indent="0">
              <a:buNone/>
            </a:pPr>
            <a:endParaRPr lang="en-US" sz="6200" dirty="0">
              <a:solidFill>
                <a:srgbClr val="005A9A"/>
              </a:solidFill>
            </a:endParaRPr>
          </a:p>
          <a:p>
            <a:r>
              <a:rPr lang="en-US" sz="6200" b="1" dirty="0">
                <a:solidFill>
                  <a:srgbClr val="005A9A"/>
                </a:solidFill>
              </a:rPr>
              <a:t>Approved Costs:</a:t>
            </a:r>
            <a:r>
              <a:rPr lang="en-US" sz="6200" dirty="0">
                <a:solidFill>
                  <a:srgbClr val="005A9A"/>
                </a:solidFill>
              </a:rPr>
              <a:t> Must state amount approved including retainage. Approved Costs must match the “DEP Cost Share” amount from the signed Invoice Rate Sheet or a corrected Invoice Rate Sheet is needed. </a:t>
            </a:r>
          </a:p>
          <a:p>
            <a:endParaRPr lang="en-US" sz="6200" dirty="0">
              <a:solidFill>
                <a:srgbClr val="005A9A"/>
              </a:solidFill>
            </a:endParaRPr>
          </a:p>
          <a:p>
            <a:r>
              <a:rPr lang="en-US" sz="6200" b="1" dirty="0">
                <a:solidFill>
                  <a:srgbClr val="005A9A"/>
                </a:solidFill>
              </a:rPr>
              <a:t>Deliverable Received Date:</a:t>
            </a:r>
            <a:r>
              <a:rPr lang="en-US" sz="6200" dirty="0">
                <a:solidFill>
                  <a:srgbClr val="005A9A"/>
                </a:solidFill>
              </a:rPr>
              <a:t>  Must include dates on which deliverables were received by FDEP. Deliverable received date must be on or before the applicable deliverable due dates otherwise the deliverable approval letter should reference that the deliverable was late and what the appropriate financial consequence will be </a:t>
            </a:r>
            <a:r>
              <a:rPr lang="en-US" sz="6200" i="1" dirty="0">
                <a:solidFill>
                  <a:srgbClr val="005A9A"/>
                </a:solidFill>
              </a:rPr>
              <a:t>(i.e. forfeiting retainage, etc.)</a:t>
            </a:r>
            <a:r>
              <a:rPr lang="en-US" sz="6200" dirty="0">
                <a:solidFill>
                  <a:srgbClr val="005A9A"/>
                </a:solidFill>
              </a:rPr>
              <a:t>. </a:t>
            </a:r>
          </a:p>
          <a:p>
            <a:endParaRPr lang="en-US" sz="6200" dirty="0">
              <a:solidFill>
                <a:srgbClr val="005A9A"/>
              </a:solidFill>
            </a:endParaRPr>
          </a:p>
          <a:p>
            <a:r>
              <a:rPr lang="en-US" sz="6200" b="1" dirty="0">
                <a:solidFill>
                  <a:srgbClr val="005A9A"/>
                </a:solidFill>
              </a:rPr>
              <a:t>Purchase Order #:</a:t>
            </a:r>
            <a:r>
              <a:rPr lang="en-US" sz="6200" dirty="0">
                <a:solidFill>
                  <a:srgbClr val="005A9A"/>
                </a:solidFill>
              </a:rPr>
              <a:t>  6 digit/character ID </a:t>
            </a:r>
            <a:r>
              <a:rPr lang="en-US" sz="6200" i="1" dirty="0">
                <a:solidFill>
                  <a:srgbClr val="005A9A"/>
                </a:solidFill>
              </a:rPr>
              <a:t>(i.e. AXXXXX)</a:t>
            </a:r>
            <a:r>
              <a:rPr lang="en-US" sz="6200" dirty="0">
                <a:solidFill>
                  <a:srgbClr val="005A9A"/>
                </a:solidFill>
              </a:rPr>
              <a:t>. Typos are not acceptable.</a:t>
            </a:r>
          </a:p>
          <a:p>
            <a:endParaRPr lang="en-US" dirty="0"/>
          </a:p>
        </p:txBody>
      </p:sp>
    </p:spTree>
    <p:extLst>
      <p:ext uri="{BB962C8B-B14F-4D97-AF65-F5344CB8AC3E}">
        <p14:creationId xmlns:p14="http://schemas.microsoft.com/office/powerpoint/2010/main" val="250791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419" y="-26794"/>
            <a:ext cx="9652720" cy="1107408"/>
          </a:xfrm>
        </p:spPr>
        <p:txBody>
          <a:bodyPr/>
          <a:lstStyle/>
          <a:p>
            <a:pPr algn="ctr"/>
            <a:r>
              <a:rPr lang="en-US" dirty="0"/>
              <a:t> </a:t>
            </a:r>
            <a:r>
              <a:rPr lang="en-US" sz="3600" cap="none" dirty="0"/>
              <a:t>Deliverable Approval Letter Examples</a:t>
            </a:r>
            <a:endParaRPr lang="en-US" sz="3600" dirty="0"/>
          </a:p>
        </p:txBody>
      </p:sp>
      <p:pic>
        <p:nvPicPr>
          <p:cNvPr id="13" name="Content Placeholder 12" descr="Example of approved deliverable"/>
          <p:cNvPicPr>
            <a:picLocks noGrp="1" noChangeAspect="1"/>
          </p:cNvPicPr>
          <p:nvPr>
            <p:ph sz="half" idx="2"/>
          </p:nvPr>
        </p:nvPicPr>
        <p:blipFill rotWithShape="1">
          <a:blip r:embed="rId2"/>
          <a:srcRect l="14429" t="48472" r="11904" b="32591"/>
          <a:stretch/>
        </p:blipFill>
        <p:spPr>
          <a:xfrm>
            <a:off x="412991" y="2934337"/>
            <a:ext cx="5395002" cy="1688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 of &quot;Approved&quot;"/>
          <p:cNvPicPr>
            <a:picLocks noChangeAspect="1"/>
          </p:cNvPicPr>
          <p:nvPr/>
        </p:nvPicPr>
        <p:blipFill>
          <a:blip r:embed="rId3"/>
          <a:stretch>
            <a:fillRect/>
          </a:stretch>
        </p:blipFill>
        <p:spPr>
          <a:xfrm>
            <a:off x="4068424" y="1928879"/>
            <a:ext cx="3479138" cy="913713"/>
          </a:xfrm>
          <a:prstGeom prst="rect">
            <a:avLst/>
          </a:prstGeom>
        </p:spPr>
      </p:pic>
      <p:sp>
        <p:nvSpPr>
          <p:cNvPr id="7" name="TextBox 6"/>
          <p:cNvSpPr txBox="1"/>
          <p:nvPr/>
        </p:nvSpPr>
        <p:spPr>
          <a:xfrm>
            <a:off x="1141411" y="1190803"/>
            <a:ext cx="10037336" cy="646331"/>
          </a:xfrm>
          <a:prstGeom prst="rect">
            <a:avLst/>
          </a:prstGeom>
          <a:noFill/>
        </p:spPr>
        <p:txBody>
          <a:bodyPr wrap="square" rtlCol="0">
            <a:spAutoFit/>
          </a:bodyPr>
          <a:lstStyle/>
          <a:p>
            <a:r>
              <a:rPr lang="en-US" dirty="0">
                <a:solidFill>
                  <a:srgbClr val="005B9A"/>
                </a:solidFill>
              </a:rPr>
              <a:t>If the deliverables are found to be complete and acceptable the Site Manager will sign and date the Invoice Rate Sheet and return it to the Contractor along with a Deliverable Approval Letter. </a:t>
            </a:r>
          </a:p>
        </p:txBody>
      </p:sp>
      <p:pic>
        <p:nvPicPr>
          <p:cNvPr id="6" name="Picture 5" descr="Example of approved deliverable"/>
          <p:cNvPicPr>
            <a:picLocks noChangeAspect="1"/>
          </p:cNvPicPr>
          <p:nvPr/>
        </p:nvPicPr>
        <p:blipFill>
          <a:blip r:embed="rId4"/>
          <a:stretch>
            <a:fillRect/>
          </a:stretch>
        </p:blipFill>
        <p:spPr>
          <a:xfrm>
            <a:off x="6014878" y="2934337"/>
            <a:ext cx="5923809" cy="1688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xample of approved deliverable"/>
          <p:cNvPicPr>
            <a:picLocks noChangeAspect="1"/>
          </p:cNvPicPr>
          <p:nvPr/>
        </p:nvPicPr>
        <p:blipFill>
          <a:blip r:embed="rId5"/>
          <a:stretch>
            <a:fillRect/>
          </a:stretch>
        </p:blipFill>
        <p:spPr>
          <a:xfrm>
            <a:off x="412991" y="4838700"/>
            <a:ext cx="5395002" cy="1795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Example of approved deliverable"/>
          <p:cNvPicPr>
            <a:picLocks noChangeAspect="1"/>
          </p:cNvPicPr>
          <p:nvPr/>
        </p:nvPicPr>
        <p:blipFill>
          <a:blip r:embed="rId6"/>
          <a:stretch>
            <a:fillRect/>
          </a:stretch>
        </p:blipFill>
        <p:spPr>
          <a:xfrm>
            <a:off x="6014879" y="4838700"/>
            <a:ext cx="5923809" cy="1795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536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861" y="-133125"/>
            <a:ext cx="9905998" cy="1478570"/>
          </a:xfrm>
        </p:spPr>
        <p:txBody>
          <a:bodyPr>
            <a:normAutofit/>
          </a:bodyPr>
          <a:lstStyle/>
          <a:p>
            <a:pPr algn="ctr"/>
            <a:r>
              <a:rPr lang="en-US" sz="3600" cap="none" dirty="0"/>
              <a:t>Completing The Invoice Page</a:t>
            </a:r>
          </a:p>
        </p:txBody>
      </p:sp>
      <p:sp>
        <p:nvSpPr>
          <p:cNvPr id="5" name="TextBox 4"/>
          <p:cNvSpPr txBox="1"/>
          <p:nvPr/>
        </p:nvSpPr>
        <p:spPr>
          <a:xfrm>
            <a:off x="1750774" y="1345445"/>
            <a:ext cx="8896865" cy="646331"/>
          </a:xfrm>
          <a:prstGeom prst="rect">
            <a:avLst/>
          </a:prstGeom>
          <a:noFill/>
        </p:spPr>
        <p:txBody>
          <a:bodyPr wrap="square" rtlCol="0">
            <a:spAutoFit/>
          </a:bodyPr>
          <a:lstStyle/>
          <a:p>
            <a:pPr algn="ctr"/>
            <a:r>
              <a:rPr lang="en-US" dirty="0">
                <a:solidFill>
                  <a:srgbClr val="005A98"/>
                </a:solidFill>
              </a:rPr>
              <a:t>The Invoice Page is included in the most current Schedule of Pay Items workbook (Attachment B). </a:t>
            </a:r>
          </a:p>
        </p:txBody>
      </p:sp>
      <p:sp>
        <p:nvSpPr>
          <p:cNvPr id="6" name="TextBox 5"/>
          <p:cNvSpPr txBox="1"/>
          <p:nvPr/>
        </p:nvSpPr>
        <p:spPr>
          <a:xfrm>
            <a:off x="9498461" y="6096779"/>
            <a:ext cx="22983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13F7A"/>
                </a:solidFill>
                <a:hlinkClick r:id="rId2" action="ppaction://hlinkfile"/>
              </a:rPr>
              <a:t>Invoice Page</a:t>
            </a:r>
            <a:endParaRPr lang="en-US" sz="2400" dirty="0">
              <a:solidFill>
                <a:srgbClr val="013F7A"/>
              </a:solidFill>
            </a:endParaRPr>
          </a:p>
        </p:txBody>
      </p:sp>
      <p:pic>
        <p:nvPicPr>
          <p:cNvPr id="7" name="Content Placeholder 3" descr="Image of the Invoice Page"/>
          <p:cNvPicPr>
            <a:picLocks noChangeAspect="1"/>
          </p:cNvPicPr>
          <p:nvPr/>
        </p:nvPicPr>
        <p:blipFill rotWithShape="1">
          <a:blip r:embed="rId3"/>
          <a:srcRect l="1475" t="25215" r="47379" b="33262"/>
          <a:stretch/>
        </p:blipFill>
        <p:spPr>
          <a:xfrm>
            <a:off x="1938635" y="2384420"/>
            <a:ext cx="8045874" cy="3550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651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894" y="-108480"/>
            <a:ext cx="10240586" cy="1347940"/>
          </a:xfrm>
        </p:spPr>
        <p:txBody>
          <a:bodyPr/>
          <a:lstStyle/>
          <a:p>
            <a:pPr algn="ctr"/>
            <a:r>
              <a:rPr lang="en-US" dirty="0"/>
              <a:t> </a:t>
            </a:r>
            <a:r>
              <a:rPr lang="en-US" sz="3200" cap="none" dirty="0"/>
              <a:t>Invoice Page Amounts – What do they all mean ? </a:t>
            </a:r>
            <a:endParaRPr lang="en-US" sz="3200" dirty="0"/>
          </a:p>
        </p:txBody>
      </p:sp>
      <p:pic>
        <p:nvPicPr>
          <p:cNvPr id="4" name="Content Placeholder 3" descr="Invoice Page Amounts description"/>
          <p:cNvPicPr>
            <a:picLocks noGrp="1" noChangeAspect="1"/>
          </p:cNvPicPr>
          <p:nvPr>
            <p:ph idx="1"/>
          </p:nvPr>
        </p:nvPicPr>
        <p:blipFill rotWithShape="1">
          <a:blip r:embed="rId2"/>
          <a:srcRect l="806" t="24994" r="68271" b="21006"/>
          <a:stretch/>
        </p:blipFill>
        <p:spPr>
          <a:xfrm>
            <a:off x="2620281" y="1819564"/>
            <a:ext cx="7114970" cy="419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 of dollar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1012" y="2912675"/>
            <a:ext cx="1578973" cy="1578973"/>
          </a:xfrm>
          <a:prstGeom prst="rect">
            <a:avLst/>
          </a:prstGeom>
          <a:solidFill>
            <a:srgbClr val="00B050"/>
          </a:solidFill>
          <a:effectLst>
            <a:outerShdw blurRad="50800" dist="50800" dir="5400000" algn="ctr" rotWithShape="0">
              <a:srgbClr val="92D050"/>
            </a:outerShdw>
          </a:effectLst>
        </p:spPr>
      </p:pic>
      <p:pic>
        <p:nvPicPr>
          <p:cNvPr id="7" name="Picture 6" descr="Image of dollar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48" y="2943392"/>
            <a:ext cx="1578973" cy="1578973"/>
          </a:xfrm>
          <a:prstGeom prst="rect">
            <a:avLst/>
          </a:prstGeom>
          <a:solidFill>
            <a:srgbClr val="00B050"/>
          </a:solidFill>
          <a:effectLst>
            <a:outerShdw blurRad="50800" dist="50800" dir="5400000" algn="ctr" rotWithShape="0">
              <a:srgbClr val="92D050"/>
            </a:outerShdw>
          </a:effectLst>
        </p:spPr>
      </p:pic>
      <p:sp>
        <p:nvSpPr>
          <p:cNvPr id="8" name="TextBox 7"/>
          <p:cNvSpPr txBox="1"/>
          <p:nvPr/>
        </p:nvSpPr>
        <p:spPr>
          <a:xfrm>
            <a:off x="9496288" y="6131313"/>
            <a:ext cx="2388637" cy="46166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13F7A"/>
                </a:solidFill>
                <a:hlinkClick r:id="rId4" action="ppaction://hlinkfile"/>
              </a:rPr>
              <a:t> </a:t>
            </a:r>
            <a:r>
              <a:rPr lang="en-US" sz="2400" dirty="0">
                <a:solidFill>
                  <a:srgbClr val="013F7A"/>
                </a:solidFill>
                <a:hlinkClick r:id="rId4" action="ppaction://hlinkfile"/>
              </a:rPr>
              <a:t>Invoice Page</a:t>
            </a:r>
            <a:endParaRPr lang="en-US" sz="2400" dirty="0">
              <a:solidFill>
                <a:srgbClr val="013F7A"/>
              </a:solidFill>
            </a:endParaRPr>
          </a:p>
        </p:txBody>
      </p:sp>
    </p:spTree>
    <p:extLst>
      <p:ext uri="{BB962C8B-B14F-4D97-AF65-F5344CB8AC3E}">
        <p14:creationId xmlns:p14="http://schemas.microsoft.com/office/powerpoint/2010/main" val="356675281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1C46A81-EE90-48A0-9149-0FA93B0AB0C5}" vid="{90396091-75D2-4F4D-90B2-E23B6CBFB39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535</TotalTime>
  <Words>660</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Imprint MT Shadow</vt:lpstr>
      <vt:lpstr>Theme1</vt:lpstr>
      <vt:lpstr>Custom Design</vt:lpstr>
      <vt:lpstr>PRP Purchase Order Invoice Processing </vt:lpstr>
      <vt:lpstr>Purchase Order Invoice Processing Checklist/Guidance </vt:lpstr>
      <vt:lpstr> Invoice Packet Components</vt:lpstr>
      <vt:lpstr>Schedule Of Pay Items – Invoice Rate Sheet Display </vt:lpstr>
      <vt:lpstr>How To Complete An Invoice Rate Sheet</vt:lpstr>
      <vt:lpstr>Deliverable Approval Letter Components</vt:lpstr>
      <vt:lpstr> Deliverable Approval Letter Examples</vt:lpstr>
      <vt:lpstr>Completing The Invoice Page</vt:lpstr>
      <vt:lpstr> Invoice Page Amounts – What do they all mean ? </vt:lpstr>
      <vt:lpstr> Release Of Claims Form </vt:lpstr>
      <vt:lpstr>Subcontractor Utilization Report Form</vt:lpstr>
      <vt:lpstr>Subcontractor Invoices For Reimbursable Items </vt:lpstr>
      <vt:lpstr>Common Invoice Errors</vt:lpstr>
      <vt:lpstr>Helpful Links</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PRP Purchase Order INVOICE PROCESSING</dc:title>
  <dc:creator>Mackey, Lauren</dc:creator>
  <cp:lastModifiedBy>Oien, Erik</cp:lastModifiedBy>
  <cp:revision>57</cp:revision>
  <dcterms:created xsi:type="dcterms:W3CDTF">2014-07-23T17:55:49Z</dcterms:created>
  <dcterms:modified xsi:type="dcterms:W3CDTF">2017-02-06T15:01:08Z</dcterms:modified>
</cp:coreProperties>
</file>