
<file path=[Content_Types].xml><?xml version="1.0" encoding="utf-8"?>
<Types xmlns="http://schemas.openxmlformats.org/package/2006/content-types">
  <Default Extension="png" ContentType="image/png"/>
  <Default Extension="emf" ContentType="image/x-emf"/>
  <Default Extension="wmf" ContentType="image/x-wmf"/>
  <Default Extension="gif&amp;ehk=9coYkwLMPRdgyFOcXBMHFQ&amp;r=0&amp;pid=OfficeInsert" ContentType="image/gif"/>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3"/>
  </p:notesMasterIdLst>
  <p:handoutMasterIdLst>
    <p:handoutMasterId r:id="rId34"/>
  </p:handoutMasterIdLst>
  <p:sldIdLst>
    <p:sldId id="262" r:id="rId3"/>
    <p:sldId id="371" r:id="rId4"/>
    <p:sldId id="359" r:id="rId5"/>
    <p:sldId id="258" r:id="rId6"/>
    <p:sldId id="378" r:id="rId7"/>
    <p:sldId id="267" r:id="rId8"/>
    <p:sldId id="270" r:id="rId9"/>
    <p:sldId id="271" r:id="rId10"/>
    <p:sldId id="375" r:id="rId11"/>
    <p:sldId id="367" r:id="rId12"/>
    <p:sldId id="348" r:id="rId13"/>
    <p:sldId id="352" r:id="rId14"/>
    <p:sldId id="368" r:id="rId15"/>
    <p:sldId id="279" r:id="rId16"/>
    <p:sldId id="374" r:id="rId17"/>
    <p:sldId id="289" r:id="rId18"/>
    <p:sldId id="361" r:id="rId19"/>
    <p:sldId id="362" r:id="rId20"/>
    <p:sldId id="304" r:id="rId21"/>
    <p:sldId id="363" r:id="rId22"/>
    <p:sldId id="364" r:id="rId23"/>
    <p:sldId id="373" r:id="rId24"/>
    <p:sldId id="376" r:id="rId25"/>
    <p:sldId id="372" r:id="rId26"/>
    <p:sldId id="358" r:id="rId27"/>
    <p:sldId id="366" r:id="rId28"/>
    <p:sldId id="370" r:id="rId29"/>
    <p:sldId id="322" r:id="rId30"/>
    <p:sldId id="360" r:id="rId31"/>
    <p:sldId id="323"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89" autoAdjust="0"/>
    <p:restoredTop sz="57449" autoAdjust="0"/>
  </p:normalViewPr>
  <p:slideViewPr>
    <p:cSldViewPr snapToGrid="0">
      <p:cViewPr varScale="1">
        <p:scale>
          <a:sx n="65" d="100"/>
          <a:sy n="65" d="100"/>
        </p:scale>
        <p:origin x="2490" y="7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60" d="100"/>
          <a:sy n="160" d="100"/>
        </p:scale>
        <p:origin x="2190"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1988F3D4-E947-4BA7-B642-D38C480022A4}" type="datetimeFigureOut">
              <a:rPr lang="en-US" smtClean="0"/>
              <a:t>6/25/2018</a:t>
            </a:fld>
            <a:endParaRPr lang="en-US" dirty="0"/>
          </a:p>
        </p:txBody>
      </p:sp>
      <p:sp>
        <p:nvSpPr>
          <p:cNvPr id="4" name="Footer Placeholder 3"/>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20E71678-D767-47F6-AF5E-ECF7F4DF105F}" type="slidenum">
              <a:rPr lang="en-US" smtClean="0"/>
              <a:t>‹#›</a:t>
            </a:fld>
            <a:endParaRPr lang="en-US" dirty="0"/>
          </a:p>
        </p:txBody>
      </p:sp>
    </p:spTree>
    <p:extLst>
      <p:ext uri="{BB962C8B-B14F-4D97-AF65-F5344CB8AC3E}">
        <p14:creationId xmlns:p14="http://schemas.microsoft.com/office/powerpoint/2010/main" val="132729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DBC3425C-C401-4E6B-AFC2-0EB0FDB85D12}" type="datetimeFigureOut">
              <a:rPr lang="en-US" smtClean="0"/>
              <a:t>6/25/2018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E3ACF350-82AE-4204-B09B-A7DFAED0117F}" type="slidenum">
              <a:rPr lang="en-US" smtClean="0"/>
              <a:t>‹#›</a:t>
            </a:fld>
            <a:endParaRPr lang="en-US" dirty="0"/>
          </a:p>
        </p:txBody>
      </p:sp>
    </p:spTree>
    <p:extLst>
      <p:ext uri="{BB962C8B-B14F-4D97-AF65-F5344CB8AC3E}">
        <p14:creationId xmlns:p14="http://schemas.microsoft.com/office/powerpoint/2010/main" val="92511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floridadep.gov/ooo/land-and-recreation-grant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3ACF350-82AE-4204-B09B-A7DFAED0117F}" type="slidenum">
              <a:rPr lang="en-US" smtClean="0"/>
              <a:t>1</a:t>
            </a:fld>
            <a:endParaRPr lang="en-US" dirty="0"/>
          </a:p>
        </p:txBody>
      </p:sp>
    </p:spTree>
    <p:extLst>
      <p:ext uri="{BB962C8B-B14F-4D97-AF65-F5344CB8AC3E}">
        <p14:creationId xmlns:p14="http://schemas.microsoft.com/office/powerpoint/2010/main" val="3874113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Chapter 62-821, Florida Administrative Code, provides FCT staff guidance on the acquisition procedures for the Stan Mayfield Working Waterfronts grant program.  </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grant project site will be acquired via a Joint Acquisition with Trust staff taking the lead on acquisition, handling all transaction activities, including: </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ordering due diligence products, as well as</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negotiating, contracting and closing</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trust staff will coordinate with the grant recipient during the acquisition process.</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10</a:t>
            </a:fld>
            <a:endParaRPr lang="en-US" dirty="0"/>
          </a:p>
        </p:txBody>
      </p:sp>
    </p:spTree>
    <p:extLst>
      <p:ext uri="{BB962C8B-B14F-4D97-AF65-F5344CB8AC3E}">
        <p14:creationId xmlns:p14="http://schemas.microsoft.com/office/powerpoint/2010/main" val="3742096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disbursement of Florida Forever funds is subject to certain terms and conditions.  Since FCT’s Stan Mayfield Working Waterfront Program is a Florida Forever-funded program, funds to purchase the property may only be used to pay for costs associated with voluntarily negotiated transactions.  The use or threat of condemnation is not considered a voluntarily-negotiated acquisition.</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Additionally, there are certain terms and conditions imposed by the use of Florida Forever funds to avoid a violation of bond covenants that may result in penalties against the State of Florida.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(we monitor any private revenue on bond-funded lands and keep it to a minimum so that we don’t risk bonds from being taxable)</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Recipient shall designate an employee or officer who shall serve as the key contact for the exchange of information regarding the acquisition activities.</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Recipient shall also submit a signed statement that the Recipient is not aware of any pending criminal, civil or regulatory violations imposed on the project site.</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Lastly, the Recipient shall provide Reasonable Assurance that the Recipient will be able to fulfill its obligations under the Grant Contract, the Declaration of Restrictive Covenants, and Chapter 62-820, Florida Administrative Code.</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ACF350-82AE-4204-B09B-A7DFAED0117F}" type="slidenum">
              <a:rPr lang="en-US" smtClean="0"/>
              <a:t>11</a:t>
            </a:fld>
            <a:endParaRPr lang="en-US" dirty="0"/>
          </a:p>
        </p:txBody>
      </p:sp>
    </p:spTree>
    <p:extLst>
      <p:ext uri="{BB962C8B-B14F-4D97-AF65-F5344CB8AC3E}">
        <p14:creationId xmlns:p14="http://schemas.microsoft.com/office/powerpoint/2010/main" val="1432302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If your project is funded, the following due diligence products will be ordered: </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Title commitment and policy</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One or two appraisals, depending on the value of the property.  Only one appraisal is needed if the value is less than one million dollars; two appraisals if the value is over one million dollars,</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addition, we will order a third-party appraisal review of the appraisals if the value is over $500 thousand dollars.</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We will also order a certified survey, and </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Phase I Environmental Site Assessment </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brief overview of how the acquisition process will work is:</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We order a title commitment and appraisal mapping of the project sight.</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Once title and mapping are complete, these products are forwarded to our Bureau of Appraisal who then order the appraisal products. </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12</a:t>
            </a:fld>
            <a:endParaRPr lang="en-US" dirty="0"/>
          </a:p>
        </p:txBody>
      </p:sp>
    </p:spTree>
    <p:extLst>
      <p:ext uri="{BB962C8B-B14F-4D97-AF65-F5344CB8AC3E}">
        <p14:creationId xmlns:p14="http://schemas.microsoft.com/office/powerpoint/2010/main" val="686148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Our negotiations are based upon the approved appraisals</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Once we reach an agreed-upon purchase price with the seller, the Division of State Lands will draft an option contract for the seller’s review and execution.  Our option contracts typically allow for 120 days to close. During this 120-day closing period we order additional title work (which is the title policy), certified survey, and a Phase I ESA.</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Lastly, The Division of State Lands will work closely with FCT staff, as well as the grant recipient, to ensure everyone is in the loop and deadlines are met.</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13</a:t>
            </a:fld>
            <a:endParaRPr lang="en-US" dirty="0"/>
          </a:p>
        </p:txBody>
      </p:sp>
    </p:spTree>
    <p:extLst>
      <p:ext uri="{BB962C8B-B14F-4D97-AF65-F5344CB8AC3E}">
        <p14:creationId xmlns:p14="http://schemas.microsoft.com/office/powerpoint/2010/main" val="1258456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endParaRPr lang="en-US" sz="1200" b="1" u="sng" kern="1200" dirty="0">
              <a:solidFill>
                <a:schemeClr val="tx1"/>
              </a:solidFill>
              <a:effectLst/>
              <a:latin typeface="+mn-lt"/>
              <a:ea typeface="+mn-ea"/>
              <a:cs typeface="+mn-cs"/>
            </a:endParaRPr>
          </a:p>
          <a:p>
            <a:pPr fontAlgn="base" hangingPunct="0"/>
            <a:r>
              <a:rPr lang="en-US" sz="1200" b="1" u="sng" kern="1200" dirty="0">
                <a:solidFill>
                  <a:schemeClr val="tx1"/>
                </a:solidFill>
                <a:effectLst/>
                <a:latin typeface="+mn-lt"/>
                <a:ea typeface="+mn-ea"/>
                <a:cs typeface="+mn-cs"/>
              </a:rPr>
              <a:t>Page 5 of the application </a:t>
            </a:r>
          </a:p>
          <a:p>
            <a:pPr fontAlgn="base" hangingPunct="0"/>
            <a:endParaRPr lang="en-US" sz="1200" b="1" u="sng" kern="1200" dirty="0">
              <a:solidFill>
                <a:schemeClr val="tx1"/>
              </a:solidFill>
              <a:effectLst/>
              <a:latin typeface="+mn-lt"/>
              <a:ea typeface="+mn-ea"/>
              <a:cs typeface="+mn-cs"/>
            </a:endParaRPr>
          </a:p>
          <a:p>
            <a:pPr fontAlgn="base" hangingPunct="0"/>
            <a:r>
              <a:rPr lang="en-US" sz="1200" b="1" u="sng" kern="1200" dirty="0">
                <a:solidFill>
                  <a:schemeClr val="tx1"/>
                </a:solidFill>
                <a:effectLst/>
                <a:latin typeface="+mn-lt"/>
                <a:ea typeface="+mn-ea"/>
                <a:cs typeface="+mn-cs"/>
              </a:rPr>
              <a:t>The  Project Summary is required if you have an educational component of the project which would include  </a:t>
            </a:r>
            <a:r>
              <a:rPr lang="en-US" sz="1200" kern="1200" dirty="0">
                <a:solidFill>
                  <a:schemeClr val="tx1"/>
                </a:solidFill>
                <a:effectLst/>
                <a:latin typeface="+mn-lt"/>
                <a:ea typeface="+mn-ea"/>
                <a:cs typeface="+mn-cs"/>
              </a:rPr>
              <a:t>public use such as a maritime museum, educational venue or civic event area to educate the public about the economic, cultural and historic heritage of Florida's traditional working waterfronts. </a:t>
            </a:r>
          </a:p>
          <a:p>
            <a:pPr fontAlgn="base" hangingPunct="0"/>
            <a:r>
              <a:rPr lang="en-US" sz="1200" kern="1200" dirty="0">
                <a:solidFill>
                  <a:schemeClr val="tx1"/>
                </a:solidFill>
                <a:effectLst/>
                <a:latin typeface="+mn-lt"/>
                <a:ea typeface="+mn-ea"/>
                <a:cs typeface="+mn-cs"/>
              </a:rPr>
              <a:t> </a:t>
            </a:r>
          </a:p>
          <a:p>
            <a:pPr fontAlgn="base" hangingPunct="0"/>
            <a:r>
              <a:rPr lang="en-US" sz="1200" kern="1200" dirty="0">
                <a:solidFill>
                  <a:schemeClr val="tx1"/>
                </a:solidFill>
                <a:effectLst/>
                <a:latin typeface="+mn-lt"/>
                <a:ea typeface="+mn-ea"/>
                <a:cs typeface="+mn-cs"/>
              </a:rPr>
              <a:t>The Project Summary shall include a discussion of the purpose of the project, existing and future uses, existing and proposed physical improve­ments and historic resources.  Include the size of any existing or proposed buildings. Indicate if any easements, concessions, or leases exist or are proposed. The recommended size for a Project Summary is one page.</a:t>
            </a:r>
          </a:p>
          <a:p>
            <a:pPr marL="0" marR="0" lvl="0" indent="0" algn="l" defTabSz="914400" rtl="0" eaLnBrk="1" fontAlgn="base" latinLnBrk="0" hangingPunct="0">
              <a:lnSpc>
                <a:spcPct val="100000"/>
              </a:lnSpc>
              <a:spcBef>
                <a:spcPts val="0"/>
              </a:spcBef>
              <a:spcAft>
                <a:spcPts val="0"/>
              </a:spcAft>
              <a:buClrTx/>
              <a:buSzTx/>
              <a:buFontTx/>
              <a:buNone/>
              <a:tabLst/>
              <a:defRPr/>
            </a:pPr>
            <a:endParaRPr lang="en-US" sz="1200" b="1" u="sng" kern="1200" dirty="0">
              <a:solidFill>
                <a:schemeClr val="tx1"/>
              </a:solidFill>
              <a:effectLst/>
              <a:latin typeface="+mn-lt"/>
              <a:ea typeface="+mn-ea"/>
              <a:cs typeface="+mn-cs"/>
            </a:endParaRPr>
          </a:p>
          <a:p>
            <a:pPr fontAlgn="base" hangingPunct="0"/>
            <a:r>
              <a:rPr lang="en-US" sz="1200" kern="1200" dirty="0">
                <a:solidFill>
                  <a:schemeClr val="tx1"/>
                </a:solidFill>
                <a:effectLst/>
                <a:latin typeface="+mn-lt"/>
                <a:ea typeface="+mn-ea"/>
                <a:cs typeface="+mn-cs"/>
              </a:rPr>
              <a:t>The Project Summary is required when a Local Government proposes to acquire fee simple interest in the Project Site solely.</a:t>
            </a:r>
          </a:p>
          <a:p>
            <a:pPr fontAlgn="base" hangingPunct="0"/>
            <a:endParaRPr lang="en-US" sz="1200" kern="1200" dirty="0">
              <a:solidFill>
                <a:schemeClr val="tx1"/>
              </a:solidFill>
              <a:effectLst/>
              <a:latin typeface="+mn-lt"/>
              <a:ea typeface="+mn-ea"/>
              <a:cs typeface="+mn-cs"/>
            </a:endParaRPr>
          </a:p>
          <a:p>
            <a:pPr marL="0" marR="0" lvl="0" indent="0" algn="l" defTabSz="914400" rtl="0" eaLnBrk="1" fontAlgn="base" latinLnBrk="0" hangingPunct="0">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Please tab as </a:t>
            </a:r>
            <a:r>
              <a:rPr lang="en-US" sz="1200" b="1" kern="1200" dirty="0">
                <a:solidFill>
                  <a:schemeClr val="tx1"/>
                </a:solidFill>
                <a:effectLst/>
                <a:latin typeface="+mn-lt"/>
                <a:ea typeface="+mn-ea"/>
                <a:cs typeface="+mn-cs"/>
              </a:rPr>
              <a:t> (Exhibit E)</a:t>
            </a:r>
          </a:p>
          <a:p>
            <a:pPr marL="0" marR="0" lvl="0" indent="0" algn="l" defTabSz="914400" rtl="0" eaLnBrk="1" fontAlgn="base" latinLnBrk="0" hangingPunct="0">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base" latinLnBrk="0" hangingPunct="0">
              <a:lnSpc>
                <a:spcPct val="100000"/>
              </a:lnSpc>
              <a:spcBef>
                <a:spcPts val="0"/>
              </a:spcBef>
              <a:spcAft>
                <a:spcPts val="0"/>
              </a:spcAft>
              <a:buClrTx/>
              <a:buSzTx/>
              <a:buFontTx/>
              <a:buNone/>
              <a:tabLst/>
              <a:defRPr/>
            </a:pPr>
            <a:endParaRPr lang="en-US" sz="1200" b="1" u="sng" kern="1200" dirty="0">
              <a:solidFill>
                <a:schemeClr val="tx1"/>
              </a:solidFill>
              <a:effectLst/>
              <a:latin typeface="+mn-lt"/>
              <a:ea typeface="+mn-ea"/>
              <a:cs typeface="+mn-cs"/>
            </a:endParaRPr>
          </a:p>
          <a:p>
            <a:pPr marL="0" marR="0" lvl="0" indent="0" algn="l" defTabSz="914400" rtl="0" eaLnBrk="1" fontAlgn="base" latinLnBrk="0" hangingPunct="0">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dirty="0">
              <a:solidFill>
                <a:schemeClr val="tx1">
                  <a:lumMod val="9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ACF350-82AE-4204-B09B-A7DFAED0117F}" type="slidenum">
              <a:rPr lang="en-US" smtClean="0"/>
              <a:t>14</a:t>
            </a:fld>
            <a:endParaRPr lang="en-US" dirty="0"/>
          </a:p>
        </p:txBody>
      </p:sp>
    </p:spTree>
    <p:extLst>
      <p:ext uri="{BB962C8B-B14F-4D97-AF65-F5344CB8AC3E}">
        <p14:creationId xmlns:p14="http://schemas.microsoft.com/office/powerpoint/2010/main" val="3694466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Arial" panose="020B0604020202020204" pitchFamily="34" charset="0"/>
              </a:rPr>
              <a:t>The Business Summary is required for all project and if not included in the packet the project will be determined ineligible. </a:t>
            </a:r>
          </a:p>
          <a:p>
            <a:endParaRPr lang="en-US" altLang="en-US"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rPr>
              <a:t>The Business Summary must include four sections:</a:t>
            </a:r>
          </a:p>
          <a:p>
            <a:pPr marL="228600" indent="-228600">
              <a:spcBef>
                <a:spcPts val="1200"/>
              </a:spcBef>
              <a:buAutoNum type="arabicPeriod"/>
            </a:pPr>
            <a:r>
              <a:rPr lang="en-US" sz="1200" b="1" dirty="0">
                <a:latin typeface="Arial" panose="020B0604020202020204" pitchFamily="34" charset="0"/>
                <a:cs typeface="Arial" panose="020B0604020202020204" pitchFamily="34" charset="0"/>
              </a:rPr>
              <a:t>Introduction</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Provide a brief description of the existing and/or proposed activities on the Project Site.   </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Discuss how the Project Site would further the protection and continuation of a Working Waterfront.  </a:t>
            </a:r>
          </a:p>
          <a:p>
            <a:pPr marL="628650" lvl="1"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Note: The proposed activities on the Project Site must conform to purposes of the Working Waterfronts Program as defined in Sections 380.503(18)(a) and (b) F.S.  </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Discuss how the development and management of the Project Site will provide an economic benefit to the community.</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Ownership Type.</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2. Business prospective:</a:t>
            </a:r>
          </a:p>
          <a:p>
            <a:r>
              <a:rPr lang="en-US" sz="1200" b="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Describe existing or proposed business activities on the Project Site. </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Explain the services, benefits and support to the commercial seafood industry.</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Describe educational activities to be conducted that highlight the historical or current commercial fishing or aquaculture industry. 	</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Explain any activities indirectly supporting the commercial seafood industry.</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Describe the current and future demand for the facilities and activities to be provided.</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3. Management</a:t>
            </a:r>
            <a:endParaRPr lang="en-US" sz="1200" dirty="0">
              <a:latin typeface="Arial" panose="020B0604020202020204" pitchFamily="34" charset="0"/>
              <a:cs typeface="Arial" panose="020B0604020202020204" pitchFamily="34" charset="0"/>
            </a:endParaRP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Description of facilities.  Identify existing and all proposed improvements.</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Identify existing and/or proposed easements, concessions, or leases.</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Identify any existing or proposed third party leases including the lessee and purpose of the lease.</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Identify all short term and long term maintenance requirements. </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Discuss current and proposed staffing needs.</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Identify the approximate cost for development and operation of the site including proposed improvements, maintenance, staffing, etc. </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Identify funding sources for the development and maintenance of the Project Site.</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4. Appendix</a:t>
            </a:r>
            <a:endParaRPr lang="en-US" sz="1200" dirty="0">
              <a:latin typeface="Arial" panose="020B0604020202020204" pitchFamily="34" charset="0"/>
              <a:cs typeface="Arial" panose="020B0604020202020204" pitchFamily="34" charset="0"/>
            </a:endParaRPr>
          </a:p>
          <a:p>
            <a:pPr marL="171450" indent="-171450">
              <a:spcBef>
                <a:spcPts val="1200"/>
              </a:spcBef>
              <a:buFont typeface="Arial" panose="020B0604020202020204" pitchFamily="34" charset="0"/>
              <a:buChar char="•"/>
            </a:pPr>
            <a:r>
              <a:rPr lang="en-US" sz="1200" dirty="0">
                <a:solidFill>
                  <a:schemeClr val="tx1">
                    <a:lumMod val="95000"/>
                  </a:schemeClr>
                </a:solidFill>
                <a:latin typeface="Arial" panose="020B0604020202020204" pitchFamily="34" charset="0"/>
                <a:cs typeface="Arial" panose="020B0604020202020204" pitchFamily="34" charset="0"/>
              </a:rPr>
              <a:t>Attach and label backup documentation to provide verification of above items as needed. </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sz="1200" b="1" u="sng" kern="1200" dirty="0">
                <a:solidFill>
                  <a:schemeClr val="tx1"/>
                </a:solidFill>
                <a:effectLst/>
                <a:latin typeface="+mn-lt"/>
                <a:ea typeface="+mn-ea"/>
                <a:cs typeface="+mn-cs"/>
              </a:rPr>
              <a:t> </a:t>
            </a:r>
          </a:p>
          <a:p>
            <a:pPr marL="171450" indent="-171450">
              <a:spcBef>
                <a:spcPts val="1200"/>
              </a:spcBef>
              <a:buFont typeface="Arial" panose="020B0604020202020204" pitchFamily="34" charset="0"/>
              <a:buChar char="•"/>
            </a:pPr>
            <a:endParaRPr lang="en-US" sz="1200" dirty="0">
              <a:solidFill>
                <a:schemeClr val="tx1">
                  <a:lumMod val="95000"/>
                </a:schemeClr>
              </a:solidFill>
              <a:latin typeface="Arial" panose="020B0604020202020204" pitchFamily="34" charset="0"/>
              <a:cs typeface="Arial" panose="020B0604020202020204" pitchFamily="34" charset="0"/>
            </a:endParaRPr>
          </a:p>
          <a:p>
            <a:pPr marL="171450" indent="-171450">
              <a:spcBef>
                <a:spcPts val="1200"/>
              </a:spcBef>
              <a:buFont typeface="Arial" panose="020B0604020202020204" pitchFamily="34" charset="0"/>
              <a:buChar char="•"/>
            </a:pPr>
            <a:endParaRPr lang="en-US" sz="1200" dirty="0">
              <a:solidFill>
                <a:schemeClr val="tx1">
                  <a:lumMod val="9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ACF350-82AE-4204-B09B-A7DFAED0117F}" type="slidenum">
              <a:rPr lang="en-US" smtClean="0"/>
              <a:t>15</a:t>
            </a:fld>
            <a:endParaRPr lang="en-US" dirty="0"/>
          </a:p>
        </p:txBody>
      </p:sp>
    </p:spTree>
    <p:extLst>
      <p:ext uri="{BB962C8B-B14F-4D97-AF65-F5344CB8AC3E}">
        <p14:creationId xmlns:p14="http://schemas.microsoft.com/office/powerpoint/2010/main" val="784471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US" altLang="en-US" sz="1200" b="1" dirty="0">
                <a:solidFill>
                  <a:srgbClr val="000000"/>
                </a:solidFill>
                <a:latin typeface="Arial" panose="020B0604020202020204" pitchFamily="34" charset="0"/>
              </a:rPr>
              <a:t>Tell us about your Project:</a:t>
            </a:r>
          </a:p>
          <a:p>
            <a:pPr>
              <a:lnSpc>
                <a:spcPct val="80000"/>
              </a:lnSpc>
              <a:defRPr/>
            </a:pPr>
            <a:endParaRPr lang="en-US" altLang="en-US" sz="1200" b="1" dirty="0">
              <a:solidFill>
                <a:srgbClr val="000000"/>
              </a:solidFill>
              <a:latin typeface="Arial" panose="020B0604020202020204" pitchFamily="34" charset="0"/>
            </a:endParaRPr>
          </a:p>
          <a:p>
            <a:pPr>
              <a:lnSpc>
                <a:spcPct val="80000"/>
              </a:lnSpc>
              <a:defRPr/>
            </a:pPr>
            <a:r>
              <a:rPr lang="en-US" altLang="en-US" sz="1200" b="1" dirty="0">
                <a:solidFill>
                  <a:srgbClr val="000000"/>
                </a:solidFill>
                <a:latin typeface="Arial" panose="020B0604020202020204" pitchFamily="34" charset="0"/>
              </a:rPr>
              <a:t>1(a) The Project Site is located within the boundary of a locally designated Community Redevelopment Area and furthers the adopted community redevelopment plan (10 points). </a:t>
            </a:r>
          </a:p>
          <a:p>
            <a:pPr marL="171450" indent="-171450">
              <a:spcBef>
                <a:spcPts val="1200"/>
              </a:spcBef>
              <a:buFont typeface="Arial" panose="020B0604020202020204" pitchFamily="34" charset="0"/>
              <a:buChar char="•"/>
              <a:defRPr/>
            </a:pPr>
            <a:r>
              <a:rPr lang="en-US" altLang="en-US" sz="1200" dirty="0">
                <a:solidFill>
                  <a:srgbClr val="000000"/>
                </a:solidFill>
                <a:latin typeface="Arial" panose="020B0604020202020204" pitchFamily="34" charset="0"/>
              </a:rPr>
              <a:t>Provide a map showing the boundaries of the CRA. </a:t>
            </a:r>
          </a:p>
          <a:p>
            <a:pPr marL="171450" indent="-171450">
              <a:spcBef>
                <a:spcPts val="1200"/>
              </a:spcBef>
              <a:buFont typeface="Arial" panose="020B0604020202020204" pitchFamily="34" charset="0"/>
              <a:buChar char="•"/>
              <a:defRPr/>
            </a:pPr>
            <a:r>
              <a:rPr lang="en-US" altLang="en-US" sz="1200" dirty="0">
                <a:solidFill>
                  <a:srgbClr val="000000"/>
                </a:solidFill>
                <a:latin typeface="Arial" panose="020B0604020202020204" pitchFamily="34" charset="0"/>
              </a:rPr>
              <a:t>Provide a copy of the adopted community redevelopment plan.</a:t>
            </a:r>
            <a:endParaRPr lang="en-US" altLang="en-US" sz="1200" b="1" dirty="0">
              <a:solidFill>
                <a:srgbClr val="000000"/>
              </a:solidFill>
              <a:latin typeface="Arial" panose="020B0604020202020204" pitchFamily="34" charset="0"/>
            </a:endParaRPr>
          </a:p>
          <a:p>
            <a:pPr marL="171450" indent="-171450">
              <a:spcBef>
                <a:spcPts val="1200"/>
              </a:spcBef>
              <a:buFont typeface="Arial" panose="020B0604020202020204" pitchFamily="34" charset="0"/>
              <a:buChar char="•"/>
              <a:defRPr/>
            </a:pPr>
            <a:r>
              <a:rPr lang="en-US" altLang="en-US" sz="1200" dirty="0">
                <a:solidFill>
                  <a:srgbClr val="000000"/>
                </a:solidFill>
                <a:latin typeface="Arial" panose="020B0604020202020204" pitchFamily="34" charset="0"/>
              </a:rPr>
              <a:t>Contact the </a:t>
            </a:r>
            <a:r>
              <a:rPr lang="en-US" altLang="en-US" sz="1200" u="sng" dirty="0">
                <a:solidFill>
                  <a:srgbClr val="000000"/>
                </a:solidFill>
                <a:latin typeface="Arial" panose="020B0604020202020204" pitchFamily="34" charset="0"/>
              </a:rPr>
              <a:t>local government planning department </a:t>
            </a:r>
            <a:r>
              <a:rPr lang="en-US" altLang="en-US" sz="1200" dirty="0">
                <a:solidFill>
                  <a:srgbClr val="000000"/>
                </a:solidFill>
                <a:latin typeface="Arial" panose="020B0604020202020204" pitchFamily="34" charset="0"/>
              </a:rPr>
              <a:t>to obtain the required documentation.</a:t>
            </a:r>
          </a:p>
          <a:p>
            <a:endParaRPr lang="en-US" altLang="en-US" sz="1200" b="1" dirty="0">
              <a:solidFill>
                <a:srgbClr val="000000"/>
              </a:solidFill>
              <a:latin typeface="Arial" panose="020B0604020202020204" pitchFamily="34" charset="0"/>
            </a:endParaRPr>
          </a:p>
          <a:p>
            <a:r>
              <a:rPr lang="en-US" altLang="en-US" sz="1200" b="1" dirty="0">
                <a:solidFill>
                  <a:srgbClr val="000000"/>
                </a:solidFill>
                <a:latin typeface="Arial" panose="020B0604020202020204" pitchFamily="34" charset="0"/>
              </a:rPr>
              <a:t>1(b) </a:t>
            </a:r>
            <a:r>
              <a:rPr lang="en-US" sz="1200" b="1" dirty="0">
                <a:solidFill>
                  <a:srgbClr val="000000"/>
                </a:solidFill>
                <a:latin typeface="Arial" panose="020B0604020202020204" pitchFamily="34" charset="0"/>
                <a:cs typeface="Arial" panose="020B0604020202020204" pitchFamily="34" charset="0"/>
              </a:rPr>
              <a:t>The Project Site is adjacent to or within 2,000 feet of and tidally connected to state-owned submerged lands designated as an aquatic preserve identified (10 points).</a:t>
            </a:r>
          </a:p>
          <a:p>
            <a:pPr indent="-228600">
              <a:lnSpc>
                <a:spcPct val="80000"/>
              </a:lnSpc>
              <a:defRPr/>
            </a:pPr>
            <a:r>
              <a:rPr lang="en-US" altLang="en-US" sz="1200" dirty="0">
                <a:solidFill>
                  <a:srgbClr val="000000"/>
                </a:solidFill>
                <a:latin typeface="Arial" panose="020B0604020202020204" pitchFamily="34" charset="0"/>
              </a:rPr>
              <a:t>Contact the Department of Environmental Protection’s Florida Coastal Office (formerly known as CAMA) for documentation</a:t>
            </a:r>
          </a:p>
          <a:p>
            <a:pPr indent="-228600">
              <a:lnSpc>
                <a:spcPct val="80000"/>
              </a:lnSpc>
              <a:buFont typeface="Arial" panose="020B0604020202020204" pitchFamily="34" charset="0"/>
              <a:buChar char="•"/>
              <a:defRPr/>
            </a:pPr>
            <a:r>
              <a:rPr lang="en-US" altLang="en-US" sz="1200" dirty="0">
                <a:solidFill>
                  <a:srgbClr val="000000"/>
                </a:solidFill>
                <a:latin typeface="Arial" panose="020B0604020202020204" pitchFamily="34" charset="0"/>
              </a:rPr>
              <a:t>Map &amp; Letter </a:t>
            </a:r>
          </a:p>
          <a:p>
            <a:pPr marL="228600" indent="-228600">
              <a:lnSpc>
                <a:spcPct val="80000"/>
              </a:lnSpc>
              <a:buFont typeface="Arial" panose="020B0604020202020204" pitchFamily="34" charset="0"/>
              <a:buChar char="•"/>
              <a:defRPr/>
            </a:pPr>
            <a:r>
              <a:rPr lang="en-US" altLang="en-US" sz="1200" dirty="0">
                <a:solidFill>
                  <a:srgbClr val="000000"/>
                </a:solidFill>
                <a:latin typeface="Arial" panose="020B0604020202020204" pitchFamily="34" charset="0"/>
              </a:rPr>
              <a:t>Contact information can be found on the FCT webpage under Application Development Resources for SMWW program</a:t>
            </a:r>
          </a:p>
          <a:p>
            <a:pPr>
              <a:defRPr/>
            </a:pPr>
            <a:endParaRPr lang="en-US" altLang="en-US" sz="1200" b="1" dirty="0">
              <a:solidFill>
                <a:srgbClr val="000000"/>
              </a:solidFill>
              <a:latin typeface="Arial" panose="020B0604020202020204" pitchFamily="34" charset="0"/>
            </a:endParaRPr>
          </a:p>
          <a:p>
            <a:pPr>
              <a:defRPr/>
            </a:pPr>
            <a:r>
              <a:rPr lang="en-US" altLang="en-US" sz="1200" b="1" dirty="0">
                <a:solidFill>
                  <a:srgbClr val="000000"/>
                </a:solidFill>
                <a:latin typeface="Arial" panose="020B0604020202020204" pitchFamily="34" charset="0"/>
              </a:rPr>
              <a:t>1(c) The Project Site is located within a municipality with a population less than 30,000</a:t>
            </a:r>
            <a:r>
              <a:rPr lang="en-US" altLang="en-US" sz="1200" b="1" dirty="0">
                <a:solidFill>
                  <a:srgbClr val="000000"/>
                </a:solidFill>
                <a:latin typeface="Arial" panose="020B0604020202020204" pitchFamily="34" charset="0"/>
                <a:cs typeface="Arial" panose="020B0604020202020204" pitchFamily="34" charset="0"/>
              </a:rPr>
              <a:t> </a:t>
            </a:r>
            <a:r>
              <a:rPr lang="en-US" sz="1200" b="1" dirty="0">
                <a:solidFill>
                  <a:srgbClr val="000000"/>
                </a:solidFill>
                <a:latin typeface="Arial" panose="020B0604020202020204" pitchFamily="34" charset="0"/>
                <a:cs typeface="Arial" panose="020B0604020202020204" pitchFamily="34" charset="0"/>
              </a:rPr>
              <a:t>or in an unincorporated area of the county with a population less than 40,000 </a:t>
            </a:r>
            <a:r>
              <a:rPr lang="en-US" altLang="en-US" sz="1200" b="1" dirty="0">
                <a:solidFill>
                  <a:srgbClr val="000000"/>
                </a:solidFill>
                <a:latin typeface="Arial" panose="020B0604020202020204" pitchFamily="34" charset="0"/>
                <a:cs typeface="Arial" panose="020B0604020202020204" pitchFamily="34" charset="0"/>
              </a:rPr>
              <a:t> </a:t>
            </a:r>
            <a:r>
              <a:rPr lang="en-US" altLang="en-US" sz="1200" b="1" dirty="0">
                <a:solidFill>
                  <a:srgbClr val="000000"/>
                </a:solidFill>
                <a:latin typeface="Arial" panose="020B0604020202020204" pitchFamily="34" charset="0"/>
              </a:rPr>
              <a:t>(10 points).</a:t>
            </a:r>
          </a:p>
          <a:p>
            <a:pPr marL="171450" indent="-171450">
              <a:buFont typeface="Arial" panose="020B0604020202020204" pitchFamily="34" charset="0"/>
              <a:buChar char="•"/>
              <a:defRPr/>
            </a:pPr>
            <a:r>
              <a:rPr lang="en-US" altLang="en-US" sz="1200" dirty="0">
                <a:solidFill>
                  <a:srgbClr val="000000"/>
                </a:solidFill>
                <a:latin typeface="Arial" panose="020B0604020202020204" pitchFamily="34" charset="0"/>
              </a:rPr>
              <a:t>Visit the FCT web page for a link to the most recent population numbers; see Application Development Resources for SMWW program</a:t>
            </a:r>
          </a:p>
          <a:p>
            <a:pPr marL="228600" indent="-228600">
              <a:lnSpc>
                <a:spcPct val="80000"/>
              </a:lnSpc>
              <a:defRPr/>
            </a:pPr>
            <a:endParaRPr lang="en-US" sz="1200" b="1" dirty="0">
              <a:solidFill>
                <a:srgbClr val="000000"/>
              </a:solidFill>
              <a:latin typeface="Arial" panose="020B0604020202020204" pitchFamily="34" charset="0"/>
              <a:cs typeface="Arial" panose="020B0604020202020204" pitchFamily="34" charset="0"/>
            </a:endParaRPr>
          </a:p>
          <a:p>
            <a:pPr>
              <a:lnSpc>
                <a:spcPct val="80000"/>
              </a:lnSpc>
              <a:defRPr/>
            </a:pPr>
            <a:r>
              <a:rPr lang="en-US" altLang="en-US" sz="1200" b="1" dirty="0">
                <a:solidFill>
                  <a:srgbClr val="000000"/>
                </a:solidFill>
                <a:latin typeface="Arial" panose="020B0604020202020204" pitchFamily="34" charset="0"/>
              </a:rPr>
              <a:t>1(d) The Project Site is within an area designated as an active “Waterfronts Florida Partnership Community”      (9 points).</a:t>
            </a:r>
            <a:endParaRPr lang="en-US" altLang="en-US" sz="1200" dirty="0">
              <a:solidFill>
                <a:srgbClr val="000000"/>
              </a:solidFill>
              <a:latin typeface="Arial" panose="020B0604020202020204" pitchFamily="34" charset="0"/>
            </a:endParaRPr>
          </a:p>
          <a:p>
            <a:pPr marL="0" indent="0">
              <a:lnSpc>
                <a:spcPct val="80000"/>
              </a:lnSpc>
              <a:spcBef>
                <a:spcPts val="1200"/>
              </a:spcBef>
              <a:buFont typeface="Arial" panose="020B0604020202020204" pitchFamily="34" charset="0"/>
              <a:buNone/>
              <a:defRPr/>
            </a:pPr>
            <a:r>
              <a:rPr lang="en-US" altLang="en-US" sz="1200" dirty="0">
                <a:solidFill>
                  <a:srgbClr val="000000"/>
                </a:solidFill>
                <a:latin typeface="Arial" panose="020B0604020202020204" pitchFamily="34" charset="0"/>
              </a:rPr>
              <a:t>Provide:</a:t>
            </a:r>
          </a:p>
          <a:p>
            <a:pPr marL="171450" indent="-171450">
              <a:lnSpc>
                <a:spcPct val="80000"/>
              </a:lnSpc>
              <a:buFont typeface="Arial" panose="020B0604020202020204" pitchFamily="34" charset="0"/>
              <a:buChar char="•"/>
              <a:defRPr/>
            </a:pPr>
            <a:r>
              <a:rPr lang="en-US" altLang="en-US" sz="1200" dirty="0">
                <a:solidFill>
                  <a:srgbClr val="000000"/>
                </a:solidFill>
                <a:latin typeface="Arial" panose="020B0604020202020204" pitchFamily="34" charset="0"/>
              </a:rPr>
              <a:t>Map &amp; Letter </a:t>
            </a:r>
          </a:p>
          <a:p>
            <a:pPr marL="171450" indent="-171450">
              <a:lnSpc>
                <a:spcPct val="80000"/>
              </a:lnSpc>
              <a:spcBef>
                <a:spcPts val="1200"/>
              </a:spcBef>
              <a:buFont typeface="Arial" panose="020B0604020202020204" pitchFamily="34" charset="0"/>
              <a:buChar char="•"/>
              <a:defRPr/>
            </a:pPr>
            <a:r>
              <a:rPr lang="en-US" altLang="en-US" sz="1200" dirty="0">
                <a:solidFill>
                  <a:srgbClr val="000000"/>
                </a:solidFill>
                <a:latin typeface="Arial" panose="020B0604020202020204" pitchFamily="34" charset="0"/>
              </a:rPr>
              <a:t>Go to the FCT web page for the list of areas designated as a “Waterfronts Florida Partnership Community”</a:t>
            </a:r>
          </a:p>
          <a:p>
            <a:pPr>
              <a:lnSpc>
                <a:spcPct val="90000"/>
              </a:lnSpc>
              <a:defRPr/>
            </a:pPr>
            <a:endParaRPr lang="en-US" altLang="en-US" sz="1200" b="1" dirty="0">
              <a:solidFill>
                <a:schemeClr val="tx2"/>
              </a:solidFill>
              <a:latin typeface="Arial" panose="020B0604020202020204" pitchFamily="34" charset="0"/>
            </a:endParaRPr>
          </a:p>
          <a:p>
            <a:pPr>
              <a:lnSpc>
                <a:spcPct val="90000"/>
              </a:lnSpc>
              <a:defRPr/>
            </a:pPr>
            <a:r>
              <a:rPr lang="en-US" altLang="en-US" sz="1200" b="1" dirty="0">
                <a:solidFill>
                  <a:schemeClr val="tx2"/>
                </a:solidFill>
                <a:latin typeface="Arial" panose="020B0604020202020204" pitchFamily="34" charset="0"/>
              </a:rPr>
              <a:t>1(e) The Project Site provides services and is located within 15 miles of a state designated aquaculture “High Density Lease Area” (5 points).</a:t>
            </a:r>
          </a:p>
          <a:p>
            <a:pPr marL="171450" indent="-171450">
              <a:lnSpc>
                <a:spcPct val="90000"/>
              </a:lnSpc>
              <a:buFont typeface="Arial" panose="020B0604020202020204" pitchFamily="34" charset="0"/>
              <a:buChar char="•"/>
              <a:defRPr/>
            </a:pPr>
            <a:r>
              <a:rPr lang="en-US" altLang="en-US" sz="1200" dirty="0">
                <a:solidFill>
                  <a:schemeClr val="tx2"/>
                </a:solidFill>
                <a:latin typeface="Arial" panose="020B0604020202020204" pitchFamily="34" charset="0"/>
              </a:rPr>
              <a:t>Map &amp; Letter</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altLang="en-US" sz="1200" dirty="0">
                <a:solidFill>
                  <a:schemeClr val="tx2"/>
                </a:solidFill>
                <a:latin typeface="Arial" panose="020B0604020202020204" pitchFamily="34" charset="0"/>
              </a:rPr>
              <a:t>Contact information for the Department of Agriculture and Consumer Services can be found online under Application Development Resources for SMWW program</a:t>
            </a:r>
          </a:p>
          <a:p>
            <a:pPr>
              <a:lnSpc>
                <a:spcPct val="80000"/>
              </a:lnSpc>
              <a:defRPr/>
            </a:pPr>
            <a:endParaRPr lang="en-US" sz="1200" b="1" dirty="0">
              <a:solidFill>
                <a:srgbClr val="000000"/>
              </a:solidFill>
              <a:latin typeface="Arial" panose="020B0604020202020204" pitchFamily="34" charset="0"/>
              <a:cs typeface="Arial" panose="020B0604020202020204" pitchFamily="34" charset="0"/>
            </a:endParaRPr>
          </a:p>
          <a:p>
            <a:pPr>
              <a:defRPr/>
            </a:pPr>
            <a:r>
              <a:rPr lang="en-US" altLang="en-US" sz="1200" b="1" dirty="0">
                <a:solidFill>
                  <a:srgbClr val="000000"/>
                </a:solidFill>
                <a:latin typeface="Arial" panose="020B0604020202020204" pitchFamily="34" charset="0"/>
              </a:rPr>
              <a:t>1(f) The Project Site is within an area designated as a “Rural Area of Critical Economic Concern” </a:t>
            </a:r>
            <a:r>
              <a:rPr lang="en-US" sz="1200" b="1" kern="1200" dirty="0">
                <a:solidFill>
                  <a:schemeClr val="tx1"/>
                </a:solidFill>
                <a:effectLst/>
                <a:latin typeface="+mn-lt"/>
                <a:ea typeface="+mn-ea"/>
                <a:cs typeface="+mn-cs"/>
              </a:rPr>
              <a:t>or “Area of Critical State Concern” </a:t>
            </a:r>
            <a:r>
              <a:rPr lang="en-US" altLang="en-US" sz="1200" b="1" dirty="0">
                <a:solidFill>
                  <a:srgbClr val="000000"/>
                </a:solidFill>
                <a:latin typeface="Arial" panose="020B0604020202020204" pitchFamily="34" charset="0"/>
              </a:rPr>
              <a:t> (4 points).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solidFill>
                  <a:srgbClr val="000000"/>
                </a:solidFill>
                <a:latin typeface="Arial" panose="020B0604020202020204" pitchFamily="34" charset="0"/>
              </a:rPr>
              <a:t>Go to the FCT web page for the link to “Rural Area of Critical Economic Concern” or </a:t>
            </a:r>
            <a:r>
              <a:rPr lang="en-US" sz="1200" b="0" kern="1200" dirty="0">
                <a:solidFill>
                  <a:schemeClr val="tx1"/>
                </a:solidFill>
                <a:effectLst/>
                <a:latin typeface="+mn-lt"/>
                <a:ea typeface="+mn-ea"/>
                <a:cs typeface="+mn-cs"/>
              </a:rPr>
              <a:t>“Area of Critical State Concern” </a:t>
            </a:r>
            <a:endParaRPr lang="en-US" altLang="en-US" sz="1200" b="0" dirty="0">
              <a:solidFill>
                <a:srgbClr val="000000"/>
              </a:solidFill>
              <a:latin typeface="Arial" panose="020B0604020202020204" pitchFamily="34" charset="0"/>
            </a:endParaRPr>
          </a:p>
          <a:p>
            <a:endParaRPr lang="en-US" sz="1200" dirty="0"/>
          </a:p>
        </p:txBody>
      </p:sp>
      <p:sp>
        <p:nvSpPr>
          <p:cNvPr id="4" name="Slide Number Placeholder 3"/>
          <p:cNvSpPr>
            <a:spLocks noGrp="1"/>
          </p:cNvSpPr>
          <p:nvPr>
            <p:ph type="sldNum" sz="quarter" idx="10"/>
          </p:nvPr>
        </p:nvSpPr>
        <p:spPr/>
        <p:txBody>
          <a:bodyPr/>
          <a:lstStyle/>
          <a:p>
            <a:fld id="{E3ACF350-82AE-4204-B09B-A7DFAED0117F}" type="slidenum">
              <a:rPr lang="en-US" smtClean="0"/>
              <a:t>16</a:t>
            </a:fld>
            <a:endParaRPr lang="en-US" dirty="0"/>
          </a:p>
        </p:txBody>
      </p:sp>
    </p:spTree>
    <p:extLst>
      <p:ext uri="{BB962C8B-B14F-4D97-AF65-F5344CB8AC3E}">
        <p14:creationId xmlns:p14="http://schemas.microsoft.com/office/powerpoint/2010/main" val="1523477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b="1" dirty="0">
                <a:solidFill>
                  <a:srgbClr val="000000"/>
                </a:solidFill>
                <a:latin typeface="Arial" panose="020B0604020202020204" pitchFamily="34" charset="0"/>
                <a:cs typeface="Arial" panose="020B0604020202020204" pitchFamily="34" charset="0"/>
              </a:rPr>
              <a:t>2(a) The proposed project provides an economic benefit to the community (10 points). </a:t>
            </a:r>
          </a:p>
          <a:p>
            <a:pPr marL="171450" indent="-171450">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Discuss how the acquisition, development and management of the Project Site will provide an economic benefit to the community</a:t>
            </a:r>
            <a:endParaRPr lang="en-US" altLang="en-US" sz="1200" b="1" dirty="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Make sure that the discussion is consistent with the Business Summary</a:t>
            </a:r>
          </a:p>
          <a:p>
            <a:endParaRPr lang="en-US" sz="1200" dirty="0">
              <a:latin typeface="Arial" panose="020B0604020202020204" pitchFamily="34" charset="0"/>
              <a:cs typeface="Arial" panose="020B0604020202020204" pitchFamily="34" charset="0"/>
            </a:endParaRPr>
          </a:p>
          <a:p>
            <a:pPr>
              <a:defRPr/>
            </a:pPr>
            <a:r>
              <a:rPr lang="en-US" altLang="en-US" sz="1200" b="1" dirty="0">
                <a:solidFill>
                  <a:srgbClr val="000000"/>
                </a:solidFill>
                <a:latin typeface="Arial" panose="020B0604020202020204" pitchFamily="34" charset="0"/>
                <a:cs typeface="Arial" panose="020B0604020202020204" pitchFamily="34" charset="0"/>
              </a:rPr>
              <a:t>2(b) The Project Site is located in a municipality or in the unincorporated county with a growth rate that exceeds the average growth rate for the state, as shown by population increase since the last census (10 points).</a:t>
            </a:r>
          </a:p>
          <a:p>
            <a:pPr marL="171450" indent="-171450">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Go to the Application Development Resources page for links to census data for growth rates in your area.</a:t>
            </a:r>
          </a:p>
          <a:p>
            <a:pPr marL="0" indent="0">
              <a:buFont typeface="Arial" panose="020B0604020202020204" pitchFamily="34" charset="0"/>
              <a:buNone/>
              <a:defRPr/>
            </a:pPr>
            <a:endParaRPr lang="en-US" sz="1200" dirty="0">
              <a:latin typeface="Arial" panose="020B0604020202020204" pitchFamily="34" charset="0"/>
              <a:cs typeface="Arial" panose="020B0604020202020204" pitchFamily="34" charset="0"/>
            </a:endParaRPr>
          </a:p>
          <a:p>
            <a:pPr>
              <a:lnSpc>
                <a:spcPct val="80000"/>
              </a:lnSpc>
              <a:defRPr/>
            </a:pPr>
            <a:r>
              <a:rPr lang="en-US" altLang="en-US" sz="1200" b="1" dirty="0">
                <a:solidFill>
                  <a:srgbClr val="000000"/>
                </a:solidFill>
                <a:latin typeface="Arial" panose="020B0604020202020204" pitchFamily="34" charset="0"/>
                <a:cs typeface="Arial" panose="020B0604020202020204" pitchFamily="34" charset="0"/>
              </a:rPr>
              <a:t>2(c) The Project Site has sustained hurricane damage in the past 5 years such that operating capacity was reduced or normal operations were interrupted for a period of not less than two weeks (5 points).</a:t>
            </a:r>
          </a:p>
          <a:p>
            <a:pPr marL="171450" indent="-171450">
              <a:lnSpc>
                <a:spcPct val="80000"/>
              </a:lnSpc>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Identify the hurricane and year</a:t>
            </a:r>
          </a:p>
          <a:p>
            <a:pPr marL="171450" indent="-171450">
              <a:lnSpc>
                <a:spcPct val="80000"/>
              </a:lnSpc>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Provide a state or federal document verifying that the project site sustained significant hurricane damage</a:t>
            </a:r>
          </a:p>
          <a:p>
            <a:pPr marL="628650" lvl="1" indent="-171450">
              <a:lnSpc>
                <a:spcPct val="80000"/>
              </a:lnSpc>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Example: A copy of the Department of Environmental Protection’s Emergency Authorization for the repair of the docking facility</a:t>
            </a:r>
          </a:p>
          <a:p>
            <a:pPr marL="171450" indent="-171450">
              <a:lnSpc>
                <a:spcPct val="80000"/>
              </a:lnSpc>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Document that operation capacity was reduced or normal operations were interrupted for a period of not less than two weeks</a:t>
            </a:r>
            <a:endParaRPr lang="en-US" sz="1200" b="1" dirty="0">
              <a:solidFill>
                <a:srgbClr val="000000"/>
              </a:solidFill>
              <a:latin typeface="Arial" panose="020B0604020202020204" pitchFamily="34" charset="0"/>
              <a:cs typeface="Arial" panose="020B0604020202020204" pitchFamily="34" charset="0"/>
            </a:endParaRPr>
          </a:p>
          <a:p>
            <a:pPr>
              <a:lnSpc>
                <a:spcPct val="80000"/>
              </a:lnSpc>
              <a:defRPr/>
            </a:pPr>
            <a:endParaRPr lang="en-US" altLang="en-US" sz="1200" b="1" dirty="0">
              <a:solidFill>
                <a:srgbClr val="000000"/>
              </a:solidFill>
              <a:latin typeface="Arial" panose="020B0604020202020204" pitchFamily="34" charset="0"/>
              <a:cs typeface="Arial" panose="020B0604020202020204" pitchFamily="34" charset="0"/>
            </a:endParaRPr>
          </a:p>
          <a:p>
            <a:pPr>
              <a:lnSpc>
                <a:spcPct val="80000"/>
              </a:lnSpc>
              <a:defRPr/>
            </a:pPr>
            <a:r>
              <a:rPr lang="en-US" altLang="en-US" sz="1200" b="1" dirty="0">
                <a:solidFill>
                  <a:srgbClr val="000000"/>
                </a:solidFill>
                <a:latin typeface="Arial" panose="020B0604020202020204" pitchFamily="34" charset="0"/>
                <a:cs typeface="Arial" panose="020B0604020202020204" pitchFamily="34" charset="0"/>
              </a:rPr>
              <a:t>2(d) </a:t>
            </a:r>
            <a:r>
              <a:rPr lang="en-US" sz="1200" b="1" dirty="0">
                <a:solidFill>
                  <a:srgbClr val="000000"/>
                </a:solidFill>
                <a:latin typeface="Arial" panose="020B0604020202020204" pitchFamily="34" charset="0"/>
                <a:cs typeface="Arial" panose="020B0604020202020204" pitchFamily="34" charset="0"/>
              </a:rPr>
              <a:t>The grant award amount requested is within the following thresholds (Points will be awarded on only one of the following criteria):</a:t>
            </a:r>
            <a:endParaRPr lang="en-US" altLang="en-US" sz="1200" b="1" dirty="0">
              <a:solidFill>
                <a:srgbClr val="000000"/>
              </a:solidFill>
              <a:latin typeface="Arial" panose="020B0604020202020204" pitchFamily="34" charset="0"/>
              <a:cs typeface="Arial" panose="020B0604020202020204" pitchFamily="34" charset="0"/>
            </a:endParaRPr>
          </a:p>
          <a:p>
            <a:pPr marL="171450" indent="-171450">
              <a:spcBef>
                <a:spcPts val="1200"/>
              </a:spcBef>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Applicant is requesting a grant award amount that does not exceed $1,500,000.00 (8 points);</a:t>
            </a:r>
          </a:p>
          <a:p>
            <a:pPr marL="171450" indent="-171450">
              <a:lnSpc>
                <a:spcPct val="80000"/>
              </a:lnSpc>
              <a:spcBef>
                <a:spcPts val="1200"/>
              </a:spcBef>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The Applicant is requesting a grant award amount that does not exceed $2,500,000.00 (4 points);</a:t>
            </a:r>
          </a:p>
          <a:p>
            <a:pPr marL="171450" indent="-171450">
              <a:spcBef>
                <a:spcPts val="1200"/>
              </a:spcBef>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Applicant is requesting a grant award amount that does not exceed $3,500,000.00 (2 points).</a:t>
            </a:r>
          </a:p>
          <a:p>
            <a:endParaRPr lang="en-US" sz="1200" dirty="0">
              <a:solidFill>
                <a:srgbClr val="000000"/>
              </a:solidFill>
              <a:latin typeface="Arial" panose="020B0604020202020204" pitchFamily="34" charset="0"/>
              <a:cs typeface="Arial" panose="020B0604020202020204" pitchFamily="34" charset="0"/>
            </a:endParaRPr>
          </a:p>
          <a:p>
            <a:r>
              <a:rPr lang="en-US" sz="1200" dirty="0">
                <a:solidFill>
                  <a:srgbClr val="000000"/>
                </a:solidFill>
                <a:latin typeface="Arial" panose="020B0604020202020204" pitchFamily="34" charset="0"/>
                <a:cs typeface="Arial" panose="020B0604020202020204" pitchFamily="34" charset="0"/>
              </a:rPr>
              <a:t>Note: FCT will not participate in project costs that exceed the grant award amount or the appraisal amount.</a:t>
            </a: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ACF350-82AE-4204-B09B-A7DFAED0117F}" type="slidenum">
              <a:rPr lang="en-US" smtClean="0"/>
              <a:t>17</a:t>
            </a:fld>
            <a:endParaRPr lang="en-US" dirty="0"/>
          </a:p>
        </p:txBody>
      </p:sp>
    </p:spTree>
    <p:extLst>
      <p:ext uri="{BB962C8B-B14F-4D97-AF65-F5344CB8AC3E}">
        <p14:creationId xmlns:p14="http://schemas.microsoft.com/office/powerpoint/2010/main" val="2010337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US" altLang="en-US" sz="1200" b="1" dirty="0">
                <a:solidFill>
                  <a:srgbClr val="000000"/>
                </a:solidFill>
                <a:latin typeface="Arial" panose="020B0604020202020204" pitchFamily="34" charset="0"/>
                <a:cs typeface="Arial" panose="020B0604020202020204" pitchFamily="34" charset="0"/>
              </a:rPr>
              <a:t>3(a) </a:t>
            </a:r>
            <a:r>
              <a:rPr lang="en-US" sz="1200" b="1" dirty="0">
                <a:solidFill>
                  <a:srgbClr val="000000"/>
                </a:solidFill>
                <a:latin typeface="Arial" panose="020B0604020202020204" pitchFamily="34" charset="0"/>
                <a:cs typeface="Arial" panose="020B0604020202020204" pitchFamily="34" charset="0"/>
              </a:rPr>
              <a:t>The Project Site will provide a docking facility for commercial fishing vessels (Points will be awarded on only one of the following criteria):</a:t>
            </a:r>
          </a:p>
          <a:p>
            <a:pPr marL="342900" indent="-342900">
              <a:lnSpc>
                <a:spcPct val="80000"/>
              </a:lnSpc>
              <a:spcBef>
                <a:spcPts val="1200"/>
              </a:spcBef>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The Project Site contains an existing docking facility that can be presently utilized for commercial saltwater fisheries or aquaculture operations (17 points);</a:t>
            </a:r>
          </a:p>
          <a:p>
            <a:pPr marL="342900" indent="-342900">
              <a:lnSpc>
                <a:spcPct val="80000"/>
              </a:lnSpc>
              <a:spcBef>
                <a:spcPts val="1200"/>
              </a:spcBef>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The Project Site contains an existing docking facility that requires major restoration to be utilized for commercial saltwater fisheries or aquaculture operations and the applicant has committed to rebuild the docking facility (12 points);</a:t>
            </a:r>
          </a:p>
          <a:p>
            <a:pPr marL="342900" indent="-342900">
              <a:lnSpc>
                <a:spcPct val="80000"/>
              </a:lnSpc>
              <a:spcBef>
                <a:spcPts val="1200"/>
              </a:spcBef>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The Applicant has committed to construct a new docking facility on the Project Site for commercial fishing vessels or aquaculture operations (6 points).</a:t>
            </a:r>
          </a:p>
          <a:p>
            <a:pPr marL="342900" indent="-342900">
              <a:lnSpc>
                <a:spcPct val="80000"/>
              </a:lnSpc>
              <a:spcBef>
                <a:spcPts val="1200"/>
              </a:spcBef>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Documentation should include description of existing or proposed facilities, condition of existing facilities and any repairs to be completed, and photographs of existing facilities and the area of the proposed facility. Proposed and existing facilities should be shown of the Site Plan (Exhibit Y). Photographs should be labeled and included under Exhibit O. </a:t>
            </a:r>
          </a:p>
          <a:p>
            <a:endParaRPr lang="en-US" sz="1200" dirty="0">
              <a:latin typeface="Arial" panose="020B0604020202020204" pitchFamily="34" charset="0"/>
              <a:cs typeface="Arial" panose="020B0604020202020204" pitchFamily="34" charset="0"/>
            </a:endParaRPr>
          </a:p>
          <a:p>
            <a:pPr>
              <a:lnSpc>
                <a:spcPct val="90000"/>
              </a:lnSpc>
              <a:defRPr/>
            </a:pPr>
            <a:r>
              <a:rPr lang="en-US" altLang="en-US" sz="1200" b="1" dirty="0">
                <a:solidFill>
                  <a:srgbClr val="000000"/>
                </a:solidFill>
                <a:latin typeface="Arial" panose="020B0604020202020204" pitchFamily="34" charset="0"/>
                <a:cs typeface="Arial" panose="020B0604020202020204" pitchFamily="34" charset="0"/>
              </a:rPr>
              <a:t>3(b) </a:t>
            </a:r>
            <a:r>
              <a:rPr lang="en-US" sz="1200" b="1" dirty="0">
                <a:solidFill>
                  <a:srgbClr val="000000"/>
                </a:solidFill>
                <a:latin typeface="Arial" panose="020B0604020202020204" pitchFamily="34" charset="0"/>
                <a:cs typeface="Arial" panose="020B0604020202020204" pitchFamily="34" charset="0"/>
              </a:rPr>
              <a:t>The Project Site will provide a Seafood House or other building to be used for Working Waterfront Business (Points will be awarded on only one of the following criteria):</a:t>
            </a:r>
          </a:p>
          <a:p>
            <a:pPr marL="342900" lvl="0" indent="-342900">
              <a:spcBef>
                <a:spcPts val="1200"/>
              </a:spcBef>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Project Site contains an existing Seafood House or other building that can be presently utilized for Working Waterfront Business (10 points);</a:t>
            </a:r>
          </a:p>
          <a:p>
            <a:pPr marL="342900" indent="-342900">
              <a:spcBef>
                <a:spcPts val="1200"/>
              </a:spcBef>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Project Site contains an existing Seafood House or other building that requires major restoration and the applicant has committed to rebuild the building to be utilized as a Working Waterfront Business (8 points);</a:t>
            </a:r>
          </a:p>
          <a:p>
            <a:pPr marL="342900" indent="-342900">
              <a:spcBef>
                <a:spcPts val="1200"/>
              </a:spcBef>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Applicant has committed to construct a new Seafood House or other buildings of at least 1,000 square feet on the Project Site to be used for Working Waterfronts Business (4 points).</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ltLang="en-US" sz="1200" dirty="0">
                <a:solidFill>
                  <a:srgbClr val="000000"/>
                </a:solidFill>
                <a:latin typeface="Arial" panose="020B0604020202020204" pitchFamily="34" charset="0"/>
                <a:cs typeface="Arial" panose="020B0604020202020204" pitchFamily="34" charset="0"/>
              </a:rPr>
              <a:t>Documentation should include description of existing or proposed facilities, condition of existing facilities and any repairs to be completed, and photographs of existing facilities and the area of the proposed facility. Proposed and existing facilities should be shown of the Site Plan (Exhibit Y). Photographs should be labeled and included under Exhibit O. </a:t>
            </a:r>
            <a:endParaRPr lang="en-US" sz="1200" b="1" dirty="0">
              <a:solidFill>
                <a:srgbClr val="000000"/>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altLang="en-US" sz="1200" b="1" dirty="0">
                <a:solidFill>
                  <a:srgbClr val="000000"/>
                </a:solidFill>
                <a:latin typeface="Arial" panose="020B0604020202020204" pitchFamily="34" charset="0"/>
                <a:cs typeface="Arial" panose="020B0604020202020204" pitchFamily="34" charset="0"/>
              </a:rPr>
              <a:t>3(c) </a:t>
            </a:r>
            <a:r>
              <a:rPr lang="en-US" sz="1200" b="1" dirty="0">
                <a:solidFill>
                  <a:srgbClr val="000000"/>
                </a:solidFill>
                <a:latin typeface="Arial" panose="020B0604020202020204" pitchFamily="34" charset="0"/>
                <a:cs typeface="Arial" panose="020B0604020202020204" pitchFamily="34" charset="0"/>
              </a:rPr>
              <a:t>The Project Site will provide a structure for launching commercial fishing vessels, including but not limited to a boat ramp, boat lift or boat rail system (Points will only be awarded on one of the following criteria):</a:t>
            </a:r>
          </a:p>
          <a:p>
            <a:pPr marL="342900" indent="-342900">
              <a:lnSpc>
                <a:spcPct val="90000"/>
              </a:lnSpc>
              <a:spcBef>
                <a:spcPts val="1200"/>
              </a:spcBef>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The Project Site contains an existing structure for launching commercial fishing vessels, which can be presently utilized without major restoration (6 points);</a:t>
            </a:r>
          </a:p>
          <a:p>
            <a:pPr marL="342900" indent="-342900">
              <a:lnSpc>
                <a:spcPct val="90000"/>
              </a:lnSpc>
              <a:spcBef>
                <a:spcPts val="1200"/>
              </a:spcBef>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The Project Site contains an existing structure for launching commercial fishing vessels, that requires major restoration and the Applicant has committed to rebuild the existing boat launch facility (4 points).</a:t>
            </a:r>
          </a:p>
          <a:p>
            <a:pPr marL="342900" indent="-342900">
              <a:lnSpc>
                <a:spcPct val="90000"/>
              </a:lnSpc>
              <a:spcBef>
                <a:spcPts val="1200"/>
              </a:spcBef>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The Applicant has committed to construct a new boat launching facility on the Project Site that will be used for commercial fishing vessels (2 points). </a:t>
            </a:r>
          </a:p>
          <a:p>
            <a:pPr marL="342900" marR="0" lvl="0" indent="-3429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altLang="en-US" sz="1200" dirty="0">
                <a:solidFill>
                  <a:srgbClr val="000000"/>
                </a:solidFill>
                <a:latin typeface="Arial" panose="020B0604020202020204" pitchFamily="34" charset="0"/>
                <a:cs typeface="Arial" panose="020B0604020202020204" pitchFamily="34" charset="0"/>
              </a:rPr>
              <a:t>Documentation should include description of existing or proposed facilities, condition of existing facilities and any repairs to be completed, and photographs of existing facilities and the area of any proposed facility. Proposed and existing facilities should be shown of the Site Plan (Exhibit Y) to include </a:t>
            </a:r>
            <a:r>
              <a:rPr lang="en-US" sz="1200" kern="1200" dirty="0">
                <a:solidFill>
                  <a:schemeClr val="tx1"/>
                </a:solidFill>
                <a:effectLst/>
                <a:latin typeface="+mn-lt"/>
                <a:ea typeface="+mn-ea"/>
                <a:cs typeface="+mn-cs"/>
              </a:rPr>
              <a:t>a scaled drawing of the proposed boat launching facility</a:t>
            </a:r>
            <a:r>
              <a:rPr lang="en-US" altLang="en-US" sz="1200" dirty="0">
                <a:solidFill>
                  <a:srgbClr val="000000"/>
                </a:solidFill>
                <a:latin typeface="Arial" panose="020B0604020202020204" pitchFamily="34" charset="0"/>
                <a:cs typeface="Arial" panose="020B0604020202020204" pitchFamily="34" charset="0"/>
              </a:rPr>
              <a:t>. Photographs should be labeled and included under Exhibit O. </a:t>
            </a:r>
            <a:endParaRPr lang="en-US" sz="1200" b="1" dirty="0">
              <a:solidFill>
                <a:srgbClr val="000000"/>
              </a:solidFill>
              <a:latin typeface="Arial" panose="020B0604020202020204" pitchFamily="34" charset="0"/>
              <a:cs typeface="Arial" panose="020B0604020202020204" pitchFamily="34" charset="0"/>
            </a:endParaRPr>
          </a:p>
          <a:p>
            <a:pPr marL="342900" indent="-342900">
              <a:lnSpc>
                <a:spcPct val="90000"/>
              </a:lnSpc>
              <a:spcBef>
                <a:spcPts val="1200"/>
              </a:spcBef>
              <a:buFont typeface="Arial" panose="020B0604020202020204" pitchFamily="34" charset="0"/>
              <a:buChar char="•"/>
              <a:defRPr/>
            </a:pPr>
            <a:r>
              <a:rPr lang="en-US" sz="1200" b="0" dirty="0">
                <a:solidFill>
                  <a:srgbClr val="000000"/>
                </a:solidFill>
                <a:latin typeface="Arial" panose="020B0604020202020204" pitchFamily="34" charset="0"/>
                <a:cs typeface="Arial" panose="020B0604020202020204" pitchFamily="34" charset="0"/>
              </a:rPr>
              <a:t>Documentation from a surveyor, engineer or environmental consultant, showing that the boat launching facility located in at least 3 feet of water at Mean Low Water and that there no grass beds in the area is required.</a:t>
            </a:r>
          </a:p>
          <a:p>
            <a:endParaRPr lang="en-US" sz="1200" dirty="0">
              <a:latin typeface="Arial" panose="020B0604020202020204" pitchFamily="34" charset="0"/>
              <a:cs typeface="Arial" panose="020B0604020202020204" pitchFamily="34" charset="0"/>
            </a:endParaRPr>
          </a:p>
          <a:p>
            <a:r>
              <a:rPr lang="en-US" altLang="en-US" sz="1200" b="1" dirty="0">
                <a:solidFill>
                  <a:srgbClr val="000000"/>
                </a:solidFill>
                <a:latin typeface="Arial" panose="020B0604020202020204" pitchFamily="34" charset="0"/>
                <a:cs typeface="Arial" panose="020B0604020202020204" pitchFamily="34" charset="0"/>
              </a:rPr>
              <a:t>3(d) </a:t>
            </a:r>
            <a:r>
              <a:rPr lang="en-US" sz="1200" b="1" dirty="0">
                <a:solidFill>
                  <a:srgbClr val="000000"/>
                </a:solidFill>
                <a:latin typeface="Arial" panose="020B0604020202020204" pitchFamily="34" charset="0"/>
                <a:cs typeface="Arial" panose="020B0604020202020204" pitchFamily="34" charset="0"/>
              </a:rPr>
              <a:t>The Project Site contains an open area of at least 1/4 acre to be used for the storage of traps, nets, and other gear needed for commercial fishing or aquaculture operations (4 points);</a:t>
            </a:r>
          </a:p>
          <a:p>
            <a:pPr marL="342900" indent="-342900">
              <a:lnSpc>
                <a:spcPct val="80000"/>
              </a:lnSpc>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Provide the required discussion and photographs</a:t>
            </a:r>
          </a:p>
          <a:p>
            <a:endParaRPr lang="en-US" sz="1200" dirty="0">
              <a:latin typeface="Arial" panose="020B0604020202020204" pitchFamily="34" charset="0"/>
              <a:cs typeface="Arial" panose="020B0604020202020204" pitchFamily="34" charset="0"/>
            </a:endParaRPr>
          </a:p>
          <a:p>
            <a:pPr>
              <a:lnSpc>
                <a:spcPct val="90000"/>
              </a:lnSpc>
              <a:defRPr/>
            </a:pPr>
            <a:r>
              <a:rPr lang="en-US" altLang="en-US" sz="1200" b="1" dirty="0">
                <a:solidFill>
                  <a:srgbClr val="000000"/>
                </a:solidFill>
                <a:latin typeface="Arial" panose="020B0604020202020204" pitchFamily="34" charset="0"/>
                <a:cs typeface="Arial" panose="020B0604020202020204" pitchFamily="34" charset="0"/>
              </a:rPr>
              <a:t>3(e)</a:t>
            </a:r>
            <a:r>
              <a:rPr lang="en-US" sz="1200" b="1" dirty="0">
                <a:solidFill>
                  <a:srgbClr val="000000"/>
                </a:solidFill>
                <a:latin typeface="Arial" panose="020B0604020202020204" pitchFamily="34" charset="0"/>
                <a:cs typeface="Arial" panose="020B0604020202020204" pitchFamily="34" charset="0"/>
              </a:rPr>
              <a:t> The proposed project will be acquired using a less-than-fee Working Waterfront Covenant for all of the land to be acquired (5 points).</a:t>
            </a:r>
          </a:p>
          <a:p>
            <a:pPr marL="342900" indent="-342900">
              <a:lnSpc>
                <a:spcPct val="90000"/>
              </a:lnSpc>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Provide the required documentation / affidavit from the owner.</a:t>
            </a:r>
            <a:endParaRPr lang="en-US" sz="1200" b="1" dirty="0">
              <a:solidFill>
                <a:srgbClr val="000000"/>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ACF350-82AE-4204-B09B-A7DFAED0117F}" type="slidenum">
              <a:rPr lang="en-US" smtClean="0"/>
              <a:t>18</a:t>
            </a:fld>
            <a:endParaRPr lang="en-US" dirty="0"/>
          </a:p>
        </p:txBody>
      </p:sp>
    </p:spTree>
    <p:extLst>
      <p:ext uri="{BB962C8B-B14F-4D97-AF65-F5344CB8AC3E}">
        <p14:creationId xmlns:p14="http://schemas.microsoft.com/office/powerpoint/2010/main" val="3293976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we have #4 Financial Contribution</a:t>
            </a:r>
          </a:p>
          <a:p>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A couple of things you need to know for this section are:</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Match is not required for this program, but if you are providing a match you can receive points under question # 4.</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also need to know if you fall into the Small Local Government category as defined in Rule 62-820.002 subsection (22). A small local government is </a:t>
            </a:r>
            <a:r>
              <a:rPr lang="en-US" sz="1200" b="1" kern="1200" dirty="0">
                <a:solidFill>
                  <a:schemeClr val="tx1"/>
                </a:solidFill>
                <a:effectLst/>
                <a:latin typeface="+mn-lt"/>
                <a:ea typeface="+mn-ea"/>
                <a:cs typeface="+mn-cs"/>
              </a:rPr>
              <a:t>“County Governments with populations of 75,000 or fewer and municipal governments with populations of 10,000 or fewer”</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can visit the </a:t>
            </a:r>
            <a:r>
              <a:rPr lang="en-US" sz="1200" b="1" kern="1200" dirty="0">
                <a:solidFill>
                  <a:schemeClr val="tx1"/>
                </a:solidFill>
                <a:effectLst/>
                <a:latin typeface="+mn-lt"/>
                <a:ea typeface="+mn-ea"/>
                <a:cs typeface="+mn-cs"/>
              </a:rPr>
              <a:t>FCT web page</a:t>
            </a:r>
            <a:r>
              <a:rPr lang="en-US" sz="1200" kern="1200" dirty="0">
                <a:solidFill>
                  <a:schemeClr val="tx1"/>
                </a:solidFill>
                <a:effectLst/>
                <a:latin typeface="+mn-lt"/>
                <a:ea typeface="+mn-ea"/>
                <a:cs typeface="+mn-cs"/>
              </a:rPr>
              <a:t> for the </a:t>
            </a:r>
            <a:r>
              <a:rPr lang="en-US" sz="1200" b="1" kern="1200" dirty="0">
                <a:solidFill>
                  <a:schemeClr val="tx1"/>
                </a:solidFill>
                <a:effectLst/>
                <a:latin typeface="+mn-lt"/>
                <a:ea typeface="+mn-ea"/>
                <a:cs typeface="+mn-cs"/>
              </a:rPr>
              <a:t>most recent population numbers</a:t>
            </a:r>
            <a:r>
              <a:rPr lang="en-US" sz="1200" kern="1200" dirty="0">
                <a:solidFill>
                  <a:schemeClr val="tx1"/>
                </a:solidFill>
                <a:effectLst/>
                <a:latin typeface="+mn-lt"/>
                <a:ea typeface="+mn-ea"/>
                <a:cs typeface="+mn-cs"/>
              </a:rPr>
              <a:t> to determine you fall into the Small Local Government category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look at the bottom of page 12 of your application</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4(a) Providing a share of the eligible Match. The Applicant is committed to: </a:t>
            </a:r>
            <a:r>
              <a:rPr lang="en-US" sz="1200" kern="1200" dirty="0">
                <a:solidFill>
                  <a:schemeClr val="tx1"/>
                </a:solidFill>
                <a:effectLst/>
                <a:latin typeface="+mn-lt"/>
                <a:ea typeface="+mn-ea"/>
                <a:cs typeface="+mn-cs"/>
              </a:rPr>
              <a:t>(You will only receive pts for 1 of the following criteria)</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1) Providing a Match between </a:t>
            </a:r>
            <a:r>
              <a:rPr lang="en-US" sz="1200" b="1" kern="1200" dirty="0">
                <a:solidFill>
                  <a:schemeClr val="tx1"/>
                </a:solidFill>
                <a:effectLst/>
                <a:latin typeface="+mn-lt"/>
                <a:ea typeface="+mn-ea"/>
                <a:cs typeface="+mn-cs"/>
              </a:rPr>
              <a:t>25 percent to 34 percent </a:t>
            </a:r>
            <a:r>
              <a:rPr lang="en-US" sz="1200" kern="1200" dirty="0">
                <a:solidFill>
                  <a:schemeClr val="tx1"/>
                </a:solidFill>
                <a:effectLst/>
                <a:latin typeface="+mn-lt"/>
                <a:ea typeface="+mn-ea"/>
                <a:cs typeface="+mn-cs"/>
              </a:rPr>
              <a:t>of the Project Costs, or, for Small Local Governments and Nonprofit Working Waterfront Organizations, a Match between </a:t>
            </a:r>
            <a:r>
              <a:rPr lang="en-US" sz="1200" b="1" kern="1200" dirty="0">
                <a:solidFill>
                  <a:schemeClr val="tx1"/>
                </a:solidFill>
                <a:effectLst/>
                <a:latin typeface="+mn-lt"/>
                <a:ea typeface="+mn-ea"/>
                <a:cs typeface="+mn-cs"/>
              </a:rPr>
              <a:t>10 percent and 19 percent</a:t>
            </a:r>
            <a:r>
              <a:rPr lang="en-US" sz="1200" kern="1200" dirty="0">
                <a:solidFill>
                  <a:schemeClr val="tx1"/>
                </a:solidFill>
                <a:effectLst/>
                <a:latin typeface="+mn-lt"/>
                <a:ea typeface="+mn-ea"/>
                <a:cs typeface="+mn-cs"/>
              </a:rPr>
              <a:t> of the Project Costs; or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2) Providing a Match of </a:t>
            </a:r>
            <a:r>
              <a:rPr lang="en-US" sz="1200" b="1" kern="1200" dirty="0">
                <a:solidFill>
                  <a:schemeClr val="tx1"/>
                </a:solidFill>
                <a:effectLst/>
                <a:latin typeface="+mn-lt"/>
                <a:ea typeface="+mn-ea"/>
                <a:cs typeface="+mn-cs"/>
              </a:rPr>
              <a:t>35 percent or more </a:t>
            </a:r>
            <a:r>
              <a:rPr lang="en-US" sz="1200" kern="1200" dirty="0">
                <a:solidFill>
                  <a:schemeClr val="tx1"/>
                </a:solidFill>
                <a:effectLst/>
                <a:latin typeface="+mn-lt"/>
                <a:ea typeface="+mn-ea"/>
                <a:cs typeface="+mn-cs"/>
              </a:rPr>
              <a:t>of the Project Costs, or for Small Local Governments and Nonprofit Working Waterfront Organizations, a Match of </a:t>
            </a:r>
            <a:r>
              <a:rPr lang="en-US" sz="1200" b="1" kern="1200" dirty="0">
                <a:solidFill>
                  <a:schemeClr val="tx1"/>
                </a:solidFill>
                <a:effectLst/>
                <a:latin typeface="+mn-lt"/>
                <a:ea typeface="+mn-ea"/>
                <a:cs typeface="+mn-cs"/>
              </a:rPr>
              <a:t>20 percent or more </a:t>
            </a:r>
            <a:r>
              <a:rPr lang="en-US" sz="1200" kern="1200" dirty="0">
                <a:solidFill>
                  <a:schemeClr val="tx1"/>
                </a:solidFill>
                <a:effectLst/>
                <a:latin typeface="+mn-lt"/>
                <a:ea typeface="+mn-ea"/>
                <a:cs typeface="+mn-cs"/>
              </a:rPr>
              <a:t>of the Project Costs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have checked </a:t>
            </a:r>
            <a:r>
              <a:rPr lang="en-US" sz="1200" b="1" kern="1200" dirty="0">
                <a:solidFill>
                  <a:schemeClr val="tx1"/>
                </a:solidFill>
                <a:effectLst/>
                <a:latin typeface="+mn-lt"/>
                <a:ea typeface="+mn-ea"/>
                <a:cs typeface="+mn-cs"/>
              </a:rPr>
              <a:t>yes</a:t>
            </a:r>
            <a:r>
              <a:rPr lang="en-US" sz="1200" kern="1200" dirty="0">
                <a:solidFill>
                  <a:schemeClr val="tx1"/>
                </a:solidFill>
                <a:effectLst/>
                <a:latin typeface="+mn-lt"/>
                <a:ea typeface="+mn-ea"/>
                <a:cs typeface="+mn-cs"/>
              </a:rPr>
              <a:t> to one of these items, you will need to provide a </a:t>
            </a:r>
            <a:r>
              <a:rPr lang="en-US" sz="1200" b="1" kern="1200" dirty="0">
                <a:solidFill>
                  <a:schemeClr val="tx1"/>
                </a:solidFill>
                <a:effectLst/>
                <a:latin typeface="+mn-lt"/>
                <a:ea typeface="+mn-ea"/>
                <a:cs typeface="+mn-cs"/>
              </a:rPr>
              <a:t>letter</a:t>
            </a:r>
            <a:r>
              <a:rPr lang="en-US" sz="1200" kern="1200" dirty="0">
                <a:solidFill>
                  <a:schemeClr val="tx1"/>
                </a:solidFill>
                <a:effectLst/>
                <a:latin typeface="+mn-lt"/>
                <a:ea typeface="+mn-ea"/>
                <a:cs typeface="+mn-cs"/>
              </a:rPr>
              <a:t> from your </a:t>
            </a:r>
            <a:r>
              <a:rPr lang="en-US" sz="1200" b="1" kern="1200" dirty="0">
                <a:solidFill>
                  <a:schemeClr val="tx1"/>
                </a:solidFill>
                <a:effectLst/>
                <a:latin typeface="+mn-lt"/>
                <a:ea typeface="+mn-ea"/>
                <a:cs typeface="+mn-cs"/>
              </a:rPr>
              <a:t>Chief Financial Officer (CFO)</a:t>
            </a:r>
            <a:r>
              <a:rPr lang="en-US" sz="1200" kern="1200" dirty="0">
                <a:solidFill>
                  <a:schemeClr val="tx1"/>
                </a:solidFill>
                <a:effectLst/>
                <a:latin typeface="+mn-lt"/>
                <a:ea typeface="+mn-ea"/>
                <a:cs typeface="+mn-cs"/>
              </a:rPr>
              <a:t> confirming amount.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Tab as </a:t>
            </a:r>
            <a:r>
              <a:rPr lang="en-US" sz="1200" b="1" kern="1200" dirty="0">
                <a:solidFill>
                  <a:schemeClr val="tx1"/>
                </a:solidFill>
                <a:effectLst/>
                <a:latin typeface="+mn-lt"/>
                <a:ea typeface="+mn-ea"/>
                <a:cs typeface="+mn-cs"/>
              </a:rPr>
              <a:t>Exhibit Q</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19</a:t>
            </a:fld>
            <a:endParaRPr lang="en-US" dirty="0"/>
          </a:p>
        </p:txBody>
      </p:sp>
    </p:spTree>
    <p:extLst>
      <p:ext uri="{BB962C8B-B14F-4D97-AF65-F5344CB8AC3E}">
        <p14:creationId xmlns:p14="http://schemas.microsoft.com/office/powerpoint/2010/main" val="1770723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follow along, please download or print  the Application Form SMWW-2 and the Application Instructions Guide from the above reference web-site.  </a:t>
            </a:r>
          </a:p>
          <a:p>
            <a:endParaRPr lang="en-US" dirty="0"/>
          </a:p>
          <a:p>
            <a:endParaRPr lang="en-US" b="1" dirty="0"/>
          </a:p>
        </p:txBody>
      </p:sp>
      <p:sp>
        <p:nvSpPr>
          <p:cNvPr id="4" name="Slide Number Placeholder 3"/>
          <p:cNvSpPr>
            <a:spLocks noGrp="1"/>
          </p:cNvSpPr>
          <p:nvPr>
            <p:ph type="sldNum" sz="quarter" idx="10"/>
          </p:nvPr>
        </p:nvSpPr>
        <p:spPr/>
        <p:txBody>
          <a:bodyPr/>
          <a:lstStyle/>
          <a:p>
            <a:fld id="{E3ACF350-82AE-4204-B09B-A7DFAED0117F}" type="slidenum">
              <a:rPr lang="en-US" smtClean="0"/>
              <a:t>2</a:t>
            </a:fld>
            <a:endParaRPr lang="en-US" dirty="0"/>
          </a:p>
        </p:txBody>
      </p:sp>
    </p:spTree>
    <p:extLst>
      <p:ext uri="{BB962C8B-B14F-4D97-AF65-F5344CB8AC3E}">
        <p14:creationId xmlns:p14="http://schemas.microsoft.com/office/powerpoint/2010/main" val="1295500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Page 13 you will find the Community Planning Section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5(a) The project is located in a Future Land Use category, zoning district, or overlay district that has been identified for the protection and preservation of Working Waterfront;</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showing that the site is located within one of these areas that has been identified for the protection and preservation of Working Waterfronts.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Also, describe the purpose of the area and how it furthers the protection and preservation of Working Waterfronts.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Contact the local government planning department to obtain the required documentation.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Tab the map and description as Exhibit R, if both are not submitted you will not receive points.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5(b) The project furthers local government comprehensive plan objectives and policies that ensure the protection and preservation of Working Waterfronts for use by commercial fishermen, aquaculturists, or business entities that support these industries;</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and summarize the policy or objective.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how the comprehensive plan’s objectives and policies further the protection and preservation of Working Waterfronts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a copy of the local government’s comprehensive plan’s objectives and policies. We do not want your whole comp plan, only a copy of the objectives and policies in which this project will help meet. Please limit this to no more than 3 objectives and policies.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Contact the local government planning department to obtain the required documentation.</a:t>
            </a:r>
          </a:p>
          <a:p>
            <a:pPr lvl="0"/>
            <a:r>
              <a:rPr lang="en-US" sz="1200" b="1" kern="1200" dirty="0">
                <a:solidFill>
                  <a:schemeClr val="tx1"/>
                </a:solidFill>
                <a:effectLst/>
                <a:latin typeface="+mn-lt"/>
                <a:ea typeface="+mn-ea"/>
                <a:cs typeface="+mn-cs"/>
              </a:rPr>
              <a:t>Tab the as Exhibit 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a:lnSpc>
                <a:spcPct val="80000"/>
              </a:lnSpc>
              <a:defRPr/>
            </a:pPr>
            <a:endParaRPr lang="en-US" sz="1200" b="1"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ACF350-82AE-4204-B09B-A7DFAED0117F}" type="slidenum">
              <a:rPr lang="en-US" smtClean="0"/>
              <a:t>20</a:t>
            </a:fld>
            <a:endParaRPr lang="en-US" dirty="0"/>
          </a:p>
        </p:txBody>
      </p:sp>
    </p:spTree>
    <p:extLst>
      <p:ext uri="{BB962C8B-B14F-4D97-AF65-F5344CB8AC3E}">
        <p14:creationId xmlns:p14="http://schemas.microsoft.com/office/powerpoint/2010/main" val="2783315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you will find the </a:t>
            </a:r>
            <a:r>
              <a:rPr lang="en-US" sz="1200" b="1" kern="1200" dirty="0">
                <a:solidFill>
                  <a:schemeClr val="tx1"/>
                </a:solidFill>
                <a:effectLst/>
                <a:latin typeface="+mn-lt"/>
                <a:ea typeface="+mn-ea"/>
                <a:cs typeface="+mn-cs"/>
              </a:rPr>
              <a:t>Public Education Section</a:t>
            </a:r>
            <a:r>
              <a:rPr lang="en-US" sz="1200" kern="1200" dirty="0">
                <a:solidFill>
                  <a:schemeClr val="tx1"/>
                </a:solidFill>
                <a:effectLst/>
                <a:latin typeface="+mn-lt"/>
                <a:ea typeface="+mn-ea"/>
                <a:cs typeface="+mn-cs"/>
              </a:rPr>
              <a:t>. If you are doing educational projects, please remember that you are required to fill out the </a:t>
            </a:r>
            <a:r>
              <a:rPr lang="en-US" sz="1200" b="1" kern="1200" dirty="0">
                <a:solidFill>
                  <a:schemeClr val="tx1"/>
                </a:solidFill>
                <a:effectLst/>
                <a:latin typeface="+mn-lt"/>
                <a:ea typeface="+mn-ea"/>
                <a:cs typeface="+mn-cs"/>
              </a:rPr>
              <a:t>Project Summary</a:t>
            </a:r>
            <a:r>
              <a:rPr lang="en-US" sz="1200" kern="1200" dirty="0">
                <a:solidFill>
                  <a:schemeClr val="tx1"/>
                </a:solidFill>
                <a:effectLst/>
                <a:latin typeface="+mn-lt"/>
                <a:ea typeface="+mn-ea"/>
                <a:cs typeface="+mn-cs"/>
              </a:rPr>
              <a:t> along with the </a:t>
            </a:r>
            <a:r>
              <a:rPr lang="en-US" sz="1200" b="1" kern="1200" dirty="0">
                <a:solidFill>
                  <a:schemeClr val="tx1"/>
                </a:solidFill>
                <a:effectLst/>
                <a:latin typeface="+mn-lt"/>
                <a:ea typeface="+mn-ea"/>
                <a:cs typeface="+mn-cs"/>
              </a:rPr>
              <a:t>Business Summary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6(a) The Project Site provides a permanent structure containing displays of artifacts and other items open to the public that provide information about the economic, cultural or historic heritage of Florida’s traditional Working Waterfronts.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Describe:</a:t>
            </a:r>
          </a:p>
          <a:p>
            <a:endParaRPr lang="en-US" sz="1200" kern="1200" dirty="0">
              <a:solidFill>
                <a:schemeClr val="tx1"/>
              </a:solidFill>
              <a:effectLst/>
              <a:latin typeface="+mn-lt"/>
              <a:ea typeface="+mn-ea"/>
              <a:cs typeface="+mn-cs"/>
            </a:endParaRPr>
          </a:p>
          <a:p>
            <a:pPr marL="171450" lvl="0" indent="-171450">
              <a:lnSpc>
                <a:spcPct val="150000"/>
              </a:lnSpc>
              <a:buFont typeface="Arial" panose="020B0604020202020204" pitchFamily="34" charset="0"/>
              <a:buChar char="•"/>
            </a:pPr>
            <a:r>
              <a:rPr lang="en-US" sz="1200" kern="1200" dirty="0">
                <a:solidFill>
                  <a:schemeClr val="tx1"/>
                </a:solidFill>
                <a:effectLst/>
                <a:latin typeface="+mn-lt"/>
                <a:ea typeface="+mn-ea"/>
                <a:cs typeface="+mn-cs"/>
              </a:rPr>
              <a:t>Proposed permanent structure, </a:t>
            </a:r>
          </a:p>
          <a:p>
            <a:pPr marL="171450" lvl="0" indent="-171450">
              <a:lnSpc>
                <a:spcPct val="150000"/>
              </a:lnSpc>
              <a:buFont typeface="Arial" panose="020B0604020202020204" pitchFamily="34" charset="0"/>
              <a:buChar char="•"/>
            </a:pPr>
            <a:r>
              <a:rPr lang="en-US" sz="1200" kern="1200" dirty="0">
                <a:solidFill>
                  <a:schemeClr val="tx1"/>
                </a:solidFill>
                <a:effectLst/>
                <a:latin typeface="+mn-lt"/>
                <a:ea typeface="+mn-ea"/>
                <a:cs typeface="+mn-cs"/>
              </a:rPr>
              <a:t>Types of artifacts &amp; other items to be displayed that will provide information to the public pertaining to this question</a:t>
            </a:r>
          </a:p>
          <a:p>
            <a:pPr marL="171450" lvl="0" indent="-171450">
              <a:lnSpc>
                <a:spcPct val="150000"/>
              </a:lnSpc>
              <a:buFont typeface="Arial" panose="020B0604020202020204" pitchFamily="34" charset="0"/>
              <a:buChar char="•"/>
            </a:pPr>
            <a:r>
              <a:rPr lang="en-US" sz="1200" kern="1200" dirty="0">
                <a:solidFill>
                  <a:schemeClr val="tx1"/>
                </a:solidFill>
                <a:effectLst/>
                <a:latin typeface="+mn-lt"/>
                <a:ea typeface="+mn-ea"/>
                <a:cs typeface="+mn-cs"/>
              </a:rPr>
              <a:t>How public access to the structure will be provided</a:t>
            </a:r>
          </a:p>
          <a:p>
            <a:pPr marL="171450" lvl="0" indent="-171450">
              <a:lnSpc>
                <a:spcPct val="150000"/>
              </a:lnSpc>
              <a:buFont typeface="Arial" panose="020B0604020202020204" pitchFamily="34" charset="0"/>
              <a:buChar char="•"/>
            </a:pPr>
            <a:r>
              <a:rPr lang="en-US" sz="1200" kern="1200" dirty="0">
                <a:solidFill>
                  <a:schemeClr val="tx1"/>
                </a:solidFill>
                <a:effectLst/>
                <a:latin typeface="+mn-lt"/>
                <a:ea typeface="+mn-ea"/>
                <a:cs typeface="+mn-cs"/>
              </a:rPr>
              <a:t>The approximate location of the structure </a:t>
            </a:r>
          </a:p>
          <a:p>
            <a:pPr marL="171450" indent="-171450">
              <a:lnSpc>
                <a:spcPct val="150000"/>
              </a:lnSpc>
              <a:buFont typeface="Arial" panose="020B0604020202020204" pitchFamily="34" charset="0"/>
              <a:buChar char="•"/>
            </a:pPr>
            <a:r>
              <a:rPr lang="en-US" sz="1200" kern="1200" dirty="0">
                <a:solidFill>
                  <a:schemeClr val="tx1"/>
                </a:solidFill>
                <a:effectLst/>
                <a:latin typeface="+mn-lt"/>
                <a:ea typeface="+mn-ea"/>
                <a:cs typeface="+mn-cs"/>
              </a:rPr>
              <a:t>Show the location on the Site Plan </a:t>
            </a:r>
            <a:r>
              <a:rPr lang="en-US" sz="1200" b="1" kern="1200" dirty="0">
                <a:solidFill>
                  <a:schemeClr val="tx1"/>
                </a:solidFill>
                <a:effectLst/>
                <a:latin typeface="+mn-lt"/>
                <a:ea typeface="+mn-ea"/>
                <a:cs typeface="+mn-cs"/>
              </a:rPr>
              <a:t>Tabbed as Exhibit 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6(b) The Project Site contains a structure(s) that is listed on the National Register of Historic Places administered by the National Park Service (3 points).</a:t>
            </a:r>
          </a:p>
          <a:p>
            <a:endParaRPr lang="en-US" sz="1200" kern="1200" dirty="0">
              <a:solidFill>
                <a:schemeClr val="tx1"/>
              </a:solidFill>
              <a:effectLst/>
              <a:latin typeface="+mn-lt"/>
              <a:ea typeface="+mn-ea"/>
              <a:cs typeface="+mn-cs"/>
            </a:endParaRPr>
          </a:p>
          <a:p>
            <a:pPr marL="171450" indent="-171450">
              <a:lnSpc>
                <a:spcPct val="150000"/>
              </a:lnSpc>
              <a:buFont typeface="Arial" panose="020B0604020202020204" pitchFamily="34" charset="0"/>
              <a:buChar char="•"/>
            </a:pPr>
            <a:r>
              <a:rPr lang="en-US" sz="1200" kern="1200" dirty="0">
                <a:solidFill>
                  <a:schemeClr val="tx1"/>
                </a:solidFill>
                <a:effectLst/>
                <a:latin typeface="+mn-lt"/>
                <a:ea typeface="+mn-ea"/>
                <a:cs typeface="+mn-cs"/>
              </a:rPr>
              <a:t>Provide a </a:t>
            </a:r>
            <a:r>
              <a:rPr lang="en-US" sz="1200" b="1" kern="1200" dirty="0">
                <a:solidFill>
                  <a:schemeClr val="tx1"/>
                </a:solidFill>
                <a:effectLst/>
                <a:latin typeface="+mn-lt"/>
                <a:ea typeface="+mn-ea"/>
                <a:cs typeface="+mn-cs"/>
              </a:rPr>
              <a:t>map &amp; letter</a:t>
            </a:r>
            <a:r>
              <a:rPr lang="en-US" sz="1200" kern="1200" dirty="0">
                <a:solidFill>
                  <a:schemeClr val="tx1"/>
                </a:solidFill>
                <a:effectLst/>
                <a:latin typeface="+mn-lt"/>
                <a:ea typeface="+mn-ea"/>
                <a:cs typeface="+mn-cs"/>
              </a:rPr>
              <a:t> from the Division of Historical Resources &amp; </a:t>
            </a:r>
            <a:r>
              <a:rPr lang="en-US" sz="1200" b="1" kern="1200" dirty="0">
                <a:solidFill>
                  <a:schemeClr val="tx1"/>
                </a:solidFill>
                <a:effectLst/>
                <a:latin typeface="+mn-lt"/>
                <a:ea typeface="+mn-ea"/>
                <a:cs typeface="+mn-cs"/>
              </a:rPr>
              <a:t>Tab as Exhibit T</a:t>
            </a:r>
            <a:endParaRPr lang="en-US" sz="1200" kern="1200" dirty="0">
              <a:solidFill>
                <a:schemeClr val="tx1"/>
              </a:solidFill>
              <a:effectLst/>
              <a:latin typeface="+mn-lt"/>
              <a:ea typeface="+mn-ea"/>
              <a:cs typeface="+mn-cs"/>
            </a:endParaRPr>
          </a:p>
          <a:p>
            <a:pPr marL="171450" indent="-171450">
              <a:lnSpc>
                <a:spcPct val="150000"/>
              </a:lnSpc>
              <a:buFont typeface="Arial" panose="020B0604020202020204" pitchFamily="34" charset="0"/>
              <a:buChar char="•"/>
            </a:pPr>
            <a:r>
              <a:rPr lang="en-US" sz="1200" kern="1200" dirty="0">
                <a:solidFill>
                  <a:schemeClr val="tx1"/>
                </a:solidFill>
                <a:effectLst/>
                <a:latin typeface="+mn-lt"/>
                <a:ea typeface="+mn-ea"/>
                <a:cs typeface="+mn-cs"/>
              </a:rPr>
              <a:t>Contact Division of Historic Resources well in advance of the application deadline. Because if we do not receive the letter and map by the application deadline, you will not receive these points. There contact information will be located on the </a:t>
            </a:r>
            <a:r>
              <a:rPr lang="en-US" sz="1200" b="1" kern="1200" dirty="0">
                <a:solidFill>
                  <a:srgbClr val="FF0000"/>
                </a:solidFill>
                <a:effectLst/>
                <a:latin typeface="+mn-lt"/>
                <a:ea typeface="+mn-ea"/>
                <a:cs typeface="+mn-cs"/>
              </a:rPr>
              <a:t>FCT web site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6(c) Interpretive kiosk or signs will be provided that educate the public about the economic, cultural, or historic heritage of Florida’s traditional Working Waterfronts (2 points).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Describe:</a:t>
            </a:r>
          </a:p>
          <a:p>
            <a:endParaRPr lang="en-US" sz="1200" kern="1200" dirty="0">
              <a:solidFill>
                <a:schemeClr val="tx1"/>
              </a:solidFill>
              <a:effectLst/>
              <a:latin typeface="+mn-lt"/>
              <a:ea typeface="+mn-ea"/>
              <a:cs typeface="+mn-cs"/>
            </a:endParaRPr>
          </a:p>
          <a:p>
            <a:pPr marL="171450" lvl="0" indent="-171450">
              <a:lnSpc>
                <a:spcPct val="150000"/>
              </a:lnSpc>
              <a:buFont typeface="Arial" panose="020B0604020202020204" pitchFamily="34" charset="0"/>
              <a:buChar char="•"/>
            </a:pPr>
            <a:r>
              <a:rPr lang="en-US" sz="1200" kern="1200" dirty="0">
                <a:solidFill>
                  <a:schemeClr val="tx1"/>
                </a:solidFill>
                <a:effectLst/>
                <a:latin typeface="+mn-lt"/>
                <a:ea typeface="+mn-ea"/>
                <a:cs typeface="+mn-cs"/>
              </a:rPr>
              <a:t>How the proposed kiosk or signs will educate the public </a:t>
            </a:r>
          </a:p>
          <a:p>
            <a:pPr marL="171450" lvl="0" indent="-171450">
              <a:lnSpc>
                <a:spcPct val="150000"/>
              </a:lnSpc>
              <a:buFont typeface="Arial" panose="020B0604020202020204" pitchFamily="34" charset="0"/>
              <a:buChar char="•"/>
            </a:pPr>
            <a:r>
              <a:rPr lang="en-US" sz="1200" kern="1200" dirty="0">
                <a:solidFill>
                  <a:schemeClr val="tx1"/>
                </a:solidFill>
                <a:effectLst/>
                <a:latin typeface="+mn-lt"/>
                <a:ea typeface="+mn-ea"/>
                <a:cs typeface="+mn-cs"/>
              </a:rPr>
              <a:t>The approximate location of the kiosk or sign </a:t>
            </a:r>
          </a:p>
          <a:p>
            <a:pPr marL="171450" lvl="0" indent="-171450">
              <a:lnSpc>
                <a:spcPct val="150000"/>
              </a:lnSpc>
              <a:buFont typeface="Arial" panose="020B0604020202020204" pitchFamily="34" charset="0"/>
              <a:buChar char="•"/>
            </a:pPr>
            <a:r>
              <a:rPr lang="en-US" sz="1200" kern="1200" dirty="0">
                <a:solidFill>
                  <a:schemeClr val="tx1"/>
                </a:solidFill>
                <a:effectLst/>
                <a:latin typeface="+mn-lt"/>
                <a:ea typeface="+mn-ea"/>
                <a:cs typeface="+mn-cs"/>
              </a:rPr>
              <a:t>How public access to the kiosk or sign will be provided.</a:t>
            </a:r>
          </a:p>
          <a:p>
            <a:pPr marL="171450" indent="-171450">
              <a:lnSpc>
                <a:spcPct val="150000"/>
              </a:lnSpc>
              <a:buFont typeface="Arial" panose="020B0604020202020204" pitchFamily="34" charset="0"/>
              <a:buChar char="•"/>
            </a:pPr>
            <a:r>
              <a:rPr lang="en-US" sz="1200" kern="1200" dirty="0">
                <a:solidFill>
                  <a:schemeClr val="tx1"/>
                </a:solidFill>
                <a:effectLst/>
                <a:latin typeface="+mn-lt"/>
                <a:ea typeface="+mn-ea"/>
                <a:cs typeface="+mn-cs"/>
              </a:rPr>
              <a:t>Show the location on the Site Plan </a:t>
            </a:r>
            <a:r>
              <a:rPr lang="en-US" sz="1200" b="1" kern="1200" dirty="0">
                <a:solidFill>
                  <a:schemeClr val="tx1"/>
                </a:solidFill>
                <a:effectLst/>
                <a:latin typeface="+mn-lt"/>
                <a:ea typeface="+mn-ea"/>
                <a:cs typeface="+mn-cs"/>
              </a:rPr>
              <a:t>Tabbed as Exhibit Y</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a:lnSpc>
                <a:spcPct val="80000"/>
              </a:lnSpc>
              <a:defRPr/>
            </a:pPr>
            <a:endParaRPr lang="en-US" sz="1200" b="1"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ACF350-82AE-4204-B09B-A7DFAED0117F}" type="slidenum">
              <a:rPr lang="en-US" smtClean="0"/>
              <a:t>21</a:t>
            </a:fld>
            <a:endParaRPr lang="en-US" dirty="0"/>
          </a:p>
        </p:txBody>
      </p:sp>
    </p:spTree>
    <p:extLst>
      <p:ext uri="{BB962C8B-B14F-4D97-AF65-F5344CB8AC3E}">
        <p14:creationId xmlns:p14="http://schemas.microsoft.com/office/powerpoint/2010/main" val="3949912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you have gone through your application and answered the questions….. on pages </a:t>
            </a:r>
            <a:r>
              <a:rPr lang="en-US" sz="1200" b="1" kern="1200" dirty="0">
                <a:solidFill>
                  <a:schemeClr val="tx1"/>
                </a:solidFill>
                <a:effectLst/>
                <a:latin typeface="+mn-lt"/>
                <a:ea typeface="+mn-ea"/>
                <a:cs typeface="+mn-cs"/>
              </a:rPr>
              <a:t>15-17</a:t>
            </a:r>
            <a:r>
              <a:rPr lang="en-US" sz="1200" kern="1200" dirty="0">
                <a:solidFill>
                  <a:schemeClr val="tx1"/>
                </a:solidFill>
                <a:effectLst/>
                <a:latin typeface="+mn-lt"/>
                <a:ea typeface="+mn-ea"/>
                <a:cs typeface="+mn-cs"/>
              </a:rPr>
              <a:t> you will find the Required Exhibits and Supporting Documentation.  Let me reiterate how important these are to you because if you do not submit the required supporting documentation, you will not receive the points for that question even if you checked yes.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things to remember here are:</a:t>
            </a:r>
          </a:p>
          <a:p>
            <a:endParaRPr lang="en-US" sz="1200" kern="1200" dirty="0">
              <a:solidFill>
                <a:schemeClr val="tx1"/>
              </a:solidFill>
              <a:effectLst/>
              <a:latin typeface="+mn-lt"/>
              <a:ea typeface="+mn-ea"/>
              <a:cs typeface="+mn-cs"/>
            </a:endParaRPr>
          </a:p>
          <a:p>
            <a:pPr marL="171450" lvl="0" indent="-171450">
              <a:lnSpc>
                <a:spcPct val="150000"/>
              </a:lnSpc>
              <a:buFont typeface="Arial" panose="020B0604020202020204" pitchFamily="34" charset="0"/>
              <a:buChar char="•"/>
            </a:pPr>
            <a:r>
              <a:rPr lang="en-US" sz="1200" kern="1200" dirty="0">
                <a:solidFill>
                  <a:schemeClr val="tx1"/>
                </a:solidFill>
                <a:effectLst/>
                <a:latin typeface="+mn-lt"/>
                <a:ea typeface="+mn-ea"/>
                <a:cs typeface="+mn-cs"/>
              </a:rPr>
              <a:t>Use this as a checklist and make sure each one is submitted if you answered yes to that question it pertains to</a:t>
            </a:r>
          </a:p>
          <a:p>
            <a:pPr marL="171450" lvl="0" indent="-171450">
              <a:lnSpc>
                <a:spcPct val="150000"/>
              </a:lnSpc>
              <a:buFont typeface="Arial" panose="020B0604020202020204" pitchFamily="34" charset="0"/>
              <a:buChar char="•"/>
            </a:pPr>
            <a:r>
              <a:rPr lang="en-US" sz="1200" kern="1200" dirty="0">
                <a:solidFill>
                  <a:schemeClr val="tx1"/>
                </a:solidFill>
                <a:effectLst/>
                <a:latin typeface="+mn-lt"/>
                <a:ea typeface="+mn-ea"/>
                <a:cs typeface="+mn-cs"/>
              </a:rPr>
              <a:t>All the exhibits are to be placed at the end of the application (not behind the question it supports or in-between the application pages) </a:t>
            </a:r>
          </a:p>
          <a:p>
            <a:pPr marL="171450" lvl="0" indent="-171450">
              <a:lnSpc>
                <a:spcPct val="150000"/>
              </a:lnSpc>
              <a:buFont typeface="Arial" panose="020B0604020202020204" pitchFamily="34" charset="0"/>
              <a:buChar char="•"/>
            </a:pPr>
            <a:r>
              <a:rPr lang="en-US" sz="1200" kern="1200" dirty="0">
                <a:solidFill>
                  <a:schemeClr val="tx1"/>
                </a:solidFill>
                <a:effectLst/>
                <a:latin typeface="+mn-lt"/>
                <a:ea typeface="+mn-ea"/>
                <a:cs typeface="+mn-cs"/>
              </a:rPr>
              <a:t>Make sure you tab the Exhibits and tab them as identified on Pages 15-17. If the Exhibits are not tabbed this makes it very confusing when staff is scoring your application and it may cause the documents to be overlooked which would cause you not to receive those points</a:t>
            </a:r>
          </a:p>
          <a:p>
            <a:pPr marL="171450" lvl="0" indent="-171450">
              <a:lnSpc>
                <a:spcPct val="150000"/>
              </a:lnSpc>
              <a:buFont typeface="Arial" panose="020B0604020202020204" pitchFamily="34" charset="0"/>
              <a:buChar char="•"/>
            </a:pPr>
            <a:r>
              <a:rPr lang="en-US" sz="1200" kern="1200" dirty="0">
                <a:solidFill>
                  <a:schemeClr val="tx1"/>
                </a:solidFill>
                <a:effectLst/>
                <a:latin typeface="+mn-lt"/>
                <a:ea typeface="+mn-ea"/>
                <a:cs typeface="+mn-cs"/>
              </a:rPr>
              <a:t>If an exhibit does not pertain to your application, please still label it and state N/A</a:t>
            </a:r>
          </a:p>
          <a:p>
            <a:pPr marL="171450" lvl="0" indent="-171450">
              <a:lnSpc>
                <a:spcPct val="150000"/>
              </a:lnSpc>
              <a:buFont typeface="Arial" panose="020B0604020202020204" pitchFamily="34" charset="0"/>
              <a:buChar char="•"/>
            </a:pPr>
            <a:r>
              <a:rPr lang="en-US" sz="1200" kern="1200" dirty="0">
                <a:solidFill>
                  <a:schemeClr val="tx1"/>
                </a:solidFill>
                <a:effectLst/>
                <a:latin typeface="+mn-lt"/>
                <a:ea typeface="+mn-ea"/>
                <a:cs typeface="+mn-cs"/>
              </a:rPr>
              <a:t>Also remember that if a question asks for multiple supporting documentation, you will not receive the points unless all documentation is submitted.</a:t>
            </a:r>
          </a:p>
          <a:p>
            <a:pPr lvl="0">
              <a:lnSpc>
                <a:spcPct val="150000"/>
              </a:lnSpc>
            </a:pPr>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2 exhibits</a:t>
            </a:r>
            <a:r>
              <a:rPr lang="en-US" sz="1200" kern="1200" dirty="0">
                <a:solidFill>
                  <a:schemeClr val="tx1"/>
                </a:solidFill>
                <a:effectLst/>
                <a:latin typeface="+mn-lt"/>
                <a:ea typeface="+mn-ea"/>
                <a:cs typeface="+mn-cs"/>
              </a:rPr>
              <a:t> I want to address specifically are:</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Exhibit O – Photographs</a:t>
            </a:r>
            <a:r>
              <a:rPr lang="en-US" sz="1200" kern="1200" dirty="0">
                <a:solidFill>
                  <a:schemeClr val="tx1"/>
                </a:solidFill>
                <a:effectLst/>
                <a:latin typeface="+mn-lt"/>
                <a:ea typeface="+mn-ea"/>
                <a:cs typeface="+mn-cs"/>
              </a:rPr>
              <a:t> – Several questions ask you to provide photographs as required documentation. When doing this please make sure you label each photograph with a name and the question number you are providing it for. When scoring the applications sometimes it is difficult to figure out which photographs are meant for which questions.</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Exhibit Y – Conceptual Site Plan</a:t>
            </a:r>
            <a:r>
              <a:rPr lang="en-US" sz="1200" kern="1200" dirty="0">
                <a:solidFill>
                  <a:schemeClr val="tx1"/>
                </a:solidFill>
                <a:effectLst/>
                <a:latin typeface="+mn-lt"/>
                <a:ea typeface="+mn-ea"/>
                <a:cs typeface="+mn-cs"/>
              </a:rPr>
              <a:t> – Make sure your site plan clearly delineates the Project Boundaries and shows the approximate location of all proposed site improvements. Make sure you address all existing facilities, renovation of existing facilities and any new facilities. Also make sure you label everything as existing, renovation and new. </a:t>
            </a:r>
          </a:p>
          <a:p>
            <a:pPr>
              <a:lnSpc>
                <a:spcPct val="80000"/>
              </a:lnSpc>
              <a:defRPr/>
            </a:pPr>
            <a:endParaRPr lang="en-US" sz="1200" b="1" dirty="0">
              <a:solidFill>
                <a:srgbClr val="000000"/>
              </a:solidFill>
              <a:latin typeface="+mn-lt"/>
              <a:cs typeface="Arial" panose="020B0604020202020204" pitchFamily="34" charset="0"/>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lnSpc>
                <a:spcPct val="80000"/>
              </a:lnSpc>
              <a:defRPr/>
            </a:pPr>
            <a:endParaRPr lang="en-US" sz="1200" b="1"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ACF350-82AE-4204-B09B-A7DFAED0117F}" type="slidenum">
              <a:rPr lang="en-US" smtClean="0"/>
              <a:t>22</a:t>
            </a:fld>
            <a:endParaRPr lang="en-US" dirty="0"/>
          </a:p>
        </p:txBody>
      </p:sp>
    </p:spTree>
    <p:extLst>
      <p:ext uri="{BB962C8B-B14F-4D97-AF65-F5344CB8AC3E}">
        <p14:creationId xmlns:p14="http://schemas.microsoft.com/office/powerpoint/2010/main" val="4078488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kern="1200" dirty="0">
              <a:solidFill>
                <a:schemeClr val="tx1"/>
              </a:solidFill>
              <a:effectLst/>
              <a:latin typeface="+mn-lt"/>
              <a:ea typeface="+mn-ea"/>
              <a:cs typeface="+mn-cs"/>
            </a:endParaRPr>
          </a:p>
          <a:p>
            <a:pPr lvl="0">
              <a:lnSpc>
                <a:spcPct val="100000"/>
              </a:lnSpc>
            </a:pPr>
            <a:r>
              <a:rPr lang="en-US" sz="1400" b="1" kern="1200" dirty="0">
                <a:solidFill>
                  <a:schemeClr val="tx1"/>
                </a:solidFill>
                <a:effectLst/>
                <a:latin typeface="+mn-lt"/>
                <a:ea typeface="+mn-ea"/>
                <a:cs typeface="+mn-cs"/>
              </a:rPr>
              <a:t>Exhibit Y – Conceptual Site Plan</a:t>
            </a:r>
            <a:r>
              <a:rPr lang="en-US" sz="1400" kern="1200" dirty="0">
                <a:solidFill>
                  <a:schemeClr val="tx1"/>
                </a:solidFill>
                <a:effectLst/>
                <a:latin typeface="+mn-lt"/>
                <a:ea typeface="+mn-ea"/>
                <a:cs typeface="+mn-cs"/>
              </a:rPr>
              <a:t> – Make sure your site plan clearly delineates the Project Boundaries and shows the approximate location of all proposed site improvements. Make sure you address all existing facilities, renovation of existing facilities and any new facilities. Also make sure you label everything as existing, renovation and new. </a:t>
            </a:r>
          </a:p>
          <a:p>
            <a:pPr lvl="0">
              <a:lnSpc>
                <a:spcPct val="100000"/>
              </a:lnSpc>
            </a:pPr>
            <a:endParaRPr lang="en-US" sz="1400" kern="1200" dirty="0">
              <a:solidFill>
                <a:schemeClr val="tx1"/>
              </a:solidFill>
              <a:effectLst/>
              <a:latin typeface="+mn-lt"/>
              <a:ea typeface="+mn-ea"/>
              <a:cs typeface="+mn-cs"/>
            </a:endParaRPr>
          </a:p>
          <a:p>
            <a:pPr lvl="0">
              <a:lnSpc>
                <a:spcPct val="100000"/>
              </a:lnSpc>
            </a:pPr>
            <a:r>
              <a:rPr lang="en-US" sz="1400" kern="1200" dirty="0">
                <a:solidFill>
                  <a:schemeClr val="tx1"/>
                </a:solidFill>
                <a:effectLst/>
                <a:latin typeface="+mn-lt"/>
                <a:ea typeface="+mn-ea"/>
                <a:cs typeface="+mn-cs"/>
              </a:rPr>
              <a:t>Also include:</a:t>
            </a:r>
          </a:p>
          <a:p>
            <a:pPr marL="171450" lvl="0" indent="-171450">
              <a:lnSpc>
                <a:spcPct val="100000"/>
              </a:lnSpc>
              <a:buFont typeface="Arial" panose="020B0604020202020204" pitchFamily="34" charset="0"/>
              <a:buChar char="•"/>
            </a:pPr>
            <a:r>
              <a:rPr lang="en-US" sz="1400" kern="1200" dirty="0">
                <a:solidFill>
                  <a:schemeClr val="tx1"/>
                </a:solidFill>
                <a:effectLst/>
                <a:latin typeface="+mn-lt"/>
                <a:ea typeface="+mn-ea"/>
                <a:cs typeface="+mn-cs"/>
              </a:rPr>
              <a:t>Official park/site name and physical address. </a:t>
            </a:r>
          </a:p>
          <a:p>
            <a:pPr marL="171450" lvl="0" indent="-171450">
              <a:lnSpc>
                <a:spcPct val="100000"/>
              </a:lnSpc>
              <a:buFont typeface="Arial" panose="020B0604020202020204" pitchFamily="34" charset="0"/>
              <a:buChar char="•"/>
            </a:pPr>
            <a:r>
              <a:rPr lang="en-US" sz="1400" kern="1200" dirty="0">
                <a:solidFill>
                  <a:schemeClr val="tx1"/>
                </a:solidFill>
                <a:effectLst/>
                <a:latin typeface="+mn-lt"/>
                <a:ea typeface="+mn-ea"/>
                <a:cs typeface="+mn-cs"/>
              </a:rPr>
              <a:t>North arrow.</a:t>
            </a:r>
          </a:p>
          <a:p>
            <a:pPr marL="171450" lvl="0" indent="-171450">
              <a:lnSpc>
                <a:spcPct val="100000"/>
              </a:lnSpc>
              <a:buFont typeface="Arial" panose="020B0604020202020204" pitchFamily="34" charset="0"/>
              <a:buChar char="•"/>
            </a:pPr>
            <a:r>
              <a:rPr lang="en-US" sz="1400" kern="1200" dirty="0">
                <a:solidFill>
                  <a:schemeClr val="tx1"/>
                </a:solidFill>
                <a:effectLst/>
                <a:latin typeface="+mn-lt"/>
                <a:ea typeface="+mn-ea"/>
                <a:cs typeface="+mn-cs"/>
              </a:rPr>
              <a:t>Up to 11 inch x 17 inch format highly preferred for future administrative use such as copying and scanning. Avoid use of color as the only means to delineate areas.</a:t>
            </a:r>
          </a:p>
          <a:p>
            <a:pPr>
              <a:lnSpc>
                <a:spcPct val="80000"/>
              </a:lnSpc>
              <a:defRPr/>
            </a:pPr>
            <a:endParaRPr lang="en-US" sz="1200" b="1"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ACF350-82AE-4204-B09B-A7DFAED0117F}" type="slidenum">
              <a:rPr lang="en-US" smtClean="0"/>
              <a:t>23</a:t>
            </a:fld>
            <a:endParaRPr lang="en-US" dirty="0"/>
          </a:p>
        </p:txBody>
      </p:sp>
    </p:spTree>
    <p:extLst>
      <p:ext uri="{BB962C8B-B14F-4D97-AF65-F5344CB8AC3E}">
        <p14:creationId xmlns:p14="http://schemas.microsoft.com/office/powerpoint/2010/main" val="2048171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Chapter 62-820, of the Florida Administrative Code, lays out the application submittal and review process. We have gone through submitting the application and the Project Evaluation Criteria, so now let me go through the actual review process: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171450" lvl="0" indent="-171450">
              <a:lnSpc>
                <a:spcPct val="150000"/>
              </a:lnSpc>
              <a:buFont typeface="Arial" panose="020B0604020202020204" pitchFamily="34" charset="0"/>
              <a:buChar char="•"/>
            </a:pPr>
            <a:r>
              <a:rPr lang="en-US" sz="1200" kern="1200" dirty="0">
                <a:solidFill>
                  <a:schemeClr val="tx1"/>
                </a:solidFill>
                <a:effectLst/>
                <a:latin typeface="+mn-lt"/>
                <a:ea typeface="+mn-ea"/>
                <a:cs typeface="+mn-cs"/>
              </a:rPr>
              <a:t>Once an application is received</a:t>
            </a:r>
            <a:r>
              <a:rPr lang="en-US" sz="1200" b="1"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no additional information </a:t>
            </a:r>
            <a:r>
              <a:rPr lang="en-US" sz="1200" kern="1200" dirty="0">
                <a:solidFill>
                  <a:schemeClr val="tx1"/>
                </a:solidFill>
                <a:effectLst/>
                <a:latin typeface="+mn-lt"/>
                <a:ea typeface="+mn-ea"/>
                <a:cs typeface="+mn-cs"/>
              </a:rPr>
              <a:t>can be provided to receive points after application deadline</a:t>
            </a:r>
          </a:p>
          <a:p>
            <a:pPr marL="171450" lvl="0" indent="-171450">
              <a:lnSpc>
                <a:spcPct val="150000"/>
              </a:lnSpc>
              <a:buFont typeface="Arial" panose="020B0604020202020204" pitchFamily="34" charset="0"/>
              <a:buChar char="•"/>
            </a:pPr>
            <a:r>
              <a:rPr lang="en-US" sz="1200" kern="1200" dirty="0">
                <a:solidFill>
                  <a:schemeClr val="tx1"/>
                </a:solidFill>
                <a:effectLst/>
                <a:latin typeface="+mn-lt"/>
                <a:ea typeface="+mn-ea"/>
                <a:cs typeface="+mn-cs"/>
              </a:rPr>
              <a:t>The only additional information which may be submitted, would be if FCT staff </a:t>
            </a:r>
            <a:r>
              <a:rPr lang="en-US" sz="1200" b="1" kern="1200" dirty="0">
                <a:solidFill>
                  <a:schemeClr val="tx1"/>
                </a:solidFill>
                <a:effectLst/>
                <a:latin typeface="+mn-lt"/>
                <a:ea typeface="+mn-ea"/>
                <a:cs typeface="+mn-cs"/>
              </a:rPr>
              <a:t>requested </a:t>
            </a:r>
            <a:r>
              <a:rPr lang="en-US" sz="1200" b="1" u="sng" kern="1200" dirty="0">
                <a:solidFill>
                  <a:schemeClr val="tx1"/>
                </a:solidFill>
                <a:effectLst/>
                <a:latin typeface="+mn-lt"/>
                <a:ea typeface="+mn-ea"/>
                <a:cs typeface="+mn-cs"/>
              </a:rPr>
              <a:t>clarification but this is only allowed on eligibility </a:t>
            </a:r>
            <a:r>
              <a:rPr lang="en-US" sz="1200" kern="1200" dirty="0">
                <a:solidFill>
                  <a:schemeClr val="tx1"/>
                </a:solidFill>
                <a:effectLst/>
                <a:latin typeface="+mn-lt"/>
                <a:ea typeface="+mn-ea"/>
                <a:cs typeface="+mn-cs"/>
              </a:rPr>
              <a:t>criteria; not for deficient information for the Project Evaluation Criteria</a:t>
            </a:r>
          </a:p>
          <a:p>
            <a:pPr marL="171450" lvl="0" indent="-171450">
              <a:lnSpc>
                <a:spcPct val="150000"/>
              </a:lnSpc>
              <a:buFont typeface="Arial" panose="020B0604020202020204" pitchFamily="34" charset="0"/>
              <a:buChar char="•"/>
            </a:pPr>
            <a:r>
              <a:rPr lang="en-US" sz="1200" b="1" kern="1200" dirty="0">
                <a:solidFill>
                  <a:schemeClr val="tx1"/>
                </a:solidFill>
                <a:effectLst/>
                <a:latin typeface="+mn-lt"/>
                <a:ea typeface="+mn-ea"/>
                <a:cs typeface="+mn-cs"/>
              </a:rPr>
              <a:t>Next, FCT staff and other agencies will </a:t>
            </a:r>
            <a:r>
              <a:rPr lang="en-US" sz="1200" b="1" u="sng" kern="1200" dirty="0">
                <a:solidFill>
                  <a:schemeClr val="tx1"/>
                </a:solidFill>
                <a:effectLst/>
                <a:latin typeface="+mn-lt"/>
                <a:ea typeface="+mn-ea"/>
                <a:cs typeface="+mn-cs"/>
              </a:rPr>
              <a:t>review and score the applications </a:t>
            </a:r>
            <a:r>
              <a:rPr lang="en-US" sz="1200" b="1" kern="1200" dirty="0">
                <a:solidFill>
                  <a:schemeClr val="tx1"/>
                </a:solidFill>
                <a:effectLst/>
                <a:latin typeface="+mn-lt"/>
                <a:ea typeface="+mn-ea"/>
                <a:cs typeface="+mn-cs"/>
              </a:rPr>
              <a:t>&amp; </a:t>
            </a:r>
            <a:r>
              <a:rPr lang="en-US" sz="1200" b="1" u="sng" kern="1200" dirty="0">
                <a:solidFill>
                  <a:schemeClr val="tx1"/>
                </a:solidFill>
                <a:effectLst/>
                <a:latin typeface="+mn-lt"/>
                <a:ea typeface="+mn-ea"/>
                <a:cs typeface="+mn-cs"/>
              </a:rPr>
              <a:t>determine sufficiency of the business summary</a:t>
            </a:r>
            <a:endParaRPr lang="en-US" sz="1200" kern="1200" dirty="0">
              <a:solidFill>
                <a:schemeClr val="tx1"/>
              </a:solidFill>
              <a:effectLst/>
              <a:latin typeface="+mn-lt"/>
              <a:ea typeface="+mn-ea"/>
              <a:cs typeface="+mn-cs"/>
            </a:endParaRPr>
          </a:p>
          <a:p>
            <a:pPr marL="171450" lvl="0" indent="-171450">
              <a:lnSpc>
                <a:spcPct val="150000"/>
              </a:lnSpc>
              <a:buFont typeface="Arial" panose="020B0604020202020204" pitchFamily="34" charset="0"/>
              <a:buChar char="•"/>
            </a:pPr>
            <a:r>
              <a:rPr lang="en-US" sz="1200" b="1" kern="1200" dirty="0">
                <a:solidFill>
                  <a:schemeClr val="tx1"/>
                </a:solidFill>
                <a:effectLst/>
                <a:latin typeface="+mn-lt"/>
                <a:ea typeface="+mn-ea"/>
                <a:cs typeface="+mn-cs"/>
              </a:rPr>
              <a:t>Once scoring is complete, Staff will then conduct </a:t>
            </a:r>
            <a:r>
              <a:rPr lang="en-US" sz="1200" b="1" u="sng" kern="1200" dirty="0">
                <a:solidFill>
                  <a:schemeClr val="tx1"/>
                </a:solidFill>
                <a:effectLst/>
                <a:latin typeface="+mn-lt"/>
                <a:ea typeface="+mn-ea"/>
                <a:cs typeface="+mn-cs"/>
              </a:rPr>
              <a:t>site visits </a:t>
            </a:r>
            <a:r>
              <a:rPr lang="en-US" sz="1200" kern="1200" dirty="0">
                <a:solidFill>
                  <a:schemeClr val="tx1"/>
                </a:solidFill>
                <a:effectLst/>
                <a:latin typeface="+mn-lt"/>
                <a:ea typeface="+mn-ea"/>
                <a:cs typeface="+mn-cs"/>
              </a:rPr>
              <a:t>as needed to </a:t>
            </a:r>
            <a:r>
              <a:rPr lang="en-US" sz="1200" b="1" kern="1200" dirty="0">
                <a:solidFill>
                  <a:schemeClr val="tx1"/>
                </a:solidFill>
                <a:effectLst/>
                <a:latin typeface="+mn-lt"/>
                <a:ea typeface="+mn-ea"/>
                <a:cs typeface="+mn-cs"/>
              </a:rPr>
              <a:t>verify the conditions represented in the application</a:t>
            </a:r>
            <a:endParaRPr lang="en-US" sz="1200" kern="1200" dirty="0">
              <a:solidFill>
                <a:schemeClr val="tx1"/>
              </a:solidFill>
              <a:effectLst/>
              <a:latin typeface="+mn-lt"/>
              <a:ea typeface="+mn-ea"/>
              <a:cs typeface="+mn-cs"/>
            </a:endParaRPr>
          </a:p>
          <a:p>
            <a:pPr marL="171450" lvl="0" indent="-171450">
              <a:lnSpc>
                <a:spcPct val="150000"/>
              </a:lnSpc>
              <a:buFont typeface="Arial" panose="020B0604020202020204" pitchFamily="34" charset="0"/>
              <a:buChar char="•"/>
            </a:pPr>
            <a:r>
              <a:rPr lang="en-US" sz="1200" kern="1200" dirty="0">
                <a:solidFill>
                  <a:schemeClr val="tx1"/>
                </a:solidFill>
                <a:effectLst/>
                <a:latin typeface="+mn-lt"/>
                <a:ea typeface="+mn-ea"/>
                <a:cs typeface="+mn-cs"/>
              </a:rPr>
              <a:t>FCT staff will then provide applicants with an </a:t>
            </a:r>
            <a:r>
              <a:rPr lang="en-US" sz="1200" b="1" u="sng" kern="1200" dirty="0">
                <a:solidFill>
                  <a:schemeClr val="tx1"/>
                </a:solidFill>
                <a:effectLst/>
                <a:latin typeface="+mn-lt"/>
                <a:ea typeface="+mn-ea"/>
                <a:cs typeface="+mn-cs"/>
              </a:rPr>
              <a:t>evaluation report addressing points given for their project </a:t>
            </a:r>
            <a:r>
              <a:rPr lang="en-US" sz="1200" b="1" kern="1200" dirty="0">
                <a:solidFill>
                  <a:schemeClr val="tx1"/>
                </a:solidFill>
                <a:effectLst/>
                <a:latin typeface="+mn-lt"/>
                <a:ea typeface="+mn-ea"/>
                <a:cs typeface="+mn-cs"/>
              </a:rPr>
              <a:t>and a </a:t>
            </a:r>
            <a:r>
              <a:rPr lang="en-US" sz="1200" b="1" u="sng" kern="1200" dirty="0">
                <a:solidFill>
                  <a:schemeClr val="tx1"/>
                </a:solidFill>
                <a:effectLst/>
                <a:latin typeface="+mn-lt"/>
                <a:ea typeface="+mn-ea"/>
                <a:cs typeface="+mn-cs"/>
              </a:rPr>
              <a:t>business summary sufficiency determination report</a:t>
            </a:r>
            <a:r>
              <a:rPr lang="en-US" sz="1200" kern="1200" dirty="0">
                <a:solidFill>
                  <a:schemeClr val="tx1"/>
                </a:solidFill>
                <a:effectLst/>
                <a:latin typeface="+mn-lt"/>
                <a:ea typeface="+mn-ea"/>
                <a:cs typeface="+mn-cs"/>
              </a:rPr>
              <a:t>.</a:t>
            </a:r>
          </a:p>
          <a:p>
            <a:pPr marL="171450" lvl="0" indent="-171450">
              <a:lnSpc>
                <a:spcPct val="150000"/>
              </a:lnSpc>
              <a:buFont typeface="Arial" panose="020B0604020202020204" pitchFamily="34" charset="0"/>
              <a:buChar char="•"/>
            </a:pPr>
            <a:r>
              <a:rPr lang="en-US" sz="1200" kern="1200" dirty="0">
                <a:solidFill>
                  <a:schemeClr val="tx1"/>
                </a:solidFill>
                <a:effectLst/>
                <a:latin typeface="+mn-lt"/>
                <a:ea typeface="+mn-ea"/>
                <a:cs typeface="+mn-cs"/>
              </a:rPr>
              <a:t>Once the applicant receives the evaluation report, they are given an opportunity to submit </a:t>
            </a:r>
            <a:r>
              <a:rPr lang="en-US" sz="1200" b="1" u="sng" kern="1200" dirty="0">
                <a:solidFill>
                  <a:schemeClr val="tx1"/>
                </a:solidFill>
                <a:effectLst/>
                <a:latin typeface="+mn-lt"/>
                <a:ea typeface="+mn-ea"/>
                <a:cs typeface="+mn-cs"/>
              </a:rPr>
              <a:t>written objections </a:t>
            </a:r>
            <a:r>
              <a:rPr lang="en-US" sz="1200" kern="1200" dirty="0">
                <a:solidFill>
                  <a:schemeClr val="tx1"/>
                </a:solidFill>
                <a:effectLst/>
                <a:latin typeface="+mn-lt"/>
                <a:ea typeface="+mn-ea"/>
                <a:cs typeface="+mn-cs"/>
              </a:rPr>
              <a:t>to the staff’s recommended scores. These written objections must be submitted in writing to the Trust staff at </a:t>
            </a:r>
            <a:r>
              <a:rPr lang="en-US" sz="1200" b="1" u="sng" kern="1200" dirty="0">
                <a:solidFill>
                  <a:schemeClr val="tx1"/>
                </a:solidFill>
                <a:effectLst/>
                <a:latin typeface="+mn-lt"/>
                <a:ea typeface="+mn-ea"/>
                <a:cs typeface="+mn-cs"/>
              </a:rPr>
              <a:t>least 48 hours prior to the Board ranking and selection meeting </a:t>
            </a:r>
            <a:r>
              <a:rPr lang="en-US" sz="1200" kern="1200" dirty="0">
                <a:solidFill>
                  <a:schemeClr val="tx1"/>
                </a:solidFill>
                <a:effectLst/>
                <a:latin typeface="+mn-lt"/>
                <a:ea typeface="+mn-ea"/>
                <a:cs typeface="+mn-cs"/>
              </a:rPr>
              <a:t>in order to be considered.</a:t>
            </a:r>
          </a:p>
          <a:p>
            <a:pPr marL="171450" lvl="0" indent="-171450">
              <a:lnSpc>
                <a:spcPct val="150000"/>
              </a:lnSpc>
              <a:buFont typeface="Arial" panose="020B0604020202020204" pitchFamily="34" charset="0"/>
              <a:buChar char="•"/>
            </a:pPr>
            <a:r>
              <a:rPr lang="en-US" sz="1200" kern="1200" dirty="0">
                <a:solidFill>
                  <a:schemeClr val="tx1"/>
                </a:solidFill>
                <a:effectLst/>
                <a:latin typeface="+mn-lt"/>
                <a:ea typeface="+mn-ea"/>
                <a:cs typeface="+mn-cs"/>
              </a:rPr>
              <a:t>The Florida Communities Trust Governing Board meets to review rankings and provide applicants the opportunity to voice objections about the application review. The applicants are not required to attend this meeting, however, if they wish to object to their score they can attend and speak to these objections. </a:t>
            </a:r>
          </a:p>
          <a:p>
            <a:pPr marL="171450" lvl="0" indent="-171450">
              <a:lnSpc>
                <a:spcPct val="150000"/>
              </a:lnSpc>
              <a:buFont typeface="Arial" panose="020B0604020202020204" pitchFamily="34" charset="0"/>
              <a:buChar char="•"/>
            </a:pPr>
            <a:r>
              <a:rPr lang="en-US" sz="1200" kern="1200" dirty="0">
                <a:solidFill>
                  <a:schemeClr val="tx1"/>
                </a:solidFill>
                <a:effectLst/>
                <a:latin typeface="+mn-lt"/>
                <a:ea typeface="+mn-ea"/>
                <a:cs typeface="+mn-cs"/>
              </a:rPr>
              <a:t>The FCT Governing Board will adjust scores as necessary and create the final ranking list for submission to the Board of Trustees (Governor and Cabinet).</a:t>
            </a:r>
          </a:p>
          <a:p>
            <a:pPr marL="171450" lvl="0" indent="-171450">
              <a:lnSpc>
                <a:spcPct val="150000"/>
              </a:lnSpc>
              <a:buFont typeface="Arial" panose="020B0604020202020204" pitchFamily="34" charset="0"/>
              <a:buChar char="•"/>
            </a:pPr>
            <a:r>
              <a:rPr lang="en-US" sz="1200" kern="1200" dirty="0">
                <a:solidFill>
                  <a:schemeClr val="tx1"/>
                </a:solidFill>
                <a:effectLst/>
                <a:latin typeface="+mn-lt"/>
                <a:ea typeface="+mn-ea"/>
                <a:cs typeface="+mn-cs"/>
              </a:rPr>
              <a:t>Applicants with </a:t>
            </a:r>
            <a:r>
              <a:rPr lang="en-US" sz="1200" b="1" u="sng" kern="1200" dirty="0">
                <a:solidFill>
                  <a:schemeClr val="tx1"/>
                </a:solidFill>
                <a:effectLst/>
                <a:latin typeface="+mn-lt"/>
                <a:ea typeface="+mn-ea"/>
                <a:cs typeface="+mn-cs"/>
              </a:rPr>
              <a:t>business summaries deemed insufficient will not be included </a:t>
            </a:r>
            <a:r>
              <a:rPr lang="en-US" sz="1200" kern="1200" dirty="0">
                <a:solidFill>
                  <a:schemeClr val="tx1"/>
                </a:solidFill>
                <a:effectLst/>
                <a:latin typeface="+mn-lt"/>
                <a:ea typeface="+mn-ea"/>
                <a:cs typeface="+mn-cs"/>
              </a:rPr>
              <a:t>on the ranking list considered by the Board of Trustees.</a:t>
            </a:r>
          </a:p>
          <a:p>
            <a:pPr>
              <a:lnSpc>
                <a:spcPct val="150000"/>
              </a:lnSpc>
            </a:pPr>
            <a:r>
              <a:rPr lang="en-US" sz="1200" kern="1200" dirty="0">
                <a:solidFill>
                  <a:schemeClr val="tx1"/>
                </a:solidFill>
                <a:effectLst/>
                <a:latin typeface="+mn-lt"/>
                <a:ea typeface="+mn-ea"/>
                <a:cs typeface="+mn-cs"/>
              </a:rPr>
              <a:t> </a:t>
            </a:r>
          </a:p>
          <a:p>
            <a:pPr marL="0" indent="0">
              <a:lnSpc>
                <a:spcPct val="90000"/>
              </a:lnSpc>
              <a:spcBef>
                <a:spcPts val="1200"/>
              </a:spcBef>
              <a:buFont typeface="Arial" panose="020B0604020202020204" pitchFamily="34" charset="0"/>
              <a:buNone/>
              <a:defRPr/>
            </a:pPr>
            <a:endParaRPr lang="en-US" altLang="en-US" sz="1200"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ACF350-82AE-4204-B09B-A7DFAED0117F}" type="slidenum">
              <a:rPr lang="en-US" smtClean="0"/>
              <a:t>24</a:t>
            </a:fld>
            <a:endParaRPr lang="en-US" dirty="0"/>
          </a:p>
        </p:txBody>
      </p:sp>
    </p:spTree>
    <p:extLst>
      <p:ext uri="{BB962C8B-B14F-4D97-AF65-F5344CB8AC3E}">
        <p14:creationId xmlns:p14="http://schemas.microsoft.com/office/powerpoint/2010/main" val="3608727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b="1" dirty="0">
                <a:solidFill>
                  <a:srgbClr val="000000"/>
                </a:solidFill>
                <a:latin typeface="Arial" panose="020B0604020202020204" pitchFamily="34" charset="0"/>
                <a:cs typeface="Arial" panose="020B0604020202020204" pitchFamily="34" charset="0"/>
              </a:rPr>
              <a:t>Listed is a brief overview of the Post Completion responsibility of the project applicant:   </a:t>
            </a: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project site must be dedicated in  “Perpetuity”  and recorded with the Deed of </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Restricted Covenant </a:t>
            </a: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If the project site has an  (Education Component) for the applicant must provide public access to the general public </a:t>
            </a: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Prior to the closing the applicant develop and have an Management Plan- if there any change to the project site the FCT staff must approve any modification in advance. </a:t>
            </a: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An annual Stewardship Report detailing the process of the project is required </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An Revenue Reporting- An annual revenue report is also required after the project open to ensure that any fund is properly handle. </a:t>
            </a:r>
            <a:endParaRPr lang="en-US" sz="1200" b="1" dirty="0">
              <a:solidFill>
                <a:srgbClr val="0000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25</a:t>
            </a:fld>
            <a:endParaRPr lang="en-US" dirty="0"/>
          </a:p>
        </p:txBody>
      </p:sp>
    </p:spTree>
    <p:extLst>
      <p:ext uri="{BB962C8B-B14F-4D97-AF65-F5344CB8AC3E}">
        <p14:creationId xmlns:p14="http://schemas.microsoft.com/office/powerpoint/2010/main" val="423280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1200"/>
              </a:spcBef>
              <a:buFont typeface="Arial" panose="020B0604020202020204" pitchFamily="34" charset="0"/>
              <a:buChar char="•"/>
              <a:defRPr/>
            </a:pPr>
            <a:r>
              <a:rPr lang="en-US" altLang="en-US" sz="1200" dirty="0">
                <a:latin typeface="Arial" panose="020B0604020202020204" pitchFamily="34" charset="0"/>
              </a:rPr>
              <a:t>$4.2 million will be available for the 2018-19  cycle</a:t>
            </a:r>
          </a:p>
          <a:p>
            <a:pPr marL="342900" indent="-342900">
              <a:spcBef>
                <a:spcPts val="1200"/>
              </a:spcBef>
              <a:buFont typeface="Arial" panose="020B0604020202020204" pitchFamily="34" charset="0"/>
              <a:buChar char="•"/>
              <a:defRPr/>
            </a:pPr>
            <a:endParaRPr lang="en-US" altLang="en-US" sz="1200" dirty="0">
              <a:latin typeface="Arial" panose="020B0604020202020204" pitchFamily="34" charset="0"/>
            </a:endParaRPr>
          </a:p>
          <a:p>
            <a:pPr marL="342900" indent="-34290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Applications Accepted  June 1- June 29, 2018 </a:t>
            </a:r>
          </a:p>
          <a:p>
            <a:pPr marL="342900" indent="-342900">
              <a:spcBef>
                <a:spcPts val="1200"/>
              </a:spcBef>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Completing the Application </a:t>
            </a:r>
          </a:p>
          <a:p>
            <a:pPr marL="342900" indent="-342900">
              <a:spcBef>
                <a:spcPts val="1200"/>
              </a:spcBef>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Project Evaluation Criteria</a:t>
            </a:r>
          </a:p>
          <a:p>
            <a:pPr marL="342900" indent="-342900">
              <a:spcBef>
                <a:spcPts val="1200"/>
              </a:spcBef>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Application Review Process</a:t>
            </a:r>
          </a:p>
          <a:p>
            <a:pPr marL="342900" indent="-342900">
              <a:spcBef>
                <a:spcPts val="1200"/>
              </a:spcBef>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Acquisition Process</a:t>
            </a:r>
          </a:p>
          <a:p>
            <a:pPr marL="342900" indent="-342900">
              <a:spcBef>
                <a:spcPts val="1200"/>
              </a:spcBef>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Post Completion Responsibilities</a:t>
            </a:r>
          </a:p>
          <a:p>
            <a:pPr algn="l">
              <a:spcBef>
                <a:spcPts val="1200"/>
              </a:spcBef>
            </a:pPr>
            <a:endParaRPr lang="en-US" sz="1200" b="1" dirty="0">
              <a:solidFill>
                <a:srgbClr val="FF0000"/>
              </a:solidFill>
              <a:latin typeface="Arial" panose="020B0604020202020204" pitchFamily="34" charset="0"/>
              <a:cs typeface="Arial" panose="020B0604020202020204" pitchFamily="34" charset="0"/>
            </a:endParaRPr>
          </a:p>
          <a:p>
            <a:pPr algn="l">
              <a:spcBef>
                <a:spcPts val="1200"/>
              </a:spcBef>
            </a:pPr>
            <a:r>
              <a:rPr lang="en-US" sz="1200" b="1" dirty="0">
                <a:solidFill>
                  <a:srgbClr val="FF0000"/>
                </a:solidFill>
                <a:latin typeface="Arial" panose="020B0604020202020204" pitchFamily="34" charset="0"/>
                <a:cs typeface="Arial" panose="020B0604020202020204" pitchFamily="34" charset="0"/>
              </a:rPr>
              <a:t>Once again a reminder of the deadline </a:t>
            </a:r>
          </a:p>
          <a:p>
            <a:pPr algn="ctr">
              <a:spcBef>
                <a:spcPts val="1200"/>
              </a:spcBef>
            </a:pPr>
            <a:endParaRPr lang="en-US" sz="1200" b="1" dirty="0">
              <a:solidFill>
                <a:srgbClr val="FF0000"/>
              </a:solidFill>
              <a:latin typeface="Arial" panose="020B0604020202020204" pitchFamily="34" charset="0"/>
              <a:cs typeface="Arial" panose="020B0604020202020204" pitchFamily="34" charset="0"/>
            </a:endParaRPr>
          </a:p>
          <a:p>
            <a:pPr algn="l">
              <a:spcBef>
                <a:spcPts val="1200"/>
              </a:spcBef>
            </a:pPr>
            <a:r>
              <a:rPr lang="en-US" sz="1200" b="1" dirty="0">
                <a:solidFill>
                  <a:srgbClr val="FF0000"/>
                </a:solidFill>
                <a:latin typeface="Arial" panose="020B0604020202020204" pitchFamily="34" charset="0"/>
                <a:cs typeface="Arial" panose="020B0604020202020204" pitchFamily="34" charset="0"/>
              </a:rPr>
              <a:t>APPLICATIONS MUST BE RECEIVED BY  </a:t>
            </a:r>
          </a:p>
          <a:p>
            <a:pPr algn="l">
              <a:spcBef>
                <a:spcPts val="1200"/>
              </a:spcBef>
            </a:pPr>
            <a:r>
              <a:rPr lang="en-US" sz="1200" b="1" dirty="0">
                <a:solidFill>
                  <a:srgbClr val="FF0000"/>
                </a:solidFill>
                <a:latin typeface="Arial" panose="020B0604020202020204" pitchFamily="34" charset="0"/>
                <a:cs typeface="Arial" panose="020B0604020202020204" pitchFamily="34" charset="0"/>
              </a:rPr>
              <a:t>5:00 PM EST June 29, 2018</a:t>
            </a:r>
          </a:p>
          <a:p>
            <a:pPr algn="l">
              <a:spcBef>
                <a:spcPts val="1200"/>
              </a:spcBef>
            </a:pPr>
            <a:endParaRPr lang="en-US" sz="1200" b="1" dirty="0">
              <a:solidFill>
                <a:srgbClr val="FF0000"/>
              </a:solidFill>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26</a:t>
            </a:fld>
            <a:endParaRPr lang="en-US" dirty="0"/>
          </a:p>
        </p:txBody>
      </p:sp>
    </p:spTree>
    <p:extLst>
      <p:ext uri="{BB962C8B-B14F-4D97-AF65-F5344CB8AC3E}">
        <p14:creationId xmlns:p14="http://schemas.microsoft.com/office/powerpoint/2010/main" val="2594115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3200" b="1" dirty="0"/>
              <a:t>Listed are more recreational resource grant opportunities: </a:t>
            </a:r>
          </a:p>
          <a:p>
            <a:pPr marL="0" indent="0" algn="ctr">
              <a:buNone/>
            </a:pPr>
            <a:endParaRPr lang="en-US" sz="3200" b="1" dirty="0"/>
          </a:p>
          <a:p>
            <a:pPr marL="0" indent="0" algn="ctr">
              <a:buNone/>
            </a:pPr>
            <a:endParaRPr lang="en-US" sz="3200" b="1" dirty="0"/>
          </a:p>
          <a:p>
            <a:pPr marL="0" indent="0" algn="l">
              <a:buNone/>
            </a:pPr>
            <a:r>
              <a:rPr lang="en-US" sz="3200" b="1" dirty="0"/>
              <a:t>Upcoming Grant Application Cycles</a:t>
            </a:r>
          </a:p>
          <a:p>
            <a:pPr marL="0" indent="0">
              <a:lnSpc>
                <a:spcPct val="128000"/>
              </a:lnSpc>
              <a:spcBef>
                <a:spcPts val="600"/>
              </a:spcBef>
              <a:buNone/>
            </a:pPr>
            <a:endParaRPr lang="en-US" sz="1600" dirty="0">
              <a:latin typeface="Arial" panose="020B0604020202020204" pitchFamily="34" charset="0"/>
              <a:cs typeface="Arial" panose="020B0604020202020204" pitchFamily="34" charset="0"/>
            </a:endParaRPr>
          </a:p>
          <a:p>
            <a:pPr marL="0" indent="0" algn="just">
              <a:lnSpc>
                <a:spcPct val="128000"/>
              </a:lnSpc>
              <a:spcBef>
                <a:spcPts val="600"/>
              </a:spcBef>
              <a:buNone/>
            </a:pPr>
            <a:r>
              <a:rPr lang="en-US" dirty="0">
                <a:latin typeface="Arial" panose="020B0604020202020204" pitchFamily="34" charset="0"/>
                <a:cs typeface="Arial" panose="020B0604020202020204" pitchFamily="34" charset="0"/>
              </a:rPr>
              <a:t>2019 FCT Parks &amp; Open Space		7/2 – 9/17/2018 	</a:t>
            </a:r>
          </a:p>
          <a:p>
            <a:pPr marL="0" indent="0" algn="just">
              <a:lnSpc>
                <a:spcPct val="128000"/>
              </a:lnSpc>
              <a:spcBef>
                <a:spcPts val="600"/>
              </a:spcBef>
              <a:buNone/>
            </a:pPr>
            <a:r>
              <a:rPr lang="en-US" dirty="0">
                <a:latin typeface="Arial" panose="020B0604020202020204" pitchFamily="34" charset="0"/>
                <a:cs typeface="Arial" panose="020B0604020202020204" pitchFamily="34" charset="0"/>
              </a:rPr>
              <a:t>2019 FRDAP Playground 		                        8/1 – 8/15/2018 	</a:t>
            </a:r>
          </a:p>
          <a:p>
            <a:pPr marL="0" indent="0" algn="just">
              <a:lnSpc>
                <a:spcPct val="128000"/>
              </a:lnSpc>
              <a:spcBef>
                <a:spcPts val="600"/>
              </a:spcBef>
              <a:buNone/>
            </a:pPr>
            <a:r>
              <a:rPr lang="en-US" dirty="0">
                <a:latin typeface="Arial" panose="020B0604020202020204" pitchFamily="34" charset="0"/>
                <a:cs typeface="Arial" panose="020B0604020202020204" pitchFamily="34" charset="0"/>
              </a:rPr>
              <a:t>2020 FRDAP 				10/1 – 10/15/2018 	</a:t>
            </a:r>
          </a:p>
          <a:p>
            <a:pPr marL="0" indent="0" algn="just">
              <a:lnSpc>
                <a:spcPct val="128000"/>
              </a:lnSpc>
              <a:spcBef>
                <a:spcPts val="600"/>
              </a:spcBef>
              <a:buNone/>
            </a:pPr>
            <a:r>
              <a:rPr lang="en-US" dirty="0">
                <a:latin typeface="Arial" panose="020B0604020202020204" pitchFamily="34" charset="0"/>
                <a:cs typeface="Arial" panose="020B0604020202020204" pitchFamily="34" charset="0"/>
              </a:rPr>
              <a:t>2019 RTP		 		11/12 – 11/30/2018 	</a:t>
            </a:r>
          </a:p>
          <a:p>
            <a:pPr marL="0" indent="0" algn="just">
              <a:lnSpc>
                <a:spcPct val="128000"/>
              </a:lnSpc>
              <a:spcBef>
                <a:spcPts val="600"/>
              </a:spcBef>
              <a:buNone/>
            </a:pPr>
            <a:r>
              <a:rPr lang="en-US" dirty="0">
                <a:latin typeface="Arial" panose="020B0604020202020204" pitchFamily="34" charset="0"/>
                <a:cs typeface="Arial" panose="020B0604020202020204" pitchFamily="34" charset="0"/>
              </a:rPr>
              <a:t>2019 LWCF 				1/14 – 1/28/2019</a:t>
            </a:r>
          </a:p>
          <a:p>
            <a:pPr marL="0" indent="0" algn="just">
              <a:lnSpc>
                <a:spcPct val="128000"/>
              </a:lnSpc>
              <a:spcBef>
                <a:spcPts val="600"/>
              </a:spcBef>
              <a:buNone/>
            </a:pPr>
            <a:endParaRPr lang="en-US" dirty="0">
              <a:latin typeface="Arial" panose="020B0604020202020204" pitchFamily="34" charset="0"/>
              <a:cs typeface="Arial" panose="020B0604020202020204" pitchFamily="34" charset="0"/>
            </a:endParaRPr>
          </a:p>
          <a:p>
            <a:pPr marL="0" indent="0" algn="just">
              <a:lnSpc>
                <a:spcPct val="128000"/>
              </a:lnSpc>
              <a:spcBef>
                <a:spcPts val="600"/>
              </a:spcBef>
              <a:buNone/>
            </a:pPr>
            <a:endParaRPr lang="en-US" dirty="0">
              <a:latin typeface="Arial" panose="020B0604020202020204" pitchFamily="34" charset="0"/>
              <a:cs typeface="Arial" panose="020B0604020202020204" pitchFamily="34" charset="0"/>
            </a:endParaRPr>
          </a:p>
          <a:p>
            <a:pPr marL="0" indent="0">
              <a:lnSpc>
                <a:spcPct val="128000"/>
              </a:lnSpc>
              <a:spcBef>
                <a:spcPts val="600"/>
              </a:spcBef>
              <a:buNone/>
            </a:pPr>
            <a:r>
              <a:rPr lang="en-US" dirty="0">
                <a:latin typeface="Arial" panose="020B0604020202020204" pitchFamily="34" charset="0"/>
                <a:cs typeface="Arial" panose="020B0604020202020204" pitchFamily="34" charset="0"/>
              </a:rPr>
              <a:t> </a:t>
            </a:r>
          </a:p>
          <a:p>
            <a:pPr marL="0" indent="0" algn="l">
              <a:lnSpc>
                <a:spcPct val="128000"/>
              </a:lnSpc>
              <a:spcBef>
                <a:spcPts val="600"/>
              </a:spcBef>
              <a:buNone/>
            </a:pPr>
            <a:r>
              <a:rPr lang="en-US" sz="1400" dirty="0">
                <a:latin typeface="Arial" panose="020B0604020202020204" pitchFamily="34" charset="0"/>
                <a:cs typeface="Arial" panose="020B0604020202020204" pitchFamily="34" charset="0"/>
              </a:rPr>
              <a:t>For upcoming Grant Application Cycles  and program information please our website at:</a:t>
            </a:r>
          </a:p>
          <a:p>
            <a:pPr marL="0" indent="0" algn="l">
              <a:lnSpc>
                <a:spcPct val="128000"/>
              </a:lnSpc>
              <a:spcBef>
                <a:spcPts val="600"/>
              </a:spcBef>
              <a:buNone/>
              <a:defRPr/>
            </a:pPr>
            <a:r>
              <a:rPr lang="en-US" altLang="en-US" sz="1400" dirty="0">
                <a:latin typeface="Arial" panose="020B0604020202020204" pitchFamily="34" charset="0"/>
                <a:cs typeface="Arial" panose="020B0604020202020204" pitchFamily="34" charset="0"/>
                <a:hlinkClick r:id="rId3"/>
              </a:rPr>
              <a:t>https://floridadep.gov/ooo/land-and-recreation-grants</a:t>
            </a:r>
            <a:r>
              <a:rPr lang="en-US" altLang="en-US" sz="1400" dirty="0">
                <a:latin typeface="Arial" panose="020B0604020202020204" pitchFamily="34" charset="0"/>
                <a:cs typeface="Arial" panose="020B0604020202020204" pitchFamily="34" charset="0"/>
              </a:rPr>
              <a:t> </a:t>
            </a:r>
          </a:p>
          <a:p>
            <a:pPr marL="0" indent="0" algn="l">
              <a:lnSpc>
                <a:spcPct val="128000"/>
              </a:lnSpc>
              <a:spcBef>
                <a:spcPts val="600"/>
              </a:spcBef>
              <a:buNone/>
              <a:defRPr/>
            </a:pPr>
            <a:endParaRPr lang="en-US" altLang="en-US" sz="1400" dirty="0">
              <a:latin typeface="Arial" panose="020B0604020202020204" pitchFamily="34" charset="0"/>
              <a:cs typeface="Arial" panose="020B0604020202020204" pitchFamily="34" charset="0"/>
            </a:endParaRPr>
          </a:p>
          <a:p>
            <a:pPr marL="0" indent="0" algn="l">
              <a:lnSpc>
                <a:spcPct val="128000"/>
              </a:lnSpc>
              <a:spcBef>
                <a:spcPts val="600"/>
              </a:spcBef>
              <a:buNone/>
              <a:defRPr/>
            </a:pPr>
            <a:endParaRPr lang="en-US" altLang="en-US" sz="1400" dirty="0">
              <a:latin typeface="Arial" panose="020B0604020202020204" pitchFamily="34" charset="0"/>
              <a:cs typeface="Arial" panose="020B0604020202020204" pitchFamily="34" charset="0"/>
            </a:endParaRPr>
          </a:p>
          <a:p>
            <a:pPr marL="0" indent="0" algn="l">
              <a:lnSpc>
                <a:spcPct val="128000"/>
              </a:lnSpc>
              <a:spcBef>
                <a:spcPts val="600"/>
              </a:spcBef>
              <a:buNone/>
              <a:defRPr/>
            </a:pPr>
            <a:endParaRPr lang="en-US" altLang="en-US" sz="1400" b="1" dirty="0">
              <a:latin typeface="Arial" panose="020B0604020202020204" pitchFamily="34" charset="0"/>
              <a:cs typeface="Arial" panose="020B0604020202020204" pitchFamily="34" charset="0"/>
            </a:endParaRPr>
          </a:p>
          <a:p>
            <a:pPr marL="0" indent="0" algn="l">
              <a:lnSpc>
                <a:spcPct val="128000"/>
              </a:lnSpc>
              <a:spcBef>
                <a:spcPts val="600"/>
              </a:spcBef>
              <a:buNone/>
              <a:defRPr/>
            </a:pPr>
            <a:endParaRPr lang="en-US" altLang="en-US" sz="1400" dirty="0">
              <a:latin typeface="Arial" panose="020B0604020202020204" pitchFamily="34" charset="0"/>
              <a:cs typeface="Arial" panose="020B0604020202020204" pitchFamily="34" charset="0"/>
            </a:endParaRPr>
          </a:p>
          <a:p>
            <a:pPr marL="0" indent="0" algn="l">
              <a:lnSpc>
                <a:spcPct val="128000"/>
              </a:lnSpc>
              <a:spcBef>
                <a:spcPts val="600"/>
              </a:spcBef>
              <a:buNone/>
              <a:defRPr/>
            </a:pPr>
            <a:endParaRPr lang="en-US" alt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ACF350-82AE-4204-B09B-A7DFAED0117F}" type="slidenum">
              <a:rPr lang="en-US" smtClean="0"/>
              <a:t>27</a:t>
            </a:fld>
            <a:endParaRPr lang="en-US" dirty="0"/>
          </a:p>
        </p:txBody>
      </p:sp>
    </p:spTree>
    <p:extLst>
      <p:ext uri="{BB962C8B-B14F-4D97-AF65-F5344CB8AC3E}">
        <p14:creationId xmlns:p14="http://schemas.microsoft.com/office/powerpoint/2010/main" val="838168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additional information please contact our staff as listed via email to phone. </a:t>
            </a:r>
          </a:p>
          <a:p>
            <a:endParaRPr lang="en-US" dirty="0"/>
          </a:p>
          <a:p>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28</a:t>
            </a:fld>
            <a:endParaRPr lang="en-US" dirty="0"/>
          </a:p>
        </p:txBody>
      </p:sp>
    </p:spTree>
    <p:extLst>
      <p:ext uri="{BB962C8B-B14F-4D97-AF65-F5344CB8AC3E}">
        <p14:creationId xmlns:p14="http://schemas.microsoft.com/office/powerpoint/2010/main" val="3151482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staff is divided by regions, please refer to the map for your planner and region  </a:t>
            </a:r>
          </a:p>
          <a:p>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29</a:t>
            </a:fld>
            <a:endParaRPr lang="en-US" dirty="0"/>
          </a:p>
        </p:txBody>
      </p:sp>
    </p:spTree>
    <p:extLst>
      <p:ext uri="{BB962C8B-B14F-4D97-AF65-F5344CB8AC3E}">
        <p14:creationId xmlns:p14="http://schemas.microsoft.com/office/powerpoint/2010/main" val="3723594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agenda includes:</a:t>
            </a:r>
          </a:p>
          <a:p>
            <a:r>
              <a:rPr lang="en-US" dirty="0"/>
              <a:t> </a:t>
            </a:r>
          </a:p>
          <a:p>
            <a:pPr marL="171450" indent="-171450">
              <a:buFont typeface="Arial" panose="020B0604020202020204" pitchFamily="34" charset="0"/>
              <a:buChar char="•"/>
            </a:pPr>
            <a:r>
              <a:rPr lang="en-US" dirty="0"/>
              <a:t>The Program overview </a:t>
            </a:r>
          </a:p>
          <a:p>
            <a:pPr marL="171450" indent="-171450">
              <a:buFont typeface="Arial" panose="020B0604020202020204" pitchFamily="34" charset="0"/>
              <a:buChar char="•"/>
            </a:pPr>
            <a:r>
              <a:rPr lang="en-US" dirty="0"/>
              <a:t>Preparing the Application Form and Business Summary</a:t>
            </a:r>
          </a:p>
          <a:p>
            <a:pPr marL="171450" indent="-171450">
              <a:buFont typeface="Arial" panose="020B0604020202020204" pitchFamily="34" charset="0"/>
              <a:buChar char="•"/>
            </a:pPr>
            <a:r>
              <a:rPr lang="en-US" dirty="0"/>
              <a:t>Project Evaluation Criteria</a:t>
            </a:r>
          </a:p>
          <a:p>
            <a:pPr marL="171450" indent="-171450">
              <a:buFont typeface="Arial" panose="020B0604020202020204" pitchFamily="34" charset="0"/>
              <a:buChar char="•"/>
            </a:pPr>
            <a:r>
              <a:rPr lang="en-US" dirty="0"/>
              <a:t>Application Review</a:t>
            </a:r>
          </a:p>
          <a:p>
            <a:pPr marL="171450" indent="-171450">
              <a:buFont typeface="Arial" panose="020B0604020202020204" pitchFamily="34" charset="0"/>
              <a:buChar char="•"/>
            </a:pPr>
            <a:r>
              <a:rPr lang="en-US" dirty="0"/>
              <a:t>Acquisition Process</a:t>
            </a:r>
          </a:p>
          <a:p>
            <a:pPr marL="171450" indent="-171450">
              <a:buFont typeface="Arial" panose="020B0604020202020204" pitchFamily="34" charset="0"/>
              <a:buChar char="•"/>
            </a:pPr>
            <a:r>
              <a:rPr lang="en-US" dirty="0"/>
              <a:t>Post Completion Responsibilities</a:t>
            </a:r>
          </a:p>
          <a:p>
            <a:pPr marL="171450" indent="-171450">
              <a:buFont typeface="Arial" panose="020B0604020202020204" pitchFamily="34" charset="0"/>
              <a:buChar char="•"/>
            </a:pPr>
            <a:r>
              <a:rPr lang="en-US" dirty="0"/>
              <a:t>Wrap Up</a:t>
            </a:r>
          </a:p>
          <a:p>
            <a:r>
              <a:rPr lang="en-US" dirty="0"/>
              <a:t> </a:t>
            </a:r>
          </a:p>
          <a:p>
            <a:endParaRPr lang="en-US" dirty="0"/>
          </a:p>
          <a:p>
            <a:r>
              <a:rPr lang="en-US" dirty="0"/>
              <a:t>Please Open packets with Application Form SMWW-2 and the Application Instruction Guide </a:t>
            </a:r>
          </a:p>
          <a:p>
            <a:pPr algn="ctr">
              <a:defRPr/>
            </a:pPr>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3</a:t>
            </a:fld>
            <a:endParaRPr lang="en-US" dirty="0"/>
          </a:p>
        </p:txBody>
      </p:sp>
    </p:spTree>
    <p:extLst>
      <p:ext uri="{BB962C8B-B14F-4D97-AF65-F5344CB8AC3E}">
        <p14:creationId xmlns:p14="http://schemas.microsoft.com/office/powerpoint/2010/main" val="911285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r>
              <a:rPr lang="en-US" altLang="en-US" sz="1200" dirty="0">
                <a:latin typeface="Arial" panose="020B0604020202020204" pitchFamily="34" charset="0"/>
              </a:rPr>
              <a:t>For more information, please visit</a:t>
            </a:r>
          </a:p>
          <a:p>
            <a:pPr algn="l">
              <a:defRPr/>
            </a:pPr>
            <a:r>
              <a:rPr lang="en-US" altLang="en-US" sz="1200" dirty="0">
                <a:latin typeface="Arial" panose="020B0604020202020204" pitchFamily="34" charset="0"/>
              </a:rPr>
              <a:t>the Florida Communities Trust website listed above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30</a:t>
            </a:fld>
            <a:endParaRPr lang="en-US" dirty="0"/>
          </a:p>
        </p:txBody>
      </p:sp>
    </p:spTree>
    <p:extLst>
      <p:ext uri="{BB962C8B-B14F-4D97-AF65-F5344CB8AC3E}">
        <p14:creationId xmlns:p14="http://schemas.microsoft.com/office/powerpoint/2010/main" val="1793391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defRPr/>
            </a:pPr>
            <a:endParaRPr lang="en-US" altLang="en-US" sz="1200" b="1" dirty="0">
              <a:solidFill>
                <a:schemeClr val="tx2"/>
              </a:solidFill>
              <a:latin typeface="Arial" panose="020B0604020202020204" pitchFamily="34" charset="0"/>
              <a:cs typeface="Arial" panose="020B0604020202020204" pitchFamily="34" charset="0"/>
            </a:endParaRPr>
          </a:p>
          <a:p>
            <a:pPr marL="0" indent="0">
              <a:spcBef>
                <a:spcPts val="0"/>
              </a:spcBef>
              <a:buNone/>
              <a:defRPr/>
            </a:pPr>
            <a:r>
              <a:rPr lang="en-US" altLang="en-US" sz="1200" b="1" dirty="0">
                <a:solidFill>
                  <a:schemeClr val="tx2"/>
                </a:solidFill>
                <a:latin typeface="Arial" panose="020B0604020202020204" pitchFamily="34" charset="0"/>
                <a:cs typeface="Arial" panose="020B0604020202020204" pitchFamily="34" charset="0"/>
              </a:rPr>
              <a:t>PROGRAM OVERVIEW:</a:t>
            </a:r>
          </a:p>
          <a:p>
            <a:pPr marL="0" indent="0">
              <a:spcBef>
                <a:spcPts val="0"/>
              </a:spcBef>
              <a:buNone/>
              <a:defRPr/>
            </a:pPr>
            <a:endParaRPr lang="en-US" altLang="en-US" sz="1200" b="1" dirty="0">
              <a:solidFill>
                <a:schemeClr val="tx2"/>
              </a:solidFill>
              <a:latin typeface="Arial" panose="020B0604020202020204" pitchFamily="34" charset="0"/>
              <a:cs typeface="Arial" panose="020B0604020202020204" pitchFamily="34" charset="0"/>
            </a:endParaRPr>
          </a:p>
          <a:p>
            <a:pPr>
              <a:spcBef>
                <a:spcPts val="1200"/>
              </a:spcBef>
              <a:defRPr/>
            </a:pPr>
            <a:r>
              <a:rPr lang="en-US" altLang="en-US" sz="1200" dirty="0">
                <a:solidFill>
                  <a:schemeClr val="tx2"/>
                </a:solidFill>
                <a:latin typeface="Arial" panose="020B0604020202020204" pitchFamily="34" charset="0"/>
              </a:rPr>
              <a:t>The program was created by the 2008 Legislature- for </a:t>
            </a:r>
            <a:r>
              <a:rPr lang="en-US" altLang="en-US" sz="1200" dirty="0">
                <a:solidFill>
                  <a:schemeClr val="tx2"/>
                </a:solidFill>
                <a:latin typeface="Arial" panose="020B0604020202020204" pitchFamily="34" charset="0"/>
                <a:cs typeface="Arial" panose="020B0604020202020204" pitchFamily="34" charset="0"/>
              </a:rPr>
              <a:t>the purposes of the promoting commercial harvest of marine organisms or saltwater products by state-licensed commercial fishermen, aquaculturists, or business entities. Also to provide  opportunities that promotes and educate the public about economic, cultural, and historic heritage of Florida’s traditional working waterfronts, including the marketing of the seafood and aquaculture industries.</a:t>
            </a:r>
          </a:p>
          <a:p>
            <a:pPr marL="342900" indent="-342900">
              <a:spcBef>
                <a:spcPts val="1200"/>
              </a:spcBef>
              <a:buFont typeface="Arial" panose="020B0604020202020204" pitchFamily="34" charset="0"/>
              <a:buChar char="•"/>
              <a:defRPr/>
            </a:pPr>
            <a:endParaRPr lang="en-US" altLang="en-US" sz="1200" dirty="0">
              <a:solidFill>
                <a:schemeClr val="tx2"/>
              </a:solidFill>
              <a:latin typeface="Arial" panose="020B0604020202020204" pitchFamily="34" charset="0"/>
            </a:endParaRPr>
          </a:p>
          <a:p>
            <a:pPr marL="342900" indent="-342900">
              <a:spcBef>
                <a:spcPts val="1200"/>
              </a:spcBef>
              <a:buFont typeface="Arial" panose="020B0604020202020204" pitchFamily="34" charset="0"/>
              <a:buChar char="•"/>
              <a:defRPr/>
            </a:pPr>
            <a:r>
              <a:rPr lang="en-US" altLang="en-US" sz="1200" dirty="0">
                <a:solidFill>
                  <a:schemeClr val="tx2"/>
                </a:solidFill>
                <a:latin typeface="Arial" panose="020B0604020202020204" pitchFamily="34" charset="0"/>
              </a:rPr>
              <a:t>This year $4.2 million will be available for this cycle.</a:t>
            </a:r>
          </a:p>
          <a:p>
            <a:pPr marL="342900" indent="-342900">
              <a:spcBef>
                <a:spcPts val="1200"/>
              </a:spcBef>
              <a:buFont typeface="Arial" panose="020B0604020202020204" pitchFamily="34" charset="0"/>
              <a:buChar char="•"/>
              <a:defRPr/>
            </a:pPr>
            <a:endParaRPr lang="en-US" altLang="en-US" sz="1200" dirty="0">
              <a:solidFill>
                <a:schemeClr val="tx2"/>
              </a:solidFill>
              <a:latin typeface="Arial" panose="020B0604020202020204" pitchFamily="34" charset="0"/>
            </a:endParaRPr>
          </a:p>
          <a:p>
            <a:pPr marL="342900" indent="-342900">
              <a:spcBef>
                <a:spcPts val="1200"/>
              </a:spcBef>
              <a:buFont typeface="Arial" panose="020B0604020202020204" pitchFamily="34" charset="0"/>
              <a:buChar char="•"/>
              <a:defRPr/>
            </a:pPr>
            <a:r>
              <a:rPr lang="en-US" altLang="en-US" sz="1200" dirty="0">
                <a:solidFill>
                  <a:schemeClr val="tx2"/>
                </a:solidFill>
                <a:latin typeface="Arial" panose="020B0604020202020204" pitchFamily="34" charset="0"/>
              </a:rPr>
              <a:t>Match not required, but encouraged</a:t>
            </a:r>
          </a:p>
          <a:p>
            <a:pPr marL="342900" indent="-342900">
              <a:spcBef>
                <a:spcPts val="1200"/>
              </a:spcBef>
              <a:buFont typeface="Arial" panose="020B0604020202020204" pitchFamily="34" charset="0"/>
              <a:buChar char="•"/>
              <a:defRPr/>
            </a:pPr>
            <a:endParaRPr lang="en-US" altLang="en-US" sz="1200" dirty="0">
              <a:solidFill>
                <a:schemeClr val="tx2"/>
              </a:solidFill>
              <a:latin typeface="Arial" panose="020B0604020202020204" pitchFamily="34" charset="0"/>
            </a:endParaRP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ltLang="en-US" sz="1200" b="1" dirty="0">
                <a:solidFill>
                  <a:srgbClr val="FF0000"/>
                </a:solidFill>
                <a:latin typeface="Arial" panose="020B0604020202020204" pitchFamily="34" charset="0"/>
              </a:rPr>
              <a:t>Pre-Acquired sites are NOT ELIGIBLE for SMWW Funding</a:t>
            </a:r>
            <a:endParaRPr lang="en-US" altLang="en-US" sz="1200" b="1" dirty="0">
              <a:solidFill>
                <a:srgbClr val="FF0000"/>
              </a:solidFill>
            </a:endParaRPr>
          </a:p>
          <a:p>
            <a:pPr marL="342900" indent="-342900">
              <a:spcBef>
                <a:spcPts val="1200"/>
              </a:spcBef>
              <a:buFont typeface="Arial" panose="020B0604020202020204" pitchFamily="34" charset="0"/>
              <a:buChar char="•"/>
              <a:defRPr/>
            </a:pPr>
            <a:endParaRPr lang="en-US" altLang="en-US" sz="1200" dirty="0">
              <a:solidFill>
                <a:schemeClr val="tx2"/>
              </a:solidFill>
              <a:latin typeface="Arial" panose="020B0604020202020204" pitchFamily="34" charset="0"/>
            </a:endParaRPr>
          </a:p>
          <a:p>
            <a:pPr marL="342900" indent="-342900">
              <a:spcBef>
                <a:spcPts val="1200"/>
              </a:spcBef>
              <a:buFont typeface="Arial" panose="020B0604020202020204" pitchFamily="34" charset="0"/>
              <a:buChar char="•"/>
              <a:defRPr/>
            </a:pPr>
            <a:endParaRPr lang="en-US" altLang="en-US" sz="1200" dirty="0">
              <a:solidFill>
                <a:schemeClr val="tx2"/>
              </a:solidFill>
              <a:latin typeface="Arial" panose="020B0604020202020204" pitchFamily="34" charset="0"/>
            </a:endParaRPr>
          </a:p>
          <a:p>
            <a:pPr marL="0" indent="0">
              <a:spcBef>
                <a:spcPts val="0"/>
              </a:spcBef>
              <a:buNone/>
              <a:defRPr/>
            </a:pPr>
            <a:endParaRPr lang="en-US" altLang="en-US" sz="1200" b="1" dirty="0">
              <a:solidFill>
                <a:schemeClr val="tx2"/>
              </a:solidFill>
              <a:latin typeface="Arial" panose="020B0604020202020204" pitchFamily="34" charset="0"/>
              <a:cs typeface="Arial" panose="020B0604020202020204" pitchFamily="34" charset="0"/>
            </a:endParaRPr>
          </a:p>
          <a:p>
            <a:pPr marL="0" indent="0">
              <a:spcBef>
                <a:spcPts val="0"/>
              </a:spcBef>
              <a:buNone/>
              <a:defRPr/>
            </a:pPr>
            <a:endParaRPr lang="en-US" altLang="en-US" sz="1200" b="1" dirty="0">
              <a:solidFill>
                <a:schemeClr val="tx2"/>
              </a:solidFill>
              <a:latin typeface="Arial" panose="020B0604020202020204" pitchFamily="34" charset="0"/>
              <a:cs typeface="Arial" panose="020B0604020202020204" pitchFamily="34" charset="0"/>
            </a:endParaRPr>
          </a:p>
          <a:p>
            <a:pPr marL="0" indent="0">
              <a:spcBef>
                <a:spcPts val="0"/>
              </a:spcBef>
              <a:buNone/>
              <a:defRPr/>
            </a:pPr>
            <a:endParaRPr lang="en-US" altLang="en-US" sz="1200" b="1" dirty="0">
              <a:solidFill>
                <a:schemeClr val="tx2"/>
              </a:solidFill>
              <a:latin typeface="Arial" panose="020B0604020202020204" pitchFamily="34" charset="0"/>
              <a:cs typeface="Arial" panose="020B0604020202020204" pitchFamily="34" charset="0"/>
            </a:endParaRPr>
          </a:p>
          <a:p>
            <a:pPr marL="0" indent="0">
              <a:spcBef>
                <a:spcPts val="0"/>
              </a:spcBef>
              <a:buNone/>
              <a:defRPr/>
            </a:pPr>
            <a:endParaRPr lang="en-US" altLang="en-US" sz="1200"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ACF350-82AE-4204-B09B-A7DFAED0117F}" type="slidenum">
              <a:rPr lang="en-US" smtClean="0"/>
              <a:t>4</a:t>
            </a:fld>
            <a:endParaRPr lang="en-US" dirty="0"/>
          </a:p>
        </p:txBody>
      </p:sp>
    </p:spTree>
    <p:extLst>
      <p:ext uri="{BB962C8B-B14F-4D97-AF65-F5344CB8AC3E}">
        <p14:creationId xmlns:p14="http://schemas.microsoft.com/office/powerpoint/2010/main" val="2965579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defRPr/>
            </a:pPr>
            <a:endParaRPr lang="en-US" altLang="en-US" sz="1200" b="1" dirty="0">
              <a:solidFill>
                <a:schemeClr val="tx2"/>
              </a:solidFill>
              <a:latin typeface="Arial" panose="020B0604020202020204" pitchFamily="34" charset="0"/>
              <a:cs typeface="Arial" panose="020B0604020202020204" pitchFamily="34" charset="0"/>
            </a:endParaRPr>
          </a:p>
          <a:p>
            <a:pPr>
              <a:spcBef>
                <a:spcPts val="1200"/>
              </a:spcBef>
              <a:defRPr/>
            </a:pPr>
            <a:endParaRPr lang="en-US" altLang="en-US" sz="1200" b="1" dirty="0">
              <a:solidFill>
                <a:schemeClr val="tx2"/>
              </a:solidFill>
              <a:latin typeface="Arial" panose="020B0604020202020204" pitchFamily="34" charset="0"/>
              <a:cs typeface="Arial" panose="020B0604020202020204" pitchFamily="34" charset="0"/>
            </a:endParaRPr>
          </a:p>
          <a:p>
            <a:pPr>
              <a:spcBef>
                <a:spcPts val="1200"/>
              </a:spcBef>
              <a:defRPr/>
            </a:pPr>
            <a:r>
              <a:rPr lang="en-US" altLang="en-US" sz="1200" b="1" dirty="0">
                <a:solidFill>
                  <a:schemeClr val="tx2"/>
                </a:solidFill>
                <a:latin typeface="Arial" panose="020B0604020202020204" pitchFamily="34" charset="0"/>
                <a:cs typeface="Arial" panose="020B0604020202020204" pitchFamily="34" charset="0"/>
              </a:rPr>
              <a:t>Eligible Applicants include:  </a:t>
            </a:r>
          </a:p>
          <a:p>
            <a:pPr>
              <a:spcBef>
                <a:spcPts val="1200"/>
              </a:spcBef>
              <a:defRPr/>
            </a:pPr>
            <a:endParaRPr lang="en-US" altLang="en-US" sz="1200" b="1" dirty="0">
              <a:solidFill>
                <a:schemeClr val="tx2"/>
              </a:solidFill>
              <a:latin typeface="Arial" panose="020B0604020202020204" pitchFamily="34" charset="0"/>
              <a:cs typeface="Arial" panose="020B0604020202020204" pitchFamily="34" charset="0"/>
            </a:endParaRPr>
          </a:p>
          <a:p>
            <a:pPr marL="171450" indent="-171450">
              <a:spcBef>
                <a:spcPts val="1200"/>
              </a:spcBef>
              <a:buFont typeface="Arial" panose="020B0604020202020204" pitchFamily="34" charset="0"/>
              <a:buChar char="•"/>
              <a:defRPr/>
            </a:pPr>
            <a:r>
              <a:rPr lang="en-US" altLang="en-US" sz="1200" dirty="0">
                <a:solidFill>
                  <a:schemeClr val="tx2"/>
                </a:solidFill>
                <a:latin typeface="Arial" panose="020B0604020202020204" pitchFamily="34" charset="0"/>
                <a:cs typeface="Arial" panose="020B0604020202020204" pitchFamily="34" charset="0"/>
              </a:rPr>
              <a:t>Local Governments of the State of Florida.</a:t>
            </a:r>
          </a:p>
          <a:p>
            <a:pPr marL="171450" indent="-171450">
              <a:spcBef>
                <a:spcPts val="1200"/>
              </a:spcBef>
              <a:buFont typeface="Arial" panose="020B0604020202020204" pitchFamily="34" charset="0"/>
              <a:buChar char="•"/>
              <a:defRPr/>
            </a:pPr>
            <a:endParaRPr lang="en-US" altLang="en-US" sz="1200" dirty="0">
              <a:solidFill>
                <a:schemeClr val="tx2"/>
              </a:solidFill>
              <a:latin typeface="Arial" panose="020B0604020202020204" pitchFamily="34" charset="0"/>
              <a:cs typeface="Arial" panose="020B0604020202020204" pitchFamily="34" charset="0"/>
            </a:endParaRPr>
          </a:p>
          <a:p>
            <a:pPr marL="171450" indent="-171450">
              <a:spcBef>
                <a:spcPts val="1200"/>
              </a:spcBef>
              <a:buFont typeface="Arial" panose="020B0604020202020204" pitchFamily="34" charset="0"/>
              <a:buChar char="•"/>
              <a:defRPr/>
            </a:pPr>
            <a:r>
              <a:rPr lang="en-US" altLang="en-US" sz="1200" dirty="0">
                <a:solidFill>
                  <a:schemeClr val="tx2"/>
                </a:solidFill>
                <a:latin typeface="Arial" panose="020B0604020202020204" pitchFamily="34" charset="0"/>
                <a:cs typeface="Arial" panose="020B0604020202020204" pitchFamily="34" charset="0"/>
              </a:rPr>
              <a:t>Non-profit Working Waterfronts Organizations that are tax exempt under Section 501(c) of the United States Internal Revenue Code.</a:t>
            </a:r>
          </a:p>
          <a:p>
            <a:pPr marL="171450" indent="-171450">
              <a:spcBef>
                <a:spcPts val="1200"/>
              </a:spcBef>
              <a:buFont typeface="Arial" panose="020B0604020202020204" pitchFamily="34" charset="0"/>
              <a:buChar char="•"/>
              <a:defRPr/>
            </a:pPr>
            <a:endParaRPr lang="en-US" altLang="en-US" sz="1200" dirty="0">
              <a:solidFill>
                <a:schemeClr val="tx2"/>
              </a:solidFill>
              <a:latin typeface="Arial" panose="020B0604020202020204" pitchFamily="34" charset="0"/>
              <a:cs typeface="Arial" panose="020B0604020202020204" pitchFamily="34" charset="0"/>
            </a:endParaRPr>
          </a:p>
          <a:p>
            <a:pPr marL="171450" indent="-171450">
              <a:spcBef>
                <a:spcPts val="1200"/>
              </a:spcBef>
              <a:buFont typeface="Arial" panose="020B0604020202020204" pitchFamily="34" charset="0"/>
              <a:buChar char="•"/>
              <a:defRPr/>
            </a:pPr>
            <a:r>
              <a:rPr lang="en-US" altLang="en-US" sz="1200" dirty="0">
                <a:solidFill>
                  <a:schemeClr val="tx2"/>
                </a:solidFill>
                <a:latin typeface="Arial" panose="020B0604020202020204" pitchFamily="34" charset="0"/>
                <a:cs typeface="Arial" panose="020B0604020202020204" pitchFamily="34" charset="0"/>
              </a:rPr>
              <a:t>A partnership between a Local Government and a Nonprofit Working Waterfronts Organization.</a:t>
            </a:r>
          </a:p>
          <a:p>
            <a:pPr marL="171450" indent="-171450">
              <a:spcBef>
                <a:spcPts val="1200"/>
              </a:spcBef>
              <a:buFont typeface="Arial" panose="020B0604020202020204" pitchFamily="34" charset="0"/>
              <a:buChar char="•"/>
              <a:defRPr/>
            </a:pPr>
            <a:endParaRPr lang="en-US" altLang="en-US" sz="1200" dirty="0">
              <a:solidFill>
                <a:schemeClr val="tx2"/>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defRPr/>
            </a:pPr>
            <a:endParaRPr lang="en-US" altLang="en-US" sz="1200" b="1"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ACF350-82AE-4204-B09B-A7DFAED0117F}" type="slidenum">
              <a:rPr lang="en-US" smtClean="0"/>
              <a:t>5</a:t>
            </a:fld>
            <a:endParaRPr lang="en-US" dirty="0"/>
          </a:p>
        </p:txBody>
      </p:sp>
    </p:spTree>
    <p:extLst>
      <p:ext uri="{BB962C8B-B14F-4D97-AF65-F5344CB8AC3E}">
        <p14:creationId xmlns:p14="http://schemas.microsoft.com/office/powerpoint/2010/main" val="4001955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buSzPct val="140000"/>
              <a:buNone/>
              <a:defRPr/>
            </a:pPr>
            <a:endParaRPr lang="en-US" altLang="en-US" sz="1200" dirty="0">
              <a:solidFill>
                <a:schemeClr val="tx2"/>
              </a:solidFill>
              <a:latin typeface="Arial" panose="020B0604020202020204" pitchFamily="34" charset="0"/>
            </a:endParaRPr>
          </a:p>
          <a:p>
            <a:pPr marL="0" indent="0" algn="l">
              <a:spcBef>
                <a:spcPts val="0"/>
              </a:spcBef>
              <a:buSzPct val="140000"/>
              <a:buNone/>
              <a:defRPr/>
            </a:pPr>
            <a:endParaRPr lang="en-US" altLang="en-US" sz="1200" dirty="0">
              <a:solidFill>
                <a:schemeClr val="tx2"/>
              </a:solidFill>
              <a:latin typeface="Arial" panose="020B0604020202020204" pitchFamily="34" charset="0"/>
            </a:endParaRPr>
          </a:p>
          <a:p>
            <a:pPr marL="0" indent="0" algn="l">
              <a:spcBef>
                <a:spcPts val="0"/>
              </a:spcBef>
              <a:buSzPct val="140000"/>
              <a:buNone/>
              <a:defRPr/>
            </a:pPr>
            <a:r>
              <a:rPr lang="en-US" altLang="en-US" sz="1200" dirty="0">
                <a:solidFill>
                  <a:schemeClr val="tx2"/>
                </a:solidFill>
                <a:latin typeface="Arial" panose="020B0604020202020204" pitchFamily="34" charset="0"/>
              </a:rPr>
              <a:t>Applications will be accepted </a:t>
            </a:r>
          </a:p>
          <a:p>
            <a:pPr marL="0" indent="0" algn="l">
              <a:spcBef>
                <a:spcPts val="0"/>
              </a:spcBef>
              <a:buSzPct val="140000"/>
              <a:buNone/>
              <a:defRPr/>
            </a:pPr>
            <a:r>
              <a:rPr lang="en-US" altLang="en-US" sz="1200" dirty="0">
                <a:solidFill>
                  <a:schemeClr val="tx2"/>
                </a:solidFill>
                <a:latin typeface="Arial" panose="020B0604020202020204" pitchFamily="34" charset="0"/>
              </a:rPr>
              <a:t>June 1 – June 29, 2018.</a:t>
            </a:r>
          </a:p>
          <a:p>
            <a:pPr marL="0" indent="0" algn="l">
              <a:spcBef>
                <a:spcPts val="0"/>
              </a:spcBef>
              <a:buSzPct val="140000"/>
              <a:buNone/>
              <a:defRPr/>
            </a:pPr>
            <a:endParaRPr lang="en-US" altLang="en-US" sz="1200" dirty="0">
              <a:solidFill>
                <a:schemeClr val="tx2"/>
              </a:solidFill>
              <a:latin typeface="Arial" panose="020B0604020202020204" pitchFamily="34" charset="0"/>
            </a:endParaRPr>
          </a:p>
          <a:p>
            <a:pPr marL="0" indent="0" algn="l">
              <a:spcBef>
                <a:spcPts val="0"/>
              </a:spcBef>
              <a:buSzPct val="140000"/>
              <a:buNone/>
              <a:defRPr/>
            </a:pPr>
            <a:r>
              <a:rPr lang="en-US" altLang="en-US" sz="1200" dirty="0">
                <a:solidFill>
                  <a:schemeClr val="tx2"/>
                </a:solidFill>
                <a:latin typeface="Arial" panose="020B0604020202020204" pitchFamily="34" charset="0"/>
              </a:rPr>
              <a:t>The application MUST be </a:t>
            </a:r>
            <a:r>
              <a:rPr lang="en-US" altLang="en-US" sz="1200" b="1" dirty="0">
                <a:solidFill>
                  <a:schemeClr val="tx2"/>
                </a:solidFill>
                <a:latin typeface="Arial" panose="020B0604020202020204" pitchFamily="34" charset="0"/>
              </a:rPr>
              <a:t>received</a:t>
            </a:r>
            <a:r>
              <a:rPr lang="en-US" altLang="en-US" sz="1200" dirty="0">
                <a:solidFill>
                  <a:schemeClr val="tx2"/>
                </a:solidFill>
                <a:latin typeface="Arial" panose="020B0604020202020204" pitchFamily="34" charset="0"/>
              </a:rPr>
              <a:t> by: </a:t>
            </a:r>
          </a:p>
          <a:p>
            <a:pPr marL="0" indent="0" algn="l">
              <a:spcBef>
                <a:spcPts val="0"/>
              </a:spcBef>
              <a:buSzPct val="140000"/>
              <a:buNone/>
              <a:defRPr/>
            </a:pPr>
            <a:endParaRPr lang="en-US" altLang="en-US" dirty="0">
              <a:solidFill>
                <a:schemeClr val="tx2"/>
              </a:solidFill>
              <a:latin typeface="Arial" panose="020B0604020202020204" pitchFamily="34" charset="0"/>
            </a:endParaRPr>
          </a:p>
          <a:p>
            <a:pPr algn="l">
              <a:spcBef>
                <a:spcPts val="0"/>
              </a:spcBef>
              <a:buSzPct val="140000"/>
              <a:buFont typeface="Wingdings" panose="05000000000000000000" pitchFamily="2" charset="2"/>
              <a:buNone/>
              <a:defRPr/>
            </a:pPr>
            <a:r>
              <a:rPr lang="en-US" altLang="en-US" b="1" u="sng" dirty="0">
                <a:solidFill>
                  <a:schemeClr val="hlink"/>
                </a:solidFill>
                <a:latin typeface="Arial" panose="020B0604020202020204" pitchFamily="34" charset="0"/>
              </a:rPr>
              <a:t>5 p.m. Friday June 29, 2018 (EST)</a:t>
            </a:r>
          </a:p>
          <a:p>
            <a:pPr algn="l">
              <a:spcBef>
                <a:spcPts val="0"/>
              </a:spcBef>
              <a:buSzPct val="140000"/>
              <a:buFont typeface="Wingdings" panose="05000000000000000000" pitchFamily="2" charset="2"/>
              <a:buNone/>
              <a:defRPr/>
            </a:pPr>
            <a:endParaRPr lang="en-US" altLang="en-US" b="1" u="sng" dirty="0">
              <a:solidFill>
                <a:schemeClr val="hlink"/>
              </a:solidFill>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6</a:t>
            </a:fld>
            <a:endParaRPr lang="en-US" dirty="0"/>
          </a:p>
        </p:txBody>
      </p:sp>
    </p:spTree>
    <p:extLst>
      <p:ext uri="{BB962C8B-B14F-4D97-AF65-F5344CB8AC3E}">
        <p14:creationId xmlns:p14="http://schemas.microsoft.com/office/powerpoint/2010/main" val="1107688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20000"/>
              </a:lnSpc>
              <a:defRPr/>
            </a:pPr>
            <a:r>
              <a:rPr lang="en-US" altLang="en-US" sz="1200" b="0" dirty="0">
                <a:solidFill>
                  <a:schemeClr val="tx1"/>
                </a:solidFill>
                <a:latin typeface="Arial" panose="020B0604020202020204" pitchFamily="34" charset="0"/>
                <a:cs typeface="Arial" panose="020B0604020202020204" pitchFamily="34" charset="0"/>
              </a:rPr>
              <a:t>As a part of the application packet you must include </a:t>
            </a:r>
          </a:p>
          <a:p>
            <a:pPr algn="l">
              <a:lnSpc>
                <a:spcPct val="120000"/>
              </a:lnSpc>
              <a:defRPr/>
            </a:pPr>
            <a:endParaRPr lang="en-US" altLang="en-US" sz="1200" b="0" dirty="0">
              <a:solidFill>
                <a:schemeClr val="tx1"/>
              </a:solidFill>
              <a:latin typeface="Arial" panose="020B0604020202020204" pitchFamily="34" charset="0"/>
              <a:cs typeface="Arial" panose="020B0604020202020204" pitchFamily="34" charset="0"/>
            </a:endParaRPr>
          </a:p>
          <a:p>
            <a:pPr algn="l">
              <a:lnSpc>
                <a:spcPct val="120000"/>
              </a:lnSpc>
              <a:defRPr/>
            </a:pPr>
            <a:r>
              <a:rPr lang="en-US" altLang="en-US" sz="1200" b="0" dirty="0">
                <a:solidFill>
                  <a:schemeClr val="tx1"/>
                </a:solidFill>
                <a:latin typeface="Arial" panose="020B0604020202020204" pitchFamily="34" charset="0"/>
                <a:cs typeface="Arial" panose="020B0604020202020204" pitchFamily="34" charset="0"/>
              </a:rPr>
              <a:t>A Cover Letter on </a:t>
            </a:r>
            <a:r>
              <a:rPr lang="en-US" altLang="en-US" sz="1200" b="1" dirty="0">
                <a:solidFill>
                  <a:schemeClr val="tx1"/>
                </a:solidFill>
                <a:latin typeface="Arial" panose="020B0604020202020204" pitchFamily="34" charset="0"/>
                <a:cs typeface="Arial" panose="020B0604020202020204" pitchFamily="34" charset="0"/>
              </a:rPr>
              <a:t>official letterhead with  </a:t>
            </a:r>
            <a:br>
              <a:rPr lang="en-US" altLang="en-US" sz="1200" b="0" dirty="0">
                <a:solidFill>
                  <a:schemeClr val="tx1"/>
                </a:solidFill>
                <a:latin typeface="Arial" panose="020B0604020202020204" pitchFamily="34" charset="0"/>
                <a:cs typeface="Arial" panose="020B0604020202020204" pitchFamily="34" charset="0"/>
              </a:rPr>
            </a:br>
            <a:endParaRPr lang="en-US" altLang="en-US" sz="1200" b="0" dirty="0">
              <a:solidFill>
                <a:schemeClr val="tx1"/>
              </a:solidFill>
              <a:latin typeface="Arial" panose="020B0604020202020204" pitchFamily="34" charset="0"/>
              <a:cs typeface="Arial" panose="020B0604020202020204" pitchFamily="34" charset="0"/>
            </a:endParaRPr>
          </a:p>
          <a:p>
            <a:pPr marL="171450" indent="-171450" algn="l">
              <a:lnSpc>
                <a:spcPct val="120000"/>
              </a:lnSpc>
              <a:buFont typeface="Arial" panose="020B0604020202020204" pitchFamily="34" charset="0"/>
              <a:buChar char="•"/>
              <a:defRPr/>
            </a:pPr>
            <a:r>
              <a:rPr lang="en-US" altLang="en-US" sz="1200" b="0" dirty="0">
                <a:solidFill>
                  <a:schemeClr val="tx1"/>
                </a:solidFill>
                <a:latin typeface="Arial" panose="020B0604020202020204" pitchFamily="34" charset="0"/>
                <a:cs typeface="Arial" panose="020B0604020202020204" pitchFamily="34" charset="0"/>
              </a:rPr>
              <a:t>a statement binding applicant to fulfill </a:t>
            </a:r>
            <a:r>
              <a:rPr lang="en-US" altLang="en-US" sz="1200" b="1" dirty="0">
                <a:solidFill>
                  <a:schemeClr val="tx1"/>
                </a:solidFill>
                <a:latin typeface="Arial" panose="020B0604020202020204" pitchFamily="34" charset="0"/>
                <a:cs typeface="Arial" panose="020B0604020202020204" pitchFamily="34" charset="0"/>
              </a:rPr>
              <a:t>commitments made in application.</a:t>
            </a:r>
          </a:p>
          <a:p>
            <a:pPr algn="l">
              <a:lnSpc>
                <a:spcPct val="120000"/>
              </a:lnSpc>
              <a:defRPr/>
            </a:pPr>
            <a:endParaRPr lang="en-US" altLang="en-US" sz="1200" b="1" dirty="0">
              <a:solidFill>
                <a:schemeClr val="tx1"/>
              </a:solidFill>
              <a:latin typeface="Arial" panose="020B0604020202020204" pitchFamily="34" charset="0"/>
              <a:cs typeface="Arial" panose="020B0604020202020204" pitchFamily="34" charset="0"/>
            </a:endParaRPr>
          </a:p>
          <a:p>
            <a:pPr marL="171450" indent="-171450" algn="l">
              <a:lnSpc>
                <a:spcPct val="120000"/>
              </a:lnSpc>
              <a:spcBef>
                <a:spcPts val="1200"/>
              </a:spcBef>
              <a:buFont typeface="Arial" panose="020B0604020202020204" pitchFamily="34" charset="0"/>
              <a:buChar char="•"/>
              <a:defRPr/>
            </a:pPr>
            <a:r>
              <a:rPr lang="en-US" altLang="en-US" sz="1200" b="1" u="sng" dirty="0">
                <a:solidFill>
                  <a:schemeClr val="tx1"/>
                </a:solidFill>
                <a:latin typeface="Arial" panose="020B0604020202020204" pitchFamily="34" charset="0"/>
                <a:cs typeface="Arial" panose="020B0604020202020204" pitchFamily="34" charset="0"/>
              </a:rPr>
              <a:t>The letter must have the ORIGINAL Signature </a:t>
            </a:r>
            <a:r>
              <a:rPr lang="en-US" altLang="en-US" sz="1200" b="0" dirty="0">
                <a:solidFill>
                  <a:schemeClr val="tx1"/>
                </a:solidFill>
                <a:latin typeface="Arial" panose="020B0604020202020204" pitchFamily="34" charset="0"/>
                <a:cs typeface="Arial" panose="020B0604020202020204" pitchFamily="34" charset="0"/>
              </a:rPr>
              <a:t>of City/County Manager or Assistant Manager, or Executive Director of the Non-profit.</a:t>
            </a:r>
          </a:p>
          <a:p>
            <a:pPr marL="171450" indent="-171450" algn="l">
              <a:lnSpc>
                <a:spcPct val="120000"/>
              </a:lnSpc>
              <a:spcBef>
                <a:spcPts val="1200"/>
              </a:spcBef>
              <a:buFont typeface="Arial" panose="020B0604020202020204" pitchFamily="34" charset="0"/>
              <a:buChar char="•"/>
              <a:defRPr/>
            </a:pPr>
            <a:endParaRPr lang="en-US" altLang="en-US" sz="1200" b="0" dirty="0">
              <a:solidFill>
                <a:schemeClr val="tx1"/>
              </a:solidFill>
              <a:latin typeface="Arial" panose="020B0604020202020204" pitchFamily="34" charset="0"/>
              <a:cs typeface="Arial" panose="020B0604020202020204" pitchFamily="34" charset="0"/>
            </a:endParaRPr>
          </a:p>
          <a:p>
            <a:pPr marL="171450" indent="-171450" algn="l">
              <a:lnSpc>
                <a:spcPct val="120000"/>
              </a:lnSpc>
              <a:spcBef>
                <a:spcPts val="1200"/>
              </a:spcBef>
              <a:buFont typeface="Arial" panose="020B0604020202020204" pitchFamily="34" charset="0"/>
              <a:buChar char="•"/>
              <a:defRPr/>
            </a:pPr>
            <a:r>
              <a:rPr lang="en-US" altLang="en-US" sz="1200" b="0" dirty="0">
                <a:solidFill>
                  <a:schemeClr val="tx1"/>
                </a:solidFill>
                <a:latin typeface="Arial" panose="020B0604020202020204" pitchFamily="34" charset="0"/>
                <a:cs typeface="Arial" panose="020B0604020202020204" pitchFamily="34" charset="0"/>
              </a:rPr>
              <a:t>The letter must also: </a:t>
            </a:r>
          </a:p>
          <a:p>
            <a:pPr marL="171450" indent="-171450" algn="l">
              <a:lnSpc>
                <a:spcPct val="120000"/>
              </a:lnSpc>
              <a:spcBef>
                <a:spcPts val="1200"/>
              </a:spcBef>
              <a:buFont typeface="Arial" panose="020B0604020202020204" pitchFamily="34" charset="0"/>
              <a:buChar char="•"/>
              <a:defRPr/>
            </a:pPr>
            <a:endParaRPr lang="en-US" altLang="en-US" sz="1200" b="0" dirty="0">
              <a:solidFill>
                <a:schemeClr val="tx1"/>
              </a:solidFill>
              <a:latin typeface="Arial" panose="020B0604020202020204" pitchFamily="34" charset="0"/>
              <a:cs typeface="Arial" panose="020B0604020202020204" pitchFamily="34" charset="0"/>
            </a:endParaRPr>
          </a:p>
          <a:p>
            <a:pPr marL="171450" indent="-171450" algn="l">
              <a:lnSpc>
                <a:spcPct val="120000"/>
              </a:lnSpc>
              <a:spcBef>
                <a:spcPts val="1200"/>
              </a:spcBef>
              <a:buFont typeface="Arial" panose="020B0604020202020204" pitchFamily="34" charset="0"/>
              <a:buChar char="•"/>
              <a:defRPr/>
            </a:pPr>
            <a:r>
              <a:rPr lang="en-US" altLang="en-US" sz="1200" b="0" dirty="0">
                <a:solidFill>
                  <a:schemeClr val="tx1"/>
                </a:solidFill>
                <a:latin typeface="Arial" panose="020B0604020202020204" pitchFamily="34" charset="0"/>
                <a:cs typeface="Arial" panose="020B0604020202020204" pitchFamily="34" charset="0"/>
              </a:rPr>
              <a:t>Contain FEID # Federal employer identification number of the applicant or applicants   </a:t>
            </a:r>
          </a:p>
          <a:p>
            <a:pPr marL="171450" indent="-171450" algn="l">
              <a:lnSpc>
                <a:spcPct val="120000"/>
              </a:lnSpc>
              <a:spcBef>
                <a:spcPts val="1200"/>
              </a:spcBef>
              <a:buFont typeface="Arial" panose="020B0604020202020204" pitchFamily="34" charset="0"/>
              <a:buChar char="•"/>
              <a:defRPr/>
            </a:pPr>
            <a:endParaRPr lang="en-US" altLang="en-US" sz="1200" b="0" dirty="0">
              <a:solidFill>
                <a:schemeClr val="tx1"/>
              </a:solidFill>
              <a:latin typeface="Arial" panose="020B0604020202020204" pitchFamily="34" charset="0"/>
              <a:cs typeface="Arial" panose="020B0604020202020204" pitchFamily="34" charset="0"/>
            </a:endParaRPr>
          </a:p>
          <a:p>
            <a:pPr marL="171450" indent="-171450" algn="l">
              <a:lnSpc>
                <a:spcPct val="120000"/>
              </a:lnSpc>
              <a:spcBef>
                <a:spcPts val="1200"/>
              </a:spcBef>
              <a:buFont typeface="Arial" panose="020B0604020202020204" pitchFamily="34" charset="0"/>
              <a:buChar char="•"/>
              <a:defRPr/>
            </a:pPr>
            <a:r>
              <a:rPr lang="en-US" altLang="en-US" sz="1200" b="0" dirty="0">
                <a:solidFill>
                  <a:schemeClr val="tx1"/>
                </a:solidFill>
                <a:latin typeface="Arial" panose="020B0604020202020204" pitchFamily="34" charset="0"/>
                <a:cs typeface="Arial" panose="020B0604020202020204" pitchFamily="34" charset="0"/>
              </a:rPr>
              <a:t>Enclosed the Physical address and driving directions to the Project Site.</a:t>
            </a:r>
          </a:p>
          <a:p>
            <a:pPr marL="171450" indent="-171450" algn="l">
              <a:lnSpc>
                <a:spcPct val="120000"/>
              </a:lnSpc>
              <a:spcBef>
                <a:spcPts val="1200"/>
              </a:spcBef>
              <a:buFont typeface="Arial" panose="020B0604020202020204" pitchFamily="34" charset="0"/>
              <a:buChar char="•"/>
              <a:defRPr/>
            </a:pPr>
            <a:endParaRPr lang="en-US" altLang="en-US" sz="1200" b="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lang="en-US" altLang="en-US" sz="1000" b="0" dirty="0">
                <a:solidFill>
                  <a:schemeClr val="tx1"/>
                </a:solidFill>
                <a:latin typeface="Book Antiqua" panose="02040602050305030304" pitchFamily="18" charset="0"/>
                <a:cs typeface="Arial" panose="020B0604020202020204" pitchFamily="34" charset="0"/>
              </a:rPr>
              <a:t>Mailing address that matches address the </a:t>
            </a:r>
            <a:r>
              <a:rPr lang="en-US" altLang="en-US" sz="1000" b="1" dirty="0">
                <a:solidFill>
                  <a:schemeClr val="tx1"/>
                </a:solidFill>
                <a:latin typeface="Book Antiqua" panose="02040602050305030304" pitchFamily="18" charset="0"/>
                <a:cs typeface="Arial" panose="020B0604020202020204" pitchFamily="34" charset="0"/>
              </a:rPr>
              <a:t>active</a:t>
            </a:r>
            <a:r>
              <a:rPr lang="en-US" altLang="en-US" sz="1000" b="0" dirty="0">
                <a:solidFill>
                  <a:schemeClr val="tx1"/>
                </a:solidFill>
                <a:latin typeface="Book Antiqua" panose="02040602050305030304" pitchFamily="18" charset="0"/>
                <a:cs typeface="Arial" panose="020B0604020202020204" pitchFamily="34" charset="0"/>
              </a:rPr>
              <a:t> Applicant’s in My Florida Market Place account.</a:t>
            </a:r>
          </a:p>
          <a:p>
            <a:pPr marL="171450" marR="0" lvl="0" indent="-171450" algn="l"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endParaRPr lang="en-US" altLang="en-US" sz="1000" b="0" dirty="0">
              <a:solidFill>
                <a:schemeClr val="tx1"/>
              </a:solidFill>
              <a:latin typeface="Book Antiqua" panose="02040602050305030304" pitchFamily="18" charset="0"/>
              <a:cs typeface="Arial" panose="020B0604020202020204" pitchFamily="34" charset="0"/>
            </a:endParaRPr>
          </a:p>
          <a:p>
            <a:pPr marL="171450" indent="-171450" algn="l">
              <a:lnSpc>
                <a:spcPct val="120000"/>
              </a:lnSpc>
              <a:spcBef>
                <a:spcPts val="1200"/>
              </a:spcBef>
              <a:buFont typeface="Arial" panose="020B0604020202020204" pitchFamily="34" charset="0"/>
              <a:buChar char="•"/>
              <a:defRPr/>
            </a:pPr>
            <a:endParaRPr lang="en-US" altLang="en-US" sz="1000" b="0" dirty="0">
              <a:solidFill>
                <a:schemeClr val="tx1"/>
              </a:solidFill>
              <a:latin typeface="Book Antiqua" panose="02040602050305030304" pitchFamily="18" charset="0"/>
              <a:cs typeface="Arial" panose="020B0604020202020204" pitchFamily="34" charset="0"/>
            </a:endParaRPr>
          </a:p>
          <a:p>
            <a:pPr marL="171450" indent="-171450" algn="l">
              <a:lnSpc>
                <a:spcPct val="120000"/>
              </a:lnSpc>
              <a:spcBef>
                <a:spcPts val="1200"/>
              </a:spcBef>
              <a:buFont typeface="Arial" panose="020B0604020202020204" pitchFamily="34" charset="0"/>
              <a:buChar char="•"/>
              <a:defRPr/>
            </a:pPr>
            <a:r>
              <a:rPr lang="en-US" altLang="en-US" sz="1000" b="1" dirty="0">
                <a:solidFill>
                  <a:schemeClr val="tx1"/>
                </a:solidFill>
                <a:latin typeface="Book Antiqua" panose="02040602050305030304" pitchFamily="18" charset="0"/>
                <a:cs typeface="Arial" panose="020B0604020202020204" pitchFamily="34" charset="0"/>
              </a:rPr>
              <a:t>To submit the complete packet  please include:  </a:t>
            </a:r>
          </a:p>
          <a:p>
            <a:pPr marL="171450" indent="-171450" algn="l">
              <a:lnSpc>
                <a:spcPct val="120000"/>
              </a:lnSpc>
              <a:spcBef>
                <a:spcPts val="1200"/>
              </a:spcBef>
              <a:buFont typeface="Arial" panose="020B0604020202020204" pitchFamily="34" charset="0"/>
              <a:buChar char="•"/>
              <a:defRPr/>
            </a:pPr>
            <a:endParaRPr lang="en-US" altLang="en-US" sz="1000" b="0" dirty="0">
              <a:solidFill>
                <a:schemeClr val="tx1"/>
              </a:solidFill>
              <a:latin typeface="Book Antiqua" panose="02040602050305030304" pitchFamily="18" charset="0"/>
              <a:cs typeface="Arial" panose="020B0604020202020204" pitchFamily="34" charset="0"/>
            </a:endParaRPr>
          </a:p>
          <a:p>
            <a:pPr marL="342900" indent="-342900" algn="l">
              <a:lnSpc>
                <a:spcPct val="120000"/>
              </a:lnSpc>
              <a:spcBef>
                <a:spcPts val="1200"/>
              </a:spcBef>
              <a:buFont typeface="Arial" panose="020B0604020202020204" pitchFamily="34" charset="0"/>
              <a:buChar char="•"/>
              <a:defRPr/>
            </a:pPr>
            <a:r>
              <a:rPr lang="en-US" altLang="en-US" sz="1000" b="0" dirty="0">
                <a:solidFill>
                  <a:schemeClr val="tx1"/>
                </a:solidFill>
                <a:latin typeface="Book Antiqua" panose="02040602050305030304" pitchFamily="18" charset="0"/>
              </a:rPr>
              <a:t>One original &amp; 3 copies</a:t>
            </a:r>
          </a:p>
          <a:p>
            <a:pPr marL="342900" indent="-342900" algn="l">
              <a:lnSpc>
                <a:spcPct val="120000"/>
              </a:lnSpc>
              <a:spcBef>
                <a:spcPts val="1200"/>
              </a:spcBef>
              <a:buFont typeface="Arial" panose="020B0604020202020204" pitchFamily="34" charset="0"/>
              <a:buChar char="•"/>
              <a:defRPr/>
            </a:pPr>
            <a:endParaRPr lang="en-US" altLang="en-US" sz="1000" b="0" dirty="0">
              <a:solidFill>
                <a:schemeClr val="tx1"/>
              </a:solidFill>
              <a:latin typeface="Book Antiqua" panose="02040602050305030304" pitchFamily="18" charset="0"/>
            </a:endParaRPr>
          </a:p>
          <a:p>
            <a:pPr marL="342900" indent="-342900" algn="l">
              <a:lnSpc>
                <a:spcPct val="120000"/>
              </a:lnSpc>
              <a:spcBef>
                <a:spcPts val="1200"/>
              </a:spcBef>
              <a:buFont typeface="Arial" panose="020B0604020202020204" pitchFamily="34" charset="0"/>
              <a:buChar char="•"/>
              <a:defRPr/>
            </a:pPr>
            <a:r>
              <a:rPr lang="en-US" altLang="en-US" sz="1000" b="0" dirty="0">
                <a:solidFill>
                  <a:schemeClr val="tx1"/>
                </a:solidFill>
                <a:latin typeface="Book Antiqua" panose="02040602050305030304" pitchFamily="18" charset="0"/>
              </a:rPr>
              <a:t>Please use the Application Form SMWW-2</a:t>
            </a:r>
          </a:p>
          <a:p>
            <a:pPr marL="0" indent="0" algn="l">
              <a:lnSpc>
                <a:spcPct val="120000"/>
              </a:lnSpc>
              <a:spcBef>
                <a:spcPts val="1200"/>
              </a:spcBef>
              <a:buFont typeface="Arial" panose="020B0604020202020204" pitchFamily="34" charset="0"/>
              <a:buNone/>
              <a:defRPr/>
            </a:pPr>
            <a:r>
              <a:rPr lang="en-US" altLang="en-US" sz="1000" b="0" dirty="0">
                <a:solidFill>
                  <a:schemeClr val="tx1"/>
                </a:solidFill>
                <a:latin typeface="Book Antiqua" panose="02040602050305030304" pitchFamily="18" charset="0"/>
              </a:rPr>
              <a:t> </a:t>
            </a:r>
          </a:p>
          <a:p>
            <a:pPr marL="342900" indent="-342900" algn="l">
              <a:lnSpc>
                <a:spcPct val="120000"/>
              </a:lnSpc>
              <a:spcBef>
                <a:spcPts val="1200"/>
              </a:spcBef>
              <a:buFont typeface="Arial" panose="020B0604020202020204" pitchFamily="34" charset="0"/>
              <a:buChar char="•"/>
              <a:defRPr/>
            </a:pPr>
            <a:r>
              <a:rPr lang="en-US" altLang="en-US" sz="1000" b="0" dirty="0">
                <a:solidFill>
                  <a:schemeClr val="tx1"/>
                </a:solidFill>
                <a:latin typeface="Book Antiqua" panose="02040602050305030304" pitchFamily="18" charset="0"/>
              </a:rPr>
              <a:t>All requested exhibits and backup documents must be </a:t>
            </a:r>
            <a:r>
              <a:rPr lang="en-US" altLang="en-US" sz="1000" b="1" dirty="0">
                <a:latin typeface="Book Antiqua" panose="02040602050305030304" pitchFamily="18" charset="0"/>
              </a:rPr>
              <a:t>Tabbed and labeled as per the </a:t>
            </a:r>
          </a:p>
          <a:p>
            <a:pPr marL="342900" marR="0" lvl="0" indent="-342900" algn="l"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lang="en-US" altLang="en-US" sz="1000" b="1" dirty="0">
                <a:latin typeface="Book Antiqua" panose="02040602050305030304" pitchFamily="18" charset="0"/>
              </a:rPr>
              <a:t>Application and instruction Guide</a:t>
            </a:r>
          </a:p>
          <a:p>
            <a:pPr marL="342900" marR="0" lvl="0" indent="-342900" algn="l"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endParaRPr lang="en-US" sz="1000" b="1" u="sng" kern="1200" dirty="0">
              <a:solidFill>
                <a:schemeClr val="tx1"/>
              </a:solidFill>
              <a:effectLst/>
              <a:latin typeface="Book Antiqua" panose="02040602050305030304" pitchFamily="18" charset="0"/>
              <a:ea typeface="+mn-ea"/>
              <a:cs typeface="+mn-cs"/>
            </a:endParaRPr>
          </a:p>
          <a:p>
            <a:pPr marL="0" indent="0" algn="l">
              <a:lnSpc>
                <a:spcPct val="120000"/>
              </a:lnSpc>
              <a:spcBef>
                <a:spcPts val="1200"/>
              </a:spcBef>
              <a:buFont typeface="Arial" panose="020B0604020202020204" pitchFamily="34" charset="0"/>
              <a:buNone/>
              <a:defRPr/>
            </a:pPr>
            <a:endParaRPr lang="en-US" altLang="en-US" sz="1000" b="1" dirty="0">
              <a:latin typeface="Book Antiqua" panose="02040602050305030304" pitchFamily="18" charset="0"/>
            </a:endParaRPr>
          </a:p>
          <a:p>
            <a:pPr algn="l">
              <a:lnSpc>
                <a:spcPct val="120000"/>
              </a:lnSpc>
              <a:defRPr/>
            </a:pPr>
            <a:endParaRPr lang="en-US" altLang="en-US" sz="12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ACF350-82AE-4204-B09B-A7DFAED0117F}" type="slidenum">
              <a:rPr lang="en-US" smtClean="0"/>
              <a:t>7</a:t>
            </a:fld>
            <a:endParaRPr lang="en-US" dirty="0"/>
          </a:p>
        </p:txBody>
      </p:sp>
    </p:spTree>
    <p:extLst>
      <p:ext uri="{BB962C8B-B14F-4D97-AF65-F5344CB8AC3E}">
        <p14:creationId xmlns:p14="http://schemas.microsoft.com/office/powerpoint/2010/main" val="3421349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altLang="en-US" sz="1200" b="1" dirty="0">
                <a:solidFill>
                  <a:schemeClr val="tx2"/>
                </a:solidFill>
                <a:latin typeface="Arial" panose="020B0604020202020204" pitchFamily="34" charset="0"/>
                <a:cs typeface="Arial" panose="020B0604020202020204" pitchFamily="34" charset="0"/>
              </a:rPr>
              <a:t>If you have not download the application, please download or print now. </a:t>
            </a:r>
          </a:p>
          <a:p>
            <a:pPr marL="0" indent="0">
              <a:buNone/>
              <a:defRPr/>
            </a:pPr>
            <a:endParaRPr lang="en-US" altLang="en-US" sz="1200" b="1" dirty="0">
              <a:solidFill>
                <a:schemeClr val="tx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2"/>
                </a:solidFill>
                <a:latin typeface="Arial" panose="020B0604020202020204" pitchFamily="34" charset="0"/>
                <a:cs typeface="Arial" panose="020B0604020202020204" pitchFamily="34" charset="0"/>
              </a:rPr>
              <a:t>This portion of webinar will include  Page 1-5 </a:t>
            </a:r>
          </a:p>
          <a:p>
            <a:pPr marL="0" indent="0">
              <a:buNone/>
              <a:defRPr/>
            </a:pPr>
            <a:endParaRPr lang="en-US" altLang="en-US" sz="1200" b="1" dirty="0">
              <a:solidFill>
                <a:schemeClr val="tx2"/>
              </a:solidFill>
              <a:latin typeface="Arial" panose="020B0604020202020204" pitchFamily="34" charset="0"/>
              <a:cs typeface="Arial" panose="020B0604020202020204" pitchFamily="34" charset="0"/>
            </a:endParaRPr>
          </a:p>
          <a:p>
            <a:pPr marL="0" indent="0">
              <a:buFontTx/>
              <a:buNone/>
              <a:defRPr/>
            </a:pPr>
            <a:r>
              <a:rPr lang="en-US" altLang="en-US" sz="1200" b="1" dirty="0">
                <a:solidFill>
                  <a:schemeClr val="tx2"/>
                </a:solidFill>
                <a:latin typeface="Arial" panose="020B0604020202020204" pitchFamily="34" charset="0"/>
                <a:cs typeface="Arial" panose="020B0604020202020204" pitchFamily="34" charset="0"/>
              </a:rPr>
              <a:t>Please turn to the page 1 of the Program application for the General information and criteria </a:t>
            </a:r>
          </a:p>
          <a:p>
            <a:pPr marL="0" indent="0">
              <a:buFontTx/>
              <a:buNone/>
              <a:defRPr/>
            </a:pPr>
            <a:endParaRPr lang="en-US" altLang="en-US" sz="1200" b="1" dirty="0">
              <a:solidFill>
                <a:schemeClr val="tx2"/>
              </a:solidFill>
              <a:latin typeface="Arial" panose="020B0604020202020204" pitchFamily="34" charset="0"/>
              <a:cs typeface="Arial" panose="020B0604020202020204" pitchFamily="34" charset="0"/>
            </a:endParaRPr>
          </a:p>
          <a:p>
            <a:pPr marL="0" indent="0">
              <a:buFontTx/>
              <a:buNone/>
              <a:defRPr/>
            </a:pPr>
            <a:r>
              <a:rPr lang="en-US" altLang="en-US" sz="1200" b="1" dirty="0">
                <a:solidFill>
                  <a:schemeClr val="tx2"/>
                </a:solidFill>
                <a:latin typeface="Arial" panose="020B0604020202020204" pitchFamily="34" charset="0"/>
                <a:cs typeface="Arial" panose="020B0604020202020204" pitchFamily="34" charset="0"/>
              </a:rPr>
              <a:t> Beginning with the:</a:t>
            </a:r>
          </a:p>
          <a:p>
            <a:pPr marL="0" indent="0">
              <a:buFontTx/>
              <a:buNone/>
              <a:defRPr/>
            </a:pPr>
            <a:endParaRPr lang="en-US" altLang="en-US" sz="1200" b="1" dirty="0">
              <a:solidFill>
                <a:schemeClr val="tx2"/>
              </a:solidFill>
              <a:latin typeface="Arial" panose="020B0604020202020204" pitchFamily="34" charset="0"/>
              <a:cs typeface="Arial" panose="020B0604020202020204" pitchFamily="34" charset="0"/>
            </a:endParaRPr>
          </a:p>
          <a:p>
            <a:pPr marL="228600" indent="-228600">
              <a:buAutoNum type="arabicPeriod"/>
              <a:defRPr/>
            </a:pPr>
            <a:r>
              <a:rPr lang="en-US" altLang="en-US" sz="1200" b="1" dirty="0">
                <a:solidFill>
                  <a:schemeClr val="tx2"/>
                </a:solidFill>
                <a:latin typeface="Arial" panose="020B0604020202020204" pitchFamily="34" charset="0"/>
                <a:cs typeface="Arial" panose="020B0604020202020204" pitchFamily="34" charset="0"/>
              </a:rPr>
              <a:t>Project Name </a:t>
            </a:r>
            <a:endParaRPr lang="en-US" altLang="en-US" sz="1200" b="1" u="sng"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altLang="en-US" sz="1200" dirty="0">
                <a:solidFill>
                  <a:schemeClr val="tx2"/>
                </a:solidFill>
                <a:latin typeface="Arial" panose="020B0604020202020204" pitchFamily="34" charset="0"/>
                <a:cs typeface="Arial" panose="020B0604020202020204" pitchFamily="34" charset="0"/>
              </a:rPr>
              <a:t>Use descriptive Project Name.</a:t>
            </a:r>
          </a:p>
          <a:p>
            <a:pPr marL="0" indent="0">
              <a:buNone/>
              <a:defRPr/>
            </a:pPr>
            <a:endParaRPr lang="en-US" altLang="en-US" sz="1200" b="1" dirty="0">
              <a:solidFill>
                <a:schemeClr val="tx2"/>
              </a:solidFill>
              <a:latin typeface="Arial" panose="020B0604020202020204" pitchFamily="34" charset="0"/>
              <a:cs typeface="Arial" panose="020B0604020202020204" pitchFamily="34" charset="0"/>
            </a:endParaRPr>
          </a:p>
          <a:p>
            <a:pPr marL="228600" indent="-228600">
              <a:buAutoNum type="arabicPeriod" startAt="2"/>
              <a:defRPr/>
            </a:pPr>
            <a:r>
              <a:rPr lang="en-US" altLang="en-US" sz="1200" b="1" dirty="0">
                <a:solidFill>
                  <a:schemeClr val="tx2"/>
                </a:solidFill>
                <a:latin typeface="Arial" panose="020B0604020202020204" pitchFamily="34" charset="0"/>
                <a:cs typeface="Arial" panose="020B0604020202020204" pitchFamily="34" charset="0"/>
              </a:rPr>
              <a:t>Applicant Name </a:t>
            </a:r>
            <a:endParaRPr lang="en-US" altLang="en-US" sz="1200" b="1" u="sng"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altLang="en-US" sz="1200" dirty="0">
                <a:solidFill>
                  <a:schemeClr val="tx2"/>
                </a:solidFill>
                <a:latin typeface="Arial" panose="020B0604020202020204" pitchFamily="34" charset="0"/>
                <a:cs typeface="Arial" panose="020B0604020202020204" pitchFamily="34" charset="0"/>
              </a:rPr>
              <a:t>Name of Local Government or Non-profit Working Waterfronts Organization. If Non-profit Working Waterfronts Organization, provide information requested in Exhibits A, B1, and B2.</a:t>
            </a:r>
          </a:p>
          <a:p>
            <a:pPr marL="514350" indent="-514350">
              <a:buAutoNum type="arabicPeriod" startAt="3"/>
              <a:defRPr/>
            </a:pPr>
            <a:endParaRPr lang="en-US" altLang="en-US" sz="1200" b="1" dirty="0">
              <a:solidFill>
                <a:schemeClr val="tx2"/>
              </a:solidFill>
              <a:latin typeface="Arial" panose="020B0604020202020204" pitchFamily="34" charset="0"/>
              <a:cs typeface="Arial" panose="020B0604020202020204" pitchFamily="34" charset="0"/>
            </a:endParaRPr>
          </a:p>
          <a:p>
            <a:pPr marL="0" indent="0">
              <a:buNone/>
              <a:defRPr/>
            </a:pPr>
            <a:r>
              <a:rPr lang="en-US" altLang="en-US" sz="1200" b="1" dirty="0">
                <a:solidFill>
                  <a:schemeClr val="tx2"/>
                </a:solidFill>
                <a:latin typeface="Arial" panose="020B0604020202020204" pitchFamily="34" charset="0"/>
                <a:cs typeface="Arial" panose="020B0604020202020204" pitchFamily="34" charset="0"/>
              </a:rPr>
              <a:t>3.  Partnership Application</a:t>
            </a:r>
            <a:endParaRPr lang="en-US" altLang="en-US" sz="1200" dirty="0">
              <a:solidFill>
                <a:schemeClr val="tx2"/>
              </a:solidFill>
              <a:latin typeface="Arial" panose="020B0604020202020204" pitchFamily="34" charset="0"/>
              <a:cs typeface="Arial" panose="020B0604020202020204" pitchFamily="34" charset="0"/>
            </a:endParaRPr>
          </a:p>
          <a:p>
            <a:pPr marL="171450" indent="-171450">
              <a:spcBef>
                <a:spcPts val="1200"/>
              </a:spcBef>
              <a:buFont typeface="Arial" panose="020B0604020202020204" pitchFamily="34" charset="0"/>
              <a:buChar char="•"/>
              <a:defRPr/>
            </a:pPr>
            <a:r>
              <a:rPr lang="en-US" altLang="en-US" sz="1200" dirty="0">
                <a:solidFill>
                  <a:schemeClr val="tx2"/>
                </a:solidFill>
                <a:latin typeface="Arial" panose="020B0604020202020204" pitchFamily="34" charset="0"/>
                <a:cs typeface="Arial" panose="020B0604020202020204" pitchFamily="34" charset="0"/>
              </a:rPr>
              <a:t>If the application is a partnership application between a Local Government and a Non-profit Working Waterfronts Organization provide transmittal letter from partner.</a:t>
            </a:r>
          </a:p>
          <a:p>
            <a:pPr marL="171450" indent="-171450">
              <a:spcBef>
                <a:spcPts val="1200"/>
              </a:spcBef>
              <a:buFont typeface="Arial" panose="020B0604020202020204" pitchFamily="34" charset="0"/>
              <a:buChar char="•"/>
              <a:defRPr/>
            </a:pPr>
            <a:r>
              <a:rPr lang="en-US" altLang="en-US" sz="1200" dirty="0">
                <a:solidFill>
                  <a:schemeClr val="tx2"/>
                </a:solidFill>
                <a:latin typeface="Arial" panose="020B0604020202020204" pitchFamily="34" charset="0"/>
                <a:cs typeface="Arial" panose="020B0604020202020204" pitchFamily="34" charset="0"/>
              </a:rPr>
              <a:t>The Nonprofit Working Waterfronts Organization needs to provide the required information on Exhibits A, B1, and B2.</a:t>
            </a:r>
          </a:p>
          <a:p>
            <a:pPr>
              <a:defRPr/>
            </a:pPr>
            <a:endParaRPr lang="en-US" altLang="en-US" sz="1200" b="1" dirty="0">
              <a:latin typeface="Arial" panose="020B0604020202020204" pitchFamily="34" charset="0"/>
              <a:cs typeface="Arial" panose="020B0604020202020204" pitchFamily="34" charset="0"/>
            </a:endParaRPr>
          </a:p>
          <a:p>
            <a:pPr>
              <a:defRPr/>
            </a:pPr>
            <a:r>
              <a:rPr lang="en-US" altLang="en-US" sz="1200" b="1" dirty="0">
                <a:latin typeface="Arial" panose="020B0604020202020204" pitchFamily="34" charset="0"/>
                <a:cs typeface="Arial" panose="020B0604020202020204" pitchFamily="34" charset="0"/>
              </a:rPr>
              <a:t>4.  Key Contact Person</a:t>
            </a:r>
          </a:p>
          <a:p>
            <a:pPr marL="171450" indent="-171450">
              <a:spcBef>
                <a:spcPts val="1200"/>
              </a:spcBef>
              <a:buFont typeface="Arial" panose="020B0604020202020204" pitchFamily="34" charset="0"/>
              <a:buChar char="•"/>
              <a:defRPr/>
            </a:pPr>
            <a:r>
              <a:rPr lang="en-US" altLang="en-US" sz="1200" dirty="0">
                <a:latin typeface="Arial" panose="020B0604020202020204" pitchFamily="34" charset="0"/>
                <a:cs typeface="Arial" panose="020B0604020202020204" pitchFamily="34" charset="0"/>
              </a:rPr>
              <a:t>Required to be an employee of the Local Government or Representative of Non-profit Organization.</a:t>
            </a:r>
          </a:p>
          <a:p>
            <a:pPr marL="171450" indent="-171450">
              <a:spcBef>
                <a:spcPts val="1200"/>
              </a:spcBef>
              <a:buFont typeface="Arial" panose="020B0604020202020204" pitchFamily="34" charset="0"/>
              <a:buChar char="•"/>
              <a:defRPr/>
            </a:pPr>
            <a:r>
              <a:rPr lang="en-US" altLang="en-US" sz="1200" dirty="0">
                <a:latin typeface="Arial" panose="020B0604020202020204" pitchFamily="34" charset="0"/>
                <a:cs typeface="Arial" panose="020B0604020202020204" pitchFamily="34" charset="0"/>
              </a:rPr>
              <a:t>Identify only one key contact.</a:t>
            </a:r>
          </a:p>
          <a:p>
            <a:pPr marL="342900" indent="-342900">
              <a:lnSpc>
                <a:spcPct val="90000"/>
              </a:lnSpc>
              <a:buAutoNum type="arabicPeriod" startAt="5"/>
              <a:defRPr/>
            </a:pPr>
            <a:endParaRPr lang="en-US" altLang="en-US" sz="1200" b="1" dirty="0">
              <a:latin typeface="Arial" panose="020B0604020202020204" pitchFamily="34" charset="0"/>
              <a:cs typeface="Arial" panose="020B0604020202020204" pitchFamily="34" charset="0"/>
            </a:endParaRPr>
          </a:p>
          <a:p>
            <a:pPr marL="0" indent="0">
              <a:lnSpc>
                <a:spcPct val="90000"/>
              </a:lnSpc>
              <a:buFontTx/>
              <a:buNone/>
              <a:defRPr/>
            </a:pPr>
            <a:r>
              <a:rPr lang="en-US" altLang="en-US" sz="1200" b="1" dirty="0">
                <a:latin typeface="Arial" panose="020B0604020202020204" pitchFamily="34" charset="0"/>
                <a:cs typeface="Arial" panose="020B0604020202020204" pitchFamily="34" charset="0"/>
              </a:rPr>
              <a:t>Please turn to page #2 </a:t>
            </a:r>
          </a:p>
          <a:p>
            <a:pPr marL="342900" indent="-342900">
              <a:lnSpc>
                <a:spcPct val="90000"/>
              </a:lnSpc>
              <a:buAutoNum type="arabicPeriod" startAt="5"/>
              <a:defRPr/>
            </a:pPr>
            <a:endParaRPr lang="en-US" altLang="en-US" sz="1200" b="1" dirty="0">
              <a:latin typeface="Arial" panose="020B0604020202020204" pitchFamily="34" charset="0"/>
              <a:cs typeface="Arial" panose="020B0604020202020204" pitchFamily="34" charset="0"/>
            </a:endParaRPr>
          </a:p>
          <a:p>
            <a:pPr marL="0" indent="0">
              <a:lnSpc>
                <a:spcPct val="90000"/>
              </a:lnSpc>
              <a:buNone/>
              <a:defRPr/>
            </a:pPr>
            <a:r>
              <a:rPr lang="en-US" altLang="en-US" sz="1200" b="1" dirty="0">
                <a:latin typeface="Arial" panose="020B0604020202020204" pitchFamily="34" charset="0"/>
                <a:cs typeface="Arial" panose="020B0604020202020204" pitchFamily="34" charset="0"/>
              </a:rPr>
              <a:t>5. Project Site Location</a:t>
            </a:r>
          </a:p>
          <a:p>
            <a:pPr marL="171450" indent="-171450">
              <a:spcBef>
                <a:spcPts val="1200"/>
              </a:spcBef>
              <a:buSzPct val="100000"/>
              <a:buFont typeface="Arial" panose="020B0604020202020204" pitchFamily="34" charset="0"/>
              <a:buChar char="•"/>
              <a:defRPr/>
            </a:pPr>
            <a:r>
              <a:rPr lang="en-US" altLang="en-US" sz="1200" dirty="0">
                <a:latin typeface="Arial" panose="020B0604020202020204" pitchFamily="34" charset="0"/>
                <a:cs typeface="Arial" panose="020B0604020202020204" pitchFamily="34" charset="0"/>
              </a:rPr>
              <a:t>Provide the County,  Section, Township and Range to indicate where the Project acreage is located.  </a:t>
            </a:r>
          </a:p>
          <a:p>
            <a:pPr marL="171450" indent="-171450">
              <a:spcBef>
                <a:spcPts val="1200"/>
              </a:spcBef>
              <a:buSzPct val="100000"/>
              <a:buFont typeface="Arial" panose="020B0604020202020204" pitchFamily="34" charset="0"/>
              <a:buChar char="•"/>
              <a:defRPr/>
            </a:pPr>
            <a:r>
              <a:rPr lang="en-US" altLang="en-US" sz="1200" dirty="0">
                <a:latin typeface="Arial" panose="020B0604020202020204" pitchFamily="34" charset="0"/>
                <a:cs typeface="Arial" panose="020B0604020202020204" pitchFamily="34" charset="0"/>
              </a:rPr>
              <a:t>Include all directional designations (north, south, east or west).</a:t>
            </a:r>
          </a:p>
          <a:p>
            <a:pPr marL="342900" indent="-342900">
              <a:lnSpc>
                <a:spcPct val="90000"/>
              </a:lnSpc>
              <a:buAutoNum type="arabicPeriod" startAt="6"/>
              <a:defRPr/>
            </a:pPr>
            <a:endParaRPr lang="en-US" altLang="en-US" sz="1200" b="1" dirty="0">
              <a:latin typeface="Arial" panose="020B0604020202020204" pitchFamily="34" charset="0"/>
              <a:cs typeface="Arial" panose="020B0604020202020204" pitchFamily="34" charset="0"/>
            </a:endParaRPr>
          </a:p>
          <a:p>
            <a:pPr marL="342900" indent="-342900">
              <a:lnSpc>
                <a:spcPct val="90000"/>
              </a:lnSpc>
              <a:buAutoNum type="arabicPeriod" startAt="6"/>
              <a:defRPr/>
            </a:pPr>
            <a:r>
              <a:rPr lang="en-US" altLang="en-US" sz="1200" b="1" dirty="0">
                <a:latin typeface="Arial" panose="020B0604020202020204" pitchFamily="34" charset="0"/>
                <a:cs typeface="Arial" panose="020B0604020202020204" pitchFamily="34" charset="0"/>
              </a:rPr>
              <a:t>Total Project Acreage</a:t>
            </a:r>
          </a:p>
          <a:p>
            <a:pPr marL="0" indent="0">
              <a:lnSpc>
                <a:spcPct val="90000"/>
              </a:lnSpc>
              <a:buFontTx/>
              <a:buNone/>
              <a:defRPr/>
            </a:pPr>
            <a:r>
              <a:rPr lang="en-US" altLang="en-US" sz="1200" dirty="0">
                <a:latin typeface="Arial" panose="020B0604020202020204" pitchFamily="34" charset="0"/>
                <a:cs typeface="Arial" panose="020B0604020202020204" pitchFamily="34" charset="0"/>
              </a:rPr>
              <a:t>Indicate the approximate acreage of the Project Site</a:t>
            </a:r>
          </a:p>
          <a:p>
            <a:pPr marL="0" indent="0">
              <a:buNone/>
              <a:defRPr/>
            </a:pPr>
            <a:endParaRPr lang="en-US" altLang="en-US" sz="1200" b="1"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ACF350-82AE-4204-B09B-A7DFAED0117F}" type="slidenum">
              <a:rPr lang="en-US" smtClean="0"/>
              <a:t>8</a:t>
            </a:fld>
            <a:endParaRPr lang="en-US" dirty="0"/>
          </a:p>
        </p:txBody>
      </p:sp>
    </p:spTree>
    <p:extLst>
      <p:ext uri="{BB962C8B-B14F-4D97-AF65-F5344CB8AC3E}">
        <p14:creationId xmlns:p14="http://schemas.microsoft.com/office/powerpoint/2010/main" val="851473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panose="020B0604020202020204" pitchFamily="34" charset="0"/>
              <a:buChar char="•"/>
            </a:pPr>
            <a:r>
              <a:rPr lang="en-US" dirty="0"/>
              <a:t>For each Project selected, the Recipient will be required to enter into a Grant Agreement that obligates the recipient to certain terms and conditions, which must be met prior to receiving funding. </a:t>
            </a:r>
          </a:p>
          <a:p>
            <a:pPr marL="171450" indent="-171450">
              <a:spcAft>
                <a:spcPts val="1200"/>
              </a:spcAft>
              <a:buFont typeface="Arial" panose="020B0604020202020204" pitchFamily="34" charset="0"/>
              <a:buChar char="•"/>
            </a:pPr>
            <a:endParaRPr lang="en-US" dirty="0"/>
          </a:p>
          <a:p>
            <a:pPr marL="171450" indent="-171450">
              <a:spcAft>
                <a:spcPts val="1200"/>
              </a:spcAft>
              <a:buFont typeface="Arial" panose="020B0604020202020204" pitchFamily="34" charset="0"/>
              <a:buChar char="•"/>
            </a:pPr>
            <a:r>
              <a:rPr lang="en-US" dirty="0"/>
              <a:t>Once the Grant Agreement is executed by both parties, Trust staff begins the Acquisition process.</a:t>
            </a:r>
          </a:p>
          <a:p>
            <a:pPr marL="171450" indent="-171450">
              <a:spcAft>
                <a:spcPts val="1200"/>
              </a:spcAft>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Grant Agreement expires one year after execution. All terms and conditions must be met prior to closing.  </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spcAft>
                <a:spcPts val="1200"/>
              </a:spcAft>
              <a:buFont typeface="Arial" panose="020B0604020202020204" pitchFamily="34" charset="0"/>
              <a:buChar char="•"/>
            </a:pPr>
            <a:r>
              <a:rPr lang="en-US" dirty="0"/>
              <a:t>Concurrently, the Recipient will begin drafting the Management Plan for review and approval. FCT Staff will provide guidance for drafting the Management Plan, if the Project is funded. </a:t>
            </a:r>
          </a:p>
          <a:p>
            <a:pPr marL="171450" indent="-171450">
              <a:spcAft>
                <a:spcPts val="1200"/>
              </a:spcAft>
              <a:buFont typeface="Arial" panose="020B0604020202020204" pitchFamily="34" charset="0"/>
              <a:buChar char="•"/>
            </a:pPr>
            <a:endParaRPr lang="en-US" dirty="0"/>
          </a:p>
          <a:p>
            <a:pPr marL="171450" indent="-171450">
              <a:spcAft>
                <a:spcPts val="1200"/>
              </a:spcAft>
              <a:buFont typeface="Arial" panose="020B0604020202020204" pitchFamily="34" charset="0"/>
              <a:buChar char="•"/>
            </a:pPr>
            <a:r>
              <a:rPr lang="en-US" dirty="0"/>
              <a:t>The Project Plan is drafted after the Management Plan is approved and the Option Contract to Purchase is fully executed. </a:t>
            </a:r>
          </a:p>
          <a:p>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9</a:t>
            </a:fld>
            <a:endParaRPr lang="en-US" dirty="0"/>
          </a:p>
        </p:txBody>
      </p:sp>
    </p:spTree>
    <p:extLst>
      <p:ext uri="{BB962C8B-B14F-4D97-AF65-F5344CB8AC3E}">
        <p14:creationId xmlns:p14="http://schemas.microsoft.com/office/powerpoint/2010/main" val="2920599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4890"/>
            <a:ext cx="7772400" cy="547006"/>
          </a:xfrm>
        </p:spPr>
        <p:txBody>
          <a:bodyPr anchor="b">
            <a:normAutofit/>
          </a:bodyPr>
          <a:lstStyle>
            <a:lvl1pPr algn="ctr">
              <a:defRPr sz="2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2473779"/>
            <a:ext cx="6858000" cy="20247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97732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864859"/>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2090057"/>
            <a:ext cx="4629150" cy="377099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3465059"/>
            <a:ext cx="2949178" cy="24039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542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090057"/>
            <a:ext cx="7886700" cy="35677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6905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139043"/>
            <a:ext cx="1971675" cy="34943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39043"/>
            <a:ext cx="5800725" cy="34943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3507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80552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2915120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3447456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2828386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7250" y="155121"/>
            <a:ext cx="7659688" cy="1029379"/>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1547019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318848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161944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14551"/>
            <a:ext cx="7772400" cy="914400"/>
          </a:xfrm>
        </p:spPr>
        <p:txBody>
          <a:bodyPr anchor="b">
            <a:noAutofit/>
          </a:bodyPr>
          <a:lstStyle>
            <a:lvl1pPr algn="ctr">
              <a:defRPr sz="4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364286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96922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244473"/>
            <a:ext cx="7885112" cy="68625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1102179"/>
            <a:ext cx="4629150" cy="47588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102179"/>
            <a:ext cx="2949575"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475264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2659"/>
            <a:ext cx="7885112" cy="955221"/>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102179"/>
            <a:ext cx="4629150" cy="47588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102179"/>
            <a:ext cx="2949575"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3866658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06236" y="179615"/>
            <a:ext cx="7609114" cy="1012371"/>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2047990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8507"/>
            <a:ext cx="1971675" cy="5058456"/>
          </a:xfrm>
        </p:spPr>
        <p:txBody>
          <a:bodyPr vert="eaVert"/>
          <a:lstStyle>
            <a:lvl1pPr algn="l">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1118507"/>
            <a:ext cx="5762625" cy="50584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112298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763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9211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179863"/>
            <a:ext cx="3886200" cy="3997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79863"/>
            <a:ext cx="3886200" cy="3997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068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0"/>
            <a:ext cx="7886700" cy="8268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99616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90157"/>
            <a:ext cx="3868340" cy="3299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99616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90157"/>
            <a:ext cx="3887391" cy="3299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850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5563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77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51264"/>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2081893"/>
            <a:ext cx="4629150" cy="37791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3633106"/>
            <a:ext cx="2949178" cy="22358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34355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820"/>
            <a:ext cx="7886700" cy="7266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090057"/>
            <a:ext cx="7886700" cy="40869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1788868"/>
      </p:ext>
    </p:extLst>
  </p:cSld>
  <p:clrMap bg1="lt1" tx1="dk1" bg2="lt2" tx2="dk2" accent1="accent1" accent2="accent2" accent3="accent3" accent4="accent4" accent5="accent5" accent6="accent6" hlink="hlink" folHlink="folHlink"/>
  <p:sldLayoutIdLst>
    <p:sldLayoutId id="214748368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235" y="0"/>
            <a:ext cx="764060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495138"/>
            <a:ext cx="2057400" cy="365125"/>
          </a:xfrm>
          <a:prstGeom prst="rect">
            <a:avLst/>
          </a:prstGeom>
        </p:spPr>
        <p:txBody>
          <a:bodyPr vert="horz" lIns="91440" tIns="45720" rIns="91440" bIns="45720" rtlCol="0" anchor="ctr"/>
          <a:lstStyle>
            <a:lvl1pPr algn="l">
              <a:defRPr sz="1200" b="1">
                <a:solidFill>
                  <a:schemeClr val="bg1"/>
                </a:solidFill>
              </a:defRPr>
            </a:lvl1pPr>
          </a:lstStyle>
          <a:p>
            <a:endParaRPr lang="en-US" dirty="0"/>
          </a:p>
        </p:txBody>
      </p:sp>
      <p:sp>
        <p:nvSpPr>
          <p:cNvPr id="5" name="Footer Placeholder 4"/>
          <p:cNvSpPr>
            <a:spLocks noGrp="1"/>
          </p:cNvSpPr>
          <p:nvPr>
            <p:ph type="ftr" sz="quarter" idx="3"/>
          </p:nvPr>
        </p:nvSpPr>
        <p:spPr>
          <a:xfrm>
            <a:off x="3028950" y="6495138"/>
            <a:ext cx="3086100" cy="365125"/>
          </a:xfrm>
          <a:prstGeom prst="rect">
            <a:avLst/>
          </a:prstGeom>
        </p:spPr>
        <p:txBody>
          <a:bodyPr vert="horz" lIns="91440" tIns="45720" rIns="91440" bIns="45720" rtlCol="0" anchor="ctr"/>
          <a:lstStyle>
            <a:lvl1pPr algn="ctr">
              <a:defRPr sz="1200" b="1">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495138"/>
            <a:ext cx="2057400" cy="365125"/>
          </a:xfrm>
          <a:prstGeom prst="rect">
            <a:avLst/>
          </a:prstGeom>
        </p:spPr>
        <p:txBody>
          <a:bodyPr vert="horz" lIns="91440" tIns="45720" rIns="91440" bIns="45720" rtlCol="0" anchor="ctr"/>
          <a:lstStyle>
            <a:lvl1pPr algn="r">
              <a:defRPr sz="1200" b="1">
                <a:solidFill>
                  <a:schemeClr val="bg1"/>
                </a:solidFill>
              </a:defRPr>
            </a:lvl1pPr>
          </a:lstStyle>
          <a:p>
            <a:fld id="{77BC0C64-94FA-44B3-9573-88BE3BEAC041}" type="slidenum">
              <a:rPr lang="en-US" smtClean="0"/>
              <a:pPr/>
              <a:t>‹#›</a:t>
            </a:fld>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66470" y="77387"/>
            <a:ext cx="571528" cy="884638"/>
          </a:xfrm>
          <a:prstGeom prst="rect">
            <a:avLst/>
          </a:prstGeom>
        </p:spPr>
      </p:pic>
    </p:spTree>
    <p:extLst>
      <p:ext uri="{BB962C8B-B14F-4D97-AF65-F5344CB8AC3E}">
        <p14:creationId xmlns:p14="http://schemas.microsoft.com/office/powerpoint/2010/main" val="42747218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4closurefraud.org/2012/09/16/fair-game-a-condo-was-sold-until-it-wasn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hyperlink" Target="http://mrski-apecon-2008.wikispaces.com/Chapter+14+Firms+in+competitive+Markets+(Joon,+Scott,+and+Steve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floridadep.gov/lands/bureau-appraisal"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hyperlink" Target="http://spacewithapurpose.wikispaces.com/Wikis+Hom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hyperlink" Target="https://www.flickr.com/photos/landlearnnsw/301718220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hyperlink" Target="http://5-6americanhistory.wikispaces.com/Z910-1990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floridadep.gov/ooo/land-and-recreation-grants/content/florida-communities-trust-fct-home"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hyperlink" Target="http://ci5003sum11.wikispaces.com/WIKI+2+Middle+School+Plastics+Curriculum+" TargetMode="External"/><Relationship Id="rId5" Type="http://schemas.openxmlformats.org/officeDocument/2006/relationships/image" Target="../media/image22.gif"/><Relationship Id="rId4" Type="http://schemas.openxmlformats.org/officeDocument/2006/relationships/hyperlink" Target="https://en.wikipedia.org/wiki/File:Comprehensive_Land_Use_Plan_of_the_City_of_Manila.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hyperlink" Target="https://en.wikipedia.org/wiki/Portal:National_Register_of_Historic_Places" TargetMode="External"/><Relationship Id="rId5" Type="http://schemas.openxmlformats.org/officeDocument/2006/relationships/image" Target="../media/image24.JPG"/><Relationship Id="rId4" Type="http://schemas.openxmlformats.org/officeDocument/2006/relationships/hyperlink" Target="http://flickr.com/photos/mikebaird/4189256586"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floridadep.gov/ooo/land-and-recreation-grants/content/fct-parks-and-open-space-program-application-resources"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hyperlink" Target="http://mercymarlinskline-kator.wikispaces.com/6thHr+2011+Prison+Conditions" TargetMode="External"/><Relationship Id="rId5" Type="http://schemas.openxmlformats.org/officeDocument/2006/relationships/image" Target="../media/image27.jpg"/><Relationship Id="rId4" Type="http://schemas.openxmlformats.org/officeDocument/2006/relationships/hyperlink" Target="http://commons.wikimedia.org/wiki/File:Review.png"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8.jpg"/><Relationship Id="rId7" Type="http://schemas.openxmlformats.org/officeDocument/2006/relationships/hyperlink" Target="https://tylerslawson.wordpress.com/2013/12/07/yes-were-open/"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30.gif"/><Relationship Id="rId5" Type="http://schemas.openxmlformats.org/officeDocument/2006/relationships/image" Target="../media/image29.png"/><Relationship Id="rId4" Type="http://schemas.openxmlformats.org/officeDocument/2006/relationships/hyperlink" Target="http://poasmmht.wikispaces.com/6.+profit+and+loss+account" TargetMode="External"/><Relationship Id="rId9" Type="http://schemas.openxmlformats.org/officeDocument/2006/relationships/hyperlink" Target="http://sociologiadivertida.blogspot.com.ar/2012/05/leyes-para-escribir-un-buen-informe.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hyperlink" Target="http://lablog101.wordpress.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floridadep.gov/ooo/land-and-recreation-grants"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hyperlink" Target="mailto:Pamela.Lister@floridadep.gov" TargetMode="External"/><Relationship Id="rId3" Type="http://schemas.openxmlformats.org/officeDocument/2006/relationships/image" Target="../media/image33.jpeg"/><Relationship Id="rId7" Type="http://schemas.openxmlformats.org/officeDocument/2006/relationships/hyperlink" Target="mailto:Rita.Ventry@floridadep.gov"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hyperlink" Target="mailto:Linda.Reeves@floridadep.gov" TargetMode="External"/><Relationship Id="rId11" Type="http://schemas.openxmlformats.org/officeDocument/2006/relationships/hyperlink" Target="mailto:Lois.LaSeur@Floridadep.gov" TargetMode="External"/><Relationship Id="rId5" Type="http://schemas.openxmlformats.org/officeDocument/2006/relationships/hyperlink" Target="mailto:FloridaCommunitiesTrust@floridadep.gov" TargetMode="External"/><Relationship Id="rId10" Type="http://schemas.openxmlformats.org/officeDocument/2006/relationships/hyperlink" Target="mailto:Marjorie.Karter@floridadep.gov" TargetMode="External"/><Relationship Id="rId4" Type="http://schemas.openxmlformats.org/officeDocument/2006/relationships/hyperlink" Target="http://nbjenglish.wikispaces.com/On+the+Record+Defining+Self" TargetMode="External"/><Relationship Id="rId9" Type="http://schemas.openxmlformats.org/officeDocument/2006/relationships/hyperlink" Target="mailto:Bill.Bibby@floridadep.gov"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hyperlink" Target="https://floridadep.gov/ooo/land-and-recreation-grants/content/florida-communities-trust-fct-hom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gif&amp;ehk=9coYkwLMPRdgyFOcXBMHFQ&amp;r=0&amp;pid=OfficeInsert"/><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www.lalibretademou.es/blog-del-real-madrid/atletico-de-madrid-vs-real-madrid-por-fin-un-derby-interesan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84561"/>
            <a:ext cx="7772400" cy="2276474"/>
          </a:xfrm>
        </p:spPr>
        <p:txBody>
          <a:bodyPr/>
          <a:lstStyle/>
          <a:p>
            <a:pPr>
              <a:spcBef>
                <a:spcPts val="1200"/>
              </a:spcBef>
              <a:spcAft>
                <a:spcPts val="1200"/>
              </a:spcAft>
            </a:pPr>
            <a:r>
              <a:rPr lang="en-US" sz="3600" dirty="0">
                <a:solidFill>
                  <a:srgbClr val="000000"/>
                </a:solidFill>
              </a:rPr>
              <a:t>Florida Communities Trust</a:t>
            </a:r>
            <a:br>
              <a:rPr lang="en-US" sz="3600" dirty="0">
                <a:solidFill>
                  <a:srgbClr val="000000"/>
                </a:solidFill>
              </a:rPr>
            </a:br>
            <a:r>
              <a:rPr lang="en-US" altLang="en-US" sz="3600" dirty="0">
                <a:solidFill>
                  <a:srgbClr val="000000"/>
                </a:solidFill>
              </a:rPr>
              <a:t>Stan Mayfield Working Waterfronts</a:t>
            </a:r>
            <a:br>
              <a:rPr lang="en-US" altLang="en-US" sz="2000" u="sng" dirty="0">
                <a:solidFill>
                  <a:srgbClr val="000000"/>
                </a:solidFill>
              </a:rPr>
            </a:br>
            <a:br>
              <a:rPr lang="en-US" altLang="en-US" sz="2000" u="sng" dirty="0">
                <a:solidFill>
                  <a:srgbClr val="000000"/>
                </a:solidFill>
              </a:rPr>
            </a:br>
            <a:r>
              <a:rPr lang="en-US" altLang="en-US" sz="3600" dirty="0">
                <a:solidFill>
                  <a:srgbClr val="000000"/>
                </a:solidFill>
              </a:rPr>
              <a:t>2018 Application Training Webinar</a:t>
            </a:r>
            <a:endParaRPr lang="en-US" sz="3600" dirty="0"/>
          </a:p>
        </p:txBody>
      </p:sp>
    </p:spTree>
    <p:extLst>
      <p:ext uri="{BB962C8B-B14F-4D97-AF65-F5344CB8AC3E}">
        <p14:creationId xmlns:p14="http://schemas.microsoft.com/office/powerpoint/2010/main" val="332179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1BA2-E8F3-45E2-ABAE-63DE3142DC7D}"/>
              </a:ext>
            </a:extLst>
          </p:cNvPr>
          <p:cNvSpPr>
            <a:spLocks noGrp="1"/>
          </p:cNvSpPr>
          <p:nvPr>
            <p:ph type="title"/>
          </p:nvPr>
        </p:nvSpPr>
        <p:spPr>
          <a:xfrm>
            <a:off x="906235" y="1"/>
            <a:ext cx="7640605" cy="1085850"/>
          </a:xfrm>
        </p:spPr>
        <p:txBody>
          <a:bodyPr/>
          <a:lstStyle/>
          <a:p>
            <a:r>
              <a:rPr lang="en-US" dirty="0">
                <a:latin typeface="ZapfHumnst BT"/>
              </a:rPr>
              <a:t>Acquisition </a:t>
            </a:r>
          </a:p>
        </p:txBody>
      </p:sp>
      <p:sp>
        <p:nvSpPr>
          <p:cNvPr id="3" name="Content Placeholder 2">
            <a:extLst>
              <a:ext uri="{FF2B5EF4-FFF2-40B4-BE49-F238E27FC236}">
                <a16:creationId xmlns:a16="http://schemas.microsoft.com/office/drawing/2014/main" id="{539E1961-DBB9-416F-BB57-0148BFEDDC3B}"/>
              </a:ext>
            </a:extLst>
          </p:cNvPr>
          <p:cNvSpPr>
            <a:spLocks noGrp="1"/>
          </p:cNvSpPr>
          <p:nvPr>
            <p:ph idx="1"/>
          </p:nvPr>
        </p:nvSpPr>
        <p:spPr>
          <a:xfrm>
            <a:off x="628650" y="1825625"/>
            <a:ext cx="5829300" cy="2949575"/>
          </a:xfrm>
        </p:spPr>
        <p:txBody>
          <a:bodyPr/>
          <a:lstStyle/>
          <a:p>
            <a:r>
              <a:rPr lang="en-US" dirty="0">
                <a:latin typeface="Arial" panose="020B0604020202020204" pitchFamily="34" charset="0"/>
                <a:cs typeface="Arial" panose="020B0604020202020204" pitchFamily="34" charset="0"/>
              </a:rPr>
              <a:t>Rule Chapter 62-821, F.A.C.</a:t>
            </a:r>
          </a:p>
          <a:p>
            <a:endParaRPr lang="en-US" sz="11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Joint Acquisition</a:t>
            </a:r>
          </a:p>
          <a:p>
            <a:endParaRPr lang="en-US" sz="1100" dirty="0">
              <a:latin typeface="Arial" panose="020B0604020202020204" pitchFamily="34" charset="0"/>
              <a:cs typeface="Arial" panose="020B0604020202020204" pitchFamily="34" charset="0"/>
            </a:endParaRPr>
          </a:p>
          <a:p>
            <a:r>
              <a:rPr lang="en-US" altLang="en-US" dirty="0">
                <a:solidFill>
                  <a:srgbClr val="000000"/>
                </a:solidFill>
                <a:latin typeface="Arial" panose="020B0604020202020204" pitchFamily="34" charset="0"/>
                <a:cs typeface="Arial" panose="020B0604020202020204" pitchFamily="34" charset="0"/>
              </a:rPr>
              <a:t>FCT staff will coordinate with grant recipient during the acquisition process</a:t>
            </a:r>
          </a:p>
          <a:p>
            <a:endParaRPr lang="en-US" dirty="0"/>
          </a:p>
        </p:txBody>
      </p:sp>
      <p:sp>
        <p:nvSpPr>
          <p:cNvPr id="4" name="Slide Number Placeholder 3">
            <a:extLst>
              <a:ext uri="{FF2B5EF4-FFF2-40B4-BE49-F238E27FC236}">
                <a16:creationId xmlns:a16="http://schemas.microsoft.com/office/drawing/2014/main" id="{CAAD3E62-CEB0-4763-8745-E75880C06472}"/>
              </a:ext>
            </a:extLst>
          </p:cNvPr>
          <p:cNvSpPr>
            <a:spLocks noGrp="1"/>
          </p:cNvSpPr>
          <p:nvPr>
            <p:ph type="sldNum" sz="quarter" idx="12"/>
          </p:nvPr>
        </p:nvSpPr>
        <p:spPr/>
        <p:txBody>
          <a:bodyPr/>
          <a:lstStyle/>
          <a:p>
            <a:fld id="{77BC0C64-94FA-44B3-9573-88BE3BEAC041}" type="slidenum">
              <a:rPr lang="en-US" smtClean="0"/>
              <a:t>10</a:t>
            </a:fld>
            <a:endParaRPr lang="en-US" dirty="0"/>
          </a:p>
        </p:txBody>
      </p:sp>
      <p:pic>
        <p:nvPicPr>
          <p:cNvPr id="6" name="Picture 5" descr="A close up of a for sale sign&#10;&#10;">
            <a:extLst>
              <a:ext uri="{FF2B5EF4-FFF2-40B4-BE49-F238E27FC236}">
                <a16:creationId xmlns:a16="http://schemas.microsoft.com/office/drawing/2014/main" id="{300C08B4-2463-4401-AE4F-0F46EF3BA0A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902" t="11531" r="31268" b="9220"/>
          <a:stretch/>
        </p:blipFill>
        <p:spPr>
          <a:xfrm>
            <a:off x="5965333" y="1404026"/>
            <a:ext cx="2550017" cy="2717443"/>
          </a:xfrm>
          <a:prstGeom prst="rect">
            <a:avLst/>
          </a:prstGeom>
        </p:spPr>
      </p:pic>
    </p:spTree>
    <p:extLst>
      <p:ext uri="{BB962C8B-B14F-4D97-AF65-F5344CB8AC3E}">
        <p14:creationId xmlns:p14="http://schemas.microsoft.com/office/powerpoint/2010/main" val="3613235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treet sign on a pole&#10;">
            <a:extLst>
              <a:ext uri="{FF2B5EF4-FFF2-40B4-BE49-F238E27FC236}">
                <a16:creationId xmlns:a16="http://schemas.microsoft.com/office/drawing/2014/main" id="{CB6C3E41-0B64-4AF3-942C-C277C9EEB54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57951" y="1071879"/>
            <a:ext cx="2686050" cy="2074661"/>
          </a:xfrm>
          <a:prstGeom prst="rect">
            <a:avLst/>
          </a:prstGeom>
        </p:spPr>
      </p:pic>
      <p:sp>
        <p:nvSpPr>
          <p:cNvPr id="2" name="Title 1"/>
          <p:cNvSpPr>
            <a:spLocks noGrp="1"/>
          </p:cNvSpPr>
          <p:nvPr>
            <p:ph type="title"/>
          </p:nvPr>
        </p:nvSpPr>
        <p:spPr>
          <a:xfrm>
            <a:off x="0" y="0"/>
            <a:ext cx="9144000" cy="1071879"/>
          </a:xfrm>
        </p:spPr>
        <p:txBody>
          <a:bodyPr/>
          <a:lstStyle/>
          <a:p>
            <a:r>
              <a:rPr lang="en-US" dirty="0">
                <a:latin typeface="ZapfHumnst BT"/>
              </a:rPr>
              <a:t>Acquisition Guidance</a:t>
            </a:r>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11</a:t>
            </a:fld>
            <a:endParaRPr lang="en-US" dirty="0"/>
          </a:p>
        </p:txBody>
      </p:sp>
      <p:sp>
        <p:nvSpPr>
          <p:cNvPr id="9" name="Rectangle 8"/>
          <p:cNvSpPr/>
          <p:nvPr/>
        </p:nvSpPr>
        <p:spPr>
          <a:xfrm>
            <a:off x="-308780" y="2384629"/>
            <a:ext cx="8286750" cy="2616101"/>
          </a:xfrm>
          <a:prstGeom prst="rect">
            <a:avLst/>
          </a:prstGeom>
        </p:spPr>
        <p:txBody>
          <a:bodyPr wrap="square">
            <a:spAutoFit/>
          </a:bodyPr>
          <a:lstStyle/>
          <a:p>
            <a:pPr marL="1257300" lvl="2"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Voluntarily Negotiated Transactions</a:t>
            </a:r>
          </a:p>
          <a:p>
            <a:pPr marL="1257300" lvl="2"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Subject to terms and conditions imposed by the use of Florida Forever Funds</a:t>
            </a:r>
            <a:endParaRPr lang="en-US" sz="2400" i="1" dirty="0">
              <a:latin typeface="Arial" panose="020B0604020202020204" pitchFamily="34" charset="0"/>
              <a:cs typeface="Arial" panose="020B0604020202020204" pitchFamily="34" charset="0"/>
            </a:endParaRPr>
          </a:p>
          <a:p>
            <a:pPr marL="1257300" lvl="2"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Designate a key contact</a:t>
            </a:r>
          </a:p>
          <a:p>
            <a:pPr marL="1257300" lvl="2"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No pending criminal, civil or regulatory violations</a:t>
            </a:r>
          </a:p>
          <a:p>
            <a:pPr marL="1257300" lvl="2"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Reasonable Assurance</a:t>
            </a:r>
          </a:p>
        </p:txBody>
      </p:sp>
    </p:spTree>
    <p:extLst>
      <p:ext uri="{BB962C8B-B14F-4D97-AF65-F5344CB8AC3E}">
        <p14:creationId xmlns:p14="http://schemas.microsoft.com/office/powerpoint/2010/main" val="145224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6438"/>
          </a:xfrm>
        </p:spPr>
        <p:txBody>
          <a:bodyPr>
            <a:normAutofit/>
          </a:bodyPr>
          <a:lstStyle/>
          <a:p>
            <a:r>
              <a:rPr lang="en-US" sz="3600" dirty="0">
                <a:latin typeface="ZapfHumnst BT"/>
              </a:rPr>
              <a:t>Acquisition Due Diligence/Process</a:t>
            </a:r>
          </a:p>
        </p:txBody>
      </p:sp>
      <p:sp>
        <p:nvSpPr>
          <p:cNvPr id="6" name="Slide Number Placeholder 5"/>
          <p:cNvSpPr>
            <a:spLocks noGrp="1"/>
          </p:cNvSpPr>
          <p:nvPr>
            <p:ph type="sldNum" sz="quarter" idx="12"/>
          </p:nvPr>
        </p:nvSpPr>
        <p:spPr/>
        <p:txBody>
          <a:bodyPr/>
          <a:lstStyle/>
          <a:p>
            <a:fld id="{77BC0C64-94FA-44B3-9573-88BE3BEAC041}" type="slidenum">
              <a:rPr lang="en-US" smtClean="0"/>
              <a:t>12</a:t>
            </a:fld>
            <a:endParaRPr lang="en-US" dirty="0"/>
          </a:p>
        </p:txBody>
      </p:sp>
      <p:sp>
        <p:nvSpPr>
          <p:cNvPr id="9" name="Rectangle 8"/>
          <p:cNvSpPr/>
          <p:nvPr/>
        </p:nvSpPr>
        <p:spPr>
          <a:xfrm>
            <a:off x="304693" y="1713195"/>
            <a:ext cx="8534614" cy="2693045"/>
          </a:xfrm>
          <a:prstGeom prst="rect">
            <a:avLst/>
          </a:prstGeom>
        </p:spPr>
        <p:txBody>
          <a:bodyPr wrap="square">
            <a:spAutoFit/>
          </a:bodyPr>
          <a:lstStyle/>
          <a:p>
            <a:pPr marL="1257300" lvl="2"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Title Commitment and Policy</a:t>
            </a:r>
          </a:p>
          <a:p>
            <a:pPr marL="1257300" lvl="2"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Appraisal(s)</a:t>
            </a:r>
          </a:p>
          <a:p>
            <a:pPr marL="1714500" lvl="3" indent="-342900">
              <a:spcAft>
                <a:spcPts val="600"/>
              </a:spcAft>
              <a:buFont typeface="Arial" panose="020B0604020202020204" pitchFamily="34" charset="0"/>
              <a:buChar char="•"/>
            </a:pPr>
            <a:r>
              <a:rPr lang="en-US" sz="2400" dirty="0">
                <a:hlinkClick r:id="rId3"/>
              </a:rPr>
              <a:t>https://floridadep.gov/lands/bureau-appraisal</a:t>
            </a:r>
            <a:endParaRPr lang="en-US" sz="2400" dirty="0"/>
          </a:p>
          <a:p>
            <a:pPr marL="1257300" lvl="2"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Certified Survey</a:t>
            </a:r>
          </a:p>
          <a:p>
            <a:pPr marL="1257300" lvl="2"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Phase I ESA</a:t>
            </a:r>
          </a:p>
          <a:p>
            <a:pPr marL="1714500" lvl="3"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ASTM Practice E1527</a:t>
            </a:r>
          </a:p>
        </p:txBody>
      </p:sp>
      <p:pic>
        <p:nvPicPr>
          <p:cNvPr id="5" name="Picture 4" descr="BS00688_">
            <a:extLst>
              <a:ext uri="{FF2B5EF4-FFF2-40B4-BE49-F238E27FC236}">
                <a16:creationId xmlns:a16="http://schemas.microsoft.com/office/drawing/2014/main" id="{7EA66081-ACDF-40E9-966A-7D88D56F02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32" y="3938875"/>
            <a:ext cx="2378118" cy="245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73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DC00-ADE6-4364-8D13-138676675C50}"/>
              </a:ext>
            </a:extLst>
          </p:cNvPr>
          <p:cNvSpPr>
            <a:spLocks noGrp="1"/>
          </p:cNvSpPr>
          <p:nvPr>
            <p:ph type="title"/>
          </p:nvPr>
        </p:nvSpPr>
        <p:spPr>
          <a:xfrm>
            <a:off x="906235" y="0"/>
            <a:ext cx="7640605" cy="1014413"/>
          </a:xfrm>
        </p:spPr>
        <p:txBody>
          <a:bodyPr/>
          <a:lstStyle/>
          <a:p>
            <a:r>
              <a:rPr lang="en-US" dirty="0">
                <a:latin typeface="ZapfHumnst BT"/>
              </a:rPr>
              <a:t>Acquisition Process</a:t>
            </a:r>
            <a:endParaRPr lang="en-US" dirty="0"/>
          </a:p>
        </p:txBody>
      </p:sp>
      <p:sp>
        <p:nvSpPr>
          <p:cNvPr id="3" name="Content Placeholder 2">
            <a:extLst>
              <a:ext uri="{FF2B5EF4-FFF2-40B4-BE49-F238E27FC236}">
                <a16:creationId xmlns:a16="http://schemas.microsoft.com/office/drawing/2014/main" id="{79098F83-B592-4213-8BEE-820FA6C16586}"/>
              </a:ext>
            </a:extLst>
          </p:cNvPr>
          <p:cNvSpPr>
            <a:spLocks noGrp="1"/>
          </p:cNvSpPr>
          <p:nvPr>
            <p:ph idx="1"/>
          </p:nvPr>
        </p:nvSpPr>
        <p:spPr>
          <a:xfrm>
            <a:off x="4134118" y="2403542"/>
            <a:ext cx="4381232" cy="2050916"/>
          </a:xfrm>
        </p:spPr>
        <p:txBody>
          <a:bodyPr/>
          <a:lstStyle/>
          <a:p>
            <a:r>
              <a:rPr lang="en-US" dirty="0"/>
              <a:t>Negotiations are based on approved appraisals</a:t>
            </a:r>
          </a:p>
          <a:p>
            <a:r>
              <a:rPr lang="en-US" dirty="0"/>
              <a:t>Option Contracts</a:t>
            </a:r>
          </a:p>
          <a:p>
            <a:r>
              <a:rPr lang="en-US" dirty="0"/>
              <a:t>120 days to close</a:t>
            </a:r>
          </a:p>
        </p:txBody>
      </p:sp>
      <p:sp>
        <p:nvSpPr>
          <p:cNvPr id="4" name="Slide Number Placeholder 3">
            <a:extLst>
              <a:ext uri="{FF2B5EF4-FFF2-40B4-BE49-F238E27FC236}">
                <a16:creationId xmlns:a16="http://schemas.microsoft.com/office/drawing/2014/main" id="{7AEDDD7E-5B78-4299-912B-72ECAB8682C8}"/>
              </a:ext>
            </a:extLst>
          </p:cNvPr>
          <p:cNvSpPr>
            <a:spLocks noGrp="1"/>
          </p:cNvSpPr>
          <p:nvPr>
            <p:ph type="sldNum" sz="quarter" idx="12"/>
          </p:nvPr>
        </p:nvSpPr>
        <p:spPr/>
        <p:txBody>
          <a:bodyPr/>
          <a:lstStyle/>
          <a:p>
            <a:fld id="{77BC0C64-94FA-44B3-9573-88BE3BEAC041}" type="slidenum">
              <a:rPr lang="en-US" smtClean="0"/>
              <a:t>13</a:t>
            </a:fld>
            <a:endParaRPr lang="en-US" dirty="0"/>
          </a:p>
        </p:txBody>
      </p:sp>
      <p:pic>
        <p:nvPicPr>
          <p:cNvPr id="6" name="Picture 5" descr="Contract">
            <a:extLst>
              <a:ext uri="{FF2B5EF4-FFF2-40B4-BE49-F238E27FC236}">
                <a16:creationId xmlns:a16="http://schemas.microsoft.com/office/drawing/2014/main" id="{F515E374-C37B-47B8-831F-0D1109BC35D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8650" y="2094242"/>
            <a:ext cx="3082232" cy="2669516"/>
          </a:xfrm>
          <a:prstGeom prst="rect">
            <a:avLst/>
          </a:prstGeom>
        </p:spPr>
      </p:pic>
    </p:spTree>
    <p:extLst>
      <p:ext uri="{BB962C8B-B14F-4D97-AF65-F5344CB8AC3E}">
        <p14:creationId xmlns:p14="http://schemas.microsoft.com/office/powerpoint/2010/main" val="3609265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02"/>
            <a:ext cx="9144000" cy="927351"/>
          </a:xfrm>
        </p:spPr>
        <p:txBody>
          <a:bodyPr>
            <a:normAutofit/>
          </a:bodyPr>
          <a:lstStyle/>
          <a:p>
            <a:r>
              <a:rPr lang="en-US" sz="3600" dirty="0">
                <a:latin typeface="ZapfHumnst BT"/>
              </a:rPr>
              <a:t>Project Summary</a:t>
            </a:r>
          </a:p>
        </p:txBody>
      </p:sp>
      <p:sp>
        <p:nvSpPr>
          <p:cNvPr id="6" name="Slide Number Placeholder 5"/>
          <p:cNvSpPr>
            <a:spLocks noGrp="1"/>
          </p:cNvSpPr>
          <p:nvPr>
            <p:ph type="sldNum" sz="quarter" idx="12"/>
          </p:nvPr>
        </p:nvSpPr>
        <p:spPr/>
        <p:txBody>
          <a:bodyPr/>
          <a:lstStyle/>
          <a:p>
            <a:fld id="{77BC0C64-94FA-44B3-9573-88BE3BEAC041}" type="slidenum">
              <a:rPr lang="en-US" smtClean="0"/>
              <a:t>14</a:t>
            </a:fld>
            <a:endParaRPr lang="en-US" dirty="0"/>
          </a:p>
        </p:txBody>
      </p:sp>
      <p:sp>
        <p:nvSpPr>
          <p:cNvPr id="9" name="Rectangle 8"/>
          <p:cNvSpPr/>
          <p:nvPr/>
        </p:nvSpPr>
        <p:spPr>
          <a:xfrm>
            <a:off x="180868" y="1313815"/>
            <a:ext cx="8642088" cy="4585871"/>
          </a:xfrm>
          <a:prstGeom prst="rect">
            <a:avLst/>
          </a:prstGeom>
        </p:spPr>
        <p:txBody>
          <a:bodyPr wrap="square">
            <a:spAutoFit/>
          </a:bodyPr>
          <a:lstStyle/>
          <a:p>
            <a:pPr marL="342900" indent="-342900">
              <a:spcBef>
                <a:spcPts val="1200"/>
              </a:spcBef>
              <a:buFont typeface="Arial" panose="020B0604020202020204" pitchFamily="34" charset="0"/>
              <a:buChar char="•"/>
              <a:defRPr/>
            </a:pPr>
            <a:r>
              <a:rPr lang="en-US" altLang="en-US" sz="2400" dirty="0">
                <a:latin typeface="Arial" panose="020B0604020202020204" pitchFamily="34" charset="0"/>
              </a:rPr>
              <a:t>Solely for public use projects</a:t>
            </a:r>
          </a:p>
          <a:p>
            <a:pPr marL="800100" lvl="1" indent="-342900">
              <a:spcBef>
                <a:spcPts val="1200"/>
              </a:spcBef>
              <a:buFont typeface="Arial" panose="020B0604020202020204" pitchFamily="34" charset="0"/>
              <a:buChar char="•"/>
              <a:defRPr/>
            </a:pPr>
            <a:r>
              <a:rPr lang="en-US" altLang="en-US" sz="2000" dirty="0">
                <a:latin typeface="Arial" panose="020B0604020202020204" pitchFamily="34" charset="0"/>
              </a:rPr>
              <a:t>Maritime Museum</a:t>
            </a:r>
          </a:p>
          <a:p>
            <a:pPr marL="800100" lvl="1" indent="-342900">
              <a:spcBef>
                <a:spcPts val="1200"/>
              </a:spcBef>
              <a:buFont typeface="Arial" panose="020B0604020202020204" pitchFamily="34" charset="0"/>
              <a:buChar char="•"/>
              <a:defRPr/>
            </a:pPr>
            <a:r>
              <a:rPr lang="en-US" altLang="en-US" sz="2000" dirty="0">
                <a:latin typeface="Arial" panose="020B0604020202020204" pitchFamily="34" charset="0"/>
              </a:rPr>
              <a:t>Educational Venue</a:t>
            </a:r>
          </a:p>
          <a:p>
            <a:pPr marL="800100" lvl="1" indent="-342900">
              <a:spcBef>
                <a:spcPts val="1200"/>
              </a:spcBef>
              <a:buFont typeface="Arial" panose="020B0604020202020204" pitchFamily="34" charset="0"/>
              <a:buChar char="•"/>
              <a:defRPr/>
            </a:pPr>
            <a:r>
              <a:rPr lang="en-US" altLang="en-US" sz="2000" dirty="0">
                <a:latin typeface="Arial" panose="020B0604020202020204" pitchFamily="34" charset="0"/>
              </a:rPr>
              <a:t>Civic Event Area</a:t>
            </a:r>
          </a:p>
          <a:p>
            <a:pPr marL="342900" indent="-342900">
              <a:spcBef>
                <a:spcPts val="1200"/>
              </a:spcBef>
              <a:buFont typeface="Arial" panose="020B0604020202020204" pitchFamily="34" charset="0"/>
              <a:buChar char="•"/>
              <a:defRPr/>
            </a:pPr>
            <a:r>
              <a:rPr lang="en-US" altLang="en-US" sz="2400" dirty="0">
                <a:latin typeface="Arial" panose="020B0604020202020204" pitchFamily="34" charset="0"/>
              </a:rPr>
              <a:t>Educate the public about the heritage of Florida’s Working Waterfronts</a:t>
            </a:r>
          </a:p>
          <a:p>
            <a:pPr marL="800100" lvl="1" indent="-342900">
              <a:spcBef>
                <a:spcPts val="1200"/>
              </a:spcBef>
              <a:buFont typeface="Arial" panose="020B0604020202020204" pitchFamily="34" charset="0"/>
              <a:buChar char="•"/>
              <a:defRPr/>
            </a:pPr>
            <a:r>
              <a:rPr lang="en-US" altLang="en-US" sz="2000" dirty="0">
                <a:latin typeface="Arial" panose="020B0604020202020204" pitchFamily="34" charset="0"/>
              </a:rPr>
              <a:t>Purpose</a:t>
            </a:r>
          </a:p>
          <a:p>
            <a:pPr marL="800100" lvl="1" indent="-342900">
              <a:spcBef>
                <a:spcPts val="1200"/>
              </a:spcBef>
              <a:buFont typeface="Arial" panose="020B0604020202020204" pitchFamily="34" charset="0"/>
              <a:buChar char="•"/>
              <a:defRPr/>
            </a:pPr>
            <a:r>
              <a:rPr lang="en-US" altLang="en-US" sz="2000" dirty="0">
                <a:latin typeface="Arial" panose="020B0604020202020204" pitchFamily="34" charset="0"/>
              </a:rPr>
              <a:t>Existing &amp; Future Uses</a:t>
            </a:r>
          </a:p>
          <a:p>
            <a:pPr marL="800100" lvl="1" indent="-342900">
              <a:spcBef>
                <a:spcPts val="1200"/>
              </a:spcBef>
              <a:buFont typeface="Arial" panose="020B0604020202020204" pitchFamily="34" charset="0"/>
              <a:buChar char="•"/>
              <a:defRPr/>
            </a:pPr>
            <a:r>
              <a:rPr lang="en-US" altLang="en-US" sz="2000" dirty="0">
                <a:latin typeface="Arial" panose="020B0604020202020204" pitchFamily="34" charset="0"/>
              </a:rPr>
              <a:t>Physical Improvements and Buildings</a:t>
            </a:r>
          </a:p>
          <a:p>
            <a:pPr marL="800100" lvl="1" indent="-342900">
              <a:spcBef>
                <a:spcPts val="1200"/>
              </a:spcBef>
              <a:buFont typeface="Arial" panose="020B0604020202020204" pitchFamily="34" charset="0"/>
              <a:buChar char="•"/>
              <a:defRPr/>
            </a:pPr>
            <a:r>
              <a:rPr lang="en-US" altLang="en-US" sz="2000" dirty="0">
                <a:latin typeface="Arial" panose="020B0604020202020204" pitchFamily="34" charset="0"/>
              </a:rPr>
              <a:t>Concessions or leases</a:t>
            </a:r>
          </a:p>
        </p:txBody>
      </p:sp>
      <p:sp>
        <p:nvSpPr>
          <p:cNvPr id="3" name="Rectangle 2">
            <a:extLst>
              <a:ext uri="{FF2B5EF4-FFF2-40B4-BE49-F238E27FC236}">
                <a16:creationId xmlns:a16="http://schemas.microsoft.com/office/drawing/2014/main" id="{BB6A1002-7194-4755-ACDE-545F17B1134A}"/>
              </a:ext>
            </a:extLst>
          </p:cNvPr>
          <p:cNvSpPr/>
          <p:nvPr/>
        </p:nvSpPr>
        <p:spPr>
          <a:xfrm rot="20146947">
            <a:off x="5259674" y="1597645"/>
            <a:ext cx="3805593" cy="1200329"/>
          </a:xfrm>
          <a:prstGeom prst="rect">
            <a:avLst/>
          </a:prstGeom>
          <a:noFill/>
        </p:spPr>
        <p:txBody>
          <a:bodyPr wrap="squar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Stencil" panose="040409050D0802020404" pitchFamily="82" charset="0"/>
              </a:rPr>
              <a:t>REQUIRED</a:t>
            </a:r>
          </a:p>
          <a:p>
            <a:pPr algn="ctr"/>
            <a:r>
              <a:rPr lang="en-US" dirty="0">
                <a:ln w="0"/>
                <a:solidFill>
                  <a:srgbClr val="FF0000"/>
                </a:solidFill>
                <a:effectLst>
                  <a:outerShdw blurRad="38100" dist="19050" dir="2700000" algn="tl" rotWithShape="0">
                    <a:schemeClr val="dk1">
                      <a:alpha val="40000"/>
                    </a:schemeClr>
                  </a:outerShdw>
                </a:effectLst>
                <a:latin typeface="Stencil" panose="040409050D0802020404" pitchFamily="82" charset="0"/>
              </a:rPr>
              <a:t>For Education Projects</a:t>
            </a:r>
          </a:p>
        </p:txBody>
      </p:sp>
      <p:pic>
        <p:nvPicPr>
          <p:cNvPr id="7" name="Picture 6" descr="Picture of Waterfront Kiosk&#10;">
            <a:extLst>
              <a:ext uri="{FF2B5EF4-FFF2-40B4-BE49-F238E27FC236}">
                <a16:creationId xmlns:a16="http://schemas.microsoft.com/office/drawing/2014/main" id="{F26EF38D-5626-4505-BBCE-26D063A137DB}"/>
              </a:ext>
            </a:extLst>
          </p:cNvPr>
          <p:cNvPicPr>
            <a:picLocks noChangeAspect="1"/>
          </p:cNvPicPr>
          <p:nvPr/>
        </p:nvPicPr>
        <p:blipFill rotWithShape="1">
          <a:blip r:embed="rId3"/>
          <a:srcRect r="2204"/>
          <a:stretch/>
        </p:blipFill>
        <p:spPr>
          <a:xfrm>
            <a:off x="6338455" y="4314603"/>
            <a:ext cx="2484501" cy="1900869"/>
          </a:xfrm>
          <a:prstGeom prst="rect">
            <a:avLst/>
          </a:prstGeom>
        </p:spPr>
      </p:pic>
    </p:spTree>
    <p:extLst>
      <p:ext uri="{BB962C8B-B14F-4D97-AF65-F5344CB8AC3E}">
        <p14:creationId xmlns:p14="http://schemas.microsoft.com/office/powerpoint/2010/main" val="175262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02"/>
            <a:ext cx="9144000" cy="927351"/>
          </a:xfrm>
        </p:spPr>
        <p:txBody>
          <a:bodyPr>
            <a:normAutofit/>
          </a:bodyPr>
          <a:lstStyle/>
          <a:p>
            <a:r>
              <a:rPr lang="en-US" sz="3600" dirty="0">
                <a:latin typeface="ZapfHumnst BT"/>
              </a:rPr>
              <a:t>Business Summary</a:t>
            </a:r>
          </a:p>
        </p:txBody>
      </p:sp>
      <p:sp>
        <p:nvSpPr>
          <p:cNvPr id="6" name="Slide Number Placeholder 5"/>
          <p:cNvSpPr>
            <a:spLocks noGrp="1"/>
          </p:cNvSpPr>
          <p:nvPr>
            <p:ph type="sldNum" sz="quarter" idx="12"/>
          </p:nvPr>
        </p:nvSpPr>
        <p:spPr/>
        <p:txBody>
          <a:bodyPr/>
          <a:lstStyle/>
          <a:p>
            <a:fld id="{77BC0C64-94FA-44B3-9573-88BE3BEAC041}" type="slidenum">
              <a:rPr lang="en-US" smtClean="0"/>
              <a:t>15</a:t>
            </a:fld>
            <a:endParaRPr lang="en-US" dirty="0"/>
          </a:p>
        </p:txBody>
      </p:sp>
      <p:sp>
        <p:nvSpPr>
          <p:cNvPr id="9" name="Rectangle 8"/>
          <p:cNvSpPr/>
          <p:nvPr/>
        </p:nvSpPr>
        <p:spPr>
          <a:xfrm>
            <a:off x="180868" y="1313815"/>
            <a:ext cx="5686532" cy="4462760"/>
          </a:xfrm>
          <a:prstGeom prst="rect">
            <a:avLst/>
          </a:prstGeom>
        </p:spPr>
        <p:txBody>
          <a:bodyPr wrap="square">
            <a:spAutoFit/>
          </a:bodyPr>
          <a:lstStyle/>
          <a:p>
            <a:pPr marL="342900" indent="-342900">
              <a:spcBef>
                <a:spcPts val="1200"/>
              </a:spcBef>
              <a:buFont typeface="Arial" panose="020B0604020202020204" pitchFamily="34" charset="0"/>
              <a:buChar char="•"/>
              <a:defRPr/>
            </a:pPr>
            <a:r>
              <a:rPr lang="en-US" altLang="en-US" sz="2400" dirty="0">
                <a:latin typeface="Arial" panose="020B0604020202020204" pitchFamily="34" charset="0"/>
              </a:rPr>
              <a:t>Existing and/or proposed activities</a:t>
            </a:r>
          </a:p>
          <a:p>
            <a:pPr marL="342900" lvl="1" indent="-342900">
              <a:spcBef>
                <a:spcPts val="1200"/>
              </a:spcBef>
              <a:buFont typeface="Arial" panose="020B0604020202020204" pitchFamily="34" charset="0"/>
              <a:buChar char="•"/>
              <a:defRPr/>
            </a:pPr>
            <a:r>
              <a:rPr lang="en-US" altLang="en-US" sz="2400" dirty="0">
                <a:latin typeface="Arial" panose="020B0604020202020204" pitchFamily="34" charset="0"/>
              </a:rPr>
              <a:t>Further the protection &amp; continuation of a Working Waterfront </a:t>
            </a:r>
          </a:p>
          <a:p>
            <a:pPr marL="342900" lvl="1" indent="-342900">
              <a:spcBef>
                <a:spcPts val="1200"/>
              </a:spcBef>
              <a:buFont typeface="Arial" panose="020B0604020202020204" pitchFamily="34" charset="0"/>
              <a:buChar char="•"/>
              <a:defRPr/>
            </a:pPr>
            <a:r>
              <a:rPr lang="en-US" altLang="en-US" sz="2400" dirty="0">
                <a:latin typeface="Arial" panose="020B0604020202020204" pitchFamily="34" charset="0"/>
              </a:rPr>
              <a:t>Economic benefit </a:t>
            </a:r>
          </a:p>
          <a:p>
            <a:pPr marL="342900" lvl="1" indent="-342900">
              <a:spcBef>
                <a:spcPts val="1200"/>
              </a:spcBef>
              <a:buFont typeface="Arial" panose="020B0604020202020204" pitchFamily="34" charset="0"/>
              <a:buChar char="•"/>
              <a:defRPr/>
            </a:pPr>
            <a:r>
              <a:rPr lang="en-US" altLang="en-US" sz="2400" dirty="0">
                <a:latin typeface="Arial" panose="020B0604020202020204" pitchFamily="34" charset="0"/>
              </a:rPr>
              <a:t>Ownership and management</a:t>
            </a:r>
          </a:p>
          <a:p>
            <a:pPr marL="342900" lvl="1" indent="-342900">
              <a:spcBef>
                <a:spcPts val="1200"/>
              </a:spcBef>
              <a:buFont typeface="Arial" panose="020B0604020202020204" pitchFamily="34" charset="0"/>
              <a:buChar char="•"/>
              <a:defRPr/>
            </a:pPr>
            <a:r>
              <a:rPr lang="en-US" altLang="en-US" sz="2400" dirty="0">
                <a:latin typeface="Arial" panose="020B0604020202020204" pitchFamily="34" charset="0"/>
              </a:rPr>
              <a:t>Four Sections:</a:t>
            </a:r>
          </a:p>
          <a:p>
            <a:pPr marL="800100" lvl="2" indent="-342900">
              <a:spcBef>
                <a:spcPts val="600"/>
              </a:spcBef>
              <a:buFont typeface="Arial" panose="020B0604020202020204" pitchFamily="34" charset="0"/>
              <a:buChar char="•"/>
              <a:defRPr/>
            </a:pPr>
            <a:r>
              <a:rPr lang="en-US" altLang="en-US" sz="2000" dirty="0">
                <a:latin typeface="Arial" panose="020B0604020202020204" pitchFamily="34" charset="0"/>
              </a:rPr>
              <a:t>Introduction</a:t>
            </a:r>
          </a:p>
          <a:p>
            <a:pPr marL="800100" lvl="2" indent="-342900">
              <a:spcBef>
                <a:spcPts val="600"/>
              </a:spcBef>
              <a:buFont typeface="Arial" panose="020B0604020202020204" pitchFamily="34" charset="0"/>
              <a:buChar char="•"/>
              <a:defRPr/>
            </a:pPr>
            <a:r>
              <a:rPr lang="en-US" altLang="en-US" sz="2000" dirty="0">
                <a:latin typeface="Arial" panose="020B0604020202020204" pitchFamily="34" charset="0"/>
              </a:rPr>
              <a:t>Business</a:t>
            </a:r>
          </a:p>
          <a:p>
            <a:pPr marL="800100" lvl="2" indent="-342900">
              <a:spcBef>
                <a:spcPts val="600"/>
              </a:spcBef>
              <a:buFont typeface="Arial" panose="020B0604020202020204" pitchFamily="34" charset="0"/>
              <a:buChar char="•"/>
              <a:defRPr/>
            </a:pPr>
            <a:r>
              <a:rPr lang="en-US" altLang="en-US" sz="2000" dirty="0">
                <a:latin typeface="Arial" panose="020B0604020202020204" pitchFamily="34" charset="0"/>
              </a:rPr>
              <a:t>Management</a:t>
            </a:r>
          </a:p>
          <a:p>
            <a:pPr marL="800100" lvl="2" indent="-342900">
              <a:spcBef>
                <a:spcPts val="600"/>
              </a:spcBef>
              <a:buFont typeface="Arial" panose="020B0604020202020204" pitchFamily="34" charset="0"/>
              <a:buChar char="•"/>
              <a:defRPr/>
            </a:pPr>
            <a:r>
              <a:rPr lang="en-US" altLang="en-US" sz="2000" dirty="0">
                <a:latin typeface="Arial" panose="020B0604020202020204" pitchFamily="34" charset="0"/>
              </a:rPr>
              <a:t>Appendix</a:t>
            </a:r>
          </a:p>
        </p:txBody>
      </p:sp>
      <p:pic>
        <p:nvPicPr>
          <p:cNvPr id="4" name="Picture 3" descr="Fishing Boats parked next to a body of water&#10;">
            <a:extLst>
              <a:ext uri="{FF2B5EF4-FFF2-40B4-BE49-F238E27FC236}">
                <a16:creationId xmlns:a16="http://schemas.microsoft.com/office/drawing/2014/main" id="{ADEDA3F3-F772-4AD3-8405-AE4D688C47A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24399" y="3473756"/>
            <a:ext cx="4238733" cy="2839951"/>
          </a:xfrm>
          <a:prstGeom prst="rect">
            <a:avLst/>
          </a:prstGeom>
        </p:spPr>
      </p:pic>
      <p:sp>
        <p:nvSpPr>
          <p:cNvPr id="7" name="Rectangle 6">
            <a:extLst>
              <a:ext uri="{FF2B5EF4-FFF2-40B4-BE49-F238E27FC236}">
                <a16:creationId xmlns:a16="http://schemas.microsoft.com/office/drawing/2014/main" id="{C3DCEB4B-94AB-4D09-8C1E-7E624A252677}"/>
              </a:ext>
            </a:extLst>
          </p:cNvPr>
          <p:cNvSpPr/>
          <p:nvPr/>
        </p:nvSpPr>
        <p:spPr>
          <a:xfrm rot="20146947">
            <a:off x="5259675" y="1678667"/>
            <a:ext cx="3805593" cy="1200329"/>
          </a:xfrm>
          <a:prstGeom prst="rect">
            <a:avLst/>
          </a:prstGeom>
          <a:noFill/>
        </p:spPr>
        <p:txBody>
          <a:bodyPr wrap="squar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Stencil" panose="040409050D0802020404" pitchFamily="82" charset="0"/>
              </a:rPr>
              <a:t>REQUIRED</a:t>
            </a:r>
          </a:p>
          <a:p>
            <a:pPr algn="ctr"/>
            <a:r>
              <a:rPr lang="en-US" dirty="0">
                <a:ln w="0"/>
                <a:solidFill>
                  <a:srgbClr val="FF0000"/>
                </a:solidFill>
                <a:effectLst>
                  <a:outerShdw blurRad="38100" dist="19050" dir="2700000" algn="tl" rotWithShape="0">
                    <a:schemeClr val="dk1">
                      <a:alpha val="40000"/>
                    </a:schemeClr>
                  </a:outerShdw>
                </a:effectLst>
                <a:latin typeface="Stencil" panose="040409050D0802020404" pitchFamily="82" charset="0"/>
              </a:rPr>
              <a:t>For all Projects</a:t>
            </a:r>
          </a:p>
        </p:txBody>
      </p:sp>
    </p:spTree>
    <p:extLst>
      <p:ext uri="{BB962C8B-B14F-4D97-AF65-F5344CB8AC3E}">
        <p14:creationId xmlns:p14="http://schemas.microsoft.com/office/powerpoint/2010/main" val="116822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0953"/>
          </a:xfrm>
        </p:spPr>
        <p:txBody>
          <a:bodyPr>
            <a:normAutofit/>
          </a:bodyPr>
          <a:lstStyle/>
          <a:p>
            <a:r>
              <a:rPr lang="en-US" altLang="en-US" sz="3600" dirty="0">
                <a:latin typeface="ZapfHumnst BT" pitchFamily="34" charset="0"/>
              </a:rPr>
              <a:t>Project Evaluation Criteria</a:t>
            </a:r>
            <a:endParaRPr lang="en-US" sz="3600" dirty="0"/>
          </a:p>
        </p:txBody>
      </p:sp>
      <p:sp>
        <p:nvSpPr>
          <p:cNvPr id="6" name="Slide Number Placeholder 5"/>
          <p:cNvSpPr>
            <a:spLocks noGrp="1"/>
          </p:cNvSpPr>
          <p:nvPr>
            <p:ph type="sldNum" sz="quarter" idx="12"/>
          </p:nvPr>
        </p:nvSpPr>
        <p:spPr/>
        <p:txBody>
          <a:bodyPr/>
          <a:lstStyle/>
          <a:p>
            <a:fld id="{77BC0C64-94FA-44B3-9573-88BE3BEAC041}" type="slidenum">
              <a:rPr lang="en-US" smtClean="0"/>
              <a:t>16</a:t>
            </a:fld>
            <a:endParaRPr lang="en-US" dirty="0"/>
          </a:p>
        </p:txBody>
      </p:sp>
      <p:sp>
        <p:nvSpPr>
          <p:cNvPr id="9" name="Rectangle 8"/>
          <p:cNvSpPr/>
          <p:nvPr/>
        </p:nvSpPr>
        <p:spPr>
          <a:xfrm>
            <a:off x="371261" y="1389846"/>
            <a:ext cx="8563189" cy="437043"/>
          </a:xfrm>
          <a:prstGeom prst="rect">
            <a:avLst/>
          </a:prstGeom>
        </p:spPr>
        <p:txBody>
          <a:bodyPr wrap="square">
            <a:spAutoFit/>
          </a:bodyPr>
          <a:lstStyle/>
          <a:p>
            <a:pPr marL="457200" indent="-457200">
              <a:lnSpc>
                <a:spcPct val="80000"/>
              </a:lnSpc>
              <a:spcBef>
                <a:spcPts val="1200"/>
              </a:spcBef>
              <a:buAutoNum type="arabicPeriod"/>
              <a:defRPr/>
            </a:pPr>
            <a:r>
              <a:rPr lang="en-US" altLang="en-US" sz="2800" b="1" dirty="0">
                <a:solidFill>
                  <a:srgbClr val="000000"/>
                </a:solidFill>
                <a:latin typeface="Arial" panose="020B0604020202020204" pitchFamily="34" charset="0"/>
              </a:rPr>
              <a:t>Location</a:t>
            </a:r>
          </a:p>
        </p:txBody>
      </p:sp>
      <p:pic>
        <p:nvPicPr>
          <p:cNvPr id="4" name="Picture 3" descr="Map Location Point">
            <a:extLst>
              <a:ext uri="{FF2B5EF4-FFF2-40B4-BE49-F238E27FC236}">
                <a16:creationId xmlns:a16="http://schemas.microsoft.com/office/drawing/2014/main" id="{703D316B-0A18-49B5-8B84-7E0B61A57F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362" y="2265782"/>
            <a:ext cx="3474505" cy="3202372"/>
          </a:xfrm>
          <a:prstGeom prst="rect">
            <a:avLst/>
          </a:prstGeom>
        </p:spPr>
      </p:pic>
      <p:sp>
        <p:nvSpPr>
          <p:cNvPr id="5" name="Rectangle 4">
            <a:extLst>
              <a:ext uri="{FF2B5EF4-FFF2-40B4-BE49-F238E27FC236}">
                <a16:creationId xmlns:a16="http://schemas.microsoft.com/office/drawing/2014/main" id="{07C2AD40-2049-41F1-A7BC-275DA9518815}"/>
              </a:ext>
            </a:extLst>
          </p:cNvPr>
          <p:cNvSpPr/>
          <p:nvPr/>
        </p:nvSpPr>
        <p:spPr>
          <a:xfrm>
            <a:off x="4861786" y="2744099"/>
            <a:ext cx="3653564" cy="1569660"/>
          </a:xfrm>
          <a:prstGeom prst="rect">
            <a:avLst/>
          </a:prstGeom>
          <a:noFill/>
        </p:spPr>
        <p:txBody>
          <a:bodyPr wrap="none" lIns="91440" tIns="45720" rIns="91440" bIns="45720">
            <a:spAutoFit/>
          </a:bodyPr>
          <a:lstStyle/>
          <a:p>
            <a:r>
              <a:rPr lang="en-US" sz="3200" b="1"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Location,</a:t>
            </a:r>
          </a:p>
          <a:p>
            <a:r>
              <a:rPr lang="en-US" sz="3200" b="1"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	Location,</a:t>
            </a:r>
          </a:p>
          <a:p>
            <a:r>
              <a:rPr lang="en-US" sz="3200" b="1"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		Location</a:t>
            </a:r>
          </a:p>
        </p:txBody>
      </p:sp>
      <p:sp>
        <p:nvSpPr>
          <p:cNvPr id="7" name="Rectangle 6">
            <a:extLst>
              <a:ext uri="{FF2B5EF4-FFF2-40B4-BE49-F238E27FC236}">
                <a16:creationId xmlns:a16="http://schemas.microsoft.com/office/drawing/2014/main" id="{7C357336-4176-4A8B-ADFA-E1CC2B161A1A}"/>
              </a:ext>
            </a:extLst>
          </p:cNvPr>
          <p:cNvSpPr/>
          <p:nvPr/>
        </p:nvSpPr>
        <p:spPr>
          <a:xfrm>
            <a:off x="450265" y="5740792"/>
            <a:ext cx="8405179" cy="369332"/>
          </a:xfrm>
          <a:prstGeom prst="rect">
            <a:avLst/>
          </a:prstGeom>
        </p:spPr>
        <p:txBody>
          <a:bodyPr wrap="square">
            <a:spAutoFit/>
          </a:bodyPr>
          <a:lstStyle/>
          <a:p>
            <a:pPr algn="ctr"/>
            <a:r>
              <a:rPr lang="en-US" dirty="0"/>
              <a:t>Starting on page 7 – Questions 1(a) through 1(f)</a:t>
            </a:r>
          </a:p>
        </p:txBody>
      </p:sp>
    </p:spTree>
    <p:extLst>
      <p:ext uri="{BB962C8B-B14F-4D97-AF65-F5344CB8AC3E}">
        <p14:creationId xmlns:p14="http://schemas.microsoft.com/office/powerpoint/2010/main" val="153833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0953"/>
          </a:xfrm>
        </p:spPr>
        <p:txBody>
          <a:bodyPr>
            <a:normAutofit/>
          </a:bodyPr>
          <a:lstStyle/>
          <a:p>
            <a:pPr>
              <a:lnSpc>
                <a:spcPct val="80000"/>
              </a:lnSpc>
              <a:spcBef>
                <a:spcPts val="1200"/>
              </a:spcBef>
              <a:defRPr/>
            </a:pPr>
            <a:r>
              <a:rPr lang="en-US" altLang="en-US" sz="3600" dirty="0"/>
              <a:t>2.  Economic Consideration</a:t>
            </a:r>
          </a:p>
        </p:txBody>
      </p:sp>
      <p:sp>
        <p:nvSpPr>
          <p:cNvPr id="6" name="Slide Number Placeholder 5"/>
          <p:cNvSpPr>
            <a:spLocks noGrp="1"/>
          </p:cNvSpPr>
          <p:nvPr>
            <p:ph type="sldNum" sz="quarter" idx="12"/>
          </p:nvPr>
        </p:nvSpPr>
        <p:spPr/>
        <p:txBody>
          <a:bodyPr/>
          <a:lstStyle/>
          <a:p>
            <a:fld id="{77BC0C64-94FA-44B3-9573-88BE3BEAC041}" type="slidenum">
              <a:rPr lang="en-US" smtClean="0"/>
              <a:t>17</a:t>
            </a:fld>
            <a:endParaRPr lang="en-US" dirty="0"/>
          </a:p>
        </p:txBody>
      </p:sp>
      <p:pic>
        <p:nvPicPr>
          <p:cNvPr id="4" name="Picture 3" descr="Economic Forecast&#10;">
            <a:extLst>
              <a:ext uri="{FF2B5EF4-FFF2-40B4-BE49-F238E27FC236}">
                <a16:creationId xmlns:a16="http://schemas.microsoft.com/office/drawing/2014/main" id="{8296DA29-8D1E-4D45-AE95-CF995477F66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04691" y="1760620"/>
            <a:ext cx="3534611" cy="3413854"/>
          </a:xfrm>
          <a:prstGeom prst="rect">
            <a:avLst/>
          </a:prstGeom>
        </p:spPr>
      </p:pic>
      <p:sp>
        <p:nvSpPr>
          <p:cNvPr id="7" name="Rectangle 6">
            <a:extLst>
              <a:ext uri="{FF2B5EF4-FFF2-40B4-BE49-F238E27FC236}">
                <a16:creationId xmlns:a16="http://schemas.microsoft.com/office/drawing/2014/main" id="{3EE6D848-FAB4-4CC0-B698-A60E58CE3C35}"/>
              </a:ext>
            </a:extLst>
          </p:cNvPr>
          <p:cNvSpPr/>
          <p:nvPr/>
        </p:nvSpPr>
        <p:spPr>
          <a:xfrm>
            <a:off x="369406" y="5799475"/>
            <a:ext cx="8405179" cy="369332"/>
          </a:xfrm>
          <a:prstGeom prst="rect">
            <a:avLst/>
          </a:prstGeom>
        </p:spPr>
        <p:txBody>
          <a:bodyPr wrap="square">
            <a:spAutoFit/>
          </a:bodyPr>
          <a:lstStyle/>
          <a:p>
            <a:pPr algn="ctr"/>
            <a:r>
              <a:rPr lang="en-US" dirty="0"/>
              <a:t>Starting on page 8 – Questions 2(a) through 2(d)</a:t>
            </a:r>
          </a:p>
        </p:txBody>
      </p:sp>
    </p:spTree>
    <p:extLst>
      <p:ext uri="{BB962C8B-B14F-4D97-AF65-F5344CB8AC3E}">
        <p14:creationId xmlns:p14="http://schemas.microsoft.com/office/powerpoint/2010/main" val="234504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0953"/>
          </a:xfrm>
        </p:spPr>
        <p:txBody>
          <a:bodyPr>
            <a:normAutofit/>
          </a:bodyPr>
          <a:lstStyle/>
          <a:p>
            <a:r>
              <a:rPr lang="en-US" altLang="en-US" sz="3600" dirty="0">
                <a:latin typeface="ZapfHumnst BT" pitchFamily="34" charset="0"/>
              </a:rPr>
              <a:t>3. Site Suitability / Readiness: </a:t>
            </a:r>
            <a:endParaRPr lang="en-US" sz="3600" dirty="0"/>
          </a:p>
        </p:txBody>
      </p:sp>
      <p:sp>
        <p:nvSpPr>
          <p:cNvPr id="6" name="Slide Number Placeholder 5"/>
          <p:cNvSpPr>
            <a:spLocks noGrp="1"/>
          </p:cNvSpPr>
          <p:nvPr>
            <p:ph type="sldNum" sz="quarter" idx="12"/>
          </p:nvPr>
        </p:nvSpPr>
        <p:spPr/>
        <p:txBody>
          <a:bodyPr/>
          <a:lstStyle/>
          <a:p>
            <a:fld id="{77BC0C64-94FA-44B3-9573-88BE3BEAC041}" type="slidenum">
              <a:rPr lang="en-US" smtClean="0"/>
              <a:t>18</a:t>
            </a:fld>
            <a:endParaRPr lang="en-US" dirty="0"/>
          </a:p>
        </p:txBody>
      </p:sp>
      <p:pic>
        <p:nvPicPr>
          <p:cNvPr id="3" name="Picture 2" descr="Damaged pier">
            <a:extLst>
              <a:ext uri="{FF2B5EF4-FFF2-40B4-BE49-F238E27FC236}">
                <a16:creationId xmlns:a16="http://schemas.microsoft.com/office/drawing/2014/main" id="{A6CE0B05-655B-4763-82A3-6A9CCBF36855}"/>
              </a:ext>
            </a:extLst>
          </p:cNvPr>
          <p:cNvPicPr>
            <a:picLocks noChangeAspect="1"/>
          </p:cNvPicPr>
          <p:nvPr/>
        </p:nvPicPr>
        <p:blipFill rotWithShape="1">
          <a:blip r:embed="rId3"/>
          <a:srcRect l="16741" r="8369"/>
          <a:stretch/>
        </p:blipFill>
        <p:spPr>
          <a:xfrm>
            <a:off x="1253860" y="1662889"/>
            <a:ext cx="3174735" cy="3460981"/>
          </a:xfrm>
          <a:prstGeom prst="rect">
            <a:avLst/>
          </a:prstGeom>
        </p:spPr>
      </p:pic>
      <p:pic>
        <p:nvPicPr>
          <p:cNvPr id="5" name="Picture 4" descr="New Pier">
            <a:extLst>
              <a:ext uri="{FF2B5EF4-FFF2-40B4-BE49-F238E27FC236}">
                <a16:creationId xmlns:a16="http://schemas.microsoft.com/office/drawing/2014/main" id="{F54C04D3-7D07-46DA-9EB4-EC38C53CC88F}"/>
              </a:ext>
            </a:extLst>
          </p:cNvPr>
          <p:cNvPicPr>
            <a:picLocks noChangeAspect="1"/>
          </p:cNvPicPr>
          <p:nvPr/>
        </p:nvPicPr>
        <p:blipFill>
          <a:blip r:embed="rId4"/>
          <a:stretch>
            <a:fillRect/>
          </a:stretch>
        </p:blipFill>
        <p:spPr>
          <a:xfrm>
            <a:off x="5320109" y="1662889"/>
            <a:ext cx="2641971" cy="3460981"/>
          </a:xfrm>
          <a:prstGeom prst="rect">
            <a:avLst/>
          </a:prstGeom>
        </p:spPr>
      </p:pic>
      <p:sp>
        <p:nvSpPr>
          <p:cNvPr id="7" name="Rectangle 6">
            <a:extLst>
              <a:ext uri="{FF2B5EF4-FFF2-40B4-BE49-F238E27FC236}">
                <a16:creationId xmlns:a16="http://schemas.microsoft.com/office/drawing/2014/main" id="{ED966AF7-D717-4B05-9ECE-EB483FF33F70}"/>
              </a:ext>
            </a:extLst>
          </p:cNvPr>
          <p:cNvSpPr/>
          <p:nvPr/>
        </p:nvSpPr>
        <p:spPr>
          <a:xfrm>
            <a:off x="369408" y="5984141"/>
            <a:ext cx="8405179" cy="369332"/>
          </a:xfrm>
          <a:prstGeom prst="rect">
            <a:avLst/>
          </a:prstGeom>
        </p:spPr>
        <p:txBody>
          <a:bodyPr wrap="square">
            <a:spAutoFit/>
          </a:bodyPr>
          <a:lstStyle/>
          <a:p>
            <a:pPr algn="ctr"/>
            <a:r>
              <a:rPr lang="en-US" dirty="0"/>
              <a:t>Starting on page 9 – Questions 3(a) through 3(e)</a:t>
            </a:r>
          </a:p>
        </p:txBody>
      </p:sp>
    </p:spTree>
    <p:extLst>
      <p:ext uri="{BB962C8B-B14F-4D97-AF65-F5344CB8AC3E}">
        <p14:creationId xmlns:p14="http://schemas.microsoft.com/office/powerpoint/2010/main" val="110896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0953"/>
          </a:xfrm>
        </p:spPr>
        <p:txBody>
          <a:bodyPr>
            <a:noAutofit/>
          </a:bodyPr>
          <a:lstStyle/>
          <a:p>
            <a:r>
              <a:rPr lang="en-US" altLang="en-US" sz="3600" dirty="0">
                <a:latin typeface="ZapfHumnst BT" pitchFamily="34" charset="0"/>
              </a:rPr>
              <a:t>4.  Financial Contribution</a:t>
            </a:r>
          </a:p>
        </p:txBody>
      </p:sp>
      <p:sp>
        <p:nvSpPr>
          <p:cNvPr id="6" name="Slide Number Placeholder 5"/>
          <p:cNvSpPr>
            <a:spLocks noGrp="1"/>
          </p:cNvSpPr>
          <p:nvPr>
            <p:ph type="sldNum" sz="quarter" idx="12"/>
          </p:nvPr>
        </p:nvSpPr>
        <p:spPr/>
        <p:txBody>
          <a:bodyPr/>
          <a:lstStyle/>
          <a:p>
            <a:fld id="{77BC0C64-94FA-44B3-9573-88BE3BEAC041}" type="slidenum">
              <a:rPr lang="en-US" smtClean="0"/>
              <a:t>19</a:t>
            </a:fld>
            <a:endParaRPr lang="en-US" dirty="0"/>
          </a:p>
        </p:txBody>
      </p:sp>
      <p:sp>
        <p:nvSpPr>
          <p:cNvPr id="4" name="TextBox 3">
            <a:extLst>
              <a:ext uri="{FF2B5EF4-FFF2-40B4-BE49-F238E27FC236}">
                <a16:creationId xmlns:a16="http://schemas.microsoft.com/office/drawing/2014/main" id="{551E5097-F4C4-40E9-9B7D-F93FAD86C1FC}"/>
              </a:ext>
            </a:extLst>
          </p:cNvPr>
          <p:cNvSpPr txBox="1"/>
          <p:nvPr/>
        </p:nvSpPr>
        <p:spPr>
          <a:xfrm>
            <a:off x="1578658" y="4416139"/>
            <a:ext cx="5986677" cy="1259319"/>
          </a:xfrm>
          <a:prstGeom prst="rect">
            <a:avLst/>
          </a:prstGeom>
          <a:noFill/>
        </p:spPr>
        <p:txBody>
          <a:bodyPr wrap="square" rtlCol="0">
            <a:spAutoFit/>
          </a:bodyPr>
          <a:lstStyle/>
          <a:p>
            <a:pPr algn="ctr">
              <a:lnSpc>
                <a:spcPct val="108000"/>
              </a:lnSpc>
              <a:spcBef>
                <a:spcPts val="1200"/>
              </a:spcBef>
              <a:defRPr/>
            </a:pPr>
            <a:r>
              <a:rPr lang="en-US" altLang="en-US" sz="2400" b="1" i="1" dirty="0">
                <a:solidFill>
                  <a:srgbClr val="FF0000"/>
                </a:solidFill>
                <a:latin typeface="Arial" panose="020B0604020202020204" pitchFamily="34" charset="0"/>
              </a:rPr>
              <a:t>Although Match is not required, Applicants who provide matching funds at given levels will receive points </a:t>
            </a:r>
          </a:p>
        </p:txBody>
      </p:sp>
      <p:pic>
        <p:nvPicPr>
          <p:cNvPr id="7" name="Picture 6" descr="Pile of Cash">
            <a:extLst>
              <a:ext uri="{FF2B5EF4-FFF2-40B4-BE49-F238E27FC236}">
                <a16:creationId xmlns:a16="http://schemas.microsoft.com/office/drawing/2014/main" id="{31384A8D-4703-44E0-A3C6-79D0F3F7C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883" y="2021073"/>
            <a:ext cx="3368232" cy="2336711"/>
          </a:xfrm>
          <a:prstGeom prst="rect">
            <a:avLst/>
          </a:prstGeom>
        </p:spPr>
      </p:pic>
      <p:sp>
        <p:nvSpPr>
          <p:cNvPr id="8" name="Rectangle 7">
            <a:extLst>
              <a:ext uri="{FF2B5EF4-FFF2-40B4-BE49-F238E27FC236}">
                <a16:creationId xmlns:a16="http://schemas.microsoft.com/office/drawing/2014/main" id="{2EFECF88-9E4C-421A-B12A-36A0BB6E44A7}"/>
              </a:ext>
            </a:extLst>
          </p:cNvPr>
          <p:cNvSpPr/>
          <p:nvPr/>
        </p:nvSpPr>
        <p:spPr>
          <a:xfrm>
            <a:off x="369408" y="5984141"/>
            <a:ext cx="8405179" cy="369332"/>
          </a:xfrm>
          <a:prstGeom prst="rect">
            <a:avLst/>
          </a:prstGeom>
        </p:spPr>
        <p:txBody>
          <a:bodyPr wrap="square">
            <a:spAutoFit/>
          </a:bodyPr>
          <a:lstStyle/>
          <a:p>
            <a:pPr algn="ctr"/>
            <a:r>
              <a:rPr lang="en-US" dirty="0"/>
              <a:t>Starting on page 12 – Question 4(a)</a:t>
            </a:r>
          </a:p>
        </p:txBody>
      </p:sp>
    </p:spTree>
    <p:extLst>
      <p:ext uri="{BB962C8B-B14F-4D97-AF65-F5344CB8AC3E}">
        <p14:creationId xmlns:p14="http://schemas.microsoft.com/office/powerpoint/2010/main" val="329634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D8F2E7-4BE6-465E-B55C-BFC47065AE5A}"/>
              </a:ext>
            </a:extLst>
          </p:cNvPr>
          <p:cNvSpPr>
            <a:spLocks noGrp="1"/>
          </p:cNvSpPr>
          <p:nvPr>
            <p:ph type="sldNum" sz="quarter" idx="12"/>
          </p:nvPr>
        </p:nvSpPr>
        <p:spPr/>
        <p:txBody>
          <a:bodyPr/>
          <a:lstStyle/>
          <a:p>
            <a:fld id="{77BC0C64-94FA-44B3-9573-88BE3BEAC041}" type="slidenum">
              <a:rPr lang="en-US" smtClean="0"/>
              <a:pPr/>
              <a:t>2</a:t>
            </a:fld>
            <a:endParaRPr lang="en-US" dirty="0"/>
          </a:p>
        </p:txBody>
      </p:sp>
      <p:sp>
        <p:nvSpPr>
          <p:cNvPr id="3" name="TextBox 2">
            <a:extLst>
              <a:ext uri="{FF2B5EF4-FFF2-40B4-BE49-F238E27FC236}">
                <a16:creationId xmlns:a16="http://schemas.microsoft.com/office/drawing/2014/main" id="{B506EA22-EFA7-4753-95E1-00D41C6C8251}"/>
              </a:ext>
            </a:extLst>
          </p:cNvPr>
          <p:cNvSpPr txBox="1"/>
          <p:nvPr/>
        </p:nvSpPr>
        <p:spPr>
          <a:xfrm>
            <a:off x="542428" y="1375003"/>
            <a:ext cx="8059143" cy="1477328"/>
          </a:xfrm>
          <a:prstGeom prst="rect">
            <a:avLst/>
          </a:prstGeom>
          <a:noFill/>
        </p:spPr>
        <p:txBody>
          <a:bodyPr wrap="square" rtlCol="0">
            <a:spAutoFit/>
          </a:bodyPr>
          <a:lstStyle/>
          <a:p>
            <a:r>
              <a:rPr lang="en-US" dirty="0"/>
              <a:t>Download Application Form SMWW-2 and the Application Instructions Guide from:</a:t>
            </a:r>
          </a:p>
          <a:p>
            <a:endParaRPr lang="en-US" dirty="0"/>
          </a:p>
          <a:p>
            <a:pPr algn="ctr"/>
            <a:r>
              <a:rPr lang="en-US" dirty="0">
                <a:hlinkClick r:id="rId3"/>
              </a:rPr>
              <a:t>https://floridadep.gov/ooo/land-and-recreation-grants/content/florida-communities-trust-fct-home</a:t>
            </a:r>
            <a:endParaRPr lang="en-US" dirty="0"/>
          </a:p>
          <a:p>
            <a:endParaRPr lang="en-US" dirty="0"/>
          </a:p>
        </p:txBody>
      </p:sp>
      <p:pic>
        <p:nvPicPr>
          <p:cNvPr id="4" name="Picture 3" descr="Picture of FCT Home Page&#10;">
            <a:extLst>
              <a:ext uri="{FF2B5EF4-FFF2-40B4-BE49-F238E27FC236}">
                <a16:creationId xmlns:a16="http://schemas.microsoft.com/office/drawing/2014/main" id="{8F9D1B33-9F85-46B8-AE76-CB6FE02071C4}"/>
              </a:ext>
            </a:extLst>
          </p:cNvPr>
          <p:cNvPicPr>
            <a:picLocks noChangeAspect="1"/>
          </p:cNvPicPr>
          <p:nvPr/>
        </p:nvPicPr>
        <p:blipFill rotWithShape="1">
          <a:blip r:embed="rId4"/>
          <a:srcRect t="5791"/>
          <a:stretch/>
        </p:blipFill>
        <p:spPr>
          <a:xfrm>
            <a:off x="750906" y="2852331"/>
            <a:ext cx="7642186" cy="3498575"/>
          </a:xfrm>
          <a:prstGeom prst="rect">
            <a:avLst/>
          </a:prstGeom>
        </p:spPr>
      </p:pic>
      <p:sp>
        <p:nvSpPr>
          <p:cNvPr id="5" name="Title 1">
            <a:extLst>
              <a:ext uri="{FF2B5EF4-FFF2-40B4-BE49-F238E27FC236}">
                <a16:creationId xmlns:a16="http://schemas.microsoft.com/office/drawing/2014/main" id="{7A9A0089-3509-4444-8C02-BB33CDE841B9}"/>
              </a:ext>
            </a:extLst>
          </p:cNvPr>
          <p:cNvSpPr txBox="1">
            <a:spLocks/>
          </p:cNvSpPr>
          <p:nvPr/>
        </p:nvSpPr>
        <p:spPr>
          <a:xfrm>
            <a:off x="0" y="224589"/>
            <a:ext cx="9144000" cy="726364"/>
          </a:xfrm>
          <a:prstGeom prst="rect">
            <a:avLst/>
          </a:prstGeom>
        </p:spPr>
        <p:txBody>
          <a:bodyPr>
            <a:normAutofit/>
          </a:bodyPr>
          <a:lst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r>
              <a:rPr lang="en-US" sz="3600" dirty="0">
                <a:latin typeface="ZapfHumnst BT"/>
              </a:rPr>
              <a:t>Application</a:t>
            </a:r>
          </a:p>
        </p:txBody>
      </p:sp>
    </p:spTree>
    <p:extLst>
      <p:ext uri="{BB962C8B-B14F-4D97-AF65-F5344CB8AC3E}">
        <p14:creationId xmlns:p14="http://schemas.microsoft.com/office/powerpoint/2010/main" val="2904459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0953"/>
          </a:xfrm>
        </p:spPr>
        <p:txBody>
          <a:bodyPr>
            <a:normAutofit/>
          </a:bodyPr>
          <a:lstStyle/>
          <a:p>
            <a:r>
              <a:rPr lang="en-US" altLang="en-US" sz="3600" dirty="0">
                <a:latin typeface="ZapfHumnst BT" pitchFamily="34" charset="0"/>
              </a:rPr>
              <a:t>5.  Community Planning</a:t>
            </a:r>
          </a:p>
        </p:txBody>
      </p:sp>
      <p:sp>
        <p:nvSpPr>
          <p:cNvPr id="6" name="Slide Number Placeholder 5"/>
          <p:cNvSpPr>
            <a:spLocks noGrp="1"/>
          </p:cNvSpPr>
          <p:nvPr>
            <p:ph type="sldNum" sz="quarter" idx="12"/>
          </p:nvPr>
        </p:nvSpPr>
        <p:spPr/>
        <p:txBody>
          <a:bodyPr/>
          <a:lstStyle/>
          <a:p>
            <a:fld id="{77BC0C64-94FA-44B3-9573-88BE3BEAC041}" type="slidenum">
              <a:rPr lang="en-US" smtClean="0"/>
              <a:t>20</a:t>
            </a:fld>
            <a:endParaRPr lang="en-US" dirty="0"/>
          </a:p>
        </p:txBody>
      </p:sp>
      <p:pic>
        <p:nvPicPr>
          <p:cNvPr id="4" name="Picture 3" descr="Site Plan">
            <a:extLst>
              <a:ext uri="{FF2B5EF4-FFF2-40B4-BE49-F238E27FC236}">
                <a16:creationId xmlns:a16="http://schemas.microsoft.com/office/drawing/2014/main" id="{D38339C9-6814-4474-B1BD-5371BAA625D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43383" y="1928174"/>
            <a:ext cx="5743575" cy="3519152"/>
          </a:xfrm>
          <a:prstGeom prst="rect">
            <a:avLst/>
          </a:prstGeom>
        </p:spPr>
      </p:pic>
      <p:pic>
        <p:nvPicPr>
          <p:cNvPr id="8" name="Picture 7" descr="Document">
            <a:extLst>
              <a:ext uri="{FF2B5EF4-FFF2-40B4-BE49-F238E27FC236}">
                <a16:creationId xmlns:a16="http://schemas.microsoft.com/office/drawing/2014/main" id="{8C866E1F-9BCF-43CD-9E5A-FC95A835515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33305" y="3228993"/>
            <a:ext cx="2295526" cy="2137876"/>
          </a:xfrm>
          <a:prstGeom prst="rect">
            <a:avLst/>
          </a:prstGeom>
        </p:spPr>
      </p:pic>
      <p:sp>
        <p:nvSpPr>
          <p:cNvPr id="7" name="Rectangle 6">
            <a:extLst>
              <a:ext uri="{FF2B5EF4-FFF2-40B4-BE49-F238E27FC236}">
                <a16:creationId xmlns:a16="http://schemas.microsoft.com/office/drawing/2014/main" id="{E2185EC4-E88A-4F9A-A676-3FE06A23D666}"/>
              </a:ext>
            </a:extLst>
          </p:cNvPr>
          <p:cNvSpPr/>
          <p:nvPr/>
        </p:nvSpPr>
        <p:spPr>
          <a:xfrm>
            <a:off x="369408" y="5984141"/>
            <a:ext cx="8405179" cy="369332"/>
          </a:xfrm>
          <a:prstGeom prst="rect">
            <a:avLst/>
          </a:prstGeom>
        </p:spPr>
        <p:txBody>
          <a:bodyPr wrap="square">
            <a:spAutoFit/>
          </a:bodyPr>
          <a:lstStyle/>
          <a:p>
            <a:pPr algn="ctr"/>
            <a:r>
              <a:rPr lang="en-US" dirty="0"/>
              <a:t>Starting on page 13 – Questions 5(a) through 5(b)</a:t>
            </a:r>
          </a:p>
        </p:txBody>
      </p:sp>
    </p:spTree>
    <p:extLst>
      <p:ext uri="{BB962C8B-B14F-4D97-AF65-F5344CB8AC3E}">
        <p14:creationId xmlns:p14="http://schemas.microsoft.com/office/powerpoint/2010/main" val="233299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0953"/>
          </a:xfrm>
        </p:spPr>
        <p:txBody>
          <a:bodyPr>
            <a:normAutofit/>
          </a:bodyPr>
          <a:lstStyle/>
          <a:p>
            <a:r>
              <a:rPr lang="en-US" altLang="en-US" sz="3600" dirty="0">
                <a:latin typeface="ZapfHumnst BT" pitchFamily="34" charset="0"/>
              </a:rPr>
              <a:t>6.  Public Education</a:t>
            </a:r>
          </a:p>
        </p:txBody>
      </p:sp>
      <p:sp>
        <p:nvSpPr>
          <p:cNvPr id="6" name="Slide Number Placeholder 5"/>
          <p:cNvSpPr>
            <a:spLocks noGrp="1"/>
          </p:cNvSpPr>
          <p:nvPr>
            <p:ph type="sldNum" sz="quarter" idx="12"/>
          </p:nvPr>
        </p:nvSpPr>
        <p:spPr/>
        <p:txBody>
          <a:bodyPr/>
          <a:lstStyle/>
          <a:p>
            <a:fld id="{77BC0C64-94FA-44B3-9573-88BE3BEAC041}" type="slidenum">
              <a:rPr lang="en-US" smtClean="0"/>
              <a:t>21</a:t>
            </a:fld>
            <a:endParaRPr lang="en-US" dirty="0"/>
          </a:p>
        </p:txBody>
      </p:sp>
      <p:pic>
        <p:nvPicPr>
          <p:cNvPr id="4" name="Picture 3" descr="Outdoor Kiosk">
            <a:extLst>
              <a:ext uri="{FF2B5EF4-FFF2-40B4-BE49-F238E27FC236}">
                <a16:creationId xmlns:a16="http://schemas.microsoft.com/office/drawing/2014/main" id="{445BEDE7-49FB-4FA9-8117-487F2AA5489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22410" y="3877029"/>
            <a:ext cx="2951123" cy="1965448"/>
          </a:xfrm>
          <a:prstGeom prst="rect">
            <a:avLst/>
          </a:prstGeom>
        </p:spPr>
      </p:pic>
      <p:pic>
        <p:nvPicPr>
          <p:cNvPr id="8" name="Picture 7" descr="A National Register plaque with text&#10;">
            <a:extLst>
              <a:ext uri="{FF2B5EF4-FFF2-40B4-BE49-F238E27FC236}">
                <a16:creationId xmlns:a16="http://schemas.microsoft.com/office/drawing/2014/main" id="{DE63C495-5A1B-40DF-A4B8-624B9F9B1BE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922854" y="1289137"/>
            <a:ext cx="2957923" cy="2326899"/>
          </a:xfrm>
          <a:prstGeom prst="rect">
            <a:avLst/>
          </a:prstGeom>
        </p:spPr>
      </p:pic>
      <p:pic>
        <p:nvPicPr>
          <p:cNvPr id="11" name="Picture 10" descr="Waterfront Kiosk">
            <a:extLst>
              <a:ext uri="{FF2B5EF4-FFF2-40B4-BE49-F238E27FC236}">
                <a16:creationId xmlns:a16="http://schemas.microsoft.com/office/drawing/2014/main" id="{C3199732-B420-4952-93A7-1A65E0CBA77D}"/>
              </a:ext>
            </a:extLst>
          </p:cNvPr>
          <p:cNvPicPr>
            <a:picLocks noChangeAspect="1"/>
          </p:cNvPicPr>
          <p:nvPr/>
        </p:nvPicPr>
        <p:blipFill rotWithShape="1">
          <a:blip r:embed="rId7"/>
          <a:srcRect r="2204"/>
          <a:stretch/>
        </p:blipFill>
        <p:spPr>
          <a:xfrm>
            <a:off x="929985" y="2413200"/>
            <a:ext cx="3642015" cy="2786473"/>
          </a:xfrm>
          <a:prstGeom prst="rect">
            <a:avLst/>
          </a:prstGeom>
        </p:spPr>
      </p:pic>
      <p:sp>
        <p:nvSpPr>
          <p:cNvPr id="10" name="Rectangle 9">
            <a:extLst>
              <a:ext uri="{FF2B5EF4-FFF2-40B4-BE49-F238E27FC236}">
                <a16:creationId xmlns:a16="http://schemas.microsoft.com/office/drawing/2014/main" id="{75DBC91F-BC80-4CBC-99EB-0548934934DC}"/>
              </a:ext>
            </a:extLst>
          </p:cNvPr>
          <p:cNvSpPr/>
          <p:nvPr/>
        </p:nvSpPr>
        <p:spPr>
          <a:xfrm>
            <a:off x="369408" y="5984141"/>
            <a:ext cx="8405179" cy="369332"/>
          </a:xfrm>
          <a:prstGeom prst="rect">
            <a:avLst/>
          </a:prstGeom>
        </p:spPr>
        <p:txBody>
          <a:bodyPr wrap="square">
            <a:spAutoFit/>
          </a:bodyPr>
          <a:lstStyle/>
          <a:p>
            <a:pPr algn="ctr"/>
            <a:r>
              <a:rPr lang="en-US" dirty="0"/>
              <a:t>Starting on page 13 – Questions 6(a) through 6(c)</a:t>
            </a:r>
          </a:p>
        </p:txBody>
      </p:sp>
    </p:spTree>
    <p:extLst>
      <p:ext uri="{BB962C8B-B14F-4D97-AF65-F5344CB8AC3E}">
        <p14:creationId xmlns:p14="http://schemas.microsoft.com/office/powerpoint/2010/main" val="95181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0953"/>
          </a:xfrm>
        </p:spPr>
        <p:txBody>
          <a:bodyPr>
            <a:normAutofit/>
          </a:bodyPr>
          <a:lstStyle/>
          <a:p>
            <a:r>
              <a:rPr lang="en-US" altLang="en-US" sz="3600" dirty="0">
                <a:latin typeface="ZapfHumnst BT" pitchFamily="34" charset="0"/>
              </a:rPr>
              <a:t>Application Checklist</a:t>
            </a:r>
            <a:endParaRPr lang="en-US" sz="3600" dirty="0"/>
          </a:p>
        </p:txBody>
      </p:sp>
      <p:sp>
        <p:nvSpPr>
          <p:cNvPr id="6" name="Slide Number Placeholder 5"/>
          <p:cNvSpPr>
            <a:spLocks noGrp="1"/>
          </p:cNvSpPr>
          <p:nvPr>
            <p:ph type="sldNum" sz="quarter" idx="12"/>
          </p:nvPr>
        </p:nvSpPr>
        <p:spPr/>
        <p:txBody>
          <a:bodyPr/>
          <a:lstStyle/>
          <a:p>
            <a:fld id="{77BC0C64-94FA-44B3-9573-88BE3BEAC041}" type="slidenum">
              <a:rPr lang="en-US" smtClean="0"/>
              <a:t>22</a:t>
            </a:fld>
            <a:endParaRPr lang="en-US" dirty="0"/>
          </a:p>
        </p:txBody>
      </p:sp>
      <p:sp>
        <p:nvSpPr>
          <p:cNvPr id="9" name="Rectangle 8"/>
          <p:cNvSpPr/>
          <p:nvPr/>
        </p:nvSpPr>
        <p:spPr>
          <a:xfrm>
            <a:off x="114299" y="1743091"/>
            <a:ext cx="8915400" cy="893771"/>
          </a:xfrm>
          <a:prstGeom prst="rect">
            <a:avLst/>
          </a:prstGeom>
        </p:spPr>
        <p:txBody>
          <a:bodyPr wrap="square">
            <a:spAutoFit/>
          </a:bodyPr>
          <a:lstStyle/>
          <a:p>
            <a:pPr algn="ctr">
              <a:lnSpc>
                <a:spcPct val="80000"/>
              </a:lnSpc>
              <a:spcBef>
                <a:spcPts val="1200"/>
              </a:spcBef>
              <a:defRPr/>
            </a:pPr>
            <a:r>
              <a:rPr lang="en-US" altLang="en-US" sz="2800" b="1" dirty="0">
                <a:solidFill>
                  <a:srgbClr val="000000"/>
                </a:solidFill>
                <a:latin typeface="Arial" panose="020B0604020202020204" pitchFamily="34" charset="0"/>
              </a:rPr>
              <a:t>Required Exhibits and Supporting Documentation</a:t>
            </a:r>
          </a:p>
          <a:p>
            <a:pPr algn="ctr">
              <a:lnSpc>
                <a:spcPct val="80000"/>
              </a:lnSpc>
              <a:spcBef>
                <a:spcPts val="1200"/>
              </a:spcBef>
              <a:defRPr/>
            </a:pPr>
            <a:r>
              <a:rPr lang="en-US" sz="2400" dirty="0"/>
              <a:t>Pages 15 – 17</a:t>
            </a:r>
          </a:p>
        </p:txBody>
      </p:sp>
      <p:sp>
        <p:nvSpPr>
          <p:cNvPr id="10" name="Rectangle 9">
            <a:extLst>
              <a:ext uri="{FF2B5EF4-FFF2-40B4-BE49-F238E27FC236}">
                <a16:creationId xmlns:a16="http://schemas.microsoft.com/office/drawing/2014/main" id="{75DBC91F-BC80-4CBC-99EB-0548934934DC}"/>
              </a:ext>
            </a:extLst>
          </p:cNvPr>
          <p:cNvSpPr/>
          <p:nvPr/>
        </p:nvSpPr>
        <p:spPr>
          <a:xfrm>
            <a:off x="369410" y="3429000"/>
            <a:ext cx="8405179" cy="2000548"/>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Application Development Resources</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hlinkClick r:id="rId3"/>
              </a:rPr>
              <a:t>https://floridadep.gov/ooo/land-and-recreation-grants/content/fct-parks-and-open-space-program-application-resources</a:t>
            </a:r>
            <a:endParaRPr lang="en-US" sz="2000"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2370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0953"/>
          </a:xfrm>
        </p:spPr>
        <p:txBody>
          <a:bodyPr>
            <a:normAutofit/>
          </a:bodyPr>
          <a:lstStyle/>
          <a:p>
            <a:r>
              <a:rPr lang="en-US" altLang="en-US" sz="3600" dirty="0">
                <a:latin typeface="ZapfHumnst BT" pitchFamily="34" charset="0"/>
              </a:rPr>
              <a:t>Example Site Plan</a:t>
            </a:r>
            <a:endParaRPr lang="en-US" sz="3600" dirty="0"/>
          </a:p>
        </p:txBody>
      </p:sp>
      <p:sp>
        <p:nvSpPr>
          <p:cNvPr id="6" name="Slide Number Placeholder 5"/>
          <p:cNvSpPr>
            <a:spLocks noGrp="1"/>
          </p:cNvSpPr>
          <p:nvPr>
            <p:ph type="sldNum" sz="quarter" idx="12"/>
          </p:nvPr>
        </p:nvSpPr>
        <p:spPr/>
        <p:txBody>
          <a:bodyPr/>
          <a:lstStyle/>
          <a:p>
            <a:fld id="{77BC0C64-94FA-44B3-9573-88BE3BEAC041}" type="slidenum">
              <a:rPr lang="en-US" smtClean="0"/>
              <a:t>23</a:t>
            </a:fld>
            <a:endParaRPr lang="en-US" dirty="0"/>
          </a:p>
        </p:txBody>
      </p:sp>
      <p:pic>
        <p:nvPicPr>
          <p:cNvPr id="4" name="Picture 3" descr="example site plan&#10;">
            <a:extLst>
              <a:ext uri="{FF2B5EF4-FFF2-40B4-BE49-F238E27FC236}">
                <a16:creationId xmlns:a16="http://schemas.microsoft.com/office/drawing/2014/main" id="{60D345F4-2534-403E-B3E9-373D4C01567E}"/>
              </a:ext>
            </a:extLst>
          </p:cNvPr>
          <p:cNvPicPr>
            <a:picLocks noChangeAspect="1"/>
          </p:cNvPicPr>
          <p:nvPr/>
        </p:nvPicPr>
        <p:blipFill>
          <a:blip r:embed="rId3"/>
          <a:stretch>
            <a:fillRect/>
          </a:stretch>
        </p:blipFill>
        <p:spPr>
          <a:xfrm>
            <a:off x="1379913" y="1137908"/>
            <a:ext cx="6727316" cy="5170274"/>
          </a:xfrm>
          <a:prstGeom prst="rect">
            <a:avLst/>
          </a:prstGeom>
        </p:spPr>
      </p:pic>
    </p:spTree>
    <p:extLst>
      <p:ext uri="{BB962C8B-B14F-4D97-AF65-F5344CB8AC3E}">
        <p14:creationId xmlns:p14="http://schemas.microsoft.com/office/powerpoint/2010/main" val="266393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0953"/>
          </a:xfrm>
        </p:spPr>
        <p:txBody>
          <a:bodyPr>
            <a:normAutofit/>
          </a:bodyPr>
          <a:lstStyle/>
          <a:p>
            <a:r>
              <a:rPr lang="en-US" sz="3600" dirty="0">
                <a:latin typeface="ZapfHumnst BT"/>
              </a:rPr>
              <a:t>Application Review Process</a:t>
            </a:r>
            <a:endParaRPr lang="en-US" sz="3600" dirty="0"/>
          </a:p>
        </p:txBody>
      </p:sp>
      <p:sp>
        <p:nvSpPr>
          <p:cNvPr id="6" name="Slide Number Placeholder 5"/>
          <p:cNvSpPr>
            <a:spLocks noGrp="1"/>
          </p:cNvSpPr>
          <p:nvPr>
            <p:ph type="sldNum" sz="quarter" idx="12"/>
          </p:nvPr>
        </p:nvSpPr>
        <p:spPr/>
        <p:txBody>
          <a:bodyPr/>
          <a:lstStyle/>
          <a:p>
            <a:fld id="{77BC0C64-94FA-44B3-9573-88BE3BEAC041}" type="slidenum">
              <a:rPr lang="en-US" smtClean="0"/>
              <a:t>24</a:t>
            </a:fld>
            <a:endParaRPr lang="en-US" dirty="0"/>
          </a:p>
        </p:txBody>
      </p:sp>
      <p:sp>
        <p:nvSpPr>
          <p:cNvPr id="9" name="Rectangle 8"/>
          <p:cNvSpPr/>
          <p:nvPr/>
        </p:nvSpPr>
        <p:spPr>
          <a:xfrm>
            <a:off x="438043" y="1257239"/>
            <a:ext cx="8267914" cy="523220"/>
          </a:xfrm>
          <a:prstGeom prst="rect">
            <a:avLst/>
          </a:prstGeom>
        </p:spPr>
        <p:txBody>
          <a:bodyPr wrap="square">
            <a:spAutoFit/>
          </a:bodyPr>
          <a:lstStyle/>
          <a:p>
            <a:pPr>
              <a:spcAft>
                <a:spcPts val="1200"/>
              </a:spcAft>
              <a:defRPr/>
            </a:pPr>
            <a:r>
              <a:rPr lang="en-US" altLang="en-US" sz="2800" b="1" dirty="0">
                <a:solidFill>
                  <a:srgbClr val="000000"/>
                </a:solidFill>
                <a:latin typeface="Arial" panose="020B0604020202020204" pitchFamily="34" charset="0"/>
              </a:rPr>
              <a:t>Per Rule Chapter 62-820, F.A.C.</a:t>
            </a:r>
          </a:p>
        </p:txBody>
      </p:sp>
      <p:pic>
        <p:nvPicPr>
          <p:cNvPr id="4" name="Picture 3" descr="A close up of a magnifying glass&#10;">
            <a:extLst>
              <a:ext uri="{FF2B5EF4-FFF2-40B4-BE49-F238E27FC236}">
                <a16:creationId xmlns:a16="http://schemas.microsoft.com/office/drawing/2014/main" id="{80107079-85B6-4FF3-9A74-728E128F7BD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7939" y="1780459"/>
            <a:ext cx="3201116" cy="3201116"/>
          </a:xfrm>
          <a:prstGeom prst="rect">
            <a:avLst/>
          </a:prstGeom>
        </p:spPr>
      </p:pic>
      <p:pic>
        <p:nvPicPr>
          <p:cNvPr id="8" name="Picture 7" descr="Thumbs Up">
            <a:extLst>
              <a:ext uri="{FF2B5EF4-FFF2-40B4-BE49-F238E27FC236}">
                <a16:creationId xmlns:a16="http://schemas.microsoft.com/office/drawing/2014/main" id="{BFA66F53-9CAB-4D73-8B62-B26762643B15}"/>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226772" y="2800569"/>
            <a:ext cx="2902073" cy="2181006"/>
          </a:xfrm>
          <a:prstGeom prst="rect">
            <a:avLst/>
          </a:prstGeom>
        </p:spPr>
      </p:pic>
    </p:spTree>
    <p:extLst>
      <p:ext uri="{BB962C8B-B14F-4D97-AF65-F5344CB8AC3E}">
        <p14:creationId xmlns:p14="http://schemas.microsoft.com/office/powerpoint/2010/main" val="334271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0953"/>
          </a:xfrm>
        </p:spPr>
        <p:txBody>
          <a:bodyPr>
            <a:normAutofit/>
          </a:bodyPr>
          <a:lstStyle/>
          <a:p>
            <a:r>
              <a:rPr lang="en-US" sz="3600" dirty="0">
                <a:latin typeface="ZapfHumnst BT"/>
              </a:rPr>
              <a:t>Post Completion</a:t>
            </a:r>
            <a:endParaRPr lang="en-US" sz="3600" dirty="0"/>
          </a:p>
        </p:txBody>
      </p:sp>
      <p:sp>
        <p:nvSpPr>
          <p:cNvPr id="6" name="Slide Number Placeholder 5"/>
          <p:cNvSpPr>
            <a:spLocks noGrp="1"/>
          </p:cNvSpPr>
          <p:nvPr>
            <p:ph type="sldNum" sz="quarter" idx="12"/>
          </p:nvPr>
        </p:nvSpPr>
        <p:spPr/>
        <p:txBody>
          <a:bodyPr/>
          <a:lstStyle/>
          <a:p>
            <a:fld id="{77BC0C64-94FA-44B3-9573-88BE3BEAC041}" type="slidenum">
              <a:rPr lang="en-US" smtClean="0"/>
              <a:t>25</a:t>
            </a:fld>
            <a:endParaRPr lang="en-US" dirty="0"/>
          </a:p>
        </p:txBody>
      </p:sp>
      <p:sp>
        <p:nvSpPr>
          <p:cNvPr id="9" name="Rectangle 8"/>
          <p:cNvSpPr/>
          <p:nvPr/>
        </p:nvSpPr>
        <p:spPr>
          <a:xfrm>
            <a:off x="361736" y="1456521"/>
            <a:ext cx="8153614" cy="3416320"/>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“In Perpetuity”</a:t>
            </a:r>
          </a:p>
          <a:p>
            <a:pPr marL="342900" indent="-342900">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Open to the Public (Education Component)</a:t>
            </a:r>
          </a:p>
          <a:p>
            <a:pPr marL="342900" indent="-342900">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Developed per Management Plan</a:t>
            </a:r>
          </a:p>
          <a:p>
            <a:pPr marL="342900" indent="-342900">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Stewardship Reporting</a:t>
            </a:r>
          </a:p>
          <a:p>
            <a:pPr marL="342900" indent="-342900">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Revenue Reporting</a:t>
            </a:r>
            <a:endParaRPr lang="en-US" sz="2400" b="1" dirty="0">
              <a:solidFill>
                <a:srgbClr val="000000"/>
              </a:solidFill>
              <a:latin typeface="Arial" panose="020B0604020202020204" pitchFamily="34" charset="0"/>
              <a:cs typeface="Arial" panose="020B0604020202020204" pitchFamily="34" charset="0"/>
            </a:endParaRPr>
          </a:p>
        </p:txBody>
      </p:sp>
      <p:pic>
        <p:nvPicPr>
          <p:cNvPr id="8" name="Picture 7" descr="Revenue Reporting">
            <a:extLst>
              <a:ext uri="{FF2B5EF4-FFF2-40B4-BE49-F238E27FC236}">
                <a16:creationId xmlns:a16="http://schemas.microsoft.com/office/drawing/2014/main" id="{507692D1-27DD-4271-8B18-8B326737B1F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24857" y="4663210"/>
            <a:ext cx="1609724" cy="1512630"/>
          </a:xfrm>
          <a:prstGeom prst="rect">
            <a:avLst/>
          </a:prstGeom>
        </p:spPr>
      </p:pic>
      <p:pic>
        <p:nvPicPr>
          <p:cNvPr id="12" name="Picture 11" descr="Playground Slide">
            <a:extLst>
              <a:ext uri="{FF2B5EF4-FFF2-40B4-BE49-F238E27FC236}">
                <a16:creationId xmlns:a16="http://schemas.microsoft.com/office/drawing/2014/main" id="{6A87BD24-8503-4F34-B271-C722C9C07A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5191" y="2178448"/>
            <a:ext cx="1202917" cy="1302210"/>
          </a:xfrm>
          <a:prstGeom prst="rect">
            <a:avLst/>
          </a:prstGeom>
        </p:spPr>
      </p:pic>
      <p:pic>
        <p:nvPicPr>
          <p:cNvPr id="14" name="Picture 13" descr="A close up of an Open sign&#10;">
            <a:extLst>
              <a:ext uri="{FF2B5EF4-FFF2-40B4-BE49-F238E27FC236}">
                <a16:creationId xmlns:a16="http://schemas.microsoft.com/office/drawing/2014/main" id="{AF8C8464-7475-49D0-97A4-91BF1BFE10CB}"/>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20661304">
            <a:off x="4787586" y="1277745"/>
            <a:ext cx="1357858" cy="731156"/>
          </a:xfrm>
          <a:prstGeom prst="rect">
            <a:avLst/>
          </a:prstGeom>
        </p:spPr>
      </p:pic>
      <p:pic>
        <p:nvPicPr>
          <p:cNvPr id="17" name="Picture 16" descr="A close up of a report form&#10;">
            <a:extLst>
              <a:ext uri="{FF2B5EF4-FFF2-40B4-BE49-F238E27FC236}">
                <a16:creationId xmlns:a16="http://schemas.microsoft.com/office/drawing/2014/main" id="{D908A9FB-9C2F-46C0-BBF8-274B38DCE40D}"/>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634581" y="3435478"/>
            <a:ext cx="999577" cy="1085850"/>
          </a:xfrm>
          <a:prstGeom prst="rect">
            <a:avLst/>
          </a:prstGeom>
        </p:spPr>
      </p:pic>
    </p:spTree>
    <p:extLst>
      <p:ext uri="{BB962C8B-B14F-4D97-AF65-F5344CB8AC3E}">
        <p14:creationId xmlns:p14="http://schemas.microsoft.com/office/powerpoint/2010/main" val="129807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0953"/>
          </a:xfrm>
        </p:spPr>
        <p:txBody>
          <a:bodyPr>
            <a:normAutofit/>
          </a:bodyPr>
          <a:lstStyle/>
          <a:p>
            <a:r>
              <a:rPr lang="en-US" sz="3600" dirty="0">
                <a:latin typeface="ZapfHumnst BT"/>
              </a:rPr>
              <a:t>Wrap Up</a:t>
            </a:r>
            <a:endParaRPr lang="en-US" sz="3600" dirty="0"/>
          </a:p>
        </p:txBody>
      </p:sp>
      <p:sp>
        <p:nvSpPr>
          <p:cNvPr id="6" name="Slide Number Placeholder 5"/>
          <p:cNvSpPr>
            <a:spLocks noGrp="1"/>
          </p:cNvSpPr>
          <p:nvPr>
            <p:ph type="sldNum" sz="quarter" idx="12"/>
          </p:nvPr>
        </p:nvSpPr>
        <p:spPr/>
        <p:txBody>
          <a:bodyPr/>
          <a:lstStyle/>
          <a:p>
            <a:fld id="{77BC0C64-94FA-44B3-9573-88BE3BEAC041}" type="slidenum">
              <a:rPr lang="en-US" smtClean="0"/>
              <a:t>26</a:t>
            </a:fld>
            <a:endParaRPr lang="en-US" dirty="0"/>
          </a:p>
        </p:txBody>
      </p:sp>
      <p:sp>
        <p:nvSpPr>
          <p:cNvPr id="9" name="Rectangle 8"/>
          <p:cNvSpPr/>
          <p:nvPr/>
        </p:nvSpPr>
        <p:spPr>
          <a:xfrm>
            <a:off x="361736" y="1183888"/>
            <a:ext cx="5219914" cy="4185761"/>
          </a:xfrm>
          <a:prstGeom prst="rect">
            <a:avLst/>
          </a:prstGeom>
        </p:spPr>
        <p:txBody>
          <a:bodyPr wrap="square">
            <a:spAutoFit/>
          </a:bodyPr>
          <a:lstStyle/>
          <a:p>
            <a:pPr marL="342900" indent="-342900">
              <a:spcBef>
                <a:spcPts val="1200"/>
              </a:spcBef>
              <a:buFont typeface="Arial" panose="020B0604020202020204" pitchFamily="34" charset="0"/>
              <a:buChar char="•"/>
              <a:defRPr/>
            </a:pPr>
            <a:r>
              <a:rPr lang="en-US" altLang="en-US" sz="2400" dirty="0">
                <a:latin typeface="Arial" panose="020B0604020202020204" pitchFamily="34" charset="0"/>
              </a:rPr>
              <a:t>$4.2 million will be available for the 2019 cycle</a:t>
            </a:r>
          </a:p>
          <a:p>
            <a:pPr marL="342900" indent="-34290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Applications Accepted              June 1- June 29, 2018 </a:t>
            </a:r>
          </a:p>
          <a:p>
            <a:pPr marL="342900" indent="-34290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Completing the Application -- Project Evaluation Criteria</a:t>
            </a:r>
          </a:p>
          <a:p>
            <a:pPr marL="342900" indent="-34290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Application Review Process</a:t>
            </a:r>
          </a:p>
          <a:p>
            <a:pPr marL="342900" indent="-34290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Acquisition Process</a:t>
            </a:r>
          </a:p>
          <a:p>
            <a:pPr marL="342900" indent="-34290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Post Completion Responsibilities</a:t>
            </a:r>
          </a:p>
        </p:txBody>
      </p:sp>
      <p:sp>
        <p:nvSpPr>
          <p:cNvPr id="7" name="Rectangle 6">
            <a:extLst>
              <a:ext uri="{FF2B5EF4-FFF2-40B4-BE49-F238E27FC236}">
                <a16:creationId xmlns:a16="http://schemas.microsoft.com/office/drawing/2014/main" id="{11FBD9D5-3691-44C4-AF12-1475828BCE32}"/>
              </a:ext>
            </a:extLst>
          </p:cNvPr>
          <p:cNvSpPr/>
          <p:nvPr/>
        </p:nvSpPr>
        <p:spPr>
          <a:xfrm>
            <a:off x="209550" y="5438381"/>
            <a:ext cx="8724900" cy="984885"/>
          </a:xfrm>
          <a:prstGeom prst="rect">
            <a:avLst/>
          </a:prstGeom>
        </p:spPr>
        <p:txBody>
          <a:bodyPr wrap="square">
            <a:spAutoFit/>
          </a:bodyPr>
          <a:lstStyle/>
          <a:p>
            <a:pPr algn="ctr">
              <a:spcBef>
                <a:spcPts val="1200"/>
              </a:spcBef>
            </a:pPr>
            <a:r>
              <a:rPr lang="en-US" sz="2400" b="1" dirty="0">
                <a:solidFill>
                  <a:srgbClr val="FF0000"/>
                </a:solidFill>
                <a:latin typeface="Arial" panose="020B0604020202020204" pitchFamily="34" charset="0"/>
                <a:cs typeface="Arial" panose="020B0604020202020204" pitchFamily="34" charset="0"/>
              </a:rPr>
              <a:t>APPLICATIONS MUST BE RECEIVED BY  </a:t>
            </a:r>
          </a:p>
          <a:p>
            <a:pPr algn="ctr">
              <a:spcBef>
                <a:spcPts val="1200"/>
              </a:spcBef>
            </a:pPr>
            <a:r>
              <a:rPr lang="en-US" sz="2400" b="1" dirty="0">
                <a:solidFill>
                  <a:srgbClr val="FF0000"/>
                </a:solidFill>
                <a:latin typeface="Arial" panose="020B0604020202020204" pitchFamily="34" charset="0"/>
                <a:cs typeface="Arial" panose="020B0604020202020204" pitchFamily="34" charset="0"/>
              </a:rPr>
              <a:t>5:00 PM EST June 29, 2018</a:t>
            </a:r>
          </a:p>
        </p:txBody>
      </p:sp>
      <p:pic>
        <p:nvPicPr>
          <p:cNvPr id="8" name="Picture 7" descr="Checklist ">
            <a:extLst>
              <a:ext uri="{FF2B5EF4-FFF2-40B4-BE49-F238E27FC236}">
                <a16:creationId xmlns:a16="http://schemas.microsoft.com/office/drawing/2014/main" id="{3EE1FE31-26A3-4CB1-A84F-6C96CAA6A80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97218" y="1528809"/>
            <a:ext cx="3385046" cy="3286929"/>
          </a:xfrm>
          <a:prstGeom prst="rect">
            <a:avLst/>
          </a:prstGeom>
        </p:spPr>
      </p:pic>
    </p:spTree>
    <p:extLst>
      <p:ext uri="{BB962C8B-B14F-4D97-AF65-F5344CB8AC3E}">
        <p14:creationId xmlns:p14="http://schemas.microsoft.com/office/powerpoint/2010/main" val="58914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D0A9-F209-40BD-B42E-174128C50119}"/>
              </a:ext>
            </a:extLst>
          </p:cNvPr>
          <p:cNvSpPr>
            <a:spLocks noGrp="1"/>
          </p:cNvSpPr>
          <p:nvPr>
            <p:ph type="title"/>
          </p:nvPr>
        </p:nvSpPr>
        <p:spPr>
          <a:xfrm>
            <a:off x="906235" y="1"/>
            <a:ext cx="7640605" cy="1016000"/>
          </a:xfrm>
        </p:spPr>
        <p:txBody>
          <a:bodyPr/>
          <a:lstStyle/>
          <a:p>
            <a:r>
              <a:rPr lang="en-US" dirty="0"/>
              <a:t>Save the Date</a:t>
            </a:r>
          </a:p>
        </p:txBody>
      </p:sp>
      <p:sp>
        <p:nvSpPr>
          <p:cNvPr id="4" name="Slide Number Placeholder 3">
            <a:extLst>
              <a:ext uri="{FF2B5EF4-FFF2-40B4-BE49-F238E27FC236}">
                <a16:creationId xmlns:a16="http://schemas.microsoft.com/office/drawing/2014/main" id="{274359AD-AFC0-46EA-87A8-702E97C9386F}"/>
              </a:ext>
            </a:extLst>
          </p:cNvPr>
          <p:cNvSpPr>
            <a:spLocks noGrp="1"/>
          </p:cNvSpPr>
          <p:nvPr>
            <p:ph type="sldNum" sz="quarter" idx="12"/>
          </p:nvPr>
        </p:nvSpPr>
        <p:spPr/>
        <p:txBody>
          <a:bodyPr/>
          <a:lstStyle/>
          <a:p>
            <a:fld id="{77BC0C64-94FA-44B3-9573-88BE3BEAC041}" type="slidenum">
              <a:rPr lang="en-US" smtClean="0"/>
              <a:t>27</a:t>
            </a:fld>
            <a:endParaRPr lang="en-US" dirty="0"/>
          </a:p>
        </p:txBody>
      </p:sp>
      <p:sp>
        <p:nvSpPr>
          <p:cNvPr id="7" name="Content Placeholder 2">
            <a:extLst>
              <a:ext uri="{FF2B5EF4-FFF2-40B4-BE49-F238E27FC236}">
                <a16:creationId xmlns:a16="http://schemas.microsoft.com/office/drawing/2014/main" id="{91CFFAD2-402B-47DA-8810-45922A2FDE77}"/>
              </a:ext>
            </a:extLst>
          </p:cNvPr>
          <p:cNvSpPr txBox="1">
            <a:spLocks/>
          </p:cNvSpPr>
          <p:nvPr/>
        </p:nvSpPr>
        <p:spPr>
          <a:xfrm>
            <a:off x="726769" y="1420854"/>
            <a:ext cx="7999536" cy="466943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900" b="1" dirty="0"/>
              <a:t>Upcoming Grant Application Cycles</a:t>
            </a:r>
          </a:p>
          <a:p>
            <a:pPr marL="0" indent="0">
              <a:lnSpc>
                <a:spcPct val="128000"/>
              </a:lnSpc>
              <a:spcBef>
                <a:spcPts val="600"/>
              </a:spcBef>
              <a:buFont typeface="Arial" panose="020B0604020202020204" pitchFamily="34" charset="0"/>
              <a:buNone/>
            </a:pPr>
            <a:endParaRPr lang="en-US" sz="3600" dirty="0">
              <a:latin typeface="Arial" panose="020B0604020202020204" pitchFamily="34" charset="0"/>
              <a:cs typeface="Arial" panose="020B0604020202020204" pitchFamily="34" charset="0"/>
            </a:endParaRPr>
          </a:p>
          <a:p>
            <a:pPr marL="0" indent="0" algn="just">
              <a:lnSpc>
                <a:spcPct val="128000"/>
              </a:lnSpc>
              <a:spcBef>
                <a:spcPts val="600"/>
              </a:spcBef>
              <a:buFont typeface="Arial" panose="020B0604020202020204" pitchFamily="34" charset="0"/>
              <a:buNone/>
            </a:pPr>
            <a:r>
              <a:rPr lang="en-US" dirty="0">
                <a:latin typeface="Arial" panose="020B0604020202020204" pitchFamily="34" charset="0"/>
                <a:cs typeface="Arial" panose="020B0604020202020204" pitchFamily="34" charset="0"/>
              </a:rPr>
              <a:t>2019 FCT Parks &amp; Open Space		7/2 – 9/17/2018 	</a:t>
            </a:r>
          </a:p>
          <a:p>
            <a:pPr marL="0" indent="0" algn="just">
              <a:lnSpc>
                <a:spcPct val="128000"/>
              </a:lnSpc>
              <a:spcBef>
                <a:spcPts val="600"/>
              </a:spcBef>
              <a:buFont typeface="Arial" panose="020B0604020202020204" pitchFamily="34" charset="0"/>
              <a:buNone/>
            </a:pPr>
            <a:r>
              <a:rPr lang="en-US" dirty="0">
                <a:latin typeface="Arial" panose="020B0604020202020204" pitchFamily="34" charset="0"/>
                <a:cs typeface="Arial" panose="020B0604020202020204" pitchFamily="34" charset="0"/>
              </a:rPr>
              <a:t>2019 FRDAP Playground 		8/1 – 8/15/2018 	</a:t>
            </a:r>
          </a:p>
          <a:p>
            <a:pPr marL="0" indent="0" algn="just">
              <a:lnSpc>
                <a:spcPct val="128000"/>
              </a:lnSpc>
              <a:spcBef>
                <a:spcPts val="600"/>
              </a:spcBef>
              <a:buFont typeface="Arial" panose="020B0604020202020204" pitchFamily="34" charset="0"/>
              <a:buNone/>
            </a:pPr>
            <a:r>
              <a:rPr lang="en-US" dirty="0">
                <a:latin typeface="Arial" panose="020B0604020202020204" pitchFamily="34" charset="0"/>
                <a:cs typeface="Arial" panose="020B0604020202020204" pitchFamily="34" charset="0"/>
              </a:rPr>
              <a:t>2020 FRDAP 				10/1 – 10/15/2018 	</a:t>
            </a:r>
          </a:p>
          <a:p>
            <a:pPr marL="0" indent="0" algn="just">
              <a:lnSpc>
                <a:spcPct val="128000"/>
              </a:lnSpc>
              <a:spcBef>
                <a:spcPts val="600"/>
              </a:spcBef>
              <a:buFont typeface="Arial" panose="020B0604020202020204" pitchFamily="34" charset="0"/>
              <a:buNone/>
            </a:pPr>
            <a:r>
              <a:rPr lang="en-US" dirty="0">
                <a:latin typeface="Arial" panose="020B0604020202020204" pitchFamily="34" charset="0"/>
                <a:cs typeface="Arial" panose="020B0604020202020204" pitchFamily="34" charset="0"/>
              </a:rPr>
              <a:t>2019 RTP		 		11/12 – 11/30/2018 	</a:t>
            </a:r>
          </a:p>
          <a:p>
            <a:pPr marL="0" indent="0" algn="just">
              <a:lnSpc>
                <a:spcPct val="128000"/>
              </a:lnSpc>
              <a:spcBef>
                <a:spcPts val="600"/>
              </a:spcBef>
              <a:buFont typeface="Arial" panose="020B0604020202020204" pitchFamily="34" charset="0"/>
              <a:buNone/>
            </a:pPr>
            <a:r>
              <a:rPr lang="en-US" dirty="0">
                <a:latin typeface="Arial" panose="020B0604020202020204" pitchFamily="34" charset="0"/>
                <a:cs typeface="Arial" panose="020B0604020202020204" pitchFamily="34" charset="0"/>
              </a:rPr>
              <a:t>2019 LWCF 				1/14 – 1/28/2019</a:t>
            </a:r>
          </a:p>
          <a:p>
            <a:pPr marL="0" indent="0">
              <a:lnSpc>
                <a:spcPct val="128000"/>
              </a:lnSpc>
              <a:spcBef>
                <a:spcPts val="600"/>
              </a:spcBef>
              <a:buFont typeface="Arial" panose="020B0604020202020204" pitchFamily="34" charset="0"/>
              <a:buNone/>
            </a:pPr>
            <a:r>
              <a:rPr lang="en-US" dirty="0">
                <a:latin typeface="Arial" panose="020B0604020202020204" pitchFamily="34" charset="0"/>
                <a:cs typeface="Arial" panose="020B0604020202020204" pitchFamily="34" charset="0"/>
              </a:rPr>
              <a:t> </a:t>
            </a:r>
          </a:p>
          <a:p>
            <a:pPr marL="0" indent="0" algn="ctr">
              <a:lnSpc>
                <a:spcPct val="128000"/>
              </a:lnSpc>
              <a:spcBef>
                <a:spcPts val="600"/>
              </a:spcBef>
              <a:buFont typeface="Arial" panose="020B0604020202020204" pitchFamily="34" charset="0"/>
              <a:buNone/>
            </a:pPr>
            <a:r>
              <a:rPr lang="en-US" sz="2900" dirty="0">
                <a:latin typeface="Arial" panose="020B0604020202020204" pitchFamily="34" charset="0"/>
                <a:cs typeface="Arial" panose="020B0604020202020204" pitchFamily="34" charset="0"/>
              </a:rPr>
              <a:t>For upcoming Grant Application Cycles at:</a:t>
            </a:r>
          </a:p>
          <a:p>
            <a:pPr marL="0" indent="0" algn="ctr">
              <a:lnSpc>
                <a:spcPct val="128000"/>
              </a:lnSpc>
              <a:spcBef>
                <a:spcPts val="600"/>
              </a:spcBef>
              <a:buNone/>
              <a:defRPr/>
            </a:pPr>
            <a:r>
              <a:rPr lang="en-US" altLang="en-US" sz="2900" dirty="0">
                <a:latin typeface="Arial" panose="020B0604020202020204" pitchFamily="34" charset="0"/>
                <a:cs typeface="Arial" panose="020B0604020202020204" pitchFamily="34" charset="0"/>
                <a:hlinkClick r:id="rId3"/>
              </a:rPr>
              <a:t>https://floridadep.gov/ooo/land-and-recreation-grants</a:t>
            </a:r>
            <a:r>
              <a:rPr lang="en-US" altLang="en-US" sz="2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92587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0953"/>
          </a:xfrm>
        </p:spPr>
        <p:txBody>
          <a:bodyPr>
            <a:normAutofit/>
          </a:bodyPr>
          <a:lstStyle/>
          <a:p>
            <a:r>
              <a:rPr lang="en-US" sz="3600" dirty="0">
                <a:latin typeface="ZapfHumnst BT"/>
              </a:rPr>
              <a:t>For Questions -- FCT Contacts</a:t>
            </a:r>
          </a:p>
        </p:txBody>
      </p:sp>
      <p:sp>
        <p:nvSpPr>
          <p:cNvPr id="6" name="Slide Number Placeholder 5"/>
          <p:cNvSpPr>
            <a:spLocks noGrp="1"/>
          </p:cNvSpPr>
          <p:nvPr>
            <p:ph type="sldNum" sz="quarter" idx="12"/>
          </p:nvPr>
        </p:nvSpPr>
        <p:spPr/>
        <p:txBody>
          <a:bodyPr/>
          <a:lstStyle/>
          <a:p>
            <a:fld id="{77BC0C64-94FA-44B3-9573-88BE3BEAC041}" type="slidenum">
              <a:rPr lang="en-US" smtClean="0"/>
              <a:t>28</a:t>
            </a:fld>
            <a:endParaRPr lang="en-US" dirty="0"/>
          </a:p>
        </p:txBody>
      </p:sp>
      <p:pic>
        <p:nvPicPr>
          <p:cNvPr id="5" name="Picture 4" descr="Questions&#10;&#10;">
            <a:extLst>
              <a:ext uri="{FF2B5EF4-FFF2-40B4-BE49-F238E27FC236}">
                <a16:creationId xmlns:a16="http://schemas.microsoft.com/office/drawing/2014/main" id="{1619386B-E3DF-4DDC-8662-1C838F40B52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29400" y="4833462"/>
            <a:ext cx="2348491" cy="1740751"/>
          </a:xfrm>
          <a:prstGeom prst="rect">
            <a:avLst/>
          </a:prstGeom>
        </p:spPr>
      </p:pic>
      <p:sp>
        <p:nvSpPr>
          <p:cNvPr id="9" name="Rectangle 8"/>
          <p:cNvSpPr/>
          <p:nvPr/>
        </p:nvSpPr>
        <p:spPr>
          <a:xfrm>
            <a:off x="361736" y="1456521"/>
            <a:ext cx="8496514" cy="4247317"/>
          </a:xfrm>
          <a:prstGeom prst="rect">
            <a:avLst/>
          </a:prstGeom>
        </p:spPr>
        <p:txBody>
          <a:bodyPr wrap="square">
            <a:spAutoFit/>
          </a:bodyPr>
          <a:lstStyle/>
          <a:p>
            <a:pPr>
              <a:lnSpc>
                <a:spcPct val="90000"/>
              </a:lnSpc>
              <a:defRPr/>
            </a:pPr>
            <a:r>
              <a:rPr lang="en-US" altLang="en-US" sz="2000" dirty="0">
                <a:latin typeface="Arial" panose="020B0604020202020204" pitchFamily="34" charset="0"/>
                <a:cs typeface="Arial" panose="020B0604020202020204" pitchFamily="34" charset="0"/>
              </a:rPr>
              <a:t>FCT Email:	</a:t>
            </a:r>
            <a:r>
              <a:rPr lang="en-US" sz="2000" u="sng" dirty="0">
                <a:latin typeface="Arial" panose="020B0604020202020204" pitchFamily="34" charset="0"/>
                <a:cs typeface="Arial" panose="020B0604020202020204" pitchFamily="34" charset="0"/>
                <a:hlinkClick r:id="rId5"/>
              </a:rPr>
              <a:t>FloridaCommunitiesTrust@floridadep.gov</a:t>
            </a:r>
            <a:endParaRPr lang="en-US" sz="2000" u="sng" dirty="0">
              <a:latin typeface="Arial" panose="020B0604020202020204" pitchFamily="34" charset="0"/>
              <a:cs typeface="Arial" panose="020B0604020202020204" pitchFamily="34" charset="0"/>
            </a:endParaRPr>
          </a:p>
          <a:p>
            <a:pPr>
              <a:lnSpc>
                <a:spcPct val="90000"/>
              </a:lnSpc>
              <a:defRPr/>
            </a:pPr>
            <a:r>
              <a:rPr lang="en-US" altLang="en-US" sz="2000" dirty="0">
                <a:latin typeface="Arial" panose="020B0604020202020204" pitchFamily="34" charset="0"/>
                <a:cs typeface="Arial" panose="020B0604020202020204" pitchFamily="34" charset="0"/>
              </a:rPr>
              <a:t>FCT Phone:	(850) 245-2501</a:t>
            </a:r>
          </a:p>
          <a:p>
            <a:pPr>
              <a:lnSpc>
                <a:spcPct val="90000"/>
              </a:lnSpc>
              <a:defRPr/>
            </a:pPr>
            <a:endParaRPr lang="en-US" altLang="en-US" sz="2000" dirty="0">
              <a:latin typeface="Arial" panose="020B0604020202020204" pitchFamily="34" charset="0"/>
              <a:cs typeface="Arial" panose="020B0604020202020204" pitchFamily="34" charset="0"/>
            </a:endParaRPr>
          </a:p>
          <a:p>
            <a:pPr>
              <a:lnSpc>
                <a:spcPct val="90000"/>
              </a:lnSpc>
              <a:defRPr/>
            </a:pPr>
            <a:r>
              <a:rPr lang="en-US" altLang="en-US" sz="2000" dirty="0">
                <a:latin typeface="Arial" panose="020B0604020202020204" pitchFamily="34" charset="0"/>
                <a:cs typeface="Arial" panose="020B0604020202020204" pitchFamily="34" charset="0"/>
              </a:rPr>
              <a:t>Linda Reeves, OMC Manager	</a:t>
            </a:r>
            <a:r>
              <a:rPr lang="en-US" altLang="en-US" sz="2000" dirty="0">
                <a:latin typeface="Arial" panose="020B0604020202020204" pitchFamily="34" charset="0"/>
                <a:cs typeface="Arial" panose="020B0604020202020204" pitchFamily="34" charset="0"/>
                <a:hlinkClick r:id="rId6"/>
              </a:rPr>
              <a:t>Linda.Reeves@floridadep.gov</a:t>
            </a:r>
            <a:r>
              <a:rPr lang="en-US" altLang="en-US" sz="2000" dirty="0">
                <a:latin typeface="Arial" panose="020B0604020202020204" pitchFamily="34" charset="0"/>
                <a:cs typeface="Arial" panose="020B0604020202020204" pitchFamily="34" charset="0"/>
              </a:rPr>
              <a:t> </a:t>
            </a:r>
          </a:p>
          <a:p>
            <a:pPr>
              <a:lnSpc>
                <a:spcPct val="90000"/>
              </a:lnSpc>
              <a:defRPr/>
            </a:pPr>
            <a:endParaRPr lang="en-US" altLang="en-US" sz="2000" dirty="0">
              <a:latin typeface="Arial" panose="020B0604020202020204" pitchFamily="34" charset="0"/>
            </a:endParaRPr>
          </a:p>
          <a:p>
            <a:pPr>
              <a:lnSpc>
                <a:spcPct val="90000"/>
              </a:lnSpc>
              <a:defRPr/>
            </a:pPr>
            <a:r>
              <a:rPr lang="en-US" altLang="en-US" sz="2000" dirty="0">
                <a:latin typeface="Arial" panose="020B0604020202020204" pitchFamily="34" charset="0"/>
              </a:rPr>
              <a:t>FCT Planners:</a:t>
            </a:r>
          </a:p>
          <a:p>
            <a:pPr lvl="1">
              <a:lnSpc>
                <a:spcPct val="90000"/>
              </a:lnSpc>
              <a:defRPr/>
            </a:pPr>
            <a:r>
              <a:rPr lang="en-US" altLang="en-US" sz="2000" dirty="0">
                <a:latin typeface="Arial" panose="020B0604020202020204" pitchFamily="34" charset="0"/>
              </a:rPr>
              <a:t>Rita Ventry		</a:t>
            </a:r>
            <a:r>
              <a:rPr lang="en-US" altLang="en-US" sz="2000" dirty="0">
                <a:latin typeface="Arial" panose="020B0604020202020204" pitchFamily="34" charset="0"/>
                <a:hlinkClick r:id="rId7"/>
              </a:rPr>
              <a:t>Rita.Ventry@floridadep.gov</a:t>
            </a:r>
            <a:endParaRPr lang="en-US" altLang="en-US" sz="2000" dirty="0">
              <a:latin typeface="Arial" panose="020B0604020202020204" pitchFamily="34" charset="0"/>
            </a:endParaRPr>
          </a:p>
          <a:p>
            <a:pPr lvl="1">
              <a:lnSpc>
                <a:spcPct val="90000"/>
              </a:lnSpc>
              <a:defRPr/>
            </a:pPr>
            <a:r>
              <a:rPr lang="en-US" altLang="en-US" sz="2000" dirty="0">
                <a:latin typeface="Arial" panose="020B0604020202020204" pitchFamily="34" charset="0"/>
              </a:rPr>
              <a:t>Pamela Lister	</a:t>
            </a:r>
            <a:r>
              <a:rPr lang="en-US" altLang="en-US" sz="2000" dirty="0">
                <a:latin typeface="Arial" panose="020B0604020202020204" pitchFamily="34" charset="0"/>
                <a:hlinkClick r:id="rId8"/>
              </a:rPr>
              <a:t>Pamela.Lister@floridadep.gov</a:t>
            </a:r>
            <a:endParaRPr lang="en-US" altLang="en-US" sz="2000" dirty="0">
              <a:latin typeface="Arial" panose="020B0604020202020204" pitchFamily="34" charset="0"/>
            </a:endParaRPr>
          </a:p>
          <a:p>
            <a:pPr lvl="1">
              <a:lnSpc>
                <a:spcPct val="90000"/>
              </a:lnSpc>
              <a:defRPr/>
            </a:pPr>
            <a:r>
              <a:rPr lang="en-US" altLang="en-US" sz="2000" dirty="0">
                <a:latin typeface="Arial" panose="020B0604020202020204" pitchFamily="34" charset="0"/>
              </a:rPr>
              <a:t>Bill Bibby		</a:t>
            </a:r>
            <a:r>
              <a:rPr lang="en-US" altLang="en-US" sz="2000" dirty="0">
                <a:latin typeface="Arial" panose="020B0604020202020204" pitchFamily="34" charset="0"/>
                <a:hlinkClick r:id="rId9"/>
              </a:rPr>
              <a:t>Bill.Bibby@floridadep.gov</a:t>
            </a:r>
            <a:endParaRPr lang="en-US" altLang="en-US" sz="2000" dirty="0">
              <a:latin typeface="Arial" panose="020B0604020202020204" pitchFamily="34" charset="0"/>
            </a:endParaRPr>
          </a:p>
          <a:p>
            <a:pPr>
              <a:lnSpc>
                <a:spcPct val="90000"/>
              </a:lnSpc>
              <a:defRPr/>
            </a:pPr>
            <a:endParaRPr lang="en-US" altLang="en-US" sz="2000" dirty="0">
              <a:latin typeface="Arial" panose="020B0604020202020204" pitchFamily="34" charset="0"/>
            </a:endParaRPr>
          </a:p>
          <a:p>
            <a:pPr>
              <a:lnSpc>
                <a:spcPct val="90000"/>
              </a:lnSpc>
              <a:defRPr/>
            </a:pPr>
            <a:r>
              <a:rPr lang="en-US" altLang="en-US" sz="2000" dirty="0">
                <a:latin typeface="Arial" panose="020B0604020202020204" pitchFamily="34" charset="0"/>
              </a:rPr>
              <a:t>Acquisition:</a:t>
            </a:r>
          </a:p>
          <a:p>
            <a:pPr>
              <a:lnSpc>
                <a:spcPct val="90000"/>
              </a:lnSpc>
              <a:defRPr/>
            </a:pPr>
            <a:r>
              <a:rPr lang="en-US" altLang="en-US" sz="2000" dirty="0">
                <a:latin typeface="Arial" panose="020B0604020202020204" pitchFamily="34" charset="0"/>
              </a:rPr>
              <a:t>	Marjorie Karter	</a:t>
            </a:r>
            <a:r>
              <a:rPr lang="en-US" altLang="en-US" sz="2000" dirty="0">
                <a:latin typeface="Arial" panose="020B0604020202020204" pitchFamily="34" charset="0"/>
                <a:hlinkClick r:id="rId10"/>
              </a:rPr>
              <a:t>Marjorie.Karter@floridadep.gov</a:t>
            </a:r>
            <a:endParaRPr lang="en-US" altLang="en-US" sz="2000" dirty="0">
              <a:latin typeface="Arial" panose="020B0604020202020204" pitchFamily="34" charset="0"/>
            </a:endParaRPr>
          </a:p>
          <a:p>
            <a:pPr>
              <a:lnSpc>
                <a:spcPct val="90000"/>
              </a:lnSpc>
              <a:defRPr/>
            </a:pPr>
            <a:endParaRPr lang="en-US" altLang="en-US" sz="2000" dirty="0">
              <a:latin typeface="Arial" panose="020B0604020202020204" pitchFamily="34" charset="0"/>
            </a:endParaRPr>
          </a:p>
          <a:p>
            <a:pPr>
              <a:lnSpc>
                <a:spcPct val="90000"/>
              </a:lnSpc>
              <a:defRPr/>
            </a:pPr>
            <a:r>
              <a:rPr lang="en-US" altLang="en-US" sz="2000" dirty="0">
                <a:latin typeface="Arial" panose="020B0604020202020204" pitchFamily="34" charset="0"/>
              </a:rPr>
              <a:t>Closing and Legal Matters:</a:t>
            </a:r>
          </a:p>
          <a:p>
            <a:pPr>
              <a:lnSpc>
                <a:spcPct val="90000"/>
              </a:lnSpc>
              <a:defRPr/>
            </a:pPr>
            <a:r>
              <a:rPr lang="en-US" altLang="en-US" sz="2000" dirty="0">
                <a:latin typeface="Arial" panose="020B0604020202020204" pitchFamily="34" charset="0"/>
              </a:rPr>
              <a:t>	Lois La Seur	</a:t>
            </a:r>
            <a:r>
              <a:rPr lang="en-US" altLang="en-US" sz="2000" dirty="0">
                <a:latin typeface="Arial" panose="020B0604020202020204" pitchFamily="34" charset="0"/>
                <a:hlinkClick r:id="rId11"/>
              </a:rPr>
              <a:t>Lois.LaSeur@floridadep.gov</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14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1E9-22D4-4337-B81C-A92B7AECE47E}"/>
              </a:ext>
            </a:extLst>
          </p:cNvPr>
          <p:cNvSpPr>
            <a:spLocks noGrp="1"/>
          </p:cNvSpPr>
          <p:nvPr>
            <p:ph type="title"/>
          </p:nvPr>
        </p:nvSpPr>
        <p:spPr>
          <a:xfrm>
            <a:off x="906235" y="0"/>
            <a:ext cx="7640605" cy="981075"/>
          </a:xfrm>
        </p:spPr>
        <p:txBody>
          <a:bodyPr>
            <a:normAutofit/>
          </a:bodyPr>
          <a:lstStyle/>
          <a:p>
            <a:r>
              <a:rPr lang="en-US" sz="3600" dirty="0">
                <a:latin typeface="ZapfHumnst BT"/>
              </a:rPr>
              <a:t>Staff Assignments</a:t>
            </a:r>
          </a:p>
        </p:txBody>
      </p:sp>
      <p:sp>
        <p:nvSpPr>
          <p:cNvPr id="4" name="Slide Number Placeholder 3">
            <a:extLst>
              <a:ext uri="{FF2B5EF4-FFF2-40B4-BE49-F238E27FC236}">
                <a16:creationId xmlns:a16="http://schemas.microsoft.com/office/drawing/2014/main" id="{2C3AC9BF-87ED-41E5-B20D-3EBEAC3ABE15}"/>
              </a:ext>
            </a:extLst>
          </p:cNvPr>
          <p:cNvSpPr>
            <a:spLocks noGrp="1"/>
          </p:cNvSpPr>
          <p:nvPr>
            <p:ph type="sldNum" sz="quarter" idx="12"/>
          </p:nvPr>
        </p:nvSpPr>
        <p:spPr/>
        <p:txBody>
          <a:bodyPr/>
          <a:lstStyle/>
          <a:p>
            <a:fld id="{77BC0C64-94FA-44B3-9573-88BE3BEAC041}" type="slidenum">
              <a:rPr lang="en-US" smtClean="0"/>
              <a:t>29</a:t>
            </a:fld>
            <a:endParaRPr lang="en-US" dirty="0"/>
          </a:p>
        </p:txBody>
      </p:sp>
      <p:pic>
        <p:nvPicPr>
          <p:cNvPr id="10" name="Picture 9" descr="Regional Assignmen t Map">
            <a:extLst>
              <a:ext uri="{FF2B5EF4-FFF2-40B4-BE49-F238E27FC236}">
                <a16:creationId xmlns:a16="http://schemas.microsoft.com/office/drawing/2014/main" id="{2B43D659-997B-4B9E-96FD-2B256E2DCFE2}"/>
              </a:ext>
            </a:extLst>
          </p:cNvPr>
          <p:cNvPicPr>
            <a:picLocks noChangeAspect="1"/>
          </p:cNvPicPr>
          <p:nvPr/>
        </p:nvPicPr>
        <p:blipFill rotWithShape="1">
          <a:blip r:embed="rId3">
            <a:extLst>
              <a:ext uri="{28A0092B-C50C-407E-A947-70E740481C1C}">
                <a14:useLocalDpi xmlns:a14="http://schemas.microsoft.com/office/drawing/2010/main" val="0"/>
              </a:ext>
            </a:extLst>
          </a:blip>
          <a:srcRect t="6904"/>
          <a:stretch/>
        </p:blipFill>
        <p:spPr>
          <a:xfrm>
            <a:off x="838751" y="1123950"/>
            <a:ext cx="7466498" cy="5371188"/>
          </a:xfrm>
          <a:prstGeom prst="rect">
            <a:avLst/>
          </a:prstGeom>
        </p:spPr>
      </p:pic>
    </p:spTree>
    <p:extLst>
      <p:ext uri="{BB962C8B-B14F-4D97-AF65-F5344CB8AC3E}">
        <p14:creationId xmlns:p14="http://schemas.microsoft.com/office/powerpoint/2010/main" val="113756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80BD1-DCF9-436F-9519-D9A4C3572982}"/>
              </a:ext>
            </a:extLst>
          </p:cNvPr>
          <p:cNvSpPr>
            <a:spLocks noGrp="1"/>
          </p:cNvSpPr>
          <p:nvPr>
            <p:ph type="title"/>
          </p:nvPr>
        </p:nvSpPr>
        <p:spPr>
          <a:xfrm>
            <a:off x="906235" y="0"/>
            <a:ext cx="7640605" cy="962025"/>
          </a:xfrm>
        </p:spPr>
        <p:txBody>
          <a:bodyPr>
            <a:normAutofit/>
          </a:bodyPr>
          <a:lstStyle/>
          <a:p>
            <a:r>
              <a:rPr lang="en-US" sz="3600" dirty="0">
                <a:latin typeface="ZapfHumnst BT"/>
              </a:rPr>
              <a:t>Agenda</a:t>
            </a:r>
          </a:p>
        </p:txBody>
      </p:sp>
      <p:sp>
        <p:nvSpPr>
          <p:cNvPr id="3" name="Content Placeholder 2">
            <a:extLst>
              <a:ext uri="{FF2B5EF4-FFF2-40B4-BE49-F238E27FC236}">
                <a16:creationId xmlns:a16="http://schemas.microsoft.com/office/drawing/2014/main" id="{05DB4105-37E0-4E2D-BD98-FAFBA24DC7FB}"/>
              </a:ext>
            </a:extLst>
          </p:cNvPr>
          <p:cNvSpPr>
            <a:spLocks noGrp="1"/>
          </p:cNvSpPr>
          <p:nvPr>
            <p:ph idx="1"/>
          </p:nvPr>
        </p:nvSpPr>
        <p:spPr>
          <a:xfrm>
            <a:off x="660140" y="2218695"/>
            <a:ext cx="7886700" cy="3019772"/>
          </a:xfrm>
        </p:spPr>
        <p:txBody>
          <a:bodyPr>
            <a:normAutofit/>
          </a:bodyPr>
          <a:lstStyle/>
          <a:p>
            <a:r>
              <a:rPr lang="en-US" dirty="0"/>
              <a:t>Stan Mayfield Working Waterfronts Program Overview</a:t>
            </a:r>
          </a:p>
          <a:p>
            <a:r>
              <a:rPr lang="en-US" dirty="0"/>
              <a:t>Application Review</a:t>
            </a:r>
          </a:p>
          <a:p>
            <a:r>
              <a:rPr lang="en-US" dirty="0"/>
              <a:t>Post Completion Responsibilities</a:t>
            </a:r>
          </a:p>
          <a:p>
            <a:r>
              <a:rPr lang="en-US" dirty="0"/>
              <a:t>Wrap Up</a:t>
            </a:r>
          </a:p>
        </p:txBody>
      </p:sp>
      <p:sp>
        <p:nvSpPr>
          <p:cNvPr id="4" name="Slide Number Placeholder 3">
            <a:extLst>
              <a:ext uri="{FF2B5EF4-FFF2-40B4-BE49-F238E27FC236}">
                <a16:creationId xmlns:a16="http://schemas.microsoft.com/office/drawing/2014/main" id="{C9DD6981-55C7-4EB0-8486-5455C3CA43E6}"/>
              </a:ext>
            </a:extLst>
          </p:cNvPr>
          <p:cNvSpPr>
            <a:spLocks noGrp="1"/>
          </p:cNvSpPr>
          <p:nvPr>
            <p:ph type="sldNum" sz="quarter" idx="12"/>
          </p:nvPr>
        </p:nvSpPr>
        <p:spPr/>
        <p:txBody>
          <a:bodyPr/>
          <a:lstStyle/>
          <a:p>
            <a:fld id="{77BC0C64-94FA-44B3-9573-88BE3BEAC041}" type="slidenum">
              <a:rPr lang="en-US" smtClean="0"/>
              <a:t>3</a:t>
            </a:fld>
            <a:endParaRPr lang="en-US" dirty="0"/>
          </a:p>
        </p:txBody>
      </p:sp>
    </p:spTree>
    <p:extLst>
      <p:ext uri="{BB962C8B-B14F-4D97-AF65-F5344CB8AC3E}">
        <p14:creationId xmlns:p14="http://schemas.microsoft.com/office/powerpoint/2010/main" val="2663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0953"/>
          </a:xfrm>
        </p:spPr>
        <p:txBody>
          <a:bodyPr>
            <a:normAutofit/>
          </a:bodyPr>
          <a:lstStyle/>
          <a:p>
            <a:r>
              <a:rPr lang="en-US" sz="3600" dirty="0">
                <a:latin typeface="ZapfHumnst BT"/>
              </a:rPr>
              <a:t>More Information</a:t>
            </a:r>
          </a:p>
        </p:txBody>
      </p:sp>
      <p:sp>
        <p:nvSpPr>
          <p:cNvPr id="6" name="Slide Number Placeholder 5"/>
          <p:cNvSpPr>
            <a:spLocks noGrp="1"/>
          </p:cNvSpPr>
          <p:nvPr>
            <p:ph type="sldNum" sz="quarter" idx="12"/>
          </p:nvPr>
        </p:nvSpPr>
        <p:spPr/>
        <p:txBody>
          <a:bodyPr/>
          <a:lstStyle/>
          <a:p>
            <a:fld id="{77BC0C64-94FA-44B3-9573-88BE3BEAC041}" type="slidenum">
              <a:rPr lang="en-US" smtClean="0"/>
              <a:t>30</a:t>
            </a:fld>
            <a:endParaRPr lang="en-US" dirty="0"/>
          </a:p>
        </p:txBody>
      </p:sp>
      <p:pic>
        <p:nvPicPr>
          <p:cNvPr id="5" name="Picture 4" descr="FCT Logo Title">
            <a:extLst>
              <a:ext uri="{FF2B5EF4-FFF2-40B4-BE49-F238E27FC236}">
                <a16:creationId xmlns:a16="http://schemas.microsoft.com/office/drawing/2014/main" id="{5877E0E9-7D05-4DD6-BB86-94A91CB119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496" y="1595663"/>
            <a:ext cx="1171578" cy="171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D874669-B5B5-47D8-B0B6-3803CDA2363F}"/>
              </a:ext>
            </a:extLst>
          </p:cNvPr>
          <p:cNvSpPr/>
          <p:nvPr/>
        </p:nvSpPr>
        <p:spPr>
          <a:xfrm>
            <a:off x="484496" y="3170315"/>
            <a:ext cx="8175008" cy="1569660"/>
          </a:xfrm>
          <a:prstGeom prst="rect">
            <a:avLst/>
          </a:prstGeom>
        </p:spPr>
        <p:txBody>
          <a:bodyPr wrap="square">
            <a:spAutoFit/>
          </a:bodyPr>
          <a:lstStyle/>
          <a:p>
            <a:pPr lvl="0" algn="ctr">
              <a:defRPr/>
            </a:pPr>
            <a:r>
              <a:rPr lang="en-US" altLang="en-US" sz="2400" dirty="0">
                <a:solidFill>
                  <a:prstClr val="black"/>
                </a:solidFill>
                <a:latin typeface="Arial" panose="020B0604020202020204" pitchFamily="34" charset="0"/>
              </a:rPr>
              <a:t>For more information, please visit</a:t>
            </a:r>
          </a:p>
          <a:p>
            <a:pPr lvl="0" algn="ctr">
              <a:defRPr/>
            </a:pPr>
            <a:r>
              <a:rPr lang="en-US" altLang="en-US" sz="2400" dirty="0">
                <a:solidFill>
                  <a:prstClr val="black"/>
                </a:solidFill>
                <a:latin typeface="Arial" panose="020B0604020202020204" pitchFamily="34" charset="0"/>
              </a:rPr>
              <a:t>the Florida Communities Trust website at </a:t>
            </a:r>
            <a:r>
              <a:rPr lang="en-US" altLang="en-US" sz="2400" dirty="0">
                <a:solidFill>
                  <a:prstClr val="black"/>
                </a:solidFill>
                <a:latin typeface="Arial" panose="020B0604020202020204" pitchFamily="34" charset="0"/>
                <a:hlinkClick r:id="rId4"/>
              </a:rPr>
              <a:t>https://floridadep.gov/ooo/land-and-recreation-grants/content/florida-communities-trust-fct-home</a:t>
            </a:r>
            <a:r>
              <a:rPr lang="en-US" altLang="en-US" sz="2400" dirty="0">
                <a:solidFill>
                  <a:prstClr val="black"/>
                </a:solidFill>
                <a:latin typeface="Arial" panose="020B0604020202020204" pitchFamily="34" charset="0"/>
              </a:rPr>
              <a:t> </a:t>
            </a:r>
            <a:endParaRPr lang="en-US"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64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0953"/>
          </a:xfrm>
        </p:spPr>
        <p:txBody>
          <a:bodyPr>
            <a:normAutofit/>
          </a:bodyPr>
          <a:lstStyle/>
          <a:p>
            <a:r>
              <a:rPr lang="en-US" sz="3600" dirty="0">
                <a:latin typeface="ZapfHumnst BT"/>
              </a:rPr>
              <a:t>Program Overview</a:t>
            </a:r>
          </a:p>
        </p:txBody>
      </p:sp>
      <p:sp>
        <p:nvSpPr>
          <p:cNvPr id="6" name="Slide Number Placeholder 5"/>
          <p:cNvSpPr>
            <a:spLocks noGrp="1"/>
          </p:cNvSpPr>
          <p:nvPr>
            <p:ph type="sldNum" sz="quarter" idx="12"/>
          </p:nvPr>
        </p:nvSpPr>
        <p:spPr/>
        <p:txBody>
          <a:bodyPr/>
          <a:lstStyle/>
          <a:p>
            <a:fld id="{77BC0C64-94FA-44B3-9573-88BE3BEAC041}" type="slidenum">
              <a:rPr lang="en-US" smtClean="0"/>
              <a:t>4</a:t>
            </a:fld>
            <a:endParaRPr lang="en-US" dirty="0"/>
          </a:p>
        </p:txBody>
      </p:sp>
      <p:sp>
        <p:nvSpPr>
          <p:cNvPr id="9" name="Rectangle 8"/>
          <p:cNvSpPr/>
          <p:nvPr/>
        </p:nvSpPr>
        <p:spPr>
          <a:xfrm>
            <a:off x="342900" y="1506381"/>
            <a:ext cx="4229100" cy="2616101"/>
          </a:xfrm>
          <a:prstGeom prst="rect">
            <a:avLst/>
          </a:prstGeom>
        </p:spPr>
        <p:txBody>
          <a:bodyPr wrap="square">
            <a:spAutoFit/>
          </a:bodyPr>
          <a:lstStyle/>
          <a:p>
            <a:pPr marL="342900" indent="-342900">
              <a:spcBef>
                <a:spcPts val="1200"/>
              </a:spcBef>
              <a:buFont typeface="Arial" panose="020B0604020202020204" pitchFamily="34" charset="0"/>
              <a:buChar char="•"/>
              <a:defRPr/>
            </a:pPr>
            <a:r>
              <a:rPr lang="en-US" altLang="en-US" sz="2400" dirty="0">
                <a:solidFill>
                  <a:schemeClr val="tx2"/>
                </a:solidFill>
                <a:latin typeface="Arial" panose="020B0604020202020204" pitchFamily="34" charset="0"/>
              </a:rPr>
              <a:t>Created by the 2008 Legislature</a:t>
            </a:r>
          </a:p>
          <a:p>
            <a:pPr marL="342900" indent="-342900">
              <a:spcBef>
                <a:spcPts val="1200"/>
              </a:spcBef>
              <a:buFont typeface="Arial" panose="020B0604020202020204" pitchFamily="34" charset="0"/>
              <a:buChar char="•"/>
              <a:defRPr/>
            </a:pPr>
            <a:r>
              <a:rPr lang="en-US" altLang="en-US" sz="2400" dirty="0">
                <a:solidFill>
                  <a:schemeClr val="tx2"/>
                </a:solidFill>
                <a:latin typeface="Arial" panose="020B0604020202020204" pitchFamily="34" charset="0"/>
              </a:rPr>
              <a:t>$4.2 million will be available for the 2019 cycle</a:t>
            </a:r>
          </a:p>
          <a:p>
            <a:pPr marL="342900" indent="-342900">
              <a:spcBef>
                <a:spcPts val="1200"/>
              </a:spcBef>
              <a:buFont typeface="Arial" panose="020B0604020202020204" pitchFamily="34" charset="0"/>
              <a:buChar char="•"/>
              <a:defRPr/>
            </a:pPr>
            <a:r>
              <a:rPr lang="en-US" altLang="en-US" sz="2400" dirty="0">
                <a:solidFill>
                  <a:schemeClr val="tx2"/>
                </a:solidFill>
                <a:latin typeface="Arial" panose="020B0604020202020204" pitchFamily="34" charset="0"/>
              </a:rPr>
              <a:t>Match not required, but encouraged</a:t>
            </a:r>
          </a:p>
        </p:txBody>
      </p:sp>
      <p:pic>
        <p:nvPicPr>
          <p:cNvPr id="3" name="Picture 2" descr="Working Waterfront Picture&#10;">
            <a:extLst>
              <a:ext uri="{FF2B5EF4-FFF2-40B4-BE49-F238E27FC236}">
                <a16:creationId xmlns:a16="http://schemas.microsoft.com/office/drawing/2014/main" id="{6CB6A40D-0220-47C0-8521-C9C1486D10F9}"/>
              </a:ext>
            </a:extLst>
          </p:cNvPr>
          <p:cNvPicPr>
            <a:picLocks noChangeAspect="1"/>
          </p:cNvPicPr>
          <p:nvPr/>
        </p:nvPicPr>
        <p:blipFill>
          <a:blip r:embed="rId3"/>
          <a:stretch>
            <a:fillRect/>
          </a:stretch>
        </p:blipFill>
        <p:spPr>
          <a:xfrm>
            <a:off x="4572000" y="1473634"/>
            <a:ext cx="4400550" cy="2374412"/>
          </a:xfrm>
          <a:prstGeom prst="rect">
            <a:avLst/>
          </a:prstGeom>
        </p:spPr>
      </p:pic>
      <p:sp>
        <p:nvSpPr>
          <p:cNvPr id="7" name="Rectangle 6">
            <a:extLst>
              <a:ext uri="{FF2B5EF4-FFF2-40B4-BE49-F238E27FC236}">
                <a16:creationId xmlns:a16="http://schemas.microsoft.com/office/drawing/2014/main" id="{AEACB590-6ECD-47CF-A24A-8FA1010E5382}"/>
              </a:ext>
            </a:extLst>
          </p:cNvPr>
          <p:cNvSpPr/>
          <p:nvPr/>
        </p:nvSpPr>
        <p:spPr>
          <a:xfrm>
            <a:off x="209550" y="5743394"/>
            <a:ext cx="8724900" cy="392800"/>
          </a:xfrm>
          <a:prstGeom prst="rect">
            <a:avLst/>
          </a:prstGeom>
        </p:spPr>
        <p:txBody>
          <a:bodyPr wrap="square">
            <a:spAutoFit/>
          </a:bodyPr>
          <a:lstStyle/>
          <a:p>
            <a:pPr algn="ctr">
              <a:lnSpc>
                <a:spcPct val="80000"/>
              </a:lnSpc>
              <a:buSzPct val="130000"/>
              <a:defRPr/>
            </a:pPr>
            <a:r>
              <a:rPr lang="en-US" altLang="en-US" sz="2400" b="1" dirty="0">
                <a:solidFill>
                  <a:srgbClr val="FF0000"/>
                </a:solidFill>
                <a:latin typeface="Arial" panose="020B0604020202020204" pitchFamily="34" charset="0"/>
              </a:rPr>
              <a:t>Pre-Acquired sites are NOT ELIGIBLE for SMWW Funding</a:t>
            </a:r>
            <a:endParaRPr lang="en-US" altLang="en-US" sz="2400" b="1" dirty="0">
              <a:solidFill>
                <a:srgbClr val="FF0000"/>
              </a:solidFill>
            </a:endParaRPr>
          </a:p>
        </p:txBody>
      </p:sp>
    </p:spTree>
    <p:extLst>
      <p:ext uri="{BB962C8B-B14F-4D97-AF65-F5344CB8AC3E}">
        <p14:creationId xmlns:p14="http://schemas.microsoft.com/office/powerpoint/2010/main" val="211411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4CF384-362D-4B6B-AE16-95F4253723E7}"/>
              </a:ext>
            </a:extLst>
          </p:cNvPr>
          <p:cNvSpPr>
            <a:spLocks noGrp="1"/>
          </p:cNvSpPr>
          <p:nvPr>
            <p:ph type="sldNum" sz="quarter" idx="12"/>
          </p:nvPr>
        </p:nvSpPr>
        <p:spPr/>
        <p:txBody>
          <a:bodyPr/>
          <a:lstStyle/>
          <a:p>
            <a:fld id="{77BC0C64-94FA-44B3-9573-88BE3BEAC041}" type="slidenum">
              <a:rPr lang="en-US" smtClean="0"/>
              <a:t>5</a:t>
            </a:fld>
            <a:endParaRPr lang="en-US" dirty="0"/>
          </a:p>
        </p:txBody>
      </p:sp>
      <p:sp>
        <p:nvSpPr>
          <p:cNvPr id="3" name="Rectangle 2">
            <a:extLst>
              <a:ext uri="{FF2B5EF4-FFF2-40B4-BE49-F238E27FC236}">
                <a16:creationId xmlns:a16="http://schemas.microsoft.com/office/drawing/2014/main" id="{8E35809E-F559-4024-B9E1-C6468938DB4B}"/>
              </a:ext>
            </a:extLst>
          </p:cNvPr>
          <p:cNvSpPr/>
          <p:nvPr/>
        </p:nvSpPr>
        <p:spPr>
          <a:xfrm>
            <a:off x="566737" y="2632089"/>
            <a:ext cx="8010525" cy="1877437"/>
          </a:xfrm>
          <a:prstGeom prst="rect">
            <a:avLst/>
          </a:prstGeom>
        </p:spPr>
        <p:txBody>
          <a:bodyPr wrap="square">
            <a:spAutoFit/>
          </a:bodyPr>
          <a:lstStyle/>
          <a:p>
            <a:pPr marL="800100" lvl="1" indent="-342900">
              <a:spcBef>
                <a:spcPts val="1200"/>
              </a:spcBef>
              <a:buFont typeface="Arial" panose="020B0604020202020204" pitchFamily="34" charset="0"/>
              <a:buChar char="•"/>
              <a:defRPr/>
            </a:pPr>
            <a:r>
              <a:rPr lang="en-US" altLang="en-US" sz="2400" dirty="0">
                <a:solidFill>
                  <a:schemeClr val="tx2"/>
                </a:solidFill>
                <a:latin typeface="Arial" panose="020B0604020202020204" pitchFamily="34" charset="0"/>
              </a:rPr>
              <a:t>Local Governments</a:t>
            </a:r>
          </a:p>
          <a:p>
            <a:pPr marL="800100" lvl="1" indent="-342900">
              <a:spcBef>
                <a:spcPts val="1200"/>
              </a:spcBef>
              <a:buFont typeface="Arial" panose="020B0604020202020204" pitchFamily="34" charset="0"/>
              <a:buChar char="•"/>
              <a:defRPr/>
            </a:pPr>
            <a:r>
              <a:rPr lang="en-US" altLang="en-US" sz="2400" dirty="0">
                <a:solidFill>
                  <a:schemeClr val="tx2"/>
                </a:solidFill>
                <a:latin typeface="Arial" panose="020B0604020202020204" pitchFamily="34" charset="0"/>
              </a:rPr>
              <a:t>Non-profit Working Waterfronts Organizations</a:t>
            </a:r>
          </a:p>
          <a:p>
            <a:pPr marL="800100" lvl="1" indent="-342900">
              <a:spcBef>
                <a:spcPts val="1200"/>
              </a:spcBef>
              <a:buFont typeface="Arial" panose="020B0604020202020204" pitchFamily="34" charset="0"/>
              <a:buChar char="•"/>
              <a:defRPr/>
            </a:pPr>
            <a:r>
              <a:rPr lang="en-US" altLang="en-US" sz="2400" dirty="0">
                <a:solidFill>
                  <a:schemeClr val="tx2"/>
                </a:solidFill>
                <a:latin typeface="Arial" panose="020B0604020202020204" pitchFamily="34" charset="0"/>
              </a:rPr>
              <a:t>Partnership between Local Government and Non-profit Working Waterfronts Organization</a:t>
            </a:r>
          </a:p>
        </p:txBody>
      </p:sp>
      <p:sp>
        <p:nvSpPr>
          <p:cNvPr id="4" name="Title 1">
            <a:extLst>
              <a:ext uri="{FF2B5EF4-FFF2-40B4-BE49-F238E27FC236}">
                <a16:creationId xmlns:a16="http://schemas.microsoft.com/office/drawing/2014/main" id="{A75D2758-8398-4B1D-B3E8-2144AA6045F8}"/>
              </a:ext>
            </a:extLst>
          </p:cNvPr>
          <p:cNvSpPr txBox="1">
            <a:spLocks/>
          </p:cNvSpPr>
          <p:nvPr/>
        </p:nvSpPr>
        <p:spPr>
          <a:xfrm>
            <a:off x="0" y="0"/>
            <a:ext cx="9144000" cy="950953"/>
          </a:xfrm>
          <a:prstGeom prst="rect">
            <a:avLst/>
          </a:prstGeom>
        </p:spPr>
        <p:txBody>
          <a:bodyPr anchor="ctr">
            <a:normAutofit/>
          </a:bodyPr>
          <a:lst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r>
              <a:rPr lang="en-US" sz="3600" dirty="0">
                <a:latin typeface="ZapfHumnst BT"/>
              </a:rPr>
              <a:t>Eligible Applicants </a:t>
            </a:r>
          </a:p>
        </p:txBody>
      </p:sp>
    </p:spTree>
    <p:extLst>
      <p:ext uri="{BB962C8B-B14F-4D97-AF65-F5344CB8AC3E}">
        <p14:creationId xmlns:p14="http://schemas.microsoft.com/office/powerpoint/2010/main" val="92475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0953"/>
          </a:xfrm>
        </p:spPr>
        <p:txBody>
          <a:bodyPr>
            <a:normAutofit/>
          </a:bodyPr>
          <a:lstStyle/>
          <a:p>
            <a:pPr>
              <a:buSzPct val="140000"/>
              <a:defRPr/>
            </a:pPr>
            <a:r>
              <a:rPr lang="en-US" altLang="en-US" sz="3600" dirty="0"/>
              <a:t>Application Cycle 2018-19</a:t>
            </a:r>
          </a:p>
        </p:txBody>
      </p:sp>
      <p:sp>
        <p:nvSpPr>
          <p:cNvPr id="6" name="Slide Number Placeholder 5"/>
          <p:cNvSpPr>
            <a:spLocks noGrp="1"/>
          </p:cNvSpPr>
          <p:nvPr>
            <p:ph type="sldNum" sz="quarter" idx="12"/>
          </p:nvPr>
        </p:nvSpPr>
        <p:spPr/>
        <p:txBody>
          <a:bodyPr/>
          <a:lstStyle/>
          <a:p>
            <a:fld id="{77BC0C64-94FA-44B3-9573-88BE3BEAC041}" type="slidenum">
              <a:rPr lang="en-US" smtClean="0"/>
              <a:t>6</a:t>
            </a:fld>
            <a:endParaRPr lang="en-US" dirty="0"/>
          </a:p>
        </p:txBody>
      </p:sp>
      <p:sp>
        <p:nvSpPr>
          <p:cNvPr id="5" name="Rectangle 3">
            <a:extLst>
              <a:ext uri="{FF2B5EF4-FFF2-40B4-BE49-F238E27FC236}">
                <a16:creationId xmlns:a16="http://schemas.microsoft.com/office/drawing/2014/main" id="{70A6CBED-AEA6-4B78-9E0C-9010F9B1B326}"/>
              </a:ext>
            </a:extLst>
          </p:cNvPr>
          <p:cNvSpPr txBox="1">
            <a:spLocks noChangeArrowheads="1"/>
          </p:cNvSpPr>
          <p:nvPr/>
        </p:nvSpPr>
        <p:spPr>
          <a:xfrm>
            <a:off x="457200" y="1743624"/>
            <a:ext cx="5912940" cy="2642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SzPct val="140000"/>
              <a:buNone/>
              <a:defRPr/>
            </a:pPr>
            <a:r>
              <a:rPr lang="en-US" altLang="en-US" sz="2400" dirty="0">
                <a:solidFill>
                  <a:schemeClr val="tx2"/>
                </a:solidFill>
                <a:latin typeface="Arial" panose="020B0604020202020204" pitchFamily="34" charset="0"/>
              </a:rPr>
              <a:t>Applications will be accepted </a:t>
            </a:r>
          </a:p>
          <a:p>
            <a:pPr marL="0" indent="0" algn="ctr">
              <a:spcBef>
                <a:spcPts val="0"/>
              </a:spcBef>
              <a:buSzPct val="140000"/>
              <a:buNone/>
              <a:defRPr/>
            </a:pPr>
            <a:r>
              <a:rPr lang="en-US" altLang="en-US" sz="2400" dirty="0">
                <a:solidFill>
                  <a:schemeClr val="tx2"/>
                </a:solidFill>
                <a:latin typeface="Arial" panose="020B0604020202020204" pitchFamily="34" charset="0"/>
              </a:rPr>
              <a:t>June 1 – June 29, 2018.</a:t>
            </a:r>
          </a:p>
          <a:p>
            <a:pPr marL="0" indent="0" algn="ctr">
              <a:spcBef>
                <a:spcPts val="0"/>
              </a:spcBef>
              <a:buSzPct val="140000"/>
              <a:buNone/>
              <a:defRPr/>
            </a:pPr>
            <a:endParaRPr lang="en-US" altLang="en-US" sz="2400" dirty="0">
              <a:solidFill>
                <a:schemeClr val="tx2"/>
              </a:solidFill>
              <a:latin typeface="Arial" panose="020B0604020202020204" pitchFamily="34" charset="0"/>
            </a:endParaRPr>
          </a:p>
          <a:p>
            <a:pPr marL="0" indent="0" algn="ctr">
              <a:spcBef>
                <a:spcPts val="0"/>
              </a:spcBef>
              <a:buSzPct val="140000"/>
              <a:buNone/>
              <a:defRPr/>
            </a:pPr>
            <a:r>
              <a:rPr lang="en-US" altLang="en-US" sz="2400" dirty="0">
                <a:solidFill>
                  <a:schemeClr val="tx2"/>
                </a:solidFill>
                <a:latin typeface="Arial" panose="020B0604020202020204" pitchFamily="34" charset="0"/>
              </a:rPr>
              <a:t>The application MUST be received by: </a:t>
            </a:r>
          </a:p>
          <a:p>
            <a:pPr marL="0" indent="0" algn="ctr">
              <a:spcBef>
                <a:spcPts val="0"/>
              </a:spcBef>
              <a:buSzPct val="140000"/>
              <a:buNone/>
              <a:defRPr/>
            </a:pPr>
            <a:endParaRPr lang="en-US" altLang="en-US" sz="2400" dirty="0">
              <a:solidFill>
                <a:schemeClr val="tx2"/>
              </a:solidFill>
              <a:latin typeface="Arial" panose="020B0604020202020204" pitchFamily="34" charset="0"/>
            </a:endParaRPr>
          </a:p>
          <a:p>
            <a:pPr algn="ctr">
              <a:spcBef>
                <a:spcPts val="0"/>
              </a:spcBef>
              <a:buSzPct val="140000"/>
              <a:buFont typeface="Wingdings" panose="05000000000000000000" pitchFamily="2" charset="2"/>
              <a:buNone/>
              <a:defRPr/>
            </a:pPr>
            <a:r>
              <a:rPr lang="en-US" altLang="en-US" b="1" u="sng" dirty="0">
                <a:solidFill>
                  <a:schemeClr val="hlink"/>
                </a:solidFill>
                <a:latin typeface="Arial" panose="020B0604020202020204" pitchFamily="34" charset="0"/>
              </a:rPr>
              <a:t>5 p.m. Friday June 29, 2018 (EST)</a:t>
            </a:r>
            <a:endParaRPr lang="en-US" altLang="en-US" dirty="0"/>
          </a:p>
        </p:txBody>
      </p:sp>
      <p:sp>
        <p:nvSpPr>
          <p:cNvPr id="7" name="Rectangle 6">
            <a:extLst>
              <a:ext uri="{FF2B5EF4-FFF2-40B4-BE49-F238E27FC236}">
                <a16:creationId xmlns:a16="http://schemas.microsoft.com/office/drawing/2014/main" id="{1E237C89-2821-4139-91D7-03F327ACDCEE}"/>
              </a:ext>
            </a:extLst>
          </p:cNvPr>
          <p:cNvSpPr/>
          <p:nvPr/>
        </p:nvSpPr>
        <p:spPr>
          <a:xfrm>
            <a:off x="209550" y="5178808"/>
            <a:ext cx="8724900" cy="688265"/>
          </a:xfrm>
          <a:prstGeom prst="rect">
            <a:avLst/>
          </a:prstGeom>
        </p:spPr>
        <p:txBody>
          <a:bodyPr wrap="square">
            <a:spAutoFit/>
          </a:bodyPr>
          <a:lstStyle/>
          <a:p>
            <a:pPr algn="ctr">
              <a:lnSpc>
                <a:spcPct val="80000"/>
              </a:lnSpc>
              <a:buSzPct val="130000"/>
              <a:defRPr/>
            </a:pPr>
            <a:r>
              <a:rPr lang="en-US" altLang="en-US" sz="2400" b="1" dirty="0">
                <a:solidFill>
                  <a:srgbClr val="FF0000"/>
                </a:solidFill>
                <a:latin typeface="Arial" panose="020B0604020202020204" pitchFamily="34" charset="0"/>
              </a:rPr>
              <a:t>The acquisition of land used for </a:t>
            </a:r>
            <a:r>
              <a:rPr lang="en-US" altLang="en-US" sz="2400" b="1" i="1" u="sng" dirty="0">
                <a:solidFill>
                  <a:srgbClr val="FF0000"/>
                </a:solidFill>
                <a:latin typeface="Arial" panose="020B0604020202020204" pitchFamily="34" charset="0"/>
              </a:rPr>
              <a:t>recreational</a:t>
            </a:r>
            <a:r>
              <a:rPr lang="en-US" altLang="en-US" sz="2400" b="1" dirty="0">
                <a:solidFill>
                  <a:srgbClr val="FF0000"/>
                </a:solidFill>
                <a:latin typeface="Arial" panose="020B0604020202020204" pitchFamily="34" charset="0"/>
              </a:rPr>
              <a:t> waterfront activities </a:t>
            </a:r>
            <a:r>
              <a:rPr lang="en-US" altLang="en-US" sz="2400" b="1" u="sng" dirty="0">
                <a:solidFill>
                  <a:srgbClr val="FF0000"/>
                </a:solidFill>
                <a:latin typeface="Arial" panose="020B0604020202020204" pitchFamily="34" charset="0"/>
              </a:rPr>
              <a:t>will</a:t>
            </a:r>
            <a:r>
              <a:rPr lang="en-US" altLang="en-US" sz="2400" b="1" dirty="0">
                <a:solidFill>
                  <a:srgbClr val="FF0000"/>
                </a:solidFill>
                <a:latin typeface="Arial" panose="020B0604020202020204" pitchFamily="34" charset="0"/>
              </a:rPr>
              <a:t> </a:t>
            </a:r>
            <a:r>
              <a:rPr lang="en-US" altLang="en-US" sz="2400" b="1" u="sng" dirty="0">
                <a:solidFill>
                  <a:srgbClr val="FF0000"/>
                </a:solidFill>
                <a:latin typeface="Arial" panose="020B0604020202020204" pitchFamily="34" charset="0"/>
              </a:rPr>
              <a:t>not</a:t>
            </a:r>
            <a:r>
              <a:rPr lang="en-US" altLang="en-US" sz="2400" b="1" dirty="0">
                <a:solidFill>
                  <a:srgbClr val="FF0000"/>
                </a:solidFill>
                <a:latin typeface="Arial" panose="020B0604020202020204" pitchFamily="34" charset="0"/>
              </a:rPr>
              <a:t> be considered for the SMWW program.</a:t>
            </a:r>
            <a:endParaRPr lang="en-US" altLang="en-US" sz="2400" b="1" dirty="0">
              <a:solidFill>
                <a:srgbClr val="FF0000"/>
              </a:solidFill>
            </a:endParaRPr>
          </a:p>
        </p:txBody>
      </p:sp>
      <p:pic>
        <p:nvPicPr>
          <p:cNvPr id="8" name="Picture 4" descr="HH00062_">
            <a:extLst>
              <a:ext uri="{FF2B5EF4-FFF2-40B4-BE49-F238E27FC236}">
                <a16:creationId xmlns:a16="http://schemas.microsoft.com/office/drawing/2014/main" id="{96D10C81-5EC0-4F92-B4E0-BFA577BF8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3023301"/>
            <a:ext cx="1771650" cy="167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78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0953"/>
          </a:xfrm>
        </p:spPr>
        <p:txBody>
          <a:bodyPr>
            <a:normAutofit fontScale="90000"/>
          </a:bodyPr>
          <a:lstStyle/>
          <a:p>
            <a:r>
              <a:rPr lang="en-US" dirty="0">
                <a:latin typeface="ZapfHumnst BT"/>
              </a:rPr>
              <a:t>Preparing Application </a:t>
            </a:r>
            <a:br>
              <a:rPr lang="en-US" dirty="0">
                <a:latin typeface="ZapfHumnst BT"/>
              </a:rPr>
            </a:br>
            <a:r>
              <a:rPr lang="en-US" dirty="0">
                <a:latin typeface="ZapfHumnst BT"/>
              </a:rPr>
              <a:t>Form SMWW-2</a:t>
            </a:r>
          </a:p>
        </p:txBody>
      </p:sp>
      <p:sp>
        <p:nvSpPr>
          <p:cNvPr id="6" name="Slide Number Placeholder 5"/>
          <p:cNvSpPr>
            <a:spLocks noGrp="1"/>
          </p:cNvSpPr>
          <p:nvPr>
            <p:ph type="sldNum" sz="quarter" idx="12"/>
          </p:nvPr>
        </p:nvSpPr>
        <p:spPr/>
        <p:txBody>
          <a:bodyPr/>
          <a:lstStyle/>
          <a:p>
            <a:fld id="{77BC0C64-94FA-44B3-9573-88BE3BEAC041}" type="slidenum">
              <a:rPr lang="en-US" smtClean="0"/>
              <a:t>7</a:t>
            </a:fld>
            <a:endParaRPr lang="en-US" dirty="0"/>
          </a:p>
        </p:txBody>
      </p:sp>
      <p:sp>
        <p:nvSpPr>
          <p:cNvPr id="5" name="Rectangle 2">
            <a:extLst>
              <a:ext uri="{FF2B5EF4-FFF2-40B4-BE49-F238E27FC236}">
                <a16:creationId xmlns:a16="http://schemas.microsoft.com/office/drawing/2014/main" id="{9397AAAB-336A-4284-BAB4-B983F81E050D}"/>
              </a:ext>
            </a:extLst>
          </p:cNvPr>
          <p:cNvSpPr txBox="1">
            <a:spLocks noRot="1" noChangeArrowheads="1"/>
          </p:cNvSpPr>
          <p:nvPr/>
        </p:nvSpPr>
        <p:spPr>
          <a:xfrm>
            <a:off x="234950" y="1555279"/>
            <a:ext cx="8674100" cy="4381135"/>
          </a:xfrm>
          <a:prstGeom prst="rect">
            <a:avLst/>
          </a:prstGeom>
        </p:spPr>
        <p:txBody>
          <a:bodyPr vert="horz" lIns="91440" tIns="45720" rIns="91440" bIns="45720" rtlCol="0" anchor="ctr">
            <a:normAutofit fontScale="40000" lnSpcReduction="20000"/>
          </a:bodyPr>
          <a:lst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algn="l">
              <a:lnSpc>
                <a:spcPct val="120000"/>
              </a:lnSpc>
              <a:defRPr/>
            </a:pPr>
            <a:r>
              <a:rPr lang="en-US" altLang="en-US" sz="8600" dirty="0">
                <a:solidFill>
                  <a:schemeClr val="tx1"/>
                </a:solidFill>
              </a:rPr>
              <a:t>Your Application Packet </a:t>
            </a:r>
            <a:r>
              <a:rPr lang="en-US" altLang="en-US" sz="8600" u="sng" dirty="0">
                <a:solidFill>
                  <a:schemeClr val="tx1"/>
                </a:solidFill>
              </a:rPr>
              <a:t>MUST</a:t>
            </a:r>
            <a:r>
              <a:rPr lang="en-US" altLang="en-US" sz="8600" dirty="0">
                <a:solidFill>
                  <a:schemeClr val="tx1"/>
                </a:solidFill>
              </a:rPr>
              <a:t> Include</a:t>
            </a:r>
            <a:r>
              <a:rPr lang="en-US" altLang="en-US" sz="11200" dirty="0">
                <a:solidFill>
                  <a:schemeClr val="tx1"/>
                </a:solidFill>
              </a:rPr>
              <a:t>:</a:t>
            </a:r>
          </a:p>
          <a:p>
            <a:pPr algn="l">
              <a:lnSpc>
                <a:spcPct val="120000"/>
              </a:lnSpc>
              <a:defRPr/>
            </a:pPr>
            <a:endParaRPr lang="en-US" altLang="en-US" sz="7400" b="0" dirty="0">
              <a:solidFill>
                <a:schemeClr val="tx1"/>
              </a:solidFill>
              <a:latin typeface="Arial" panose="020B0604020202020204" pitchFamily="34" charset="0"/>
            </a:endParaRPr>
          </a:p>
          <a:p>
            <a:pPr marL="342900" indent="-342900" algn="l">
              <a:lnSpc>
                <a:spcPct val="120000"/>
              </a:lnSpc>
              <a:spcBef>
                <a:spcPts val="1200"/>
              </a:spcBef>
              <a:buFont typeface="Arial" panose="020B0604020202020204" pitchFamily="34" charset="0"/>
              <a:buChar char="•"/>
              <a:defRPr/>
            </a:pPr>
            <a:r>
              <a:rPr lang="en-US" altLang="en-US" sz="7400" b="0" dirty="0">
                <a:solidFill>
                  <a:schemeClr val="tx1"/>
                </a:solidFill>
                <a:latin typeface="Arial" panose="020B0604020202020204" pitchFamily="34" charset="0"/>
              </a:rPr>
              <a:t>Cover Letter</a:t>
            </a:r>
          </a:p>
          <a:p>
            <a:pPr marL="342900" indent="-342900" algn="l">
              <a:lnSpc>
                <a:spcPct val="120000"/>
              </a:lnSpc>
              <a:spcBef>
                <a:spcPts val="1200"/>
              </a:spcBef>
              <a:buFont typeface="Arial" panose="020B0604020202020204" pitchFamily="34" charset="0"/>
              <a:buChar char="•"/>
              <a:defRPr/>
            </a:pPr>
            <a:r>
              <a:rPr lang="en-US" altLang="en-US" sz="7400" b="0" dirty="0">
                <a:solidFill>
                  <a:schemeClr val="tx1"/>
                </a:solidFill>
                <a:latin typeface="Arial" panose="020B0604020202020204" pitchFamily="34" charset="0"/>
              </a:rPr>
              <a:t>One original &amp; 3 copies</a:t>
            </a:r>
          </a:p>
          <a:p>
            <a:pPr marL="342900" indent="-342900" algn="l">
              <a:lnSpc>
                <a:spcPct val="120000"/>
              </a:lnSpc>
              <a:spcBef>
                <a:spcPts val="1200"/>
              </a:spcBef>
              <a:buFont typeface="Arial" panose="020B0604020202020204" pitchFamily="34" charset="0"/>
              <a:buChar char="•"/>
              <a:defRPr/>
            </a:pPr>
            <a:r>
              <a:rPr lang="en-US" altLang="en-US" sz="7400" b="0" dirty="0">
                <a:solidFill>
                  <a:schemeClr val="tx1"/>
                </a:solidFill>
                <a:latin typeface="Arial" panose="020B0604020202020204" pitchFamily="34" charset="0"/>
              </a:rPr>
              <a:t>Application Form SMWW-2</a:t>
            </a:r>
          </a:p>
          <a:p>
            <a:pPr marL="342900" indent="-342900" algn="l">
              <a:lnSpc>
                <a:spcPct val="120000"/>
              </a:lnSpc>
              <a:spcBef>
                <a:spcPts val="1200"/>
              </a:spcBef>
              <a:buFont typeface="Arial" panose="020B0604020202020204" pitchFamily="34" charset="0"/>
              <a:buChar char="•"/>
              <a:defRPr/>
            </a:pPr>
            <a:r>
              <a:rPr lang="en-US" altLang="en-US" sz="7400" b="0" dirty="0">
                <a:solidFill>
                  <a:schemeClr val="tx1"/>
                </a:solidFill>
                <a:latin typeface="Arial" panose="020B0604020202020204" pitchFamily="34" charset="0"/>
              </a:rPr>
              <a:t>All requested exhibits and backup documents</a:t>
            </a:r>
          </a:p>
          <a:p>
            <a:pPr marL="800100" lvl="1" indent="-342900">
              <a:lnSpc>
                <a:spcPct val="120000"/>
              </a:lnSpc>
              <a:spcBef>
                <a:spcPts val="1200"/>
              </a:spcBef>
              <a:buFont typeface="Arial" panose="020B0604020202020204" pitchFamily="34" charset="0"/>
              <a:buChar char="•"/>
              <a:defRPr/>
            </a:pPr>
            <a:r>
              <a:rPr lang="en-US" altLang="en-US" sz="6200" dirty="0">
                <a:latin typeface="Arial" panose="020B0604020202020204" pitchFamily="34" charset="0"/>
              </a:rPr>
              <a:t>Tabbed and labeled as per the Application Guide</a:t>
            </a:r>
            <a:endParaRPr lang="en-US" altLang="en-US" sz="6200" b="0" dirty="0">
              <a:solidFill>
                <a:schemeClr val="tx1"/>
              </a:solidFill>
              <a:latin typeface="Arial" panose="020B0604020202020204" pitchFamily="34" charset="0"/>
            </a:endParaRPr>
          </a:p>
        </p:txBody>
      </p:sp>
      <p:pic>
        <p:nvPicPr>
          <p:cNvPr id="8" name="Picture 4" descr="Preparing Application&#10;">
            <a:extLst>
              <a:ext uri="{FF2B5EF4-FFF2-40B4-BE49-F238E27FC236}">
                <a16:creationId xmlns:a16="http://schemas.microsoft.com/office/drawing/2014/main" id="{DBC9ED7F-BBC1-443F-8988-2BE6C3C0D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6769" y="2588429"/>
            <a:ext cx="2726081" cy="195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48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0953"/>
          </a:xfrm>
        </p:spPr>
        <p:txBody>
          <a:bodyPr>
            <a:noAutofit/>
          </a:bodyPr>
          <a:lstStyle/>
          <a:p>
            <a:r>
              <a:rPr lang="en-US" sz="3600" dirty="0">
                <a:latin typeface="ZapfHumnst BT"/>
              </a:rPr>
              <a:t>Application Form SMWW-2</a:t>
            </a:r>
          </a:p>
        </p:txBody>
      </p:sp>
      <p:sp>
        <p:nvSpPr>
          <p:cNvPr id="6" name="Slide Number Placeholder 5"/>
          <p:cNvSpPr>
            <a:spLocks noGrp="1"/>
          </p:cNvSpPr>
          <p:nvPr>
            <p:ph type="sldNum" sz="quarter" idx="12"/>
          </p:nvPr>
        </p:nvSpPr>
        <p:spPr/>
        <p:txBody>
          <a:bodyPr/>
          <a:lstStyle/>
          <a:p>
            <a:fld id="{77BC0C64-94FA-44B3-9573-88BE3BEAC041}" type="slidenum">
              <a:rPr lang="en-US" smtClean="0"/>
              <a:t>8</a:t>
            </a:fld>
            <a:endParaRPr lang="en-US" dirty="0"/>
          </a:p>
        </p:txBody>
      </p:sp>
      <p:sp>
        <p:nvSpPr>
          <p:cNvPr id="3" name="TextBox 2">
            <a:extLst>
              <a:ext uri="{FF2B5EF4-FFF2-40B4-BE49-F238E27FC236}">
                <a16:creationId xmlns:a16="http://schemas.microsoft.com/office/drawing/2014/main" id="{1A73B4AF-E8CD-4786-A557-97BEF3F78AE8}"/>
              </a:ext>
            </a:extLst>
          </p:cNvPr>
          <p:cNvSpPr txBox="1"/>
          <p:nvPr/>
        </p:nvSpPr>
        <p:spPr>
          <a:xfrm>
            <a:off x="266196" y="1154367"/>
            <a:ext cx="3771900" cy="1384995"/>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General Information</a:t>
            </a:r>
          </a:p>
          <a:p>
            <a:pPr algn="ctr"/>
            <a:endParaRPr lang="en-US" sz="1400" b="1" dirty="0">
              <a:latin typeface="Arial" panose="020B0604020202020204" pitchFamily="34" charset="0"/>
              <a:cs typeface="Arial" panose="020B0604020202020204" pitchFamily="34" charset="0"/>
            </a:endParaRPr>
          </a:p>
          <a:p>
            <a:pPr algn="ctr"/>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Open your Application form SMWW-2 and Application Instructions Guide</a:t>
            </a:r>
          </a:p>
        </p:txBody>
      </p:sp>
      <p:pic>
        <p:nvPicPr>
          <p:cNvPr id="5" name="Picture 4" descr="Application  Form Cover Page&#10;">
            <a:extLst>
              <a:ext uri="{FF2B5EF4-FFF2-40B4-BE49-F238E27FC236}">
                <a16:creationId xmlns:a16="http://schemas.microsoft.com/office/drawing/2014/main" id="{5DD2E9C1-E56D-4DDB-B224-8B4BB14A00FE}"/>
              </a:ext>
            </a:extLst>
          </p:cNvPr>
          <p:cNvPicPr>
            <a:picLocks noChangeAspect="1"/>
          </p:cNvPicPr>
          <p:nvPr/>
        </p:nvPicPr>
        <p:blipFill>
          <a:blip r:embed="rId3"/>
          <a:stretch>
            <a:fillRect/>
          </a:stretch>
        </p:blipFill>
        <p:spPr>
          <a:xfrm>
            <a:off x="4260239" y="1127442"/>
            <a:ext cx="3762320" cy="5367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5268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DC00-ADE6-4364-8D13-138676675C50}"/>
              </a:ext>
            </a:extLst>
          </p:cNvPr>
          <p:cNvSpPr>
            <a:spLocks noGrp="1"/>
          </p:cNvSpPr>
          <p:nvPr>
            <p:ph type="title"/>
          </p:nvPr>
        </p:nvSpPr>
        <p:spPr>
          <a:xfrm>
            <a:off x="906235" y="0"/>
            <a:ext cx="7640605" cy="1014413"/>
          </a:xfrm>
        </p:spPr>
        <p:txBody>
          <a:bodyPr/>
          <a:lstStyle/>
          <a:p>
            <a:r>
              <a:rPr lang="en-US" dirty="0">
                <a:latin typeface="ZapfHumnst BT"/>
              </a:rPr>
              <a:t>Post Ranking &amp; Selection</a:t>
            </a:r>
            <a:endParaRPr lang="en-US" dirty="0"/>
          </a:p>
        </p:txBody>
      </p:sp>
      <p:sp>
        <p:nvSpPr>
          <p:cNvPr id="4" name="Slide Number Placeholder 3">
            <a:extLst>
              <a:ext uri="{FF2B5EF4-FFF2-40B4-BE49-F238E27FC236}">
                <a16:creationId xmlns:a16="http://schemas.microsoft.com/office/drawing/2014/main" id="{7AEDDD7E-5B78-4299-912B-72ECAB8682C8}"/>
              </a:ext>
            </a:extLst>
          </p:cNvPr>
          <p:cNvSpPr>
            <a:spLocks noGrp="1"/>
          </p:cNvSpPr>
          <p:nvPr>
            <p:ph type="sldNum" sz="quarter" idx="12"/>
          </p:nvPr>
        </p:nvSpPr>
        <p:spPr/>
        <p:txBody>
          <a:bodyPr/>
          <a:lstStyle/>
          <a:p>
            <a:fld id="{77BC0C64-94FA-44B3-9573-88BE3BEAC041}" type="slidenum">
              <a:rPr lang="en-US" smtClean="0"/>
              <a:t>9</a:t>
            </a:fld>
            <a:endParaRPr lang="en-US" dirty="0"/>
          </a:p>
        </p:txBody>
      </p:sp>
      <p:sp>
        <p:nvSpPr>
          <p:cNvPr id="9" name="Content Placeholder 2">
            <a:extLst>
              <a:ext uri="{FF2B5EF4-FFF2-40B4-BE49-F238E27FC236}">
                <a16:creationId xmlns:a16="http://schemas.microsoft.com/office/drawing/2014/main" id="{FD8A28F9-122A-4827-8CAE-27D723D0AA97}"/>
              </a:ext>
            </a:extLst>
          </p:cNvPr>
          <p:cNvSpPr>
            <a:spLocks noGrp="1"/>
          </p:cNvSpPr>
          <p:nvPr>
            <p:ph idx="1"/>
          </p:nvPr>
        </p:nvSpPr>
        <p:spPr>
          <a:xfrm>
            <a:off x="3703442" y="2414032"/>
            <a:ext cx="4381232" cy="2050916"/>
          </a:xfrm>
        </p:spPr>
        <p:txBody>
          <a:bodyPr/>
          <a:lstStyle/>
          <a:p>
            <a:r>
              <a:rPr lang="en-US" dirty="0"/>
              <a:t>Grant Agreement</a:t>
            </a:r>
          </a:p>
          <a:p>
            <a:r>
              <a:rPr lang="en-US" dirty="0"/>
              <a:t>Management Plan</a:t>
            </a:r>
          </a:p>
          <a:p>
            <a:r>
              <a:rPr lang="en-US" dirty="0"/>
              <a:t>Project Plan</a:t>
            </a:r>
          </a:p>
        </p:txBody>
      </p:sp>
      <p:pic>
        <p:nvPicPr>
          <p:cNvPr id="10" name="Picture 9" descr="picture of hourglass&#10;">
            <a:extLst>
              <a:ext uri="{FF2B5EF4-FFF2-40B4-BE49-F238E27FC236}">
                <a16:creationId xmlns:a16="http://schemas.microsoft.com/office/drawing/2014/main" id="{B471B7D6-A0A4-403D-BB9D-D7EBDFDD26D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6235" y="2045514"/>
            <a:ext cx="2797207" cy="2755869"/>
          </a:xfrm>
          <a:prstGeom prst="rect">
            <a:avLst/>
          </a:prstGeom>
        </p:spPr>
      </p:pic>
    </p:spTree>
    <p:extLst>
      <p:ext uri="{BB962C8B-B14F-4D97-AF65-F5344CB8AC3E}">
        <p14:creationId xmlns:p14="http://schemas.microsoft.com/office/powerpoint/2010/main" val="12115937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8765</TotalTime>
  <Words>3935</Words>
  <Application>Microsoft Office PowerPoint</Application>
  <PresentationFormat>On-screen Show (4:3)</PresentationFormat>
  <Paragraphs>627</Paragraphs>
  <Slides>30</Slides>
  <Notes>30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Arial</vt:lpstr>
      <vt:lpstr>Book Antiqua</vt:lpstr>
      <vt:lpstr>Calibri</vt:lpstr>
      <vt:lpstr>Comic Sans MS</vt:lpstr>
      <vt:lpstr>Courier New</vt:lpstr>
      <vt:lpstr>Stencil</vt:lpstr>
      <vt:lpstr>Symbol</vt:lpstr>
      <vt:lpstr>Times New Roman</vt:lpstr>
      <vt:lpstr>Wingdings</vt:lpstr>
      <vt:lpstr>ZapfHumnst BT</vt:lpstr>
      <vt:lpstr>Office Theme</vt:lpstr>
      <vt:lpstr>Custom Design</vt:lpstr>
      <vt:lpstr>Florida Communities Trust Stan Mayfield Working Waterfronts  2018 Application Training Webinar</vt:lpstr>
      <vt:lpstr>PowerPoint Presentation</vt:lpstr>
      <vt:lpstr>Agenda</vt:lpstr>
      <vt:lpstr>Program Overview</vt:lpstr>
      <vt:lpstr>PowerPoint Presentation</vt:lpstr>
      <vt:lpstr>Application Cycle 2018-19</vt:lpstr>
      <vt:lpstr>Preparing Application  Form SMWW-2</vt:lpstr>
      <vt:lpstr>Application Form SMWW-2</vt:lpstr>
      <vt:lpstr>Post Ranking &amp; Selection</vt:lpstr>
      <vt:lpstr>Acquisition </vt:lpstr>
      <vt:lpstr>Acquisition Guidance</vt:lpstr>
      <vt:lpstr>Acquisition Due Diligence/Process</vt:lpstr>
      <vt:lpstr>Acquisition Process</vt:lpstr>
      <vt:lpstr>Project Summary</vt:lpstr>
      <vt:lpstr>Business Summary</vt:lpstr>
      <vt:lpstr>Project Evaluation Criteria</vt:lpstr>
      <vt:lpstr>2.  Economic Consideration</vt:lpstr>
      <vt:lpstr>3. Site Suitability / Readiness: </vt:lpstr>
      <vt:lpstr>4.  Financial Contribution</vt:lpstr>
      <vt:lpstr>5.  Community Planning</vt:lpstr>
      <vt:lpstr>6.  Public Education</vt:lpstr>
      <vt:lpstr>Application Checklist</vt:lpstr>
      <vt:lpstr>Example Site Plan</vt:lpstr>
      <vt:lpstr>Application Review Process</vt:lpstr>
      <vt:lpstr>Post Completion</vt:lpstr>
      <vt:lpstr>Wrap Up</vt:lpstr>
      <vt:lpstr>Save the Date</vt:lpstr>
      <vt:lpstr>For Questions -- FCT Contacts</vt:lpstr>
      <vt:lpstr>Staff Assignments</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Communities Trust Board Meeting Presentation, September 29, 2016</dc:title>
  <dc:creator>Rakestraw, Charlotte</dc:creator>
  <cp:lastModifiedBy>Lister, Pamela</cp:lastModifiedBy>
  <cp:revision>403</cp:revision>
  <cp:lastPrinted>2018-06-06T22:05:41Z</cp:lastPrinted>
  <dcterms:created xsi:type="dcterms:W3CDTF">2015-05-19T17:22:51Z</dcterms:created>
  <dcterms:modified xsi:type="dcterms:W3CDTF">2018-06-25T20:16:02Z</dcterms:modified>
</cp:coreProperties>
</file>