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63" r:id="rId3"/>
    <p:sldId id="257" r:id="rId4"/>
    <p:sldId id="271" r:id="rId5"/>
    <p:sldId id="268" r:id="rId6"/>
    <p:sldId id="269" r:id="rId7"/>
    <p:sldId id="270" r:id="rId8"/>
    <p:sldId id="260" r:id="rId9"/>
    <p:sldId id="273" r:id="rId10"/>
    <p:sldId id="274" r:id="rId11"/>
    <p:sldId id="259" r:id="rId12"/>
    <p:sldId id="272" r:id="rId13"/>
    <p:sldId id="265" r:id="rId14"/>
    <p:sldId id="275" r:id="rId15"/>
    <p:sldId id="276" r:id="rId16"/>
    <p:sldId id="266"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4" d="100"/>
          <a:sy n="104" d="100"/>
        </p:scale>
        <p:origin x="120" y="3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34890"/>
            <a:ext cx="10363200" cy="547006"/>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473779"/>
            <a:ext cx="9144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2039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64859"/>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090057"/>
            <a:ext cx="617220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3465059"/>
            <a:ext cx="3932237"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341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090058"/>
            <a:ext cx="105156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91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139043"/>
            <a:ext cx="2628900"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2139043"/>
            <a:ext cx="7734300"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36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18188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202124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105081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186537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55122"/>
            <a:ext cx="10212917" cy="1029379"/>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255801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68449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225440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14551"/>
            <a:ext cx="10363200" cy="914400"/>
          </a:xfrm>
        </p:spPr>
        <p:txBody>
          <a:bodyPr anchor="b">
            <a:no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428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80994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244473"/>
            <a:ext cx="10513483"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1102179"/>
            <a:ext cx="617220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1102180"/>
            <a:ext cx="3932767"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159170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32659"/>
            <a:ext cx="10513483"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1102179"/>
            <a:ext cx="617220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1102180"/>
            <a:ext cx="3932767"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2872540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08315" y="179616"/>
            <a:ext cx="10145485"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376937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18507"/>
            <a:ext cx="2628900"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1118507"/>
            <a:ext cx="7683500"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37F8AE-5ED3-4B68-963C-48D4210DA2E1}"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99CBBE-DDA4-4ED9-BB91-260D20BF44F9}" type="slidenum">
              <a:rPr lang="en-US" smtClean="0"/>
              <a:t>‹#›</a:t>
            </a:fld>
            <a:endParaRPr lang="en-US" dirty="0"/>
          </a:p>
        </p:txBody>
      </p:sp>
    </p:spTree>
    <p:extLst>
      <p:ext uri="{BB962C8B-B14F-4D97-AF65-F5344CB8AC3E}">
        <p14:creationId xmlns:p14="http://schemas.microsoft.com/office/powerpoint/2010/main" val="276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51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46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79863"/>
            <a:ext cx="51816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79863"/>
            <a:ext cx="51816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587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99616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890157"/>
            <a:ext cx="5157787"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99616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890157"/>
            <a:ext cx="5183188"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4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0160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9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51264"/>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2081893"/>
            <a:ext cx="617220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633107"/>
            <a:ext cx="3932237"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11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821"/>
            <a:ext cx="10515600" cy="72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0058"/>
            <a:ext cx="10515600" cy="4086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3482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8315" y="1"/>
            <a:ext cx="1014548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5139"/>
            <a:ext cx="2743200" cy="365125"/>
          </a:xfrm>
          <a:prstGeom prst="rect">
            <a:avLst/>
          </a:prstGeom>
        </p:spPr>
        <p:txBody>
          <a:bodyPr vert="horz" lIns="91440" tIns="45720" rIns="91440" bIns="45720" rtlCol="0" anchor="ctr"/>
          <a:lstStyle>
            <a:lvl1pPr algn="l">
              <a:defRPr sz="1200" b="1">
                <a:solidFill>
                  <a:schemeClr val="bg1"/>
                </a:solidFill>
              </a:defRPr>
            </a:lvl1pPr>
          </a:lstStyle>
          <a:p>
            <a:fld id="{5F37F8AE-5ED3-4B68-963C-48D4210DA2E1}" type="datetimeFigureOut">
              <a:rPr lang="en-US" smtClean="0"/>
              <a:t>2/9/2018</a:t>
            </a:fld>
            <a:endParaRPr lang="en-US" dirty="0"/>
          </a:p>
        </p:txBody>
      </p:sp>
      <p:sp>
        <p:nvSpPr>
          <p:cNvPr id="5" name="Footer Placeholder 4"/>
          <p:cNvSpPr>
            <a:spLocks noGrp="1"/>
          </p:cNvSpPr>
          <p:nvPr>
            <p:ph type="ftr" sz="quarter" idx="3"/>
          </p:nvPr>
        </p:nvSpPr>
        <p:spPr>
          <a:xfrm>
            <a:off x="4038600" y="6495139"/>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95139"/>
            <a:ext cx="2743200" cy="365125"/>
          </a:xfrm>
          <a:prstGeom prst="rect">
            <a:avLst/>
          </a:prstGeom>
        </p:spPr>
        <p:txBody>
          <a:bodyPr vert="horz" lIns="91440" tIns="45720" rIns="91440" bIns="45720" rtlCol="0" anchor="ctr"/>
          <a:lstStyle>
            <a:lvl1pPr algn="r">
              <a:defRPr sz="1200" b="1">
                <a:solidFill>
                  <a:schemeClr val="bg1"/>
                </a:solidFill>
              </a:defRPr>
            </a:lvl1pPr>
          </a:lstStyle>
          <a:p>
            <a:fld id="{7299CBBE-DDA4-4ED9-BB91-260D20BF44F9}" type="slidenum">
              <a:rPr lang="en-US" smtClean="0"/>
              <a:t>‹#›</a:t>
            </a:fld>
            <a:endParaRPr lang="en-US" dirty="0"/>
          </a:p>
        </p:txBody>
      </p:sp>
    </p:spTree>
    <p:extLst>
      <p:ext uri="{BB962C8B-B14F-4D97-AF65-F5344CB8AC3E}">
        <p14:creationId xmlns:p14="http://schemas.microsoft.com/office/powerpoint/2010/main" val="404759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524000" y="2362201"/>
            <a:ext cx="9144000" cy="2739211"/>
          </a:xfrm>
          <a:prstGeom prst="rect">
            <a:avLst/>
          </a:prstGeom>
          <a:noFill/>
        </p:spPr>
        <p:txBody>
          <a:bodyPr wrap="square" rtlCol="0">
            <a:spAutoFit/>
          </a:bodyPr>
          <a:lstStyle/>
          <a:p>
            <a:pPr algn="ctr"/>
            <a:r>
              <a:rPr lang="en-US" sz="4800" b="1" dirty="0">
                <a:solidFill>
                  <a:prstClr val="black"/>
                </a:solidFill>
                <a:latin typeface="Arial" pitchFamily="34" charset="0"/>
                <a:cs typeface="Arial" pitchFamily="34" charset="0"/>
              </a:rPr>
              <a:t>Used Oil Filter </a:t>
            </a:r>
          </a:p>
          <a:p>
            <a:pPr algn="ctr"/>
            <a:r>
              <a:rPr lang="en-US" sz="4800" b="1" dirty="0">
                <a:solidFill>
                  <a:prstClr val="black"/>
                </a:solidFill>
                <a:latin typeface="Arial" pitchFamily="34" charset="0"/>
                <a:cs typeface="Arial" pitchFamily="34" charset="0"/>
              </a:rPr>
              <a:t>Transporter </a:t>
            </a:r>
          </a:p>
          <a:p>
            <a:pPr algn="ctr"/>
            <a:endParaRPr lang="en-US" sz="4800" b="1" dirty="0">
              <a:solidFill>
                <a:prstClr val="black"/>
              </a:solidFill>
              <a:latin typeface="Arial" pitchFamily="34" charset="0"/>
              <a:cs typeface="Arial" pitchFamily="34" charset="0"/>
            </a:endParaRPr>
          </a:p>
          <a:p>
            <a:pPr algn="ctr"/>
            <a:r>
              <a:rPr lang="en-US" sz="2800" b="1" dirty="0">
                <a:solidFill>
                  <a:prstClr val="black"/>
                </a:solidFill>
                <a:latin typeface="Arial" pitchFamily="34" charset="0"/>
                <a:cs typeface="Arial" pitchFamily="34" charset="0"/>
              </a:rPr>
              <a:t>62-710, FAC</a:t>
            </a:r>
          </a:p>
        </p:txBody>
      </p:sp>
    </p:spTree>
    <p:extLst>
      <p:ext uri="{BB962C8B-B14F-4D97-AF65-F5344CB8AC3E}">
        <p14:creationId xmlns:p14="http://schemas.microsoft.com/office/powerpoint/2010/main" val="317736141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524000" y="2495253"/>
            <a:ext cx="9144000" cy="2739211"/>
          </a:xfrm>
          <a:prstGeom prst="rect">
            <a:avLst/>
          </a:prstGeom>
          <a:noFill/>
        </p:spPr>
        <p:txBody>
          <a:bodyPr wrap="square" rtlCol="0">
            <a:spAutoFit/>
          </a:bodyPr>
          <a:lstStyle/>
          <a:p>
            <a:pPr algn="ctr"/>
            <a:r>
              <a:rPr lang="en-US" sz="4800" b="1" dirty="0">
                <a:solidFill>
                  <a:prstClr val="black"/>
                </a:solidFill>
                <a:latin typeface="Arial" pitchFamily="34" charset="0"/>
                <a:cs typeface="Arial" pitchFamily="34" charset="0"/>
              </a:rPr>
              <a:t>Used Oil Filter </a:t>
            </a:r>
          </a:p>
          <a:p>
            <a:pPr algn="ctr"/>
            <a:r>
              <a:rPr lang="en-US" sz="4800" b="1" dirty="0">
                <a:solidFill>
                  <a:prstClr val="black"/>
                </a:solidFill>
                <a:latin typeface="Arial" pitchFamily="34" charset="0"/>
                <a:cs typeface="Arial" pitchFamily="34" charset="0"/>
              </a:rPr>
              <a:t>Processor</a:t>
            </a:r>
          </a:p>
          <a:p>
            <a:pPr algn="ctr"/>
            <a:endParaRPr lang="en-US" sz="4800" b="1" dirty="0">
              <a:solidFill>
                <a:prstClr val="black"/>
              </a:solidFill>
              <a:latin typeface="Arial" pitchFamily="34" charset="0"/>
              <a:cs typeface="Arial" pitchFamily="34" charset="0"/>
            </a:endParaRPr>
          </a:p>
          <a:p>
            <a:pPr algn="ctr"/>
            <a:r>
              <a:rPr lang="en-US" sz="2800" b="1" dirty="0">
                <a:solidFill>
                  <a:prstClr val="black"/>
                </a:solidFill>
                <a:latin typeface="Arial" pitchFamily="34" charset="0"/>
                <a:cs typeface="Arial" pitchFamily="34" charset="0"/>
              </a:rPr>
              <a:t>62-710.850, FAC</a:t>
            </a:r>
          </a:p>
        </p:txBody>
      </p:sp>
    </p:spTree>
    <p:extLst>
      <p:ext uri="{BB962C8B-B14F-4D97-AF65-F5344CB8AC3E}">
        <p14:creationId xmlns:p14="http://schemas.microsoft.com/office/powerpoint/2010/main" val="7451333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9274" y="0"/>
            <a:ext cx="7848600" cy="1002625"/>
          </a:xfrm>
        </p:spPr>
        <p:txBody>
          <a:bodyPr>
            <a:normAutofit fontScale="90000"/>
          </a:bodyPr>
          <a:lstStyle/>
          <a:p>
            <a:r>
              <a:rPr lang="en-US" dirty="0"/>
              <a:t>Used Oil Filter </a:t>
            </a:r>
            <a:br>
              <a:rPr lang="en-US" dirty="0"/>
            </a:br>
            <a:r>
              <a:rPr lang="en-US" dirty="0"/>
              <a:t>Processor</a:t>
            </a:r>
          </a:p>
        </p:txBody>
      </p:sp>
      <p:sp>
        <p:nvSpPr>
          <p:cNvPr id="3" name="Content Placeholder 2"/>
          <p:cNvSpPr>
            <a:spLocks noGrp="1"/>
          </p:cNvSpPr>
          <p:nvPr>
            <p:ph idx="1"/>
          </p:nvPr>
        </p:nvSpPr>
        <p:spPr>
          <a:xfrm>
            <a:off x="534837" y="1371601"/>
            <a:ext cx="11240219" cy="4754563"/>
          </a:xfrm>
        </p:spPr>
        <p:txBody>
          <a:bodyPr>
            <a:normAutofit/>
          </a:bodyPr>
          <a:lstStyle/>
          <a:p>
            <a:pPr marL="0" indent="0">
              <a:buNone/>
            </a:pPr>
            <a:r>
              <a:rPr lang="en-US" dirty="0">
                <a:latin typeface="Arial" panose="020B0604020202020204" pitchFamily="34" charset="0"/>
                <a:cs typeface="Arial" panose="020B0604020202020204" pitchFamily="34" charset="0"/>
              </a:rPr>
              <a:t>A Used Oil Filter Processor is a person who removes used oil from used oil filters to prepare them for recycling</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a:t>
            </a:r>
            <a:r>
              <a:rPr lang="en-US" b="1" dirty="0">
                <a:latin typeface="Arial" panose="020B0604020202020204" pitchFamily="34" charset="0"/>
                <a:cs typeface="Arial" panose="020B0604020202020204" pitchFamily="34" charset="0"/>
              </a:rPr>
              <a:t>Generators</a:t>
            </a:r>
            <a:r>
              <a:rPr lang="en-US" dirty="0">
                <a:latin typeface="Arial" panose="020B0604020202020204" pitchFamily="34" charset="0"/>
                <a:cs typeface="Arial" panose="020B0604020202020204" pitchFamily="34" charset="0"/>
              </a:rPr>
              <a:t> of used oil filters who consolidate, drain or crush used oil filters for off-site recycling are not Used Oil Filter Processors provided that they comply with 62-710.850(2), FAC   </a:t>
            </a:r>
          </a:p>
        </p:txBody>
      </p:sp>
      <p:pic>
        <p:nvPicPr>
          <p:cNvPr id="5" name="Picture 4" descr="An inside look of a used oil filter processing facility.  ">
            <a:extLst>
              <a:ext uri="{FF2B5EF4-FFF2-40B4-BE49-F238E27FC236}">
                <a16:creationId xmlns:a16="http://schemas.microsoft.com/office/drawing/2014/main" id="{688096C6-10B6-4D9E-9AEA-DD1E13E2D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604" y="2232085"/>
            <a:ext cx="3441940" cy="2581455"/>
          </a:xfrm>
          <a:prstGeom prst="rect">
            <a:avLst/>
          </a:prstGeom>
        </p:spPr>
      </p:pic>
    </p:spTree>
    <p:extLst>
      <p:ext uri="{BB962C8B-B14F-4D97-AF65-F5344CB8AC3E}">
        <p14:creationId xmlns:p14="http://schemas.microsoft.com/office/powerpoint/2010/main" val="49403187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Processor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Annual registration [62-710.850(3)(c), FAC]</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8546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Processor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Recordkeeping [62-710.850(4)(a-c), FAC]</a:t>
            </a:r>
          </a:p>
          <a:p>
            <a:pPr marL="974725" lvl="1" indent="-517525">
              <a:buAutoNum type="alphaLcParenBoth"/>
            </a:pPr>
            <a:r>
              <a:rPr lang="en-US" dirty="0">
                <a:latin typeface="Arial" panose="020B0604020202020204" pitchFamily="34" charset="0"/>
                <a:cs typeface="Arial" panose="020B0604020202020204" pitchFamily="34" charset="0"/>
              </a:rPr>
              <a:t>Maintain records on Form 62-710.901(2), or substantially equivalent form.  Forms shall include the destination or end use of the processed used oil filters and the name and street address of each destination or end user.</a:t>
            </a:r>
          </a:p>
          <a:p>
            <a:pPr marL="974725" lvl="1" indent="-517525">
              <a:buAutoNum type="alphaLcParenBoth"/>
            </a:pPr>
            <a:r>
              <a:rPr lang="en-US" dirty="0">
                <a:latin typeface="Arial" panose="020B0604020202020204" pitchFamily="34" charset="0"/>
                <a:cs typeface="Arial" panose="020B0604020202020204" pitchFamily="34" charset="0"/>
              </a:rPr>
              <a:t>Records retained for 3 years, kept at the street address of the registered person and be available for inspection.</a:t>
            </a:r>
          </a:p>
          <a:p>
            <a:pPr marL="974725" lvl="1" indent="-517525">
              <a:buAutoNum type="alphaLcParenBoth"/>
            </a:pPr>
            <a:r>
              <a:rPr lang="en-US" dirty="0">
                <a:latin typeface="Arial" panose="020B0604020202020204" pitchFamily="34" charset="0"/>
                <a:cs typeface="Arial" panose="020B0604020202020204" pitchFamily="34" charset="0"/>
              </a:rPr>
              <a:t>No later than March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of every year, submit an annual report on Form 62-710.901(3).</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74321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Processor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Container Management [62-710.850(5)(a), FAC]:</a:t>
            </a:r>
          </a:p>
          <a:p>
            <a:pPr marL="457200" lvl="1" indent="0">
              <a:buNone/>
            </a:pPr>
            <a:r>
              <a:rPr lang="en-US" dirty="0">
                <a:latin typeface="Arial" panose="020B0604020202020204" pitchFamily="34" charset="0"/>
                <a:cs typeface="Arial" panose="020B0604020202020204" pitchFamily="34" charset="0"/>
              </a:rPr>
              <a:t>Store used oil filters in aboveground containers</a:t>
            </a:r>
          </a:p>
          <a:p>
            <a:pPr marL="457200" lvl="1" indent="0">
              <a:buNone/>
            </a:pPr>
            <a:r>
              <a:rPr lang="en-US" dirty="0">
                <a:latin typeface="Arial" panose="020B0604020202020204" pitchFamily="34" charset="0"/>
                <a:cs typeface="Arial" panose="020B0604020202020204" pitchFamily="34" charset="0"/>
              </a:rPr>
              <a:t>Label containers “Used Oil Filters”</a:t>
            </a:r>
          </a:p>
          <a:p>
            <a:pPr marL="457200" lvl="1" indent="0">
              <a:buNone/>
            </a:pPr>
            <a:r>
              <a:rPr lang="en-US" dirty="0">
                <a:latin typeface="Arial" panose="020B0604020202020204" pitchFamily="34" charset="0"/>
                <a:cs typeface="Arial" panose="020B0604020202020204" pitchFamily="34" charset="0"/>
              </a:rPr>
              <a:t>Containers need to be in good condition</a:t>
            </a:r>
          </a:p>
          <a:p>
            <a:pPr marL="457200" lvl="1" indent="0">
              <a:buNone/>
            </a:pPr>
            <a:r>
              <a:rPr lang="en-US" dirty="0">
                <a:latin typeface="Arial" panose="020B0604020202020204" pitchFamily="34" charset="0"/>
                <a:cs typeface="Arial" panose="020B0604020202020204" pitchFamily="34" charset="0"/>
              </a:rPr>
              <a:t>Containers can not have visible oil leaks</a:t>
            </a:r>
          </a:p>
          <a:p>
            <a:pPr marL="457200" lvl="1" indent="0">
              <a:buNone/>
            </a:pPr>
            <a:r>
              <a:rPr lang="en-US" dirty="0">
                <a:latin typeface="Arial" panose="020B0604020202020204" pitchFamily="34" charset="0"/>
                <a:cs typeface="Arial" panose="020B0604020202020204" pitchFamily="34" charset="0"/>
              </a:rPr>
              <a:t>Containers need to be closed or covered</a:t>
            </a:r>
          </a:p>
          <a:p>
            <a:pPr marL="457200" lvl="1" indent="0">
              <a:buNone/>
            </a:pPr>
            <a:r>
              <a:rPr lang="en-US" dirty="0">
                <a:latin typeface="Arial" panose="020B0604020202020204" pitchFamily="34" charset="0"/>
                <a:cs typeface="Arial" panose="020B0604020202020204" pitchFamily="34" charset="0"/>
              </a:rPr>
              <a:t>Containers need to be stored on an oil-impermeable surface</a:t>
            </a: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A warehouse with many 55 gallon drums containing used oil filters at a used oil filter processing facility. ">
            <a:extLst>
              <a:ext uri="{FF2B5EF4-FFF2-40B4-BE49-F238E27FC236}">
                <a16:creationId xmlns:a16="http://schemas.microsoft.com/office/drawing/2014/main" id="{8CCAB977-04E7-4962-98F9-3544D570F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821" y="4157931"/>
            <a:ext cx="3071005" cy="2303254"/>
          </a:xfrm>
          <a:prstGeom prst="rect">
            <a:avLst/>
          </a:prstGeom>
        </p:spPr>
      </p:pic>
    </p:spTree>
    <p:extLst>
      <p:ext uri="{BB962C8B-B14F-4D97-AF65-F5344CB8AC3E}">
        <p14:creationId xmlns:p14="http://schemas.microsoft.com/office/powerpoint/2010/main" val="126823778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Processor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Upon detection of a release of oil from any used oil filter container, the facility shall [62-710.850(5)(b)(1-4), FAC]:</a:t>
            </a:r>
          </a:p>
          <a:p>
            <a:pPr marL="914400" lvl="1" indent="-457200">
              <a:buFont typeface="+mj-lt"/>
              <a:buAutoNum type="arabicPeriod"/>
            </a:pPr>
            <a:r>
              <a:rPr lang="en-US" dirty="0">
                <a:latin typeface="Arial" panose="020B0604020202020204" pitchFamily="34" charset="0"/>
                <a:cs typeface="Arial" panose="020B0604020202020204" pitchFamily="34" charset="0"/>
              </a:rPr>
              <a:t>Stop the release</a:t>
            </a:r>
          </a:p>
          <a:p>
            <a:pPr marL="914400" lvl="1" indent="-457200">
              <a:buFont typeface="+mj-lt"/>
              <a:buAutoNum type="arabicPeriod"/>
            </a:pPr>
            <a:r>
              <a:rPr lang="en-US" dirty="0">
                <a:latin typeface="Arial" panose="020B0604020202020204" pitchFamily="34" charset="0"/>
                <a:cs typeface="Arial" panose="020B0604020202020204" pitchFamily="34" charset="0"/>
              </a:rPr>
              <a:t>Contain the released oil</a:t>
            </a:r>
          </a:p>
          <a:p>
            <a:pPr marL="914400" lvl="1" indent="-457200">
              <a:buFont typeface="+mj-lt"/>
              <a:buAutoNum type="arabicPeriod"/>
            </a:pPr>
            <a:r>
              <a:rPr lang="en-US" dirty="0">
                <a:latin typeface="Arial" panose="020B0604020202020204" pitchFamily="34" charset="0"/>
                <a:cs typeface="Arial" panose="020B0604020202020204" pitchFamily="34" charset="0"/>
              </a:rPr>
              <a:t>Clean up and manage properly the released oil and any subsequently oily waste in accordance with 62-777, FAC, if applicable</a:t>
            </a:r>
          </a:p>
          <a:p>
            <a:pPr marL="914400" lvl="1" indent="-457200">
              <a:buFont typeface="+mj-lt"/>
              <a:buAutoNum type="arabicPeriod"/>
            </a:pPr>
            <a:r>
              <a:rPr lang="en-US" dirty="0">
                <a:latin typeface="Arial" panose="020B0604020202020204" pitchFamily="34" charset="0"/>
                <a:cs typeface="Arial" panose="020B0604020202020204" pitchFamily="34" charset="0"/>
              </a:rPr>
              <a:t>Repair or replace any leaking used oil filter storage containers prior to returning them to service</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56603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0236" y="1"/>
            <a:ext cx="7609114" cy="990600"/>
          </a:xfrm>
        </p:spPr>
        <p:txBody>
          <a:bodyPr/>
          <a:lstStyle/>
          <a:p>
            <a:r>
              <a:rPr lang="en-US" dirty="0"/>
              <a:t>Questions?</a:t>
            </a:r>
          </a:p>
        </p:txBody>
      </p:sp>
      <p:sp>
        <p:nvSpPr>
          <p:cNvPr id="3" name="Content Placeholder 2"/>
          <p:cNvSpPr>
            <a:spLocks noGrp="1"/>
          </p:cNvSpPr>
          <p:nvPr>
            <p:ph idx="1"/>
          </p:nvPr>
        </p:nvSpPr>
        <p:spPr>
          <a:xfrm>
            <a:off x="2152650" y="1676400"/>
            <a:ext cx="7886700" cy="4351338"/>
          </a:xfrm>
        </p:spPr>
        <p:txBody>
          <a:bodyPr/>
          <a:lstStyle/>
          <a:p>
            <a:pPr marL="0" indent="0" algn="ctr">
              <a:buNone/>
            </a:pPr>
            <a:r>
              <a:rPr lang="en-US" altLang="en-US" dirty="0">
                <a:latin typeface="Arial" panose="020B0604020202020204" pitchFamily="34" charset="0"/>
                <a:cs typeface="Arial" panose="020B0604020202020204" pitchFamily="34" charset="0"/>
              </a:rPr>
              <a:t>Hazardous Waste Program</a:t>
            </a:r>
          </a:p>
          <a:p>
            <a:pPr marL="0" indent="0" algn="ctr">
              <a:buNone/>
            </a:pPr>
            <a:endParaRPr lang="en-US" altLang="en-US" dirty="0">
              <a:latin typeface="Arial" panose="020B0604020202020204" pitchFamily="34" charset="0"/>
              <a:cs typeface="Arial" panose="020B0604020202020204" pitchFamily="34" charset="0"/>
            </a:endParaRP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8800 Baymeadows Way West</a:t>
            </a: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Suite 100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Jacksonville, Florida 32256</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256-1700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256-1588 fax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91091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a:bodyPr>
          <a:lstStyle/>
          <a:p>
            <a:r>
              <a:rPr lang="en-US" dirty="0"/>
              <a:t>Used Oil Filters</a:t>
            </a:r>
          </a:p>
        </p:txBody>
      </p:sp>
      <p:sp>
        <p:nvSpPr>
          <p:cNvPr id="3" name="Content Placeholder 2"/>
          <p:cNvSpPr>
            <a:spLocks noGrp="1"/>
          </p:cNvSpPr>
          <p:nvPr>
            <p:ph idx="1"/>
          </p:nvPr>
        </p:nvSpPr>
        <p:spPr>
          <a:xfrm>
            <a:off x="767751" y="1219201"/>
            <a:ext cx="10981426" cy="4729163"/>
          </a:xfrm>
        </p:spPr>
        <p:txBody>
          <a:bodyPr>
            <a:normAutofit/>
          </a:bodyPr>
          <a:lstStyle/>
          <a:p>
            <a:pPr marL="0" indent="0">
              <a:buNone/>
            </a:pPr>
            <a:r>
              <a:rPr lang="en-US" dirty="0">
                <a:latin typeface="Arial" panose="020B0604020202020204" pitchFamily="34" charset="0"/>
                <a:cs typeface="Arial" panose="020B0604020202020204" pitchFamily="34" charset="0"/>
              </a:rPr>
              <a:t>Used Oil Filters are any devices which are an integral part of an oil flow system, the primary purpose of which is to remove contaminants from the flowing oil contained within the system and which, as a result of use, has become contaminated and unsuitable for its original purpose, is removed from service, and contains entrapped used oil</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 person who removes or manages used oil filters shall dispose of such filters, or comingle such filters with other solid waste for disposal, in a landfill in Florida</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242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a:bodyPr>
          <a:lstStyle/>
          <a:p>
            <a:r>
              <a:rPr lang="en-US" dirty="0"/>
              <a:t>Used Oil Filter Transporter</a:t>
            </a:r>
          </a:p>
        </p:txBody>
      </p:sp>
      <p:sp>
        <p:nvSpPr>
          <p:cNvPr id="3" name="Content Placeholder 2"/>
          <p:cNvSpPr>
            <a:spLocks noGrp="1"/>
          </p:cNvSpPr>
          <p:nvPr>
            <p:ph idx="1"/>
          </p:nvPr>
        </p:nvSpPr>
        <p:spPr>
          <a:xfrm>
            <a:off x="767751" y="1219201"/>
            <a:ext cx="10981426" cy="4729163"/>
          </a:xfrm>
        </p:spPr>
        <p:txBody>
          <a:bodyPr>
            <a:normAutofit/>
          </a:bodyPr>
          <a:lstStyle/>
          <a:p>
            <a:pPr marL="0" indent="0">
              <a:buNone/>
            </a:pPr>
            <a:r>
              <a:rPr lang="en-US" dirty="0">
                <a:latin typeface="Arial" panose="020B0604020202020204" pitchFamily="34" charset="0"/>
                <a:cs typeface="Arial" panose="020B0604020202020204" pitchFamily="34" charset="0"/>
              </a:rPr>
              <a:t>A Used Oil Filter Transporter is any person who transports, over public highways, for hire used oil filters to a Used Oil Filter Transfer or Processing Facility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used oil filters are stored for </a:t>
            </a:r>
            <a:r>
              <a:rPr lang="en-US" b="1" dirty="0">
                <a:latin typeface="Arial" panose="020B0604020202020204" pitchFamily="34" charset="0"/>
                <a:cs typeface="Arial" panose="020B0604020202020204" pitchFamily="34" charset="0"/>
              </a:rPr>
              <a:t>&lt; 10 days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a:t>
            </a:r>
            <a:r>
              <a:rPr lang="en-US" b="1" dirty="0">
                <a:latin typeface="Arial" panose="020B0604020202020204" pitchFamily="34" charset="0"/>
                <a:cs typeface="Arial" panose="020B0604020202020204" pitchFamily="34" charset="0"/>
              </a:rPr>
              <a:t>Generators</a:t>
            </a:r>
            <a:r>
              <a:rPr lang="en-US" dirty="0">
                <a:latin typeface="Arial" panose="020B0604020202020204" pitchFamily="34" charset="0"/>
                <a:cs typeface="Arial" panose="020B0604020202020204" pitchFamily="34" charset="0"/>
              </a:rPr>
              <a:t> of used oil filters are exempt for the registration and reporting requirements provided that they transport their own used oil filters in sealed containers of 55 gallons or less which are secured to a vehicle owned by the generator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8292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Transporter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Annual registration [62-710.850(3)(a), FAC]</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Container Management [62-710.850(5)(a), FAC]:</a:t>
            </a:r>
          </a:p>
          <a:p>
            <a:pPr marL="457200" lvl="1" indent="0">
              <a:buNone/>
            </a:pPr>
            <a:r>
              <a:rPr lang="en-US" dirty="0">
                <a:latin typeface="Arial" panose="020B0604020202020204" pitchFamily="34" charset="0"/>
                <a:cs typeface="Arial" panose="020B0604020202020204" pitchFamily="34" charset="0"/>
              </a:rPr>
              <a:t>Store used oil filters in aboveground containers</a:t>
            </a:r>
          </a:p>
          <a:p>
            <a:pPr marL="457200" lvl="1" indent="0">
              <a:buNone/>
            </a:pPr>
            <a:r>
              <a:rPr lang="en-US" dirty="0">
                <a:latin typeface="Arial" panose="020B0604020202020204" pitchFamily="34" charset="0"/>
                <a:cs typeface="Arial" panose="020B0604020202020204" pitchFamily="34" charset="0"/>
              </a:rPr>
              <a:t>Label containers “Used Oil Filters”</a:t>
            </a:r>
          </a:p>
          <a:p>
            <a:pPr marL="457200" lvl="1" indent="0">
              <a:buNone/>
            </a:pPr>
            <a:r>
              <a:rPr lang="en-US" dirty="0">
                <a:latin typeface="Arial" panose="020B0604020202020204" pitchFamily="34" charset="0"/>
                <a:cs typeface="Arial" panose="020B0604020202020204" pitchFamily="34" charset="0"/>
              </a:rPr>
              <a:t>Containers need to be in good condition</a:t>
            </a:r>
          </a:p>
          <a:p>
            <a:pPr marL="457200" lvl="1" indent="0">
              <a:buNone/>
            </a:pPr>
            <a:r>
              <a:rPr lang="en-US" dirty="0">
                <a:latin typeface="Arial" panose="020B0604020202020204" pitchFamily="34" charset="0"/>
                <a:cs typeface="Arial" panose="020B0604020202020204" pitchFamily="34" charset="0"/>
              </a:rPr>
              <a:t>Containers can not have visible oil leaks</a:t>
            </a:r>
          </a:p>
          <a:p>
            <a:pPr marL="457200" lvl="1" indent="0">
              <a:buNone/>
            </a:pPr>
            <a:r>
              <a:rPr lang="en-US" dirty="0">
                <a:latin typeface="Arial" panose="020B0604020202020204" pitchFamily="34" charset="0"/>
                <a:cs typeface="Arial" panose="020B0604020202020204" pitchFamily="34" charset="0"/>
              </a:rPr>
              <a:t>Containers need to be closed or covered</a:t>
            </a:r>
          </a:p>
          <a:p>
            <a:pPr marL="457200" lvl="1" indent="0">
              <a:buNone/>
            </a:pPr>
            <a:r>
              <a:rPr lang="en-US" dirty="0">
                <a:latin typeface="Arial" panose="020B0604020202020204" pitchFamily="34" charset="0"/>
                <a:cs typeface="Arial" panose="020B0604020202020204" pitchFamily="34" charset="0"/>
              </a:rPr>
              <a:t>Containers need to be stored on an oil-impermeable surface</a:t>
            </a: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A labeled used oil filter container. ">
            <a:extLst>
              <a:ext uri="{FF2B5EF4-FFF2-40B4-BE49-F238E27FC236}">
                <a16:creationId xmlns:a16="http://schemas.microsoft.com/office/drawing/2014/main" id="{04F2021B-C402-4B9B-B0F9-52611E12ED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512" y="1796976"/>
            <a:ext cx="3124200" cy="2343150"/>
          </a:xfrm>
          <a:prstGeom prst="rect">
            <a:avLst/>
          </a:prstGeom>
          <a:ln w="12700">
            <a:solidFill>
              <a:schemeClr val="tx1"/>
            </a:solidFill>
          </a:ln>
        </p:spPr>
      </p:pic>
    </p:spTree>
    <p:extLst>
      <p:ext uri="{BB962C8B-B14F-4D97-AF65-F5344CB8AC3E}">
        <p14:creationId xmlns:p14="http://schemas.microsoft.com/office/powerpoint/2010/main" val="8946044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Transporter</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Upon detection of a release of oil from any used oil filter container, the facility shall [62-710.850(5)(b)(1-4), FAC]:</a:t>
            </a:r>
          </a:p>
          <a:p>
            <a:pPr marL="914400" lvl="1" indent="-457200">
              <a:buFont typeface="+mj-lt"/>
              <a:buAutoNum type="arabicPeriod"/>
            </a:pPr>
            <a:r>
              <a:rPr lang="en-US" dirty="0">
                <a:latin typeface="Arial" panose="020B0604020202020204" pitchFamily="34" charset="0"/>
                <a:cs typeface="Arial" panose="020B0604020202020204" pitchFamily="34" charset="0"/>
              </a:rPr>
              <a:t>Stop the release</a:t>
            </a:r>
          </a:p>
          <a:p>
            <a:pPr marL="914400" lvl="1" indent="-457200">
              <a:buFont typeface="+mj-lt"/>
              <a:buAutoNum type="arabicPeriod"/>
            </a:pPr>
            <a:r>
              <a:rPr lang="en-US" dirty="0">
                <a:latin typeface="Arial" panose="020B0604020202020204" pitchFamily="34" charset="0"/>
                <a:cs typeface="Arial" panose="020B0604020202020204" pitchFamily="34" charset="0"/>
              </a:rPr>
              <a:t>Contain the released oil</a:t>
            </a:r>
          </a:p>
          <a:p>
            <a:pPr marL="914400" lvl="1" indent="-457200">
              <a:buFont typeface="+mj-lt"/>
              <a:buAutoNum type="arabicPeriod"/>
            </a:pPr>
            <a:r>
              <a:rPr lang="en-US" dirty="0">
                <a:latin typeface="Arial" panose="020B0604020202020204" pitchFamily="34" charset="0"/>
                <a:cs typeface="Arial" panose="020B0604020202020204" pitchFamily="34" charset="0"/>
              </a:rPr>
              <a:t>Clean up and manage properly the released oil and any subsequently oily waste in accordance with 62-777, FAC, if applicable</a:t>
            </a:r>
          </a:p>
          <a:p>
            <a:pPr marL="914400" lvl="1" indent="-457200">
              <a:buFont typeface="+mj-lt"/>
              <a:buAutoNum type="arabicPeriod"/>
            </a:pPr>
            <a:r>
              <a:rPr lang="en-US" dirty="0">
                <a:latin typeface="Arial" panose="020B0604020202020204" pitchFamily="34" charset="0"/>
                <a:cs typeface="Arial" panose="020B0604020202020204" pitchFamily="34" charset="0"/>
              </a:rPr>
              <a:t>Repair or replace any leaking used oil filter storage containers prior to returning them to service</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94931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524000" y="2495253"/>
            <a:ext cx="9144000" cy="2739211"/>
          </a:xfrm>
          <a:prstGeom prst="rect">
            <a:avLst/>
          </a:prstGeom>
          <a:noFill/>
        </p:spPr>
        <p:txBody>
          <a:bodyPr wrap="square" rtlCol="0">
            <a:spAutoFit/>
          </a:bodyPr>
          <a:lstStyle/>
          <a:p>
            <a:pPr algn="ctr"/>
            <a:r>
              <a:rPr lang="en-US" sz="4800" b="1" dirty="0">
                <a:solidFill>
                  <a:prstClr val="black"/>
                </a:solidFill>
                <a:latin typeface="Arial" pitchFamily="34" charset="0"/>
                <a:cs typeface="Arial" pitchFamily="34" charset="0"/>
              </a:rPr>
              <a:t>Used Oil Filter </a:t>
            </a:r>
          </a:p>
          <a:p>
            <a:pPr algn="ctr"/>
            <a:r>
              <a:rPr lang="en-US" sz="4800" b="1" dirty="0">
                <a:solidFill>
                  <a:prstClr val="black"/>
                </a:solidFill>
                <a:latin typeface="Arial" pitchFamily="34" charset="0"/>
                <a:cs typeface="Arial" pitchFamily="34" charset="0"/>
              </a:rPr>
              <a:t>Transfer Facility</a:t>
            </a:r>
          </a:p>
          <a:p>
            <a:pPr algn="ctr"/>
            <a:endParaRPr lang="en-US" sz="4800" b="1" dirty="0">
              <a:solidFill>
                <a:prstClr val="black"/>
              </a:solidFill>
              <a:latin typeface="Arial" pitchFamily="34" charset="0"/>
              <a:cs typeface="Arial" pitchFamily="34" charset="0"/>
            </a:endParaRPr>
          </a:p>
          <a:p>
            <a:pPr algn="ctr"/>
            <a:r>
              <a:rPr lang="en-US" sz="2800" b="1" dirty="0">
                <a:solidFill>
                  <a:prstClr val="black"/>
                </a:solidFill>
                <a:latin typeface="Arial" pitchFamily="34" charset="0"/>
                <a:cs typeface="Arial" pitchFamily="34" charset="0"/>
              </a:rPr>
              <a:t>62-710.850, FAC</a:t>
            </a:r>
          </a:p>
        </p:txBody>
      </p:sp>
    </p:spTree>
    <p:extLst>
      <p:ext uri="{BB962C8B-B14F-4D97-AF65-F5344CB8AC3E}">
        <p14:creationId xmlns:p14="http://schemas.microsoft.com/office/powerpoint/2010/main" val="40806268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
            <a:ext cx="7848600" cy="1002625"/>
          </a:xfrm>
        </p:spPr>
        <p:txBody>
          <a:bodyPr>
            <a:normAutofit/>
          </a:bodyPr>
          <a:lstStyle/>
          <a:p>
            <a:r>
              <a:rPr lang="en-US" dirty="0"/>
              <a:t>Used Oil Filter Transfer Facility</a:t>
            </a:r>
          </a:p>
        </p:txBody>
      </p:sp>
      <p:sp>
        <p:nvSpPr>
          <p:cNvPr id="3" name="Content Placeholder 2"/>
          <p:cNvSpPr>
            <a:spLocks noGrp="1"/>
          </p:cNvSpPr>
          <p:nvPr>
            <p:ph idx="1"/>
          </p:nvPr>
        </p:nvSpPr>
        <p:spPr>
          <a:xfrm>
            <a:off x="534837" y="1371601"/>
            <a:ext cx="11240219" cy="4754563"/>
          </a:xfrm>
        </p:spPr>
        <p:txBody>
          <a:bodyPr>
            <a:normAutofit/>
          </a:bodyPr>
          <a:lstStyle/>
          <a:p>
            <a:pPr marL="0" indent="0">
              <a:buNone/>
            </a:pPr>
            <a:r>
              <a:rPr lang="en-US" dirty="0">
                <a:latin typeface="Arial" panose="020B0604020202020204" pitchFamily="34" charset="0"/>
                <a:cs typeface="Arial" panose="020B0604020202020204" pitchFamily="34" charset="0"/>
              </a:rPr>
              <a:t>A Used Oil Filter Transfer Facility is any facility which is used to store, for </a:t>
            </a:r>
            <a:r>
              <a:rPr lang="en-US" b="1" dirty="0">
                <a:latin typeface="Arial" panose="020B0604020202020204" pitchFamily="34" charset="0"/>
                <a:cs typeface="Arial" panose="020B0604020202020204" pitchFamily="34" charset="0"/>
              </a:rPr>
              <a:t>more than 10 days</a:t>
            </a:r>
            <a:r>
              <a:rPr lang="en-US" dirty="0">
                <a:latin typeface="Arial" panose="020B0604020202020204" pitchFamily="34" charset="0"/>
                <a:cs typeface="Arial" panose="020B0604020202020204" pitchFamily="34" charset="0"/>
              </a:rPr>
              <a:t>, used oil filters which were not generated at that facility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A person who stores its own used oil filters generated at its own non-contiguous operations on its own property is </a:t>
            </a:r>
            <a:r>
              <a:rPr lang="en-US" b="1" dirty="0">
                <a:latin typeface="Arial" panose="020B0604020202020204" pitchFamily="34" charset="0"/>
                <a:cs typeface="Arial" panose="020B0604020202020204" pitchFamily="34" charset="0"/>
              </a:rPr>
              <a:t>not considered </a:t>
            </a:r>
            <a:r>
              <a:rPr lang="en-US" dirty="0">
                <a:latin typeface="Arial" panose="020B0604020202020204" pitchFamily="34" charset="0"/>
                <a:cs typeface="Arial" panose="020B0604020202020204" pitchFamily="34" charset="0"/>
              </a:rPr>
              <a:t>a Used Oil Filter Transfer Facility provided the used oil filters are processed by a registered Used Oil Filter Processor </a:t>
            </a:r>
          </a:p>
        </p:txBody>
      </p:sp>
    </p:spTree>
    <p:extLst>
      <p:ext uri="{BB962C8B-B14F-4D97-AF65-F5344CB8AC3E}">
        <p14:creationId xmlns:p14="http://schemas.microsoft.com/office/powerpoint/2010/main" val="216542980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Transfer Facility</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Annual registration [62-710.850(3)(b), FAC]</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Container Management [62-710.850(5)(a), FAC]:</a:t>
            </a:r>
          </a:p>
          <a:p>
            <a:pPr marL="457200" lvl="1" indent="0">
              <a:buNone/>
            </a:pPr>
            <a:r>
              <a:rPr lang="en-US" dirty="0">
                <a:latin typeface="Arial" panose="020B0604020202020204" pitchFamily="34" charset="0"/>
                <a:cs typeface="Arial" panose="020B0604020202020204" pitchFamily="34" charset="0"/>
              </a:rPr>
              <a:t>Store used oil filters in aboveground containers</a:t>
            </a:r>
          </a:p>
          <a:p>
            <a:pPr marL="457200" lvl="1" indent="0">
              <a:buNone/>
            </a:pPr>
            <a:r>
              <a:rPr lang="en-US" dirty="0">
                <a:latin typeface="Arial" panose="020B0604020202020204" pitchFamily="34" charset="0"/>
                <a:cs typeface="Arial" panose="020B0604020202020204" pitchFamily="34" charset="0"/>
              </a:rPr>
              <a:t>Label containers “Used Oil Filters”</a:t>
            </a:r>
          </a:p>
          <a:p>
            <a:pPr marL="457200" lvl="1" indent="0">
              <a:buNone/>
            </a:pPr>
            <a:r>
              <a:rPr lang="en-US" dirty="0">
                <a:latin typeface="Arial" panose="020B0604020202020204" pitchFamily="34" charset="0"/>
                <a:cs typeface="Arial" panose="020B0604020202020204" pitchFamily="34" charset="0"/>
              </a:rPr>
              <a:t>Containers need to be in good condition</a:t>
            </a:r>
          </a:p>
          <a:p>
            <a:pPr marL="457200" lvl="1" indent="0">
              <a:buNone/>
            </a:pPr>
            <a:r>
              <a:rPr lang="en-US" dirty="0">
                <a:latin typeface="Arial" panose="020B0604020202020204" pitchFamily="34" charset="0"/>
                <a:cs typeface="Arial" panose="020B0604020202020204" pitchFamily="34" charset="0"/>
              </a:rPr>
              <a:t>Containers can not have visible oil leaks</a:t>
            </a:r>
          </a:p>
          <a:p>
            <a:pPr marL="457200" lvl="1" indent="0">
              <a:buNone/>
            </a:pPr>
            <a:r>
              <a:rPr lang="en-US" dirty="0">
                <a:latin typeface="Arial" panose="020B0604020202020204" pitchFamily="34" charset="0"/>
                <a:cs typeface="Arial" panose="020B0604020202020204" pitchFamily="34" charset="0"/>
              </a:rPr>
              <a:t>Containers need to be closed or covered</a:t>
            </a:r>
          </a:p>
          <a:p>
            <a:pPr marL="457200" lvl="1" indent="0">
              <a:buNone/>
            </a:pPr>
            <a:r>
              <a:rPr lang="en-US" dirty="0">
                <a:latin typeface="Arial" panose="020B0604020202020204" pitchFamily="34" charset="0"/>
                <a:cs typeface="Arial" panose="020B0604020202020204" pitchFamily="34" charset="0"/>
              </a:rPr>
              <a:t>Containers need to be stored on an oil-impermeable surface</a:t>
            </a: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28575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09114" cy="990600"/>
          </a:xfrm>
        </p:spPr>
        <p:txBody>
          <a:bodyPr>
            <a:normAutofit fontScale="90000"/>
          </a:bodyPr>
          <a:lstStyle/>
          <a:p>
            <a:r>
              <a:rPr lang="en-US" dirty="0"/>
              <a:t>Used Oil Filter Transfer Facility</a:t>
            </a:r>
            <a:br>
              <a:rPr lang="en-US" dirty="0"/>
            </a:br>
            <a:r>
              <a:rPr lang="en-US" dirty="0"/>
              <a:t>Requirements</a:t>
            </a:r>
          </a:p>
        </p:txBody>
      </p:sp>
      <p:sp>
        <p:nvSpPr>
          <p:cNvPr id="3" name="Content Placeholder 2"/>
          <p:cNvSpPr>
            <a:spLocks noGrp="1"/>
          </p:cNvSpPr>
          <p:nvPr>
            <p:ph idx="1"/>
          </p:nvPr>
        </p:nvSpPr>
        <p:spPr>
          <a:xfrm>
            <a:off x="629728" y="1219201"/>
            <a:ext cx="10679502" cy="4729163"/>
          </a:xfrm>
        </p:spPr>
        <p:txBody>
          <a:bodyPr/>
          <a:lstStyle/>
          <a:p>
            <a:pPr marL="0" indent="0">
              <a:buNone/>
            </a:pPr>
            <a:r>
              <a:rPr lang="en-US" dirty="0">
                <a:latin typeface="Arial" panose="020B0604020202020204" pitchFamily="34" charset="0"/>
                <a:cs typeface="Arial" panose="020B0604020202020204" pitchFamily="34" charset="0"/>
              </a:rPr>
              <a:t>Upon detection of a release of oil from any used oil filter container, the facility shall [62-710.850(5)(b)(1-4), FAC]:</a:t>
            </a:r>
          </a:p>
          <a:p>
            <a:pPr marL="914400" lvl="1" indent="-457200">
              <a:buFont typeface="+mj-lt"/>
              <a:buAutoNum type="arabicPeriod"/>
            </a:pPr>
            <a:r>
              <a:rPr lang="en-US" dirty="0">
                <a:latin typeface="Arial" panose="020B0604020202020204" pitchFamily="34" charset="0"/>
                <a:cs typeface="Arial" panose="020B0604020202020204" pitchFamily="34" charset="0"/>
              </a:rPr>
              <a:t>Stop the release</a:t>
            </a:r>
          </a:p>
          <a:p>
            <a:pPr marL="914400" lvl="1" indent="-457200">
              <a:buFont typeface="+mj-lt"/>
              <a:buAutoNum type="arabicPeriod"/>
            </a:pPr>
            <a:r>
              <a:rPr lang="en-US" dirty="0">
                <a:latin typeface="Arial" panose="020B0604020202020204" pitchFamily="34" charset="0"/>
                <a:cs typeface="Arial" panose="020B0604020202020204" pitchFamily="34" charset="0"/>
              </a:rPr>
              <a:t>Contain the released oil</a:t>
            </a:r>
          </a:p>
          <a:p>
            <a:pPr marL="914400" lvl="1" indent="-457200">
              <a:buFont typeface="+mj-lt"/>
              <a:buAutoNum type="arabicPeriod"/>
            </a:pPr>
            <a:r>
              <a:rPr lang="en-US" dirty="0">
                <a:latin typeface="Arial" panose="020B0604020202020204" pitchFamily="34" charset="0"/>
                <a:cs typeface="Arial" panose="020B0604020202020204" pitchFamily="34" charset="0"/>
              </a:rPr>
              <a:t>Clean up and manage properly the released oil and any subsequently oily waste in accordance with 62-777, FAC, if applicable</a:t>
            </a:r>
          </a:p>
          <a:p>
            <a:pPr marL="914400" lvl="1" indent="-457200">
              <a:buFont typeface="+mj-lt"/>
              <a:buAutoNum type="arabicPeriod"/>
            </a:pPr>
            <a:r>
              <a:rPr lang="en-US" dirty="0">
                <a:latin typeface="Arial" panose="020B0604020202020204" pitchFamily="34" charset="0"/>
                <a:cs typeface="Arial" panose="020B0604020202020204" pitchFamily="34" charset="0"/>
              </a:rPr>
              <a:t>Repair or replace any leaking used oil filter storage containers prior to returning them to service</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47260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GreenDEPConten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DEPContent" id="{369DE686-79F5-4FBE-8223-3C964F2E6339}" vid="{A4C54630-E41F-4CAC-AEED-8698F48E1DD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184</TotalTime>
  <Words>869</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GreenDEPContent</vt:lpstr>
      <vt:lpstr>Custom Design</vt:lpstr>
      <vt:lpstr>PowerPoint Presentation</vt:lpstr>
      <vt:lpstr>Used Oil Filters</vt:lpstr>
      <vt:lpstr>Used Oil Filter Transporter</vt:lpstr>
      <vt:lpstr>Used Oil Filter Transporter Requirements</vt:lpstr>
      <vt:lpstr>Used Oil Filter Transporter Requirements</vt:lpstr>
      <vt:lpstr>PowerPoint Presentation</vt:lpstr>
      <vt:lpstr>Used Oil Filter Transfer Facility</vt:lpstr>
      <vt:lpstr>Used Oil Filter Transfer Facility Requirements</vt:lpstr>
      <vt:lpstr>Used Oil Filter Transfer Facility Requirements</vt:lpstr>
      <vt:lpstr>PowerPoint Presentation</vt:lpstr>
      <vt:lpstr>Used Oil Filter  Processor</vt:lpstr>
      <vt:lpstr>Used Oil Filter Processor Requirements</vt:lpstr>
      <vt:lpstr>Used Oil Filter Processor Requirements</vt:lpstr>
      <vt:lpstr>Used Oil Filter Processor Requirements</vt:lpstr>
      <vt:lpstr>Used Oil Filter Processor Requirements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Fellabaum, Pamela</dc:creator>
  <cp:lastModifiedBy>Lewis, Luke</cp:lastModifiedBy>
  <cp:revision>30</cp:revision>
  <dcterms:created xsi:type="dcterms:W3CDTF">2018-01-24T18:38:18Z</dcterms:created>
  <dcterms:modified xsi:type="dcterms:W3CDTF">2018-02-09T15:07:32Z</dcterms:modified>
</cp:coreProperties>
</file>