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85" r:id="rId2"/>
    <p:sldMasterId id="2147483698" r:id="rId3"/>
  </p:sldMasterIdLst>
  <p:notesMasterIdLst>
    <p:notesMasterId r:id="rId68"/>
  </p:notesMasterIdLst>
  <p:handoutMasterIdLst>
    <p:handoutMasterId r:id="rId69"/>
  </p:handoutMasterIdLst>
  <p:sldIdLst>
    <p:sldId id="296" r:id="rId4"/>
    <p:sldId id="259" r:id="rId5"/>
    <p:sldId id="301" r:id="rId6"/>
    <p:sldId id="303" r:id="rId7"/>
    <p:sldId id="258" r:id="rId8"/>
    <p:sldId id="299" r:id="rId9"/>
    <p:sldId id="304" r:id="rId10"/>
    <p:sldId id="305" r:id="rId11"/>
    <p:sldId id="306" r:id="rId12"/>
    <p:sldId id="307" r:id="rId13"/>
    <p:sldId id="308" r:id="rId14"/>
    <p:sldId id="261" r:id="rId15"/>
    <p:sldId id="309" r:id="rId16"/>
    <p:sldId id="310" r:id="rId17"/>
    <p:sldId id="311" r:id="rId18"/>
    <p:sldId id="314" r:id="rId19"/>
    <p:sldId id="315" r:id="rId20"/>
    <p:sldId id="313" r:id="rId21"/>
    <p:sldId id="341" r:id="rId22"/>
    <p:sldId id="317" r:id="rId23"/>
    <p:sldId id="265" r:id="rId24"/>
    <p:sldId id="318" r:id="rId25"/>
    <p:sldId id="269" r:id="rId26"/>
    <p:sldId id="333" r:id="rId27"/>
    <p:sldId id="340" r:id="rId28"/>
    <p:sldId id="263" r:id="rId29"/>
    <p:sldId id="323" r:id="rId30"/>
    <p:sldId id="325" r:id="rId31"/>
    <p:sldId id="326" r:id="rId32"/>
    <p:sldId id="324" r:id="rId33"/>
    <p:sldId id="338" r:id="rId34"/>
    <p:sldId id="339" r:id="rId35"/>
    <p:sldId id="366" r:id="rId36"/>
    <p:sldId id="262" r:id="rId37"/>
    <p:sldId id="268" r:id="rId38"/>
    <p:sldId id="327" r:id="rId39"/>
    <p:sldId id="328" r:id="rId40"/>
    <p:sldId id="329" r:id="rId41"/>
    <p:sldId id="332" r:id="rId42"/>
    <p:sldId id="335" r:id="rId43"/>
    <p:sldId id="336" r:id="rId44"/>
    <p:sldId id="337"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8" r:id="rId60"/>
    <p:sldId id="359" r:id="rId61"/>
    <p:sldId id="360" r:id="rId62"/>
    <p:sldId id="361" r:id="rId63"/>
    <p:sldId id="363" r:id="rId64"/>
    <p:sldId id="364" r:id="rId65"/>
    <p:sldId id="365" r:id="rId66"/>
    <p:sldId id="297"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6300" autoAdjust="0"/>
  </p:normalViewPr>
  <p:slideViewPr>
    <p:cSldViewPr>
      <p:cViewPr varScale="1">
        <p:scale>
          <a:sx n="99" d="100"/>
          <a:sy n="99" d="100"/>
        </p:scale>
        <p:origin x="1542"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31E4007-E245-4F60-9E76-950D1512F0EC}" type="datetimeFigureOut">
              <a:rPr lang="en-US" smtClean="0"/>
              <a:t>7/11/2018</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073F762-718A-48EE-80A1-B3C039DD4A08}" type="slidenum">
              <a:rPr lang="en-US" smtClean="0"/>
              <a:t>‹#›</a:t>
            </a:fld>
            <a:endParaRPr lang="en-US" dirty="0"/>
          </a:p>
        </p:txBody>
      </p:sp>
    </p:spTree>
    <p:extLst>
      <p:ext uri="{BB962C8B-B14F-4D97-AF65-F5344CB8AC3E}">
        <p14:creationId xmlns:p14="http://schemas.microsoft.com/office/powerpoint/2010/main" val="22383482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276910-1786-439F-A427-C2389471970D}" type="datetimeFigureOut">
              <a:rPr lang="en-US" smtClean="0"/>
              <a:pPr/>
              <a:t>7/11/2018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31B0246-348F-4278-9715-9D9338937F46}" type="slidenum">
              <a:rPr lang="en-US" smtClean="0"/>
              <a:pPr/>
              <a:t>‹#›</a:t>
            </a:fld>
            <a:endParaRPr lang="en-US" dirty="0"/>
          </a:p>
        </p:txBody>
      </p:sp>
    </p:spTree>
    <p:extLst>
      <p:ext uri="{BB962C8B-B14F-4D97-AF65-F5344CB8AC3E}">
        <p14:creationId xmlns:p14="http://schemas.microsoft.com/office/powerpoint/2010/main" val="33750954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rules in this PowerPoint have been summarized.  Please refer to the rule for the complete text.</a:t>
            </a:r>
          </a:p>
          <a:p>
            <a:endParaRPr lang="en-US" dirty="0"/>
          </a:p>
        </p:txBody>
      </p:sp>
    </p:spTree>
    <p:extLst>
      <p:ext uri="{BB962C8B-B14F-4D97-AF65-F5344CB8AC3E}">
        <p14:creationId xmlns:p14="http://schemas.microsoft.com/office/powerpoint/2010/main" val="399471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464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paper form </a:t>
            </a:r>
          </a:p>
        </p:txBody>
      </p:sp>
    </p:spTree>
    <p:extLst>
      <p:ext uri="{BB962C8B-B14F-4D97-AF65-F5344CB8AC3E}">
        <p14:creationId xmlns:p14="http://schemas.microsoft.com/office/powerpoint/2010/main" val="1353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paper form</a:t>
            </a:r>
          </a:p>
        </p:txBody>
      </p:sp>
    </p:spTree>
    <p:extLst>
      <p:ext uri="{BB962C8B-B14F-4D97-AF65-F5344CB8AC3E}">
        <p14:creationId xmlns:p14="http://schemas.microsoft.com/office/powerpoint/2010/main" val="95376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11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128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03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866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160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600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457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44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for (1) – re-refined lubricants</a:t>
            </a:r>
          </a:p>
          <a:p>
            <a:r>
              <a:rPr lang="en-US" dirty="0"/>
              <a:t>Example for (2) – used oil fuels</a:t>
            </a:r>
          </a:p>
        </p:txBody>
      </p:sp>
    </p:spTree>
    <p:extLst>
      <p:ext uri="{BB962C8B-B14F-4D97-AF65-F5344CB8AC3E}">
        <p14:creationId xmlns:p14="http://schemas.microsoft.com/office/powerpoint/2010/main" val="44620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for (3) –used oil sludge generated by the Transporter.  262.11 – TCLP is needed</a:t>
            </a:r>
          </a:p>
        </p:txBody>
      </p:sp>
    </p:spTree>
    <p:extLst>
      <p:ext uri="{BB962C8B-B14F-4D97-AF65-F5344CB8AC3E}">
        <p14:creationId xmlns:p14="http://schemas.microsoft.com/office/powerpoint/2010/main" val="426123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109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864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04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23206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674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6376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2113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183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1569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10263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69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207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7683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690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6499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031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639879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4240020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595526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883030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54634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52976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932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315905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125274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033280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733089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45023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682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252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6436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5270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49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0490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31833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43849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endParaRPr lang="en-US" dirty="0"/>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36003905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667000"/>
            <a:ext cx="9144000" cy="2739211"/>
          </a:xfrm>
          <a:prstGeom prst="rect">
            <a:avLst/>
          </a:prstGeom>
          <a:noFill/>
        </p:spPr>
        <p:txBody>
          <a:bodyPr wrap="square" rtlCol="0">
            <a:spAutoFit/>
          </a:bodyPr>
          <a:lstStyle/>
          <a:p>
            <a:pPr algn="ctr"/>
            <a:r>
              <a:rPr lang="en-US" sz="4800" b="1" dirty="0">
                <a:solidFill>
                  <a:prstClr val="black"/>
                </a:solidFill>
                <a:latin typeface="Arial" pitchFamily="34" charset="0"/>
                <a:cs typeface="Arial" pitchFamily="34" charset="0"/>
              </a:rPr>
              <a:t>Used Oil </a:t>
            </a:r>
          </a:p>
          <a:p>
            <a:pPr algn="ctr"/>
            <a:r>
              <a:rPr lang="en-US" sz="4800" b="1" dirty="0">
                <a:solidFill>
                  <a:prstClr val="black"/>
                </a:solidFill>
                <a:latin typeface="Arial" pitchFamily="34" charset="0"/>
                <a:cs typeface="Arial" pitchFamily="34" charset="0"/>
              </a:rPr>
              <a:t>Transporters</a:t>
            </a:r>
          </a:p>
          <a:p>
            <a:pPr algn="ctr"/>
            <a:endParaRPr lang="en-US" sz="4800" b="1" dirty="0">
              <a:solidFill>
                <a:prstClr val="black"/>
              </a:solidFill>
              <a:latin typeface="Arial" pitchFamily="34" charset="0"/>
              <a:cs typeface="Arial" pitchFamily="34" charset="0"/>
            </a:endParaRPr>
          </a:p>
          <a:p>
            <a:pPr algn="ctr"/>
            <a:r>
              <a:rPr lang="en-US" sz="2800" b="1" dirty="0">
                <a:solidFill>
                  <a:prstClr val="black"/>
                </a:solidFill>
                <a:latin typeface="Arial" pitchFamily="34" charset="0"/>
                <a:cs typeface="Arial" pitchFamily="34" charset="0"/>
              </a:rPr>
              <a:t>40 CFR 279 Subpart E; 62-710, FAC</a:t>
            </a:r>
          </a:p>
        </p:txBody>
      </p:sp>
    </p:spTree>
    <p:extLst>
      <p:ext uri="{BB962C8B-B14F-4D97-AF65-F5344CB8AC3E}">
        <p14:creationId xmlns:p14="http://schemas.microsoft.com/office/powerpoint/2010/main" val="205990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fontScale="90000"/>
          </a:bodyPr>
          <a:lstStyle/>
          <a:p>
            <a:r>
              <a:rPr lang="en-US" sz="3600" dirty="0"/>
              <a:t>Used Oil Transporter </a:t>
            </a:r>
            <a:br>
              <a:rPr lang="en-US" sz="3600" dirty="0"/>
            </a:br>
            <a:r>
              <a:rPr lang="en-US" sz="3600" dirty="0"/>
              <a:t>Requirements</a:t>
            </a:r>
          </a:p>
        </p:txBody>
      </p:sp>
      <p:sp>
        <p:nvSpPr>
          <p:cNvPr id="3" name="Content Placeholder 2"/>
          <p:cNvSpPr>
            <a:spLocks noGrp="1"/>
          </p:cNvSpPr>
          <p:nvPr>
            <p:ph idx="1"/>
          </p:nvPr>
        </p:nvSpPr>
        <p:spPr>
          <a:xfrm>
            <a:off x="304800" y="1325562"/>
            <a:ext cx="8534400" cy="4999037"/>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Used Oil Transporters [40 CFR 279.41(a - c)]:</a:t>
            </a:r>
          </a:p>
          <a:p>
            <a:pPr marL="457200" lvl="1" indent="0">
              <a:buNone/>
            </a:pPr>
            <a:endParaRPr lang="en-US" dirty="0">
              <a:latin typeface="Arial" panose="020B0604020202020204" pitchFamily="34" charset="0"/>
              <a:cs typeface="Arial" panose="020B0604020202020204" pitchFamily="34" charset="0"/>
            </a:endParaRPr>
          </a:p>
          <a:p>
            <a:pPr marL="914400" lvl="1" indent="-452438">
              <a:buNone/>
            </a:pPr>
            <a:r>
              <a:rPr lang="en-US" dirty="0">
                <a:latin typeface="Arial" panose="020B0604020202020204" pitchFamily="34" charset="0"/>
                <a:cs typeface="Arial" panose="020B0604020202020204" pitchFamily="34" charset="0"/>
              </a:rPr>
              <a:t>(a)  Transporters may consolidate or aggregate loads of used oil for purposes of transportation, but not process unless they comply with 40 CFR 279 Subpart F.  </a:t>
            </a:r>
          </a:p>
          <a:p>
            <a:pPr marL="914400" lvl="1" indent="-452438">
              <a:buNone/>
            </a:pPr>
            <a:endParaRPr lang="en-US" dirty="0">
              <a:latin typeface="Arial" panose="020B0604020202020204" pitchFamily="34" charset="0"/>
              <a:cs typeface="Arial" panose="020B0604020202020204" pitchFamily="34" charset="0"/>
            </a:endParaRPr>
          </a:p>
          <a:p>
            <a:pPr marL="914400" lvl="1" indent="-457200">
              <a:buAutoNum type="alphaLcParenBoth" startAt="2"/>
            </a:pPr>
            <a:r>
              <a:rPr lang="en-US" dirty="0">
                <a:latin typeface="Arial" panose="020B0604020202020204" pitchFamily="34" charset="0"/>
                <a:cs typeface="Arial" panose="020B0604020202020204" pitchFamily="34" charset="0"/>
              </a:rPr>
              <a:t>Transporters may conduct incidental processing operations that occur in the normal course of used oil transportation, but not those that are designed to produce or make more amenable used oil derived products unless they comply with 40 CFR 279 Subpart F</a:t>
            </a:r>
          </a:p>
          <a:p>
            <a:pPr marL="914400" lvl="1" indent="-457200">
              <a:buAutoNum type="alphaLcParenBoth" startAt="2"/>
            </a:pPr>
            <a:endParaRPr lang="en-US" dirty="0">
              <a:latin typeface="Arial" panose="020B0604020202020204" pitchFamily="34" charset="0"/>
              <a:cs typeface="Arial" panose="020B0604020202020204" pitchFamily="34" charset="0"/>
            </a:endParaRPr>
          </a:p>
          <a:p>
            <a:pPr marL="914400" lvl="1" indent="-457200">
              <a:buAutoNum type="alphaLcParenBoth" startAt="2"/>
            </a:pPr>
            <a:r>
              <a:rPr lang="en-US" dirty="0">
                <a:latin typeface="Arial" panose="020B0604020202020204" pitchFamily="34" charset="0"/>
                <a:cs typeface="Arial" panose="020B0604020202020204" pitchFamily="34" charset="0"/>
              </a:rPr>
              <a:t>Transporters may remove and filter oil from electrical transformers and turbines and return the oil to its original use </a:t>
            </a: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100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fontScale="90000"/>
          </a:bodyPr>
          <a:lstStyle/>
          <a:p>
            <a:r>
              <a:rPr lang="en-US" sz="3600" dirty="0"/>
              <a:t>Used Oil Transporter </a:t>
            </a:r>
            <a:br>
              <a:rPr lang="en-US" sz="3600" dirty="0"/>
            </a:br>
            <a:r>
              <a:rPr lang="en-US" sz="3600" dirty="0"/>
              <a:t>Requirements</a:t>
            </a:r>
          </a:p>
        </p:txBody>
      </p:sp>
      <p:sp>
        <p:nvSpPr>
          <p:cNvPr id="3" name="Content Placeholder 2"/>
          <p:cNvSpPr>
            <a:spLocks noGrp="1"/>
          </p:cNvSpPr>
          <p:nvPr>
            <p:ph idx="1"/>
          </p:nvPr>
        </p:nvSpPr>
        <p:spPr>
          <a:xfrm>
            <a:off x="304800" y="1325563"/>
            <a:ext cx="8534400" cy="4851400"/>
          </a:xfrm>
        </p:spPr>
        <p:txBody>
          <a:bodyPr>
            <a:normAutofit/>
          </a:bodyPr>
          <a:lstStyle/>
          <a:p>
            <a:pPr marL="0" indent="0">
              <a:buNone/>
            </a:pPr>
            <a:r>
              <a:rPr lang="en-US" dirty="0">
                <a:latin typeface="Arial" panose="020B0604020202020204" pitchFamily="34" charset="0"/>
                <a:cs typeface="Arial" panose="020B0604020202020204" pitchFamily="34" charset="0"/>
              </a:rPr>
              <a:t>Notification [40 CFR 279.42]:</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Obtain a DEP/EPA identification number</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pic>
        <p:nvPicPr>
          <p:cNvPr id="4" name="Picture 3" descr="Form 8700-12FL Florida Notification of Regulated Waste Activity. ">
            <a:extLst>
              <a:ext uri="{FF2B5EF4-FFF2-40B4-BE49-F238E27FC236}">
                <a16:creationId xmlns:a16="http://schemas.microsoft.com/office/drawing/2014/main" id="{CB80F869-344C-4D0C-868B-11844774F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20973"/>
            <a:ext cx="6259689" cy="3674165"/>
          </a:xfrm>
          <a:prstGeom prst="rect">
            <a:avLst/>
          </a:prstGeom>
        </p:spPr>
      </p:pic>
    </p:spTree>
    <p:extLst>
      <p:ext uri="{BB962C8B-B14F-4D97-AF65-F5344CB8AC3E}">
        <p14:creationId xmlns:p14="http://schemas.microsoft.com/office/powerpoint/2010/main" val="2739529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Florida Used Oil Transporter Registration</a:t>
            </a:r>
          </a:p>
        </p:txBody>
      </p:sp>
      <p:sp>
        <p:nvSpPr>
          <p:cNvPr id="3" name="Content Placeholder 2"/>
          <p:cNvSpPr>
            <a:spLocks noGrp="1"/>
          </p:cNvSpPr>
          <p:nvPr>
            <p:ph idx="1"/>
          </p:nvPr>
        </p:nvSpPr>
        <p:spPr>
          <a:xfrm>
            <a:off x="228600" y="1334272"/>
            <a:ext cx="7886700" cy="4351338"/>
          </a:xfrm>
        </p:spPr>
        <p:txBody>
          <a:bodyPr>
            <a:normAutofit fontScale="92500" lnSpcReduction="20000"/>
          </a:bodyPr>
          <a:lstStyle/>
          <a:p>
            <a:pPr marL="0" indent="0">
              <a:buNone/>
            </a:pPr>
            <a:r>
              <a:rPr lang="en-US" sz="2400" dirty="0">
                <a:latin typeface="Arial" panose="020B0604020202020204" pitchFamily="34" charset="0"/>
                <a:cs typeface="Arial" panose="020B0604020202020204" pitchFamily="34" charset="0"/>
              </a:rPr>
              <a:t>Florida Used Oil Transporters [62-710.500, FAC]:</a:t>
            </a:r>
          </a:p>
          <a:p>
            <a:pPr marL="0" indent="0">
              <a:buNone/>
            </a:pP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Annually register </a:t>
            </a:r>
            <a:r>
              <a:rPr lang="en-US" dirty="0">
                <a:latin typeface="Arial" panose="020B0604020202020204" pitchFamily="34" charset="0"/>
                <a:cs typeface="Arial" panose="020B0604020202020204" pitchFamily="34" charset="0"/>
              </a:rPr>
              <a:t>[62-710.500(1)(a), FAC]</a:t>
            </a:r>
          </a:p>
          <a:p>
            <a:pPr lvl="1"/>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Pay $100.00 per year </a:t>
            </a:r>
            <a:r>
              <a:rPr lang="en-US" dirty="0">
                <a:latin typeface="Arial" panose="020B0604020202020204" pitchFamily="34" charset="0"/>
                <a:cs typeface="Arial" panose="020B0604020202020204" pitchFamily="34" charset="0"/>
              </a:rPr>
              <a:t>per facility [62-710.500(2), FAC]</a:t>
            </a:r>
          </a:p>
          <a:p>
            <a:pPr lvl="1"/>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Register and pay fee by March 1 </a:t>
            </a:r>
            <a:r>
              <a:rPr lang="en-US" dirty="0">
                <a:latin typeface="Arial" panose="020B0604020202020204" pitchFamily="34" charset="0"/>
                <a:cs typeface="Arial" panose="020B0604020202020204" pitchFamily="34" charset="0"/>
              </a:rPr>
              <a:t>of each year [62-710.500(2), FAC]</a:t>
            </a:r>
          </a:p>
          <a:p>
            <a:pPr marL="457200" lvl="1" indent="0">
              <a:buNone/>
            </a:pP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Display the valid registration form </a:t>
            </a:r>
            <a:r>
              <a:rPr lang="en-US" dirty="0">
                <a:latin typeface="Arial" panose="020B0604020202020204" pitchFamily="34" charset="0"/>
                <a:cs typeface="Arial" panose="020B0604020202020204" pitchFamily="34" charset="0"/>
              </a:rPr>
              <a:t>and identification number in a prominent place at each facility location [62-710.500(4), FAC]</a:t>
            </a:r>
          </a:p>
          <a:p>
            <a:pPr marL="0" indent="0">
              <a:buNone/>
            </a:pPr>
            <a:r>
              <a:rPr lang="en-US" dirty="0">
                <a:latin typeface="Arial" panose="020B0604020202020204" pitchFamily="34" charset="0"/>
                <a:cs typeface="Arial" panose="020B06040202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Florida Used Oil Transporter Certification - Exceptions</a:t>
            </a:r>
          </a:p>
        </p:txBody>
      </p:sp>
      <p:sp>
        <p:nvSpPr>
          <p:cNvPr id="3" name="Content Placeholder 2"/>
          <p:cNvSpPr>
            <a:spLocks noGrp="1"/>
          </p:cNvSpPr>
          <p:nvPr>
            <p:ph idx="1"/>
          </p:nvPr>
        </p:nvSpPr>
        <p:spPr>
          <a:xfrm>
            <a:off x="228600" y="1219200"/>
            <a:ext cx="8382000" cy="4953000"/>
          </a:xfrm>
        </p:spPr>
        <p:txBody>
          <a:bodyPr>
            <a:normAutofit fontScale="47500" lnSpcReduction="20000"/>
          </a:bodyPr>
          <a:lstStyle/>
          <a:p>
            <a:pPr marL="0" indent="0">
              <a:buNone/>
            </a:pPr>
            <a:r>
              <a:rPr lang="en-US" sz="5100" dirty="0">
                <a:latin typeface="Arial" panose="020B0604020202020204" pitchFamily="34" charset="0"/>
                <a:cs typeface="Arial" panose="020B0604020202020204" pitchFamily="34" charset="0"/>
              </a:rPr>
              <a:t>Any Used Oil Transporter that transports over public highways more than 500 gallons of used oil annually, not including oily waste, shall become certified </a:t>
            </a:r>
            <a:r>
              <a:rPr lang="en-US" sz="5100" b="1" dirty="0">
                <a:latin typeface="Arial" panose="020B0604020202020204" pitchFamily="34" charset="0"/>
                <a:cs typeface="Arial" panose="020B0604020202020204" pitchFamily="34" charset="0"/>
              </a:rPr>
              <a:t>except for </a:t>
            </a:r>
            <a:r>
              <a:rPr lang="en-US" sz="5100" dirty="0">
                <a:latin typeface="Arial" panose="020B0604020202020204" pitchFamily="34" charset="0"/>
                <a:cs typeface="Arial" panose="020B0604020202020204" pitchFamily="34" charset="0"/>
              </a:rPr>
              <a:t>[62-710.600(1), FAC]:</a:t>
            </a:r>
          </a:p>
          <a:p>
            <a:pPr marL="0" indent="0">
              <a:buNone/>
            </a:pPr>
            <a:endParaRPr lang="en-US" sz="4200" dirty="0">
              <a:latin typeface="Arial" panose="020B0604020202020204" pitchFamily="34" charset="0"/>
              <a:cs typeface="Arial" panose="020B0604020202020204" pitchFamily="34" charset="0"/>
            </a:endParaRPr>
          </a:p>
          <a:p>
            <a:pPr marL="914400" lvl="1" indent="-457200">
              <a:buAutoNum type="alphaLcParenBoth"/>
            </a:pPr>
            <a:r>
              <a:rPr lang="en-US" sz="4200" dirty="0">
                <a:latin typeface="Arial" panose="020B0604020202020204" pitchFamily="34" charset="0"/>
                <a:cs typeface="Arial" panose="020B0604020202020204" pitchFamily="34" charset="0"/>
              </a:rPr>
              <a:t>Local governments or a private solid waste hauler under contract to a local government that transports used oil collected from households to a PUOCC</a:t>
            </a:r>
          </a:p>
          <a:p>
            <a:pPr marL="457200" lvl="1" indent="0">
              <a:buNone/>
            </a:pPr>
            <a:endParaRPr lang="en-US" sz="4200" dirty="0">
              <a:latin typeface="Arial" panose="020B0604020202020204" pitchFamily="34" charset="0"/>
              <a:cs typeface="Arial" panose="020B0604020202020204" pitchFamily="34" charset="0"/>
            </a:endParaRPr>
          </a:p>
          <a:p>
            <a:pPr marL="914400" lvl="1" indent="-452438">
              <a:buNone/>
            </a:pPr>
            <a:r>
              <a:rPr lang="en-US" sz="4200" dirty="0">
                <a:latin typeface="Arial" panose="020B0604020202020204" pitchFamily="34" charset="0"/>
                <a:cs typeface="Arial" panose="020B0604020202020204" pitchFamily="34" charset="0"/>
              </a:rPr>
              <a:t>(b) 	A Used Oil Transporter transporting its own used oil to its own central collection facility for storage, processing or energy recovery.  Proof of financial responsibility still required </a:t>
            </a:r>
          </a:p>
          <a:p>
            <a:pPr marL="914400" lvl="1" indent="-457200">
              <a:buAutoNum type="alphaLcParenBoth"/>
            </a:pPr>
            <a:endParaRPr lang="en-US" sz="4200" dirty="0">
              <a:latin typeface="Arial" panose="020B0604020202020204" pitchFamily="34" charset="0"/>
              <a:cs typeface="Arial" panose="020B0604020202020204" pitchFamily="34" charset="0"/>
            </a:endParaRPr>
          </a:p>
          <a:p>
            <a:pPr marL="914400" lvl="1" indent="-457200">
              <a:buNone/>
            </a:pPr>
            <a:r>
              <a:rPr lang="en-US" sz="4200" dirty="0">
                <a:latin typeface="Arial" panose="020B0604020202020204" pitchFamily="34" charset="0"/>
                <a:cs typeface="Arial" panose="020B0604020202020204" pitchFamily="34" charset="0"/>
              </a:rPr>
              <a:t>(c) 	Any Used Oil Transporter who always transports &lt;55 gallons of used oil in tightly closed containers in a totally enclosed section of the transport vehicle </a:t>
            </a:r>
          </a:p>
          <a:p>
            <a:pPr marL="457200" lvl="1" indent="0">
              <a:buNone/>
            </a:pPr>
            <a:endParaRPr lang="en-US" sz="42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902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Florida Used Oil Transporter Certification</a:t>
            </a:r>
          </a:p>
        </p:txBody>
      </p:sp>
      <p:sp>
        <p:nvSpPr>
          <p:cNvPr id="3" name="Content Placeholder 2"/>
          <p:cNvSpPr>
            <a:spLocks noGrp="1"/>
          </p:cNvSpPr>
          <p:nvPr>
            <p:ph idx="1"/>
          </p:nvPr>
        </p:nvSpPr>
        <p:spPr>
          <a:xfrm>
            <a:off x="228600" y="1334272"/>
            <a:ext cx="7886700" cy="4351338"/>
          </a:xfrm>
        </p:spPr>
        <p:txBody>
          <a:bodyPr>
            <a:normAutofit fontScale="92500" lnSpcReduction="10000"/>
          </a:bodyPr>
          <a:lstStyle/>
          <a:p>
            <a:pPr marL="0" indent="0">
              <a:buNone/>
            </a:pPr>
            <a:r>
              <a:rPr lang="en-US" sz="2400" dirty="0">
                <a:latin typeface="Arial" panose="020B0604020202020204" pitchFamily="34" charset="0"/>
                <a:cs typeface="Arial" panose="020B0604020202020204" pitchFamily="34" charset="0"/>
              </a:rPr>
              <a:t>Florida Used Oil Transporter Certification [62-710.600(2)(a-c), FAC]:</a:t>
            </a:r>
          </a:p>
          <a:p>
            <a:pPr marL="0" indent="0">
              <a:buNone/>
            </a:pPr>
            <a:endParaRPr lang="en-US" dirty="0">
              <a:latin typeface="Arial" panose="020B0604020202020204" pitchFamily="34" charset="0"/>
              <a:cs typeface="Arial" panose="020B0604020202020204" pitchFamily="34" charset="0"/>
            </a:endParaRPr>
          </a:p>
          <a:p>
            <a:pPr marL="914400" lvl="1" indent="-457200">
              <a:buAutoNum type="alphaLcParenBoth"/>
            </a:pPr>
            <a:r>
              <a:rPr lang="en-US" b="1" dirty="0">
                <a:latin typeface="Arial" panose="020B0604020202020204" pitchFamily="34" charset="0"/>
                <a:cs typeface="Arial" panose="020B0604020202020204" pitchFamily="34" charset="0"/>
              </a:rPr>
              <a:t>Annually register </a:t>
            </a:r>
            <a:r>
              <a:rPr lang="en-US" dirty="0">
                <a:latin typeface="Arial" panose="020B0604020202020204" pitchFamily="34" charset="0"/>
                <a:cs typeface="Arial" panose="020B0604020202020204" pitchFamily="34" charset="0"/>
              </a:rPr>
              <a:t>and</a:t>
            </a:r>
            <a:r>
              <a:rPr lang="en-US" b="1" dirty="0">
                <a:latin typeface="Arial" panose="020B0604020202020204" pitchFamily="34" charset="0"/>
                <a:cs typeface="Arial" panose="020B0604020202020204" pitchFamily="34" charset="0"/>
              </a:rPr>
              <a:t> comply </a:t>
            </a:r>
            <a:r>
              <a:rPr lang="en-US" dirty="0">
                <a:latin typeface="Arial" panose="020B0604020202020204" pitchFamily="34" charset="0"/>
                <a:cs typeface="Arial" panose="020B0604020202020204" pitchFamily="34" charset="0"/>
              </a:rPr>
              <a:t>with reporting record requirements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[62-710.500(1)(a), FAC]</a:t>
            </a:r>
          </a:p>
          <a:p>
            <a:pPr marL="914400" lvl="1" indent="-457200">
              <a:buAutoNum type="alphaLcParenBoth"/>
            </a:pPr>
            <a:endParaRPr lang="en-US" dirty="0">
              <a:latin typeface="Arial" panose="020B0604020202020204" pitchFamily="34" charset="0"/>
              <a:cs typeface="Arial" panose="020B0604020202020204" pitchFamily="34" charset="0"/>
            </a:endParaRPr>
          </a:p>
          <a:p>
            <a:pPr marL="914400" lvl="1" indent="-457200">
              <a:buAutoNum type="alphaLcParenBoth"/>
            </a:pPr>
            <a:r>
              <a:rPr lang="en-US" b="1" dirty="0">
                <a:latin typeface="Arial" panose="020B0604020202020204" pitchFamily="34" charset="0"/>
                <a:cs typeface="Arial" panose="020B0604020202020204" pitchFamily="34" charset="0"/>
              </a:rPr>
              <a:t>Show evidence of familiarity with laws and rules </a:t>
            </a:r>
            <a:r>
              <a:rPr lang="en-US" dirty="0">
                <a:latin typeface="Arial" panose="020B0604020202020204" pitchFamily="34" charset="0"/>
                <a:cs typeface="Arial" panose="020B0604020202020204" pitchFamily="34" charset="0"/>
              </a:rPr>
              <a:t>for Used Oil Transporters by submitting a </a:t>
            </a:r>
            <a:r>
              <a:rPr lang="en-US" b="1" dirty="0">
                <a:latin typeface="Arial" panose="020B0604020202020204" pitchFamily="34" charset="0"/>
                <a:cs typeface="Arial" panose="020B0604020202020204" pitchFamily="34" charset="0"/>
              </a:rPr>
              <a:t>certification</a:t>
            </a:r>
            <a:r>
              <a:rPr lang="en-US" dirty="0">
                <a:latin typeface="Arial" panose="020B0604020202020204" pitchFamily="34" charset="0"/>
                <a:cs typeface="Arial" panose="020B0604020202020204" pitchFamily="34" charset="0"/>
              </a:rPr>
              <a:t> and have an </a:t>
            </a:r>
            <a:r>
              <a:rPr lang="en-US" b="1" dirty="0">
                <a:latin typeface="Arial" panose="020B0604020202020204" pitchFamily="34" charset="0"/>
                <a:cs typeface="Arial" panose="020B0604020202020204" pitchFamily="34" charset="0"/>
              </a:rPr>
              <a:t>annual and new </a:t>
            </a:r>
            <a:r>
              <a:rPr lang="en-US" dirty="0">
                <a:latin typeface="Arial" panose="020B0604020202020204" pitchFamily="34" charset="0"/>
                <a:cs typeface="Arial" panose="020B0604020202020204" pitchFamily="34" charset="0"/>
              </a:rPr>
              <a:t>employees training program</a:t>
            </a:r>
          </a:p>
          <a:p>
            <a:pPr marL="914400" lvl="1" indent="-457200">
              <a:buAutoNum type="alphaLcParenBoth"/>
            </a:pPr>
            <a:endParaRPr lang="en-US" dirty="0">
              <a:latin typeface="Arial" panose="020B0604020202020204" pitchFamily="34" charset="0"/>
              <a:cs typeface="Arial" panose="020B0604020202020204" pitchFamily="34" charset="0"/>
            </a:endParaRPr>
          </a:p>
          <a:p>
            <a:pPr marL="914400" lvl="1" indent="-457200">
              <a:buAutoNum type="alphaLcParenBoth"/>
            </a:pPr>
            <a:r>
              <a:rPr lang="en-US" b="1" dirty="0">
                <a:latin typeface="Arial" panose="020B0604020202020204" pitchFamily="34" charset="0"/>
                <a:cs typeface="Arial" panose="020B0604020202020204" pitchFamily="34" charset="0"/>
              </a:rPr>
              <a:t>Maintain training records </a:t>
            </a:r>
            <a:r>
              <a:rPr lang="en-US" dirty="0">
                <a:latin typeface="Arial" panose="020B0604020202020204" pitchFamily="34" charset="0"/>
                <a:cs typeface="Arial" panose="020B0604020202020204" pitchFamily="34" charset="0"/>
              </a:rPr>
              <a:t>as required </a:t>
            </a: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007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90600"/>
          </a:xfrm>
        </p:spPr>
        <p:txBody>
          <a:bodyPr>
            <a:normAutofit fontScale="90000"/>
          </a:bodyPr>
          <a:lstStyle/>
          <a:p>
            <a:r>
              <a:rPr lang="en-US" dirty="0"/>
              <a:t>Florida Used Oil Transporter Certification</a:t>
            </a:r>
          </a:p>
        </p:txBody>
      </p:sp>
      <p:sp>
        <p:nvSpPr>
          <p:cNvPr id="3" name="Content Placeholder 2"/>
          <p:cNvSpPr>
            <a:spLocks noGrp="1"/>
          </p:cNvSpPr>
          <p:nvPr>
            <p:ph idx="1"/>
          </p:nvPr>
        </p:nvSpPr>
        <p:spPr>
          <a:xfrm>
            <a:off x="381000" y="1524000"/>
            <a:ext cx="8382000" cy="4652963"/>
          </a:xfrm>
        </p:spPr>
        <p:txBody>
          <a:bodyPr>
            <a:normAutofit/>
          </a:bodyPr>
          <a:lstStyle/>
          <a:p>
            <a:pPr marL="0" indent="0">
              <a:buNone/>
            </a:pPr>
            <a:r>
              <a:rPr lang="en-US" dirty="0">
                <a:latin typeface="Arial" panose="020B0604020202020204" pitchFamily="34" charset="0"/>
                <a:cs typeface="Arial" panose="020B0604020202020204" pitchFamily="34" charset="0"/>
              </a:rPr>
              <a:t>Does the facility </a:t>
            </a:r>
            <a:r>
              <a:rPr lang="en-US" b="1" dirty="0">
                <a:latin typeface="Arial" panose="020B0604020202020204" pitchFamily="34" charset="0"/>
                <a:cs typeface="Arial" panose="020B0604020202020204" pitchFamily="34" charset="0"/>
              </a:rPr>
              <a:t>train its employees </a:t>
            </a:r>
            <a:r>
              <a:rPr lang="en-US" dirty="0">
                <a:latin typeface="Arial" panose="020B0604020202020204" pitchFamily="34" charset="0"/>
                <a:cs typeface="Arial" panose="020B0604020202020204" pitchFamily="34" charset="0"/>
              </a:rPr>
              <a:t>in the following:</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State and federal </a:t>
            </a:r>
            <a:r>
              <a:rPr lang="en-US" b="1" dirty="0">
                <a:latin typeface="Arial" panose="020B0604020202020204" pitchFamily="34" charset="0"/>
                <a:cs typeface="Arial" panose="020B0604020202020204" pitchFamily="34" charset="0"/>
              </a:rPr>
              <a:t>rules</a:t>
            </a:r>
            <a:r>
              <a:rPr lang="en-US" dirty="0">
                <a:latin typeface="Arial" panose="020B0604020202020204" pitchFamily="34" charset="0"/>
                <a:cs typeface="Arial" panose="020B0604020202020204" pitchFamily="34" charset="0"/>
              </a:rPr>
              <a:t> governing used oil</a:t>
            </a:r>
          </a:p>
          <a:p>
            <a:pPr lvl="1"/>
            <a:r>
              <a:rPr lang="en-US" dirty="0">
                <a:latin typeface="Arial" panose="020B0604020202020204" pitchFamily="34" charset="0"/>
                <a:cs typeface="Arial" panose="020B0604020202020204" pitchFamily="34" charset="0"/>
              </a:rPr>
              <a:t>Proper </a:t>
            </a:r>
            <a:r>
              <a:rPr lang="en-US" b="1" dirty="0">
                <a:latin typeface="Arial" panose="020B0604020202020204" pitchFamily="34" charset="0"/>
                <a:cs typeface="Arial" panose="020B0604020202020204" pitchFamily="34" charset="0"/>
              </a:rPr>
              <a:t>used oil management </a:t>
            </a:r>
            <a:r>
              <a:rPr lang="en-US" dirty="0">
                <a:latin typeface="Arial" panose="020B0604020202020204" pitchFamily="34" charset="0"/>
                <a:cs typeface="Arial" panose="020B0604020202020204" pitchFamily="34" charset="0"/>
              </a:rPr>
              <a:t>practices, including spill response</a:t>
            </a:r>
          </a:p>
          <a:p>
            <a:pPr lvl="1"/>
            <a:r>
              <a:rPr lang="en-US" b="1" dirty="0">
                <a:latin typeface="Arial" panose="020B0604020202020204" pitchFamily="34" charset="0"/>
                <a:cs typeface="Arial" panose="020B0604020202020204" pitchFamily="34" charset="0"/>
              </a:rPr>
              <a:t>SOP for halogen screening </a:t>
            </a:r>
            <a:r>
              <a:rPr lang="en-US" dirty="0">
                <a:latin typeface="Arial" panose="020B0604020202020204" pitchFamily="34" charset="0"/>
                <a:cs typeface="Arial" panose="020B0604020202020204" pitchFamily="34" charset="0"/>
              </a:rPr>
              <a:t>including instrument specs and capabilities, calibration methods and frequency, procedures for loads in excess of 1,000 ppm </a:t>
            </a:r>
          </a:p>
          <a:p>
            <a:pPr lvl="1"/>
            <a:r>
              <a:rPr lang="en-US" b="1" dirty="0">
                <a:latin typeface="Arial" panose="020B0604020202020204" pitchFamily="34" charset="0"/>
                <a:cs typeface="Arial" panose="020B0604020202020204" pitchFamily="34" charset="0"/>
              </a:rPr>
              <a:t>Record keeping </a:t>
            </a:r>
            <a:r>
              <a:rPr lang="en-US" dirty="0">
                <a:latin typeface="Arial" panose="020B0604020202020204" pitchFamily="34" charset="0"/>
                <a:cs typeface="Arial" panose="020B0604020202020204" pitchFamily="34" charset="0"/>
              </a:rPr>
              <a:t>procedures</a:t>
            </a:r>
          </a:p>
        </p:txBody>
      </p:sp>
    </p:spTree>
    <p:extLst>
      <p:ext uri="{BB962C8B-B14F-4D97-AF65-F5344CB8AC3E}">
        <p14:creationId xmlns:p14="http://schemas.microsoft.com/office/powerpoint/2010/main" val="287961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90600"/>
          </a:xfrm>
        </p:spPr>
        <p:txBody>
          <a:bodyPr>
            <a:normAutofit fontScale="90000"/>
          </a:bodyPr>
          <a:lstStyle/>
          <a:p>
            <a:r>
              <a:rPr lang="en-US" dirty="0"/>
              <a:t>Florida Used Oil Transporter Certification</a:t>
            </a:r>
          </a:p>
        </p:txBody>
      </p:sp>
      <p:sp>
        <p:nvSpPr>
          <p:cNvPr id="3" name="Content Placeholder 2"/>
          <p:cNvSpPr>
            <a:spLocks noGrp="1"/>
          </p:cNvSpPr>
          <p:nvPr>
            <p:ph idx="1"/>
          </p:nvPr>
        </p:nvSpPr>
        <p:spPr>
          <a:xfrm>
            <a:off x="381000" y="1524000"/>
            <a:ext cx="8382000" cy="4652963"/>
          </a:xfrm>
        </p:spPr>
        <p:txBody>
          <a:bodyPr>
            <a:normAutofit/>
          </a:bodyPr>
          <a:lstStyle/>
          <a:p>
            <a:pPr marL="0" indent="0">
              <a:buNone/>
            </a:pPr>
            <a:r>
              <a:rPr lang="en-US" dirty="0">
                <a:latin typeface="Arial" panose="020B0604020202020204" pitchFamily="34" charset="0"/>
                <a:cs typeface="Arial" panose="020B0604020202020204" pitchFamily="34" charset="0"/>
              </a:rPr>
              <a:t>Do the facility training records include the following [62-710.600(2)(c), FAC]:</a:t>
            </a:r>
          </a:p>
          <a:p>
            <a:pPr lvl="1"/>
            <a:r>
              <a:rPr lang="en-US" dirty="0">
                <a:latin typeface="Arial" panose="020B0604020202020204" pitchFamily="34" charset="0"/>
                <a:cs typeface="Arial" panose="020B0604020202020204" pitchFamily="34" charset="0"/>
              </a:rPr>
              <a:t>Documents in the operating record and the individual personnel file that indicate the type of training</a:t>
            </a:r>
          </a:p>
          <a:p>
            <a:pPr lvl="1"/>
            <a:r>
              <a:rPr lang="en-US" dirty="0">
                <a:latin typeface="Arial" panose="020B0604020202020204" pitchFamily="34" charset="0"/>
                <a:cs typeface="Arial" panose="020B0604020202020204" pitchFamily="34" charset="0"/>
              </a:rPr>
              <a:t>The dated signature of those receiving and providing the training</a:t>
            </a:r>
          </a:p>
          <a:p>
            <a:pPr lvl="1"/>
            <a:r>
              <a:rPr lang="en-US" dirty="0">
                <a:latin typeface="Arial" panose="020B0604020202020204" pitchFamily="34" charset="0"/>
                <a:cs typeface="Arial" panose="020B0604020202020204" pitchFamily="34" charset="0"/>
              </a:rPr>
              <a:t>3 year retention of records</a:t>
            </a:r>
          </a:p>
          <a:p>
            <a:pPr lvl="1"/>
            <a:endParaRPr lang="en-US" dirty="0">
              <a:latin typeface="Arial" panose="020B0604020202020204" pitchFamily="34" charset="0"/>
              <a:cs typeface="Arial" panose="020B0604020202020204" pitchFamily="34" charset="0"/>
            </a:endParaRPr>
          </a:p>
        </p:txBody>
      </p:sp>
      <p:pic>
        <p:nvPicPr>
          <p:cNvPr id="5" name="Picture 4" descr="Used oil transporter certificates displayed at a facility.  ">
            <a:extLst>
              <a:ext uri="{FF2B5EF4-FFF2-40B4-BE49-F238E27FC236}">
                <a16:creationId xmlns:a16="http://schemas.microsoft.com/office/drawing/2014/main" id="{08DBFCD1-1E0B-4E3E-9CFD-EA70F9CB3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05500" y="4000500"/>
            <a:ext cx="2743200" cy="2057400"/>
          </a:xfrm>
          <a:prstGeom prst="rect">
            <a:avLst/>
          </a:prstGeom>
        </p:spPr>
      </p:pic>
    </p:spTree>
    <p:extLst>
      <p:ext uri="{BB962C8B-B14F-4D97-AF65-F5344CB8AC3E}">
        <p14:creationId xmlns:p14="http://schemas.microsoft.com/office/powerpoint/2010/main" val="174779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Florida Used Oil Transporter Certification</a:t>
            </a:r>
          </a:p>
        </p:txBody>
      </p:sp>
      <p:sp>
        <p:nvSpPr>
          <p:cNvPr id="3" name="Content Placeholder 2"/>
          <p:cNvSpPr>
            <a:spLocks noGrp="1"/>
          </p:cNvSpPr>
          <p:nvPr>
            <p:ph idx="1"/>
          </p:nvPr>
        </p:nvSpPr>
        <p:spPr>
          <a:xfrm>
            <a:off x="228600" y="1334272"/>
            <a:ext cx="7886700" cy="4351338"/>
          </a:xfrm>
        </p:spPr>
        <p:txBody>
          <a:bodyPr>
            <a:normAutofit/>
          </a:bodyPr>
          <a:lstStyle/>
          <a:p>
            <a:pPr marL="0" indent="0">
              <a:buNone/>
            </a:pPr>
            <a:r>
              <a:rPr lang="en-US" sz="2400" dirty="0">
                <a:latin typeface="Arial" panose="020B0604020202020204" pitchFamily="34" charset="0"/>
                <a:cs typeface="Arial" panose="020B0604020202020204" pitchFamily="34" charset="0"/>
              </a:rPr>
              <a:t>Florida Used Oil Transporter Annual Certification [62-710.600(2)(d), FAC]:</a:t>
            </a:r>
          </a:p>
          <a:p>
            <a:pPr marL="0" indent="0">
              <a:buNone/>
            </a:pPr>
            <a:endParaRPr lang="en-US" dirty="0">
              <a:latin typeface="Arial" panose="020B0604020202020204" pitchFamily="34" charset="0"/>
              <a:cs typeface="Arial" panose="020B0604020202020204" pitchFamily="34" charset="0"/>
            </a:endParaRPr>
          </a:p>
          <a:p>
            <a:pPr marL="914400" lvl="1" indent="-457200">
              <a:buAutoNum type="alphaLcParenBoth" startAt="4"/>
            </a:pPr>
            <a:r>
              <a:rPr lang="en-US" dirty="0">
                <a:latin typeface="Arial" panose="020B0604020202020204" pitchFamily="34" charset="0"/>
                <a:cs typeface="Arial" panose="020B0604020202020204" pitchFamily="34" charset="0"/>
              </a:rPr>
              <a:t>Submit an annual Certification along with the annual registration.</a:t>
            </a:r>
          </a:p>
          <a:p>
            <a:pPr lvl="2"/>
            <a:r>
              <a:rPr lang="en-US" dirty="0">
                <a:latin typeface="Arial" panose="020B0604020202020204" pitchFamily="34" charset="0"/>
                <a:cs typeface="Arial" panose="020B0604020202020204" pitchFamily="34" charset="0"/>
              </a:rPr>
              <a:t>Statement that the Transporter is familiar with laws and rules</a:t>
            </a:r>
          </a:p>
          <a:p>
            <a:pPr lvl="2"/>
            <a:r>
              <a:rPr lang="en-US" dirty="0">
                <a:latin typeface="Arial" panose="020B0604020202020204" pitchFamily="34" charset="0"/>
                <a:cs typeface="Arial" panose="020B0604020202020204" pitchFamily="34" charset="0"/>
              </a:rPr>
              <a:t>Has an annual and a new employee training program that is annually reviewed to stay current with the rules</a:t>
            </a:r>
          </a:p>
          <a:p>
            <a:pPr lvl="2"/>
            <a:r>
              <a:rPr lang="en-US" dirty="0">
                <a:latin typeface="Arial" panose="020B0604020202020204" pitchFamily="34" charset="0"/>
                <a:cs typeface="Arial" panose="020B0604020202020204" pitchFamily="34" charset="0"/>
              </a:rPr>
              <a:t>Provide any modifications to the training plan</a:t>
            </a:r>
          </a:p>
        </p:txBody>
      </p:sp>
    </p:spTree>
    <p:extLst>
      <p:ext uri="{BB962C8B-B14F-4D97-AF65-F5344CB8AC3E}">
        <p14:creationId xmlns:p14="http://schemas.microsoft.com/office/powerpoint/2010/main" val="363667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Florida Used Oil Transporter Certification</a:t>
            </a:r>
          </a:p>
        </p:txBody>
      </p:sp>
      <p:sp>
        <p:nvSpPr>
          <p:cNvPr id="3" name="Content Placeholder 2"/>
          <p:cNvSpPr>
            <a:spLocks noGrp="1"/>
          </p:cNvSpPr>
          <p:nvPr>
            <p:ph idx="1"/>
          </p:nvPr>
        </p:nvSpPr>
        <p:spPr>
          <a:xfrm>
            <a:off x="381000" y="1447800"/>
            <a:ext cx="8458200" cy="4729163"/>
          </a:xfrm>
        </p:spPr>
        <p:txBody>
          <a:bodyPr/>
          <a:lstStyle/>
          <a:p>
            <a:pPr marL="0" indent="0">
              <a:buNone/>
            </a:pPr>
            <a:r>
              <a:rPr lang="en-US" dirty="0">
                <a:latin typeface="Arial" panose="020B0604020202020204" pitchFamily="34" charset="0"/>
                <a:cs typeface="Arial" panose="020B0604020202020204" pitchFamily="34" charset="0"/>
              </a:rPr>
              <a:t>Does the facility have verify and maintain insurance or financial assurance of $1,000,000 combined single limit?  [62-710.600(2)(e), FAC]</a:t>
            </a:r>
          </a:p>
        </p:txBody>
      </p:sp>
      <p:pic>
        <p:nvPicPr>
          <p:cNvPr id="5" name="Picture 4" descr="A used oil transport truck about to transfer used oil to a larger tank at a facility. ">
            <a:extLst>
              <a:ext uri="{FF2B5EF4-FFF2-40B4-BE49-F238E27FC236}">
                <a16:creationId xmlns:a16="http://schemas.microsoft.com/office/drawing/2014/main" id="{2C10511F-049D-4C09-9CAB-5AF5A8097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895600"/>
            <a:ext cx="4737100" cy="3552825"/>
          </a:xfrm>
          <a:prstGeom prst="rect">
            <a:avLst/>
          </a:prstGeom>
        </p:spPr>
      </p:pic>
    </p:spTree>
    <p:extLst>
      <p:ext uri="{BB962C8B-B14F-4D97-AF65-F5344CB8AC3E}">
        <p14:creationId xmlns:p14="http://schemas.microsoft.com/office/powerpoint/2010/main" val="138154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Used Oil Transporter </a:t>
            </a:r>
            <a:br>
              <a:rPr lang="en-US" dirty="0"/>
            </a:br>
            <a:r>
              <a:rPr lang="en-US" dirty="0"/>
              <a:t>Acceptance</a:t>
            </a:r>
          </a:p>
        </p:txBody>
      </p:sp>
      <p:sp>
        <p:nvSpPr>
          <p:cNvPr id="3" name="Content Placeholder 2"/>
          <p:cNvSpPr>
            <a:spLocks noGrp="1"/>
          </p:cNvSpPr>
          <p:nvPr>
            <p:ph idx="1"/>
          </p:nvPr>
        </p:nvSpPr>
        <p:spPr>
          <a:xfrm>
            <a:off x="381000" y="1447800"/>
            <a:ext cx="8458200" cy="4729163"/>
          </a:xfrm>
        </p:spPr>
        <p:txBody>
          <a:bodyPr/>
          <a:lstStyle/>
          <a:p>
            <a:pPr marL="0" indent="0">
              <a:buNone/>
            </a:pPr>
            <a:r>
              <a:rPr lang="en-US" dirty="0">
                <a:latin typeface="Arial" panose="020B0604020202020204" pitchFamily="34" charset="0"/>
                <a:cs typeface="Arial" panose="020B0604020202020204" pitchFamily="34" charset="0"/>
              </a:rPr>
              <a:t>To ensure that the </a:t>
            </a:r>
            <a:r>
              <a:rPr lang="en-US" b="1" dirty="0">
                <a:latin typeface="Arial" panose="020B0604020202020204" pitchFamily="34" charset="0"/>
                <a:cs typeface="Arial" panose="020B0604020202020204" pitchFamily="34" charset="0"/>
              </a:rPr>
              <a:t>used oil is not a hazardous waste </a:t>
            </a:r>
            <a:r>
              <a:rPr lang="en-US" dirty="0">
                <a:latin typeface="Arial" panose="020B0604020202020204" pitchFamily="34" charset="0"/>
                <a:cs typeface="Arial" panose="020B0604020202020204" pitchFamily="34" charset="0"/>
              </a:rPr>
              <a:t>under the rebuttable presumption of 40 CFR 279.10(b)(1)(ii), the Used Oil Transporter must determine whether the </a:t>
            </a:r>
            <a:r>
              <a:rPr lang="en-US" b="1" dirty="0">
                <a:latin typeface="Arial" panose="020B0604020202020204" pitchFamily="34" charset="0"/>
                <a:cs typeface="Arial" panose="020B0604020202020204" pitchFamily="34" charset="0"/>
              </a:rPr>
              <a:t>total halogen content </a:t>
            </a:r>
            <a:r>
              <a:rPr lang="en-US" dirty="0">
                <a:latin typeface="Arial" panose="020B0604020202020204" pitchFamily="34" charset="0"/>
                <a:cs typeface="Arial" panose="020B0604020202020204" pitchFamily="34" charset="0"/>
              </a:rPr>
              <a:t>of a used oil being transported or stored at a transfer facility </a:t>
            </a:r>
            <a:r>
              <a:rPr lang="en-US" b="1" dirty="0">
                <a:latin typeface="Arial" panose="020B0604020202020204" pitchFamily="34" charset="0"/>
                <a:cs typeface="Arial" panose="020B0604020202020204" pitchFamily="34" charset="0"/>
              </a:rPr>
              <a:t>is above or below 1,000 ppm </a:t>
            </a:r>
            <a:r>
              <a:rPr lang="en-US" dirty="0">
                <a:latin typeface="Arial" panose="020B0604020202020204" pitchFamily="34" charset="0"/>
                <a:cs typeface="Arial" panose="020B0604020202020204" pitchFamily="34" charset="0"/>
              </a:rPr>
              <a:t>[40 CFR 279.44(a)].</a:t>
            </a:r>
          </a:p>
        </p:txBody>
      </p:sp>
    </p:spTree>
    <p:extLst>
      <p:ext uri="{BB962C8B-B14F-4D97-AF65-F5344CB8AC3E}">
        <p14:creationId xmlns:p14="http://schemas.microsoft.com/office/powerpoint/2010/main" val="164881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470" y="1"/>
            <a:ext cx="8085364" cy="990600"/>
          </a:xfrm>
        </p:spPr>
        <p:txBody>
          <a:bodyPr>
            <a:normAutofit/>
          </a:bodyPr>
          <a:lstStyle/>
          <a:p>
            <a:r>
              <a:rPr lang="en-US" sz="3400" dirty="0"/>
              <a:t>Who is NOT a Used Oil Transporter?</a:t>
            </a:r>
          </a:p>
        </p:txBody>
      </p:sp>
      <p:sp>
        <p:nvSpPr>
          <p:cNvPr id="3" name="Content Placeholder 2"/>
          <p:cNvSpPr>
            <a:spLocks noGrp="1"/>
          </p:cNvSpPr>
          <p:nvPr>
            <p:ph idx="1"/>
          </p:nvPr>
        </p:nvSpPr>
        <p:spPr>
          <a:xfrm>
            <a:off x="32657" y="1173163"/>
            <a:ext cx="8534400" cy="4851400"/>
          </a:xfrm>
        </p:spPr>
        <p:txBody>
          <a:bodyPr/>
          <a:lstStyle/>
          <a:p>
            <a:pPr marL="0" indent="0">
              <a:buNone/>
            </a:pPr>
            <a:r>
              <a:rPr lang="en-US" dirty="0">
                <a:latin typeface="Arial" panose="020B0604020202020204" pitchFamily="34" charset="0"/>
                <a:cs typeface="Arial" panose="020B0604020202020204" pitchFamily="34" charset="0"/>
              </a:rPr>
              <a:t>The facility is exempt under the following (40 CFR 279.24):</a:t>
            </a:r>
          </a:p>
          <a:p>
            <a:pPr lvl="1"/>
            <a:r>
              <a:rPr lang="en-US" dirty="0">
                <a:latin typeface="Arial" panose="020B0604020202020204" pitchFamily="34" charset="0"/>
                <a:cs typeface="Arial" panose="020B0604020202020204" pitchFamily="34" charset="0"/>
              </a:rPr>
              <a:t>Self-transportation of small amounts to </a:t>
            </a:r>
            <a:r>
              <a:rPr lang="en-US" b="1" dirty="0">
                <a:latin typeface="Arial" panose="020B0604020202020204" pitchFamily="34" charset="0"/>
                <a:cs typeface="Arial" panose="020B0604020202020204" pitchFamily="34" charset="0"/>
              </a:rPr>
              <a:t>approved collection centers</a:t>
            </a:r>
            <a:r>
              <a:rPr lang="en-US" dirty="0">
                <a:latin typeface="Arial" panose="020B0604020202020204" pitchFamily="34" charset="0"/>
                <a:cs typeface="Arial" panose="020B0604020202020204" pitchFamily="34" charset="0"/>
              </a:rPr>
              <a:t>.  Provided that:</a:t>
            </a:r>
          </a:p>
          <a:p>
            <a:pPr lvl="2"/>
            <a:r>
              <a:rPr lang="en-US" dirty="0">
                <a:latin typeface="Arial" panose="020B0604020202020204" pitchFamily="34" charset="0"/>
                <a:cs typeface="Arial" panose="020B0604020202020204" pitchFamily="34" charset="0"/>
              </a:rPr>
              <a:t>Company or employee owns vehicle</a:t>
            </a:r>
          </a:p>
          <a:p>
            <a:pPr lvl="2"/>
            <a:r>
              <a:rPr lang="en-US" dirty="0">
                <a:latin typeface="Arial" panose="020B0604020202020204" pitchFamily="34" charset="0"/>
                <a:cs typeface="Arial" panose="020B0604020202020204" pitchFamily="34" charset="0"/>
              </a:rPr>
              <a:t>No more than 55 gallons at one time</a:t>
            </a:r>
          </a:p>
          <a:p>
            <a:pPr lvl="2"/>
            <a:r>
              <a:rPr lang="en-US" dirty="0">
                <a:latin typeface="Arial" panose="020B0604020202020204" pitchFamily="34" charset="0"/>
                <a:cs typeface="Arial" panose="020B0604020202020204" pitchFamily="34" charset="0"/>
              </a:rPr>
              <a:t>Used oil is taken to an facility that is registered, licensed, permitted or recognized to managed used oil</a:t>
            </a:r>
          </a:p>
          <a:p>
            <a:pPr lvl="2"/>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b="1" dirty="0"/>
          </a:p>
        </p:txBody>
      </p:sp>
      <p:pic>
        <p:nvPicPr>
          <p:cNvPr id="6" name="Picture 5" descr="Several open 5 gallon plastic buckets stenciled &quot;USED OIL&quot;"/>
          <p:cNvPicPr>
            <a:picLocks noChangeAspect="1"/>
          </p:cNvPicPr>
          <p:nvPr/>
        </p:nvPicPr>
        <p:blipFill rotWithShape="1">
          <a:blip r:embed="rId3" cstate="print">
            <a:extLst>
              <a:ext uri="{28A0092B-C50C-407E-A947-70E740481C1C}">
                <a14:useLocalDpi xmlns:a14="http://schemas.microsoft.com/office/drawing/2010/main" val="0"/>
              </a:ext>
            </a:extLst>
          </a:blip>
          <a:srcRect l="9333" t="15548" r="24261" b="6327"/>
          <a:stretch/>
        </p:blipFill>
        <p:spPr>
          <a:xfrm>
            <a:off x="3123719" y="4343400"/>
            <a:ext cx="2352276" cy="2075538"/>
          </a:xfrm>
          <a:prstGeom prst="rect">
            <a:avLst/>
          </a:prstGeom>
          <a:ln w="127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normAutofit fontScale="90000"/>
          </a:bodyPr>
          <a:lstStyle/>
          <a:p>
            <a:r>
              <a:rPr lang="en-US" dirty="0"/>
              <a:t>Used Oil Transporter </a:t>
            </a:r>
            <a:br>
              <a:rPr lang="en-US" dirty="0"/>
            </a:br>
            <a:r>
              <a:rPr lang="en-US" dirty="0"/>
              <a:t>Acceptance</a:t>
            </a:r>
          </a:p>
        </p:txBody>
      </p:sp>
      <p:sp>
        <p:nvSpPr>
          <p:cNvPr id="3" name="Content Placeholder 2"/>
          <p:cNvSpPr>
            <a:spLocks noGrp="1"/>
          </p:cNvSpPr>
          <p:nvPr>
            <p:ph idx="1"/>
          </p:nvPr>
        </p:nvSpPr>
        <p:spPr>
          <a:xfrm>
            <a:off x="381000" y="1447800"/>
            <a:ext cx="8458200" cy="4729163"/>
          </a:xfrm>
        </p:spPr>
        <p:txBody>
          <a:bodyPr>
            <a:normAutofit/>
          </a:bodyPr>
          <a:lstStyle/>
          <a:p>
            <a:pPr marL="0" indent="0">
              <a:buNone/>
            </a:pPr>
            <a:r>
              <a:rPr lang="en-US" dirty="0">
                <a:latin typeface="Arial" panose="020B0604020202020204" pitchFamily="34" charset="0"/>
                <a:cs typeface="Arial" panose="020B0604020202020204" pitchFamily="34" charset="0"/>
              </a:rPr>
              <a:t>The Used Oil Transporter must make the determination by [40 CFR 279.44(b)(1-2)]:</a:t>
            </a:r>
          </a:p>
          <a:p>
            <a:pPr marL="914400" lvl="1" indent="-457200">
              <a:buAutoNum type="arabicParenBoth"/>
            </a:pPr>
            <a:r>
              <a:rPr lang="en-US" dirty="0">
                <a:latin typeface="Arial" panose="020B0604020202020204" pitchFamily="34" charset="0"/>
                <a:cs typeface="Arial" panose="020B0604020202020204" pitchFamily="34" charset="0"/>
              </a:rPr>
              <a:t>Testing the used oil – Methods used include, but are not limited to:</a:t>
            </a:r>
          </a:p>
          <a:p>
            <a:pPr lvl="2"/>
            <a:r>
              <a:rPr lang="en-US" dirty="0">
                <a:latin typeface="Arial" panose="020B0604020202020204" pitchFamily="34" charset="0"/>
                <a:cs typeface="Arial" panose="020B0604020202020204" pitchFamily="34" charset="0"/>
              </a:rPr>
              <a:t>Halogen detectors</a:t>
            </a:r>
          </a:p>
          <a:p>
            <a:pPr lvl="2"/>
            <a:r>
              <a:rPr lang="en-US" dirty="0">
                <a:latin typeface="Arial" panose="020B0604020202020204" pitchFamily="34" charset="0"/>
                <a:cs typeface="Arial" panose="020B0604020202020204" pitchFamily="34" charset="0"/>
              </a:rPr>
              <a:t>Chlor-D-Tect kits</a:t>
            </a:r>
          </a:p>
          <a:p>
            <a:pPr lvl="2"/>
            <a:r>
              <a:rPr lang="en-US" dirty="0">
                <a:latin typeface="Arial" panose="020B0604020202020204" pitchFamily="34" charset="0"/>
                <a:cs typeface="Arial" panose="020B0604020202020204" pitchFamily="34" charset="0"/>
              </a:rPr>
              <a:t>Lab analysis</a:t>
            </a:r>
          </a:p>
          <a:p>
            <a:pPr marL="457200" lvl="1" indent="0">
              <a:buNone/>
            </a:pPr>
            <a:endParaRPr lang="en-US" dirty="0">
              <a:latin typeface="Arial" panose="020B0604020202020204" pitchFamily="34" charset="0"/>
              <a:cs typeface="Arial" panose="020B0604020202020204" pitchFamily="34" charset="0"/>
            </a:endParaRPr>
          </a:p>
          <a:p>
            <a:pPr marL="914400" lvl="1" indent="-457200">
              <a:buNone/>
            </a:pPr>
            <a:r>
              <a:rPr lang="en-US" dirty="0">
                <a:latin typeface="Arial" panose="020B0604020202020204" pitchFamily="34" charset="0"/>
                <a:cs typeface="Arial" panose="020B0604020202020204" pitchFamily="34" charset="0"/>
              </a:rPr>
              <a:t>(2) Applying knowledge of the used oil in light of the materials or process used.  Note:  This is </a:t>
            </a:r>
            <a:r>
              <a:rPr lang="en-US" b="1" dirty="0">
                <a:latin typeface="Arial" panose="020B0604020202020204" pitchFamily="34" charset="0"/>
                <a:cs typeface="Arial" panose="020B0604020202020204" pitchFamily="34" charset="0"/>
              </a:rPr>
              <a:t>not sufficient </a:t>
            </a:r>
            <a:r>
              <a:rPr lang="en-US" dirty="0">
                <a:latin typeface="Arial" panose="020B0604020202020204" pitchFamily="34" charset="0"/>
                <a:cs typeface="Arial" panose="020B0604020202020204" pitchFamily="34" charset="0"/>
              </a:rPr>
              <a:t>in most cases for commercial Used Oil Transporters.</a:t>
            </a:r>
          </a:p>
        </p:txBody>
      </p:sp>
    </p:spTree>
    <p:extLst>
      <p:ext uri="{BB962C8B-B14F-4D97-AF65-F5344CB8AC3E}">
        <p14:creationId xmlns:p14="http://schemas.microsoft.com/office/powerpoint/2010/main" val="3595608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990600"/>
          </a:xfrm>
        </p:spPr>
        <p:txBody>
          <a:bodyPr>
            <a:normAutofit/>
          </a:bodyPr>
          <a:lstStyle/>
          <a:p>
            <a:r>
              <a:rPr lang="en-US" sz="3000" dirty="0"/>
              <a:t>Used Oil Transporter </a:t>
            </a:r>
            <a:br>
              <a:rPr lang="en-US" sz="3000" dirty="0"/>
            </a:br>
            <a:r>
              <a:rPr lang="en-US" sz="3000" dirty="0"/>
              <a:t>Acceptance</a:t>
            </a:r>
          </a:p>
        </p:txBody>
      </p:sp>
      <p:sp>
        <p:nvSpPr>
          <p:cNvPr id="3" name="Content Placeholder 2"/>
          <p:cNvSpPr>
            <a:spLocks noGrp="1"/>
          </p:cNvSpPr>
          <p:nvPr>
            <p:ph idx="1"/>
          </p:nvPr>
        </p:nvSpPr>
        <p:spPr>
          <a:xfrm>
            <a:off x="533400" y="1371600"/>
            <a:ext cx="8210550" cy="4805363"/>
          </a:xfrm>
        </p:spPr>
        <p:txBody>
          <a:bodyPr>
            <a:normAutofit/>
          </a:bodyPr>
          <a:lstStyle/>
          <a:p>
            <a:pPr marL="0" indent="0">
              <a:buNone/>
            </a:pPr>
            <a:r>
              <a:rPr lang="en-US" dirty="0">
                <a:latin typeface="Arial" panose="020B0604020202020204" pitchFamily="34" charset="0"/>
                <a:cs typeface="Arial" panose="020B0604020202020204" pitchFamily="34" charset="0"/>
              </a:rPr>
              <a:t>If the used oil contains greater than or equal to 1,000 ppm total halogens, it is presumed to be a hazardous waste.  The Transporter may rebut the presumption by following the procedures in 40 CFR 279.44(c)</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Also see (c)(1) and (c)(2) for exceptions:</a:t>
            </a:r>
          </a:p>
          <a:p>
            <a:pPr marL="457200" lvl="1" indent="0">
              <a:buNone/>
            </a:pPr>
            <a:r>
              <a:rPr lang="en-US" dirty="0">
                <a:latin typeface="Arial" panose="020B0604020202020204" pitchFamily="34" charset="0"/>
                <a:cs typeface="Arial" panose="020B0604020202020204" pitchFamily="34" charset="0"/>
              </a:rPr>
              <a:t>(c)(1)  Some metalworking fluids </a:t>
            </a:r>
          </a:p>
          <a:p>
            <a:pPr marL="457200" lvl="1" indent="0">
              <a:buNone/>
            </a:pPr>
            <a:r>
              <a:rPr lang="en-US" dirty="0">
                <a:latin typeface="Arial" panose="020B0604020202020204" pitchFamily="34" charset="0"/>
                <a:cs typeface="Arial" panose="020B0604020202020204" pitchFamily="34" charset="0"/>
              </a:rPr>
              <a:t>(c)(2)  Some refrigeration oils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990600"/>
          </a:xfrm>
        </p:spPr>
        <p:txBody>
          <a:bodyPr>
            <a:normAutofit/>
          </a:bodyPr>
          <a:lstStyle/>
          <a:p>
            <a:r>
              <a:rPr lang="en-US" sz="3000" dirty="0"/>
              <a:t>Used Oil Transporter </a:t>
            </a:r>
            <a:br>
              <a:rPr lang="en-US" sz="3000" dirty="0"/>
            </a:br>
            <a:r>
              <a:rPr lang="en-US" sz="3000" dirty="0"/>
              <a:t>Acceptance</a:t>
            </a:r>
          </a:p>
        </p:txBody>
      </p:sp>
      <p:sp>
        <p:nvSpPr>
          <p:cNvPr id="3" name="Content Placeholder 2"/>
          <p:cNvSpPr>
            <a:spLocks noGrp="1"/>
          </p:cNvSpPr>
          <p:nvPr>
            <p:ph idx="1"/>
          </p:nvPr>
        </p:nvSpPr>
        <p:spPr>
          <a:xfrm>
            <a:off x="76200" y="1098885"/>
            <a:ext cx="8210550" cy="4805363"/>
          </a:xfrm>
        </p:spPr>
        <p:txBody>
          <a:bodyPr>
            <a:normAutofit/>
          </a:bodyPr>
          <a:lstStyle/>
          <a:p>
            <a:pPr marL="457200" lvl="1" indent="0">
              <a:buNone/>
            </a:pPr>
            <a:r>
              <a:rPr lang="en-US" dirty="0">
                <a:latin typeface="Arial" panose="020B0604020202020204" pitchFamily="34" charset="0"/>
                <a:cs typeface="Arial" panose="020B0604020202020204" pitchFamily="34" charset="0"/>
              </a:rPr>
              <a:t>Have any analyses shown exceedances over the 1,000 ppm level?</a:t>
            </a:r>
          </a:p>
          <a:p>
            <a:pPr marL="914400" lvl="2" indent="0">
              <a:buNone/>
            </a:pPr>
            <a:r>
              <a:rPr lang="en-US" dirty="0">
                <a:latin typeface="Arial" panose="020B0604020202020204" pitchFamily="34" charset="0"/>
                <a:cs typeface="Arial" panose="020B0604020202020204" pitchFamily="34" charset="0"/>
              </a:rPr>
              <a:t>If so, was the used oil managed as hazardous waste?</a:t>
            </a:r>
          </a:p>
          <a:p>
            <a:pPr marL="914400" lvl="2" indent="0">
              <a:buNone/>
            </a:pPr>
            <a:r>
              <a:rPr lang="en-US" dirty="0">
                <a:latin typeface="Arial" panose="020B0604020202020204" pitchFamily="34" charset="0"/>
                <a:cs typeface="Arial" panose="020B0604020202020204" pitchFamily="34" charset="0"/>
              </a:rPr>
              <a:t>If so, </a:t>
            </a:r>
            <a:r>
              <a:rPr lang="en-US" b="1" dirty="0">
                <a:latin typeface="Arial" panose="020B0604020202020204" pitchFamily="34" charset="0"/>
                <a:cs typeface="Arial" panose="020B0604020202020204" pitchFamily="34" charset="0"/>
              </a:rPr>
              <a:t>was the used oil rejected?  See 62-710.510(2), FAC</a:t>
            </a:r>
          </a:p>
          <a:p>
            <a:pPr marL="914400" lvl="2" indent="0">
              <a:buNone/>
            </a:pPr>
            <a:r>
              <a:rPr lang="en-US" dirty="0">
                <a:latin typeface="Arial" panose="020B0604020202020204" pitchFamily="34" charset="0"/>
                <a:cs typeface="Arial" panose="020B0604020202020204" pitchFamily="34" charset="0"/>
              </a:rPr>
              <a:t>If not, was the oil exempt?</a:t>
            </a:r>
          </a:p>
          <a:p>
            <a:pPr marL="914400" lvl="2" indent="0">
              <a:buNone/>
            </a:pPr>
            <a:endParaRPr lang="en-US" dirty="0">
              <a:latin typeface="Arial" panose="020B0604020202020204" pitchFamily="34" charset="0"/>
              <a:cs typeface="Arial" panose="020B0604020202020204" pitchFamily="34" charset="0"/>
            </a:endParaRPr>
          </a:p>
          <a:p>
            <a:pPr marL="457200" lvl="1" indent="0">
              <a:buNone/>
            </a:pPr>
            <a:r>
              <a:rPr lang="en-US" b="1" dirty="0">
                <a:latin typeface="Arial" panose="020B0604020202020204" pitchFamily="34" charset="0"/>
                <a:cs typeface="Arial" panose="020B0604020202020204" pitchFamily="34" charset="0"/>
              </a:rPr>
              <a:t>Every shipment must be screened.</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b="1" dirty="0">
                <a:latin typeface="Arial" panose="020B0604020202020204" pitchFamily="34" charset="0"/>
                <a:cs typeface="Arial" panose="020B0604020202020204" pitchFamily="34" charset="0"/>
              </a:rPr>
              <a:t>Every screening must be documented.</a:t>
            </a:r>
          </a:p>
        </p:txBody>
      </p:sp>
      <p:pic>
        <p:nvPicPr>
          <p:cNvPr id="4" name="Picture 3" descr="About a dozen 55 gallon drums. ">
            <a:extLst>
              <a:ext uri="{FF2B5EF4-FFF2-40B4-BE49-F238E27FC236}">
                <a16:creationId xmlns:a16="http://schemas.microsoft.com/office/drawing/2014/main" id="{E76A5AE8-469E-4284-9483-129934F73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500" y="4419600"/>
            <a:ext cx="3657598" cy="2057400"/>
          </a:xfrm>
          <a:prstGeom prst="rect">
            <a:avLst/>
          </a:prstGeom>
          <a:ln w="12700">
            <a:solidFill>
              <a:schemeClr val="tx1"/>
            </a:solidFill>
          </a:ln>
        </p:spPr>
      </p:pic>
    </p:spTree>
    <p:extLst>
      <p:ext uri="{BB962C8B-B14F-4D97-AF65-F5344CB8AC3E}">
        <p14:creationId xmlns:p14="http://schemas.microsoft.com/office/powerpoint/2010/main" val="2064555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152400" y="1376156"/>
            <a:ext cx="8534400" cy="4643644"/>
          </a:xfrm>
        </p:spPr>
        <p:txBody>
          <a:bodyPr>
            <a:normAutofit/>
          </a:bodyPr>
          <a:lstStyle/>
          <a:p>
            <a:pPr marL="0" indent="0">
              <a:buNone/>
            </a:pPr>
            <a:r>
              <a:rPr lang="en-US" dirty="0">
                <a:latin typeface="Arial" panose="020B0604020202020204" pitchFamily="34" charset="0"/>
                <a:cs typeface="Arial" panose="020B0604020202020204" pitchFamily="34" charset="0"/>
              </a:rPr>
              <a:t>The Transporter is responsible for keeping track of the following information [62-710.510(1)(a-c), FAC]:</a:t>
            </a:r>
          </a:p>
          <a:p>
            <a:pPr marL="914400" lvl="1" indent="-457200">
              <a:buAutoNum type="alphaLcParenBoth"/>
            </a:pPr>
            <a:r>
              <a:rPr lang="en-US" dirty="0">
                <a:latin typeface="Arial" panose="020B0604020202020204" pitchFamily="34" charset="0"/>
                <a:cs typeface="Arial" panose="020B0604020202020204" pitchFamily="34" charset="0"/>
              </a:rPr>
              <a:t>Name, business address, phone number and EPA ID# of the Transporter</a:t>
            </a:r>
            <a:endParaRPr lang="en-US" b="1" dirty="0">
              <a:latin typeface="Arial" panose="020B0604020202020204" pitchFamily="34" charset="0"/>
              <a:cs typeface="Arial" panose="020B0604020202020204" pitchFamily="34" charset="0"/>
            </a:endParaRPr>
          </a:p>
          <a:p>
            <a:pPr marL="914400" lvl="1" indent="-457200">
              <a:buAutoNum type="alphaLcParenBoth"/>
            </a:pPr>
            <a:r>
              <a:rPr lang="en-US" dirty="0">
                <a:latin typeface="Arial" panose="020B0604020202020204" pitchFamily="34" charset="0"/>
                <a:cs typeface="Arial" panose="020B0604020202020204" pitchFamily="34" charset="0"/>
              </a:rPr>
              <a:t>Source of the used oil, including the name, and street address of each source </a:t>
            </a:r>
            <a:r>
              <a:rPr lang="en-US" b="1" dirty="0">
                <a:latin typeface="Arial" panose="020B0604020202020204" pitchFamily="34" charset="0"/>
                <a:cs typeface="Arial" panose="020B0604020202020204" pitchFamily="34" charset="0"/>
              </a:rPr>
              <a:t>and EPA ID # if the generator </a:t>
            </a:r>
            <a:r>
              <a:rPr lang="en-US" dirty="0">
                <a:latin typeface="Arial" panose="020B0604020202020204" pitchFamily="34" charset="0"/>
                <a:cs typeface="Arial" panose="020B0604020202020204" pitchFamily="34" charset="0"/>
              </a:rPr>
              <a:t>has one</a:t>
            </a:r>
          </a:p>
          <a:p>
            <a:pPr marL="914400" lvl="1" indent="-457200">
              <a:buAutoNum type="alphaLcParenBoth"/>
            </a:pPr>
            <a:r>
              <a:rPr lang="en-US" dirty="0">
                <a:latin typeface="Arial" panose="020B0604020202020204" pitchFamily="34" charset="0"/>
                <a:cs typeface="Arial" panose="020B0604020202020204" pitchFamily="34" charset="0"/>
              </a:rPr>
              <a:t>Total number of gallons received from each source, including any oily wastes</a:t>
            </a:r>
          </a:p>
          <a:p>
            <a:pPr marL="914400" lvl="1" indent="-457200">
              <a:buAutoNum type="alphaLcParenBoth"/>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152400" y="1376156"/>
            <a:ext cx="8534400" cy="4643644"/>
          </a:xfrm>
        </p:spPr>
        <p:txBody>
          <a:bodyPr>
            <a:normAutofit/>
          </a:bodyPr>
          <a:lstStyle/>
          <a:p>
            <a:pPr marL="0" indent="0">
              <a:buNone/>
            </a:pPr>
            <a:r>
              <a:rPr lang="en-US" dirty="0">
                <a:latin typeface="Arial" panose="020B0604020202020204" pitchFamily="34" charset="0"/>
                <a:cs typeface="Arial" panose="020B0604020202020204" pitchFamily="34" charset="0"/>
              </a:rPr>
              <a:t>Records (cont.) [62-710.510(1)(d-g), FAC]:</a:t>
            </a:r>
          </a:p>
          <a:p>
            <a:pPr marL="914400" lvl="1" indent="-457200">
              <a:buAutoNum type="alphaLcParenBoth" startAt="4"/>
            </a:pPr>
            <a:r>
              <a:rPr lang="en-US" dirty="0">
                <a:latin typeface="Arial" panose="020B0604020202020204" pitchFamily="34" charset="0"/>
                <a:cs typeface="Arial" panose="020B0604020202020204" pitchFamily="34" charset="0"/>
              </a:rPr>
              <a:t>The type of used oil received using the type codes from the instructions</a:t>
            </a:r>
          </a:p>
          <a:p>
            <a:pPr marL="914400" lvl="1" indent="-457200">
              <a:buAutoNum type="alphaLcParenBoth" startAt="4"/>
            </a:pPr>
            <a:r>
              <a:rPr lang="en-US" dirty="0">
                <a:latin typeface="Arial" panose="020B0604020202020204" pitchFamily="34" charset="0"/>
                <a:cs typeface="Arial" panose="020B0604020202020204" pitchFamily="34" charset="0"/>
              </a:rPr>
              <a:t>Date of receipt</a:t>
            </a:r>
          </a:p>
          <a:p>
            <a:pPr marL="914400" lvl="1" indent="-457200">
              <a:buAutoNum type="alphaLcParenBoth" startAt="4"/>
            </a:pPr>
            <a:r>
              <a:rPr lang="en-US" dirty="0">
                <a:latin typeface="Arial" panose="020B0604020202020204" pitchFamily="34" charset="0"/>
                <a:cs typeface="Arial" panose="020B0604020202020204" pitchFamily="34" charset="0"/>
              </a:rPr>
              <a:t>Destination or end use of used oil and oily wastes, including the name and street address of each destination or end user, the EPA ID # and the end use code from the instructions</a:t>
            </a:r>
          </a:p>
          <a:p>
            <a:pPr marL="914400" lvl="1" indent="-457200">
              <a:buAutoNum type="alphaLcParenBoth" startAt="4"/>
            </a:pPr>
            <a:r>
              <a:rPr lang="en-US" b="1" dirty="0">
                <a:latin typeface="Arial" panose="020B0604020202020204" pitchFamily="34" charset="0"/>
                <a:cs typeface="Arial" panose="020B0604020202020204" pitchFamily="34" charset="0"/>
              </a:rPr>
              <a:t>Documentation of halogen screening discussed in previous slides</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27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Acceptance/Rejection</a:t>
            </a:r>
          </a:p>
        </p:txBody>
      </p:sp>
      <p:sp>
        <p:nvSpPr>
          <p:cNvPr id="3" name="Content Placeholder 2"/>
          <p:cNvSpPr>
            <a:spLocks noGrp="1"/>
          </p:cNvSpPr>
          <p:nvPr>
            <p:ph idx="1"/>
          </p:nvPr>
        </p:nvSpPr>
        <p:spPr>
          <a:xfrm>
            <a:off x="152400" y="1376156"/>
            <a:ext cx="8534400" cy="4643644"/>
          </a:xfrm>
        </p:spPr>
        <p:txBody>
          <a:bodyPr>
            <a:normAutofit/>
          </a:bodyPr>
          <a:lstStyle/>
          <a:p>
            <a:pPr marL="0" indent="0">
              <a:buNone/>
            </a:pPr>
            <a:r>
              <a:rPr lang="en-US" dirty="0">
                <a:latin typeface="Arial" panose="020B0604020202020204" pitchFamily="34" charset="0"/>
                <a:cs typeface="Arial" panose="020B0604020202020204" pitchFamily="34" charset="0"/>
              </a:rPr>
              <a:t>Transporters shall maintain documentation of </a:t>
            </a:r>
            <a:r>
              <a:rPr lang="en-US" b="1" dirty="0">
                <a:latin typeface="Arial" panose="020B0604020202020204" pitchFamily="34" charset="0"/>
                <a:cs typeface="Arial" panose="020B0604020202020204" pitchFamily="34" charset="0"/>
              </a:rPr>
              <a:t>all shipments of used oil</a:t>
            </a:r>
            <a:r>
              <a:rPr lang="en-US" dirty="0">
                <a:latin typeface="Arial" panose="020B0604020202020204" pitchFamily="34" charset="0"/>
                <a:cs typeface="Arial" panose="020B0604020202020204" pitchFamily="34" charset="0"/>
              </a:rPr>
              <a:t>, including those accepted for transport </a:t>
            </a:r>
            <a:r>
              <a:rPr lang="en-US" b="1" dirty="0">
                <a:latin typeface="Arial" panose="020B0604020202020204" pitchFamily="34" charset="0"/>
                <a:cs typeface="Arial" panose="020B0604020202020204" pitchFamily="34" charset="0"/>
              </a:rPr>
              <a:t>as well as those refused </a:t>
            </a:r>
            <a:r>
              <a:rPr lang="en-US" dirty="0">
                <a:latin typeface="Arial" panose="020B0604020202020204" pitchFamily="34" charset="0"/>
                <a:cs typeface="Arial" panose="020B0604020202020204" pitchFamily="34" charset="0"/>
              </a:rPr>
              <a:t>due to suspected mixing with hazardous waste.  A </a:t>
            </a:r>
            <a:r>
              <a:rPr lang="en-US" b="1" dirty="0">
                <a:latin typeface="Arial" panose="020B0604020202020204" pitchFamily="34" charset="0"/>
                <a:cs typeface="Arial" panose="020B0604020202020204" pitchFamily="34" charset="0"/>
              </a:rPr>
              <a:t>copy</a:t>
            </a:r>
            <a:r>
              <a:rPr lang="en-US" dirty="0">
                <a:latin typeface="Arial" panose="020B0604020202020204" pitchFamily="34" charset="0"/>
                <a:cs typeface="Arial" panose="020B0604020202020204" pitchFamily="34" charset="0"/>
              </a:rPr>
              <a:t> of this record </a:t>
            </a:r>
            <a:r>
              <a:rPr lang="en-US" b="1" dirty="0">
                <a:latin typeface="Arial" panose="020B0604020202020204" pitchFamily="34" charset="0"/>
                <a:cs typeface="Arial" panose="020B0604020202020204" pitchFamily="34" charset="0"/>
              </a:rPr>
              <a:t>shall be left with the generator </a:t>
            </a:r>
            <a:r>
              <a:rPr lang="en-US" dirty="0">
                <a:latin typeface="Arial" panose="020B0604020202020204" pitchFamily="34" charset="0"/>
                <a:cs typeface="Arial" panose="020B0604020202020204" pitchFamily="34" charset="0"/>
              </a:rPr>
              <a:t>[62-710.510(2), FAC]</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175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
            <a:ext cx="8001000" cy="1053425"/>
          </a:xfrm>
        </p:spPr>
        <p:txBody>
          <a:bodyPr>
            <a:normAutofit/>
          </a:bodyPr>
          <a:lstStyle/>
          <a:p>
            <a:r>
              <a:rPr lang="en-US" sz="3200" dirty="0"/>
              <a:t>Used Oil Transporter </a:t>
            </a:r>
            <a:br>
              <a:rPr lang="en-US" sz="3200" dirty="0"/>
            </a:br>
            <a:r>
              <a:rPr lang="en-US" sz="3200" dirty="0"/>
              <a:t>Transportation</a:t>
            </a:r>
            <a:endParaRPr lang="en-US" sz="3000" dirty="0"/>
          </a:p>
        </p:txBody>
      </p:sp>
      <p:sp>
        <p:nvSpPr>
          <p:cNvPr id="3" name="Content Placeholder 2"/>
          <p:cNvSpPr>
            <a:spLocks noGrp="1"/>
          </p:cNvSpPr>
          <p:nvPr>
            <p:ph idx="1"/>
          </p:nvPr>
        </p:nvSpPr>
        <p:spPr>
          <a:xfrm>
            <a:off x="278674" y="1219200"/>
            <a:ext cx="8210550" cy="4805363"/>
          </a:xfrm>
        </p:spPr>
        <p:txBody>
          <a:bodyPr/>
          <a:lstStyle/>
          <a:p>
            <a:pPr marL="0" indent="0">
              <a:buNone/>
            </a:pPr>
            <a:r>
              <a:rPr lang="en-US" dirty="0">
                <a:latin typeface="Arial" panose="020B0604020202020204" pitchFamily="34" charset="0"/>
                <a:cs typeface="Arial" panose="020B0604020202020204" pitchFamily="34" charset="0"/>
              </a:rPr>
              <a:t>UO Transporters need to comply with DOT regulations in 49 CFR 171-180</a:t>
            </a:r>
            <a:r>
              <a:rPr lang="en-US" dirty="0"/>
              <a:t> </a:t>
            </a:r>
            <a:r>
              <a:rPr lang="en-US" dirty="0">
                <a:latin typeface="Arial" panose="020B0604020202020204" pitchFamily="34" charset="0"/>
                <a:cs typeface="Arial" panose="020B0604020202020204" pitchFamily="34" charset="0"/>
              </a:rPr>
              <a:t>[40 CFR 279.43(b)]</a:t>
            </a:r>
          </a:p>
        </p:txBody>
      </p:sp>
      <p:pic>
        <p:nvPicPr>
          <p:cNvPr id="6" name="Picture 5" descr="A smaller used oil tranport truck and tanker trailers parked in front of a facility's buildin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305277"/>
            <a:ext cx="5467047" cy="4100286"/>
          </a:xfrm>
          <a:prstGeom prst="rect">
            <a:avLst/>
          </a:prstGeom>
          <a:ln w="12700">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81581"/>
          </a:xfrm>
        </p:spPr>
        <p:txBody>
          <a:bodyPr>
            <a:noAutofit/>
          </a:bodyPr>
          <a:lstStyle/>
          <a:p>
            <a:r>
              <a:rPr lang="en-US" sz="3200" dirty="0"/>
              <a:t>Used Oil Transporter </a:t>
            </a:r>
            <a:br>
              <a:rPr lang="en-US" sz="3200" dirty="0"/>
            </a:br>
            <a:r>
              <a:rPr lang="en-US" sz="3200" dirty="0"/>
              <a:t>Transportation</a:t>
            </a:r>
          </a:p>
        </p:txBody>
      </p:sp>
      <p:sp>
        <p:nvSpPr>
          <p:cNvPr id="3" name="Content Placeholder 2"/>
          <p:cNvSpPr>
            <a:spLocks noGrp="1"/>
          </p:cNvSpPr>
          <p:nvPr>
            <p:ph idx="1"/>
          </p:nvPr>
        </p:nvSpPr>
        <p:spPr>
          <a:xfrm>
            <a:off x="44265" y="1143000"/>
            <a:ext cx="9059823" cy="4881563"/>
          </a:xfrm>
        </p:spPr>
        <p:txBody>
          <a:bodyPr/>
          <a:lstStyle/>
          <a:p>
            <a:pPr marL="0" indent="0">
              <a:buNone/>
            </a:pPr>
            <a:r>
              <a:rPr lang="en-US" dirty="0">
                <a:latin typeface="Arial" panose="020B0604020202020204" pitchFamily="34" charset="0"/>
                <a:cs typeface="Arial" panose="020B0604020202020204" pitchFamily="34" charset="0"/>
              </a:rPr>
              <a:t>In the event of a discharge during transport [</a:t>
            </a:r>
            <a:r>
              <a:rPr lang="en-US" dirty="0"/>
              <a:t>40 CFR 279.43(c)(1-2)]</a:t>
            </a:r>
            <a:r>
              <a:rPr lang="en-US" dirty="0">
                <a:latin typeface="Arial" panose="020B0604020202020204" pitchFamily="34" charset="0"/>
                <a:cs typeface="Arial" panose="020B0604020202020204" pitchFamily="34" charset="0"/>
              </a:rPr>
              <a:t>: </a:t>
            </a:r>
          </a:p>
          <a:p>
            <a:pPr marL="1025525" lvl="1" indent="-568325">
              <a:buAutoNum type="arabicParenBoth"/>
            </a:pPr>
            <a:endParaRPr lang="en-US" dirty="0">
              <a:latin typeface="Arial" panose="020B0604020202020204" pitchFamily="34" charset="0"/>
              <a:cs typeface="Arial" panose="020B0604020202020204" pitchFamily="34" charset="0"/>
            </a:endParaRPr>
          </a:p>
          <a:p>
            <a:pPr marL="1025525" lvl="1" indent="-568325">
              <a:buAutoNum type="arabicParenBoth"/>
            </a:pPr>
            <a:r>
              <a:rPr lang="en-US" dirty="0">
                <a:latin typeface="Arial" panose="020B0604020202020204" pitchFamily="34" charset="0"/>
                <a:cs typeface="Arial" panose="020B0604020202020204" pitchFamily="34" charset="0"/>
              </a:rPr>
              <a:t>The Transporter must take immediate action to protect human health and the environment</a:t>
            </a:r>
          </a:p>
          <a:p>
            <a:pPr marL="1025525" lvl="1" indent="-568325">
              <a:buAutoNum type="arabicParenBoth"/>
            </a:pPr>
            <a:r>
              <a:rPr lang="en-US" dirty="0">
                <a:latin typeface="Arial" panose="020B0604020202020204" pitchFamily="34" charset="0"/>
                <a:cs typeface="Arial" panose="020B0604020202020204" pitchFamily="34" charset="0"/>
              </a:rPr>
              <a:t>If discharge occurs during transportation, government officials may authorize removal by other transporters</a:t>
            </a:r>
          </a:p>
          <a:p>
            <a:pPr lvl="1"/>
            <a:endParaRPr lang="en-US" dirty="0">
              <a:latin typeface="Arial" panose="020B0604020202020204" pitchFamily="34" charset="0"/>
              <a:cs typeface="Arial" panose="020B0604020202020204" pitchFamily="34" charset="0"/>
            </a:endParaRPr>
          </a:p>
        </p:txBody>
      </p:sp>
      <p:pic>
        <p:nvPicPr>
          <p:cNvPr id="5" name="Picture 4" descr="Absorbent pads placed down over a spill near a floor drain.">
            <a:extLst>
              <a:ext uri="{FF2B5EF4-FFF2-40B4-BE49-F238E27FC236}">
                <a16:creationId xmlns:a16="http://schemas.microsoft.com/office/drawing/2014/main" id="{B997D3FF-6305-43B6-B4DB-F67DFC5B5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5876" y="3962400"/>
            <a:ext cx="3276600" cy="2457450"/>
          </a:xfrm>
          <a:prstGeom prst="rect">
            <a:avLst/>
          </a:prstGeom>
        </p:spPr>
      </p:pic>
    </p:spTree>
    <p:extLst>
      <p:ext uri="{BB962C8B-B14F-4D97-AF65-F5344CB8AC3E}">
        <p14:creationId xmlns:p14="http://schemas.microsoft.com/office/powerpoint/2010/main" val="2801049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81581"/>
          </a:xfrm>
        </p:spPr>
        <p:txBody>
          <a:bodyPr>
            <a:noAutofit/>
          </a:bodyPr>
          <a:lstStyle/>
          <a:p>
            <a:r>
              <a:rPr lang="en-US" sz="3200" dirty="0"/>
              <a:t>Used Oil Transporter </a:t>
            </a:r>
            <a:br>
              <a:rPr lang="en-US" sz="3200" dirty="0"/>
            </a:br>
            <a:r>
              <a:rPr lang="en-US" sz="3200" dirty="0"/>
              <a:t>Transportation</a:t>
            </a:r>
          </a:p>
        </p:txBody>
      </p:sp>
      <p:sp>
        <p:nvSpPr>
          <p:cNvPr id="3" name="Content Placeholder 2"/>
          <p:cNvSpPr>
            <a:spLocks noGrp="1"/>
          </p:cNvSpPr>
          <p:nvPr>
            <p:ph idx="1"/>
          </p:nvPr>
        </p:nvSpPr>
        <p:spPr>
          <a:xfrm>
            <a:off x="44265" y="1143000"/>
            <a:ext cx="9059823" cy="4881563"/>
          </a:xfrm>
        </p:spPr>
        <p:txBody>
          <a:bodyPr/>
          <a:lstStyle/>
          <a:p>
            <a:pPr marL="0" indent="0">
              <a:buNone/>
            </a:pPr>
            <a:r>
              <a:rPr lang="en-US" dirty="0">
                <a:latin typeface="Arial" panose="020B0604020202020204" pitchFamily="34" charset="0"/>
                <a:cs typeface="Arial" panose="020B0604020202020204" pitchFamily="34" charset="0"/>
              </a:rPr>
              <a:t>In the event of a discharge during transport [</a:t>
            </a:r>
            <a:r>
              <a:rPr lang="en-US" dirty="0"/>
              <a:t>40 CFR 279.43(c)(3-4)]</a:t>
            </a:r>
            <a:r>
              <a:rPr lang="en-US" dirty="0">
                <a:latin typeface="Arial" panose="020B0604020202020204" pitchFamily="34" charset="0"/>
                <a:cs typeface="Arial" panose="020B0604020202020204" pitchFamily="34" charset="0"/>
              </a:rPr>
              <a:t>: </a:t>
            </a:r>
          </a:p>
          <a:p>
            <a:pPr marL="1025525" lvl="1" indent="-568325">
              <a:buAutoNum type="arabicParenBoth"/>
            </a:pPr>
            <a:endParaRPr lang="en-US" dirty="0">
              <a:latin typeface="Arial" panose="020B0604020202020204" pitchFamily="34" charset="0"/>
              <a:cs typeface="Arial" panose="020B0604020202020204" pitchFamily="34" charset="0"/>
            </a:endParaRPr>
          </a:p>
          <a:p>
            <a:pPr marL="914400" lvl="1" indent="-457200">
              <a:buAutoNum type="arabicParenBoth" startAt="3"/>
            </a:pPr>
            <a:r>
              <a:rPr lang="en-US" dirty="0">
                <a:latin typeface="Arial" panose="020B0604020202020204" pitchFamily="34" charset="0"/>
                <a:cs typeface="Arial" panose="020B0604020202020204" pitchFamily="34" charset="0"/>
              </a:rPr>
              <a:t>Air, rail, highway or water transporters who have discharged used oil must:</a:t>
            </a:r>
          </a:p>
          <a:p>
            <a:pPr marL="1428750" lvl="2" indent="-514350">
              <a:buAutoNum type="romanLcParenBoth"/>
            </a:pPr>
            <a:r>
              <a:rPr lang="en-US" dirty="0">
                <a:latin typeface="Arial" panose="020B0604020202020204" pitchFamily="34" charset="0"/>
                <a:cs typeface="Arial" panose="020B0604020202020204" pitchFamily="34" charset="0"/>
              </a:rPr>
              <a:t>Notify the NRC (800) 424-8802 or (202) 426-2675</a:t>
            </a:r>
          </a:p>
          <a:p>
            <a:pPr marL="1428750" lvl="2" indent="-514350">
              <a:buAutoNum type="romanLcParenBoth"/>
            </a:pPr>
            <a:r>
              <a:rPr lang="en-US" dirty="0">
                <a:latin typeface="Arial" panose="020B0604020202020204" pitchFamily="34" charset="0"/>
                <a:cs typeface="Arial" panose="020B0604020202020204" pitchFamily="34" charset="0"/>
              </a:rPr>
              <a:t>Report in writing as required by 29 CFR 171.16</a:t>
            </a:r>
          </a:p>
          <a:p>
            <a:pPr marL="457200" lvl="1" indent="0">
              <a:buNone/>
            </a:pPr>
            <a:endParaRPr lang="en-US" dirty="0">
              <a:latin typeface="Arial" panose="020B0604020202020204" pitchFamily="34" charset="0"/>
              <a:cs typeface="Arial" panose="020B0604020202020204" pitchFamily="34" charset="0"/>
            </a:endParaRPr>
          </a:p>
          <a:p>
            <a:pPr marL="914400" lvl="1" indent="-457200">
              <a:buAutoNum type="arabicParenBoth" startAt="4"/>
            </a:pPr>
            <a:r>
              <a:rPr lang="en-US" dirty="0">
                <a:latin typeface="Arial" panose="020B0604020202020204" pitchFamily="34" charset="0"/>
                <a:cs typeface="Arial" panose="020B0604020202020204" pitchFamily="34" charset="0"/>
              </a:rPr>
              <a:t>A water transporter who has discharged used oil must give notice as required by 33 CFR 153.203</a:t>
            </a:r>
          </a:p>
          <a:p>
            <a:pPr marL="914400" lvl="1" indent="-457200">
              <a:buAutoNum type="arabicParenBoth" startAt="4"/>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084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81581"/>
          </a:xfrm>
        </p:spPr>
        <p:txBody>
          <a:bodyPr>
            <a:noAutofit/>
          </a:bodyPr>
          <a:lstStyle/>
          <a:p>
            <a:r>
              <a:rPr lang="en-US" sz="3200" dirty="0"/>
              <a:t>Florida Used Oil Transporter </a:t>
            </a:r>
            <a:br>
              <a:rPr lang="en-US" sz="3200" dirty="0"/>
            </a:br>
            <a:r>
              <a:rPr lang="en-US" sz="3200" dirty="0"/>
              <a:t>Transportation</a:t>
            </a:r>
          </a:p>
        </p:txBody>
      </p:sp>
      <p:sp>
        <p:nvSpPr>
          <p:cNvPr id="3" name="Content Placeholder 2"/>
          <p:cNvSpPr>
            <a:spLocks noGrp="1"/>
          </p:cNvSpPr>
          <p:nvPr>
            <p:ph idx="1"/>
          </p:nvPr>
        </p:nvSpPr>
        <p:spPr>
          <a:xfrm>
            <a:off x="44265" y="1143000"/>
            <a:ext cx="9059823" cy="4881563"/>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In the event of a discharge during </a:t>
            </a:r>
            <a:r>
              <a:rPr lang="en-US" b="1" dirty="0">
                <a:latin typeface="Arial" panose="020B0604020202020204" pitchFamily="34" charset="0"/>
                <a:cs typeface="Arial" panose="020B0604020202020204" pitchFamily="34" charset="0"/>
              </a:rPr>
              <a:t>transport in Florida</a:t>
            </a:r>
            <a:r>
              <a:rPr lang="en-US" dirty="0">
                <a:latin typeface="Arial" panose="020B0604020202020204" pitchFamily="34" charset="0"/>
                <a:cs typeface="Arial" panose="020B0604020202020204" pitchFamily="34" charset="0"/>
              </a:rPr>
              <a:t>, the following reporting requirements </a:t>
            </a:r>
            <a:r>
              <a:rPr lang="en-US" b="1" dirty="0">
                <a:latin typeface="Arial" panose="020B0604020202020204" pitchFamily="34" charset="0"/>
                <a:cs typeface="Arial" panose="020B0604020202020204" pitchFamily="34" charset="0"/>
              </a:rPr>
              <a:t>in addition to the federal </a:t>
            </a:r>
            <a:r>
              <a:rPr lang="en-US" dirty="0">
                <a:latin typeface="Arial" panose="020B0604020202020204" pitchFamily="34" charset="0"/>
                <a:cs typeface="Arial" panose="020B0604020202020204" pitchFamily="34" charset="0"/>
              </a:rPr>
              <a:t>requirements apply: </a:t>
            </a:r>
          </a:p>
          <a:p>
            <a:pPr marL="1025525" lvl="1" indent="-568325">
              <a:buAutoNum type="arabicParenBoth"/>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all of Florida  - Petroleum or petroleum products equal to, or exceeding, 25 gallons discharged onto pervious surfaces or any discharge to surface waters shall be reported to the State Watch Office or FDEP Office of Emergency Response as soon as possible, but no later than 24 hours after occurrence.  The SWO number is (800) 320 - 0519 [62-780.210(1)(b), FAC].</a:t>
            </a:r>
          </a:p>
          <a:p>
            <a:pPr marL="0" indent="0">
              <a:buNone/>
            </a:pP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In Duval County – The reportable quantity is 10 gallons or more regardless of the media spilled to and any amount discharged to water.  Notification is “immediately.”  The City of Jacksonville EQD number is (904) 255 – 7171.</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Alachua County – The reportable quantity is greater than 5 gallons regardless of media spilled on, and any amount to water.  The number to call is either 911 or the ACEPD at (352) 955 – 1818.</a:t>
            </a:r>
          </a:p>
          <a:p>
            <a:pPr marL="1025525" lvl="1" indent="-568325">
              <a:buAutoNum type="arabicParenBoth"/>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04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470" y="1"/>
            <a:ext cx="8085364" cy="990600"/>
          </a:xfrm>
        </p:spPr>
        <p:txBody>
          <a:bodyPr>
            <a:normAutofit/>
          </a:bodyPr>
          <a:lstStyle/>
          <a:p>
            <a:r>
              <a:rPr lang="en-US" sz="3400" dirty="0"/>
              <a:t>Who is NOT a Used Oil Transporter?</a:t>
            </a:r>
          </a:p>
        </p:txBody>
      </p:sp>
      <p:sp>
        <p:nvSpPr>
          <p:cNvPr id="3" name="Content Placeholder 2"/>
          <p:cNvSpPr>
            <a:spLocks noGrp="1"/>
          </p:cNvSpPr>
          <p:nvPr>
            <p:ph idx="1"/>
          </p:nvPr>
        </p:nvSpPr>
        <p:spPr>
          <a:xfrm>
            <a:off x="32657" y="1173163"/>
            <a:ext cx="8534400" cy="4851400"/>
          </a:xfrm>
        </p:spPr>
        <p:txBody>
          <a:bodyPr/>
          <a:lstStyle/>
          <a:p>
            <a:pPr marL="0" indent="0">
              <a:buNone/>
            </a:pPr>
            <a:r>
              <a:rPr lang="en-US" dirty="0">
                <a:latin typeface="Arial" panose="020B0604020202020204" pitchFamily="34" charset="0"/>
                <a:cs typeface="Arial" panose="020B0604020202020204" pitchFamily="34" charset="0"/>
              </a:rPr>
              <a:t>The facility is exempt under the following (40 CFR 279.24):</a:t>
            </a:r>
          </a:p>
          <a:p>
            <a:pPr lvl="1"/>
            <a:r>
              <a:rPr lang="en-US" dirty="0">
                <a:latin typeface="Arial" panose="020B0604020202020204" pitchFamily="34" charset="0"/>
                <a:cs typeface="Arial" panose="020B0604020202020204" pitchFamily="34" charset="0"/>
              </a:rPr>
              <a:t>Self-transportation of small amounts to </a:t>
            </a:r>
            <a:r>
              <a:rPr lang="en-US" b="1" dirty="0">
                <a:latin typeface="Arial" panose="020B0604020202020204" pitchFamily="34" charset="0"/>
                <a:cs typeface="Arial" panose="020B0604020202020204" pitchFamily="34" charset="0"/>
              </a:rPr>
              <a:t>aggregation points owned by the generator.</a:t>
            </a:r>
            <a:r>
              <a:rPr lang="en-US" dirty="0">
                <a:latin typeface="Arial" panose="020B0604020202020204" pitchFamily="34" charset="0"/>
                <a:cs typeface="Arial" panose="020B0604020202020204" pitchFamily="34" charset="0"/>
              </a:rPr>
              <a:t>  Provided that:</a:t>
            </a:r>
          </a:p>
          <a:p>
            <a:pPr lvl="2"/>
            <a:r>
              <a:rPr lang="en-US" dirty="0">
                <a:latin typeface="Arial" panose="020B0604020202020204" pitchFamily="34" charset="0"/>
                <a:cs typeface="Arial" panose="020B0604020202020204" pitchFamily="34" charset="0"/>
              </a:rPr>
              <a:t>Company or employee owns vehicle</a:t>
            </a:r>
          </a:p>
          <a:p>
            <a:pPr lvl="2"/>
            <a:r>
              <a:rPr lang="en-US" dirty="0">
                <a:latin typeface="Arial" panose="020B0604020202020204" pitchFamily="34" charset="0"/>
                <a:cs typeface="Arial" panose="020B0604020202020204" pitchFamily="34" charset="0"/>
              </a:rPr>
              <a:t>No more than 55 gallons at one time (and less than 500 gallons annually)</a:t>
            </a:r>
          </a:p>
          <a:p>
            <a:pPr lvl="2"/>
            <a:r>
              <a:rPr lang="en-US" dirty="0">
                <a:latin typeface="Arial" panose="020B0604020202020204" pitchFamily="34" charset="0"/>
                <a:cs typeface="Arial" panose="020B0604020202020204" pitchFamily="34" charset="0"/>
              </a:rPr>
              <a:t>The aggregation point is owned and/or operated by the same generator</a:t>
            </a:r>
          </a:p>
          <a:p>
            <a:pPr lvl="2"/>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b="1" dirty="0"/>
          </a:p>
        </p:txBody>
      </p:sp>
      <p:pic>
        <p:nvPicPr>
          <p:cNvPr id="5" name="Picture 4" descr="Several used oil tanks and drums under a metal roof outside of a facility. ">
            <a:extLst>
              <a:ext uri="{FF2B5EF4-FFF2-40B4-BE49-F238E27FC236}">
                <a16:creationId xmlns:a16="http://schemas.microsoft.com/office/drawing/2014/main" id="{7A556844-6932-4947-AC0F-AE84C9DCB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4038600"/>
            <a:ext cx="3352800" cy="2514600"/>
          </a:xfrm>
          <a:prstGeom prst="rect">
            <a:avLst/>
          </a:prstGeom>
        </p:spPr>
      </p:pic>
    </p:spTree>
    <p:extLst>
      <p:ext uri="{BB962C8B-B14F-4D97-AF65-F5344CB8AC3E}">
        <p14:creationId xmlns:p14="http://schemas.microsoft.com/office/powerpoint/2010/main" val="1656396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81581"/>
          </a:xfrm>
        </p:spPr>
        <p:txBody>
          <a:bodyPr>
            <a:noAutofit/>
          </a:bodyPr>
          <a:lstStyle/>
          <a:p>
            <a:r>
              <a:rPr lang="en-US" sz="3200" dirty="0"/>
              <a:t>Used Oil Transporter </a:t>
            </a:r>
            <a:br>
              <a:rPr lang="en-US" sz="3200" dirty="0"/>
            </a:br>
            <a:r>
              <a:rPr lang="en-US" sz="3200" dirty="0"/>
              <a:t>Transportation</a:t>
            </a:r>
          </a:p>
        </p:txBody>
      </p:sp>
      <p:sp>
        <p:nvSpPr>
          <p:cNvPr id="3" name="Content Placeholder 2"/>
          <p:cNvSpPr>
            <a:spLocks noGrp="1"/>
          </p:cNvSpPr>
          <p:nvPr>
            <p:ph idx="1"/>
          </p:nvPr>
        </p:nvSpPr>
        <p:spPr>
          <a:xfrm>
            <a:off x="44265" y="1143000"/>
            <a:ext cx="9059823" cy="4881563"/>
          </a:xfrm>
        </p:spPr>
        <p:txBody>
          <a:bodyPr/>
          <a:lstStyle/>
          <a:p>
            <a:pPr marL="0" indent="0">
              <a:buNone/>
            </a:pPr>
            <a:r>
              <a:rPr lang="en-US" dirty="0">
                <a:latin typeface="Arial" panose="020B0604020202020204" pitchFamily="34" charset="0"/>
                <a:cs typeface="Arial" panose="020B0604020202020204" pitchFamily="34" charset="0"/>
              </a:rPr>
              <a:t>In the event of a discharge during transport [</a:t>
            </a:r>
            <a:r>
              <a:rPr lang="en-US" dirty="0"/>
              <a:t>40 CFR 279.43(c)(5)]</a:t>
            </a:r>
            <a:r>
              <a:rPr lang="en-US" dirty="0">
                <a:latin typeface="Arial" panose="020B0604020202020204" pitchFamily="34" charset="0"/>
                <a:cs typeface="Arial" panose="020B0604020202020204" pitchFamily="34" charset="0"/>
              </a:rPr>
              <a:t>: </a:t>
            </a:r>
          </a:p>
          <a:p>
            <a:pPr marL="457200" lvl="1" indent="0">
              <a:buNone/>
            </a:pPr>
            <a:endParaRPr lang="en-US" dirty="0">
              <a:latin typeface="Arial" panose="020B0604020202020204" pitchFamily="34" charset="0"/>
              <a:cs typeface="Arial" panose="020B0604020202020204" pitchFamily="34" charset="0"/>
            </a:endParaRPr>
          </a:p>
          <a:p>
            <a:pPr marL="1025525" lvl="1" indent="-568325">
              <a:buNone/>
            </a:pPr>
            <a:r>
              <a:rPr lang="en-US" dirty="0">
                <a:latin typeface="Arial" panose="020B0604020202020204" pitchFamily="34" charset="0"/>
                <a:cs typeface="Arial" panose="020B0604020202020204" pitchFamily="34" charset="0"/>
              </a:rPr>
              <a:t>(5)  Clean up any discharge that occurs or take other action so that the discharge no longer presents a hazard to human health or the environment</a:t>
            </a:r>
          </a:p>
        </p:txBody>
      </p:sp>
      <p:pic>
        <p:nvPicPr>
          <p:cNvPr id="6" name="Picture 5" descr="Area where a spill occured with a piece of equipment in the backgrou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789" y="4009381"/>
            <a:ext cx="3308534" cy="2481401"/>
          </a:xfrm>
          <a:prstGeom prst="rect">
            <a:avLst/>
          </a:prstGeom>
          <a:ln w="12700">
            <a:solidFill>
              <a:schemeClr val="tx1"/>
            </a:solidFill>
          </a:ln>
        </p:spPr>
      </p:pic>
      <p:pic>
        <p:nvPicPr>
          <p:cNvPr id="7" name="Picture 6" descr="Area where a spill occured with a piece of equipment in the backgrou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619" y="4019179"/>
            <a:ext cx="3295470" cy="2471603"/>
          </a:xfrm>
          <a:prstGeom prst="rect">
            <a:avLst/>
          </a:prstGeom>
          <a:ln w="12700">
            <a:solidFill>
              <a:schemeClr val="tx1"/>
            </a:solidFill>
          </a:ln>
        </p:spPr>
      </p:pic>
      <p:pic>
        <p:nvPicPr>
          <p:cNvPr id="9" name="Picture 8" descr="Area where grass was killed from oil contamination.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65" y="4009381"/>
            <a:ext cx="3308535" cy="2481401"/>
          </a:xfrm>
          <a:prstGeom prst="rect">
            <a:avLst/>
          </a:prstGeom>
          <a:ln w="12700">
            <a:solidFill>
              <a:schemeClr val="tx1"/>
            </a:solidFill>
          </a:ln>
        </p:spPr>
      </p:pic>
    </p:spTree>
    <p:extLst>
      <p:ext uri="{BB962C8B-B14F-4D97-AF65-F5344CB8AC3E}">
        <p14:creationId xmlns:p14="http://schemas.microsoft.com/office/powerpoint/2010/main" val="426133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Used Oil Transporter</a:t>
            </a:r>
            <a:br>
              <a:rPr lang="en-US" dirty="0"/>
            </a:br>
            <a:r>
              <a:rPr lang="en-US" dirty="0"/>
              <a:t>Residues</a:t>
            </a:r>
          </a:p>
        </p:txBody>
      </p:sp>
      <p:sp>
        <p:nvSpPr>
          <p:cNvPr id="3" name="Content Placeholder 2"/>
          <p:cNvSpPr>
            <a:spLocks noGrp="1"/>
          </p:cNvSpPr>
          <p:nvPr>
            <p:ph idx="1"/>
          </p:nvPr>
        </p:nvSpPr>
        <p:spPr>
          <a:xfrm>
            <a:off x="304800" y="1143000"/>
            <a:ext cx="8134350" cy="4805363"/>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Transporters who generate residue from the storage or transport of used oil must manage the residues as specified in 40 CFR 279.10(e)(1-2) [40 CFR 279.47]:</a:t>
            </a:r>
          </a:p>
          <a:p>
            <a:pPr marL="0" indent="0">
              <a:buNone/>
            </a:pPr>
            <a:endParaRPr lang="en-US" dirty="0">
              <a:latin typeface="Arial" panose="020B0604020202020204" pitchFamily="34" charset="0"/>
              <a:cs typeface="Arial" panose="020B0604020202020204" pitchFamily="34" charset="0"/>
            </a:endParaRPr>
          </a:p>
          <a:p>
            <a:pPr marL="1255713" lvl="1" indent="-798513">
              <a:buNone/>
            </a:pPr>
            <a:r>
              <a:rPr lang="en-US" dirty="0">
                <a:latin typeface="Arial" panose="020B0604020202020204" pitchFamily="34" charset="0"/>
                <a:cs typeface="Arial" panose="020B0604020202020204" pitchFamily="34" charset="0"/>
              </a:rPr>
              <a:t>(e)(1)  Materials derived from used oil that are reclaimed and used beneficially and not burned for energy recovery or used in a manner constituting disposal are:</a:t>
            </a:r>
          </a:p>
          <a:p>
            <a:pPr marL="1428750" lvl="2" indent="-514350">
              <a:buAutoNum type="romanLcParenBoth"/>
            </a:pP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used oil subject to 40 CFR 279</a:t>
            </a:r>
          </a:p>
          <a:p>
            <a:pPr marL="1428750" lvl="2" indent="-514350">
              <a:buAutoNum type="romanLcParenBoth"/>
            </a:pP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solid wastes, and as a result could not be hazardous waste </a:t>
            </a:r>
          </a:p>
          <a:p>
            <a:pPr marL="457200" lvl="1" indent="0">
              <a:buNone/>
            </a:pPr>
            <a:endParaRPr lang="en-US" dirty="0">
              <a:latin typeface="Arial" panose="020B0604020202020204" pitchFamily="34" charset="0"/>
              <a:cs typeface="Arial" panose="020B0604020202020204" pitchFamily="34" charset="0"/>
            </a:endParaRPr>
          </a:p>
          <a:p>
            <a:pPr marL="914400" lvl="1" indent="-457200">
              <a:buNone/>
            </a:pPr>
            <a:r>
              <a:rPr lang="en-US" dirty="0">
                <a:latin typeface="Arial" panose="020B0604020202020204" pitchFamily="34" charset="0"/>
                <a:cs typeface="Arial" panose="020B0604020202020204" pitchFamily="34" charset="0"/>
              </a:rPr>
              <a:t>(2)  Materials produced from used oil that are burned for energy recovery </a:t>
            </a:r>
            <a:r>
              <a:rPr lang="en-US" b="1" dirty="0">
                <a:latin typeface="Arial" panose="020B0604020202020204" pitchFamily="34" charset="0"/>
                <a:cs typeface="Arial" panose="020B0604020202020204" pitchFamily="34" charset="0"/>
              </a:rPr>
              <a:t>are</a:t>
            </a:r>
            <a:r>
              <a:rPr lang="en-US" dirty="0">
                <a:latin typeface="Arial" panose="020B0604020202020204" pitchFamily="34" charset="0"/>
                <a:cs typeface="Arial" panose="020B0604020202020204" pitchFamily="34" charset="0"/>
              </a:rPr>
              <a:t> regulated under 40 CFR 279</a:t>
            </a:r>
          </a:p>
          <a:p>
            <a:pPr marL="457200" lvl="1" indent="0">
              <a:buNone/>
            </a:pPr>
            <a:endParaRPr lang="en-US" dirty="0"/>
          </a:p>
        </p:txBody>
      </p:sp>
    </p:spTree>
    <p:extLst>
      <p:ext uri="{BB962C8B-B14F-4D97-AF65-F5344CB8AC3E}">
        <p14:creationId xmlns:p14="http://schemas.microsoft.com/office/powerpoint/2010/main" val="414979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Florida Used Oil Transporter Residues</a:t>
            </a:r>
          </a:p>
        </p:txBody>
      </p:sp>
      <p:sp>
        <p:nvSpPr>
          <p:cNvPr id="3" name="Content Placeholder 2"/>
          <p:cNvSpPr>
            <a:spLocks noGrp="1"/>
          </p:cNvSpPr>
          <p:nvPr>
            <p:ph idx="1"/>
          </p:nvPr>
        </p:nvSpPr>
        <p:spPr>
          <a:xfrm>
            <a:off x="304800" y="1143000"/>
            <a:ext cx="8599714" cy="4805363"/>
          </a:xfrm>
        </p:spPr>
        <p:txBody>
          <a:bodyPr>
            <a:normAutofit/>
          </a:bodyPr>
          <a:lstStyle/>
          <a:p>
            <a:pPr marL="0" indent="0">
              <a:buNone/>
            </a:pPr>
            <a:r>
              <a:rPr lang="en-US" dirty="0">
                <a:latin typeface="Arial" panose="020B0604020202020204" pitchFamily="34" charset="0"/>
                <a:cs typeface="Arial" panose="020B0604020202020204" pitchFamily="34" charset="0"/>
              </a:rPr>
              <a:t>Transporters who generate residue from the storage or transport of used oil must manage the residues as specified in 40 CFR 279.10(e)(3-4) [40 CFR 279.47]:</a:t>
            </a:r>
          </a:p>
          <a:p>
            <a:pPr marL="1200150" lvl="1" indent="-742950">
              <a:buNone/>
            </a:pPr>
            <a:r>
              <a:rPr lang="en-US" dirty="0">
                <a:latin typeface="Arial" panose="020B0604020202020204" pitchFamily="34" charset="0"/>
                <a:cs typeface="Arial" panose="020B0604020202020204" pitchFamily="34" charset="0"/>
              </a:rPr>
              <a:t>(e)(3)Except for #4 below, materials derived from used oil that are disposed of or used in a manner constituting disposal are:</a:t>
            </a:r>
          </a:p>
          <a:p>
            <a:pPr marL="1428750" lvl="2" indent="-514350">
              <a:buAutoNum type="romanLcParenBoth"/>
            </a:pPr>
            <a:r>
              <a:rPr lang="en-US" b="1" dirty="0">
                <a:latin typeface="Arial" panose="020B0604020202020204" pitchFamily="34" charset="0"/>
                <a:cs typeface="Arial" panose="020B0604020202020204" pitchFamily="34" charset="0"/>
              </a:rPr>
              <a:t>Not used oil </a:t>
            </a:r>
            <a:r>
              <a:rPr lang="en-US" dirty="0">
                <a:latin typeface="Arial" panose="020B0604020202020204" pitchFamily="34" charset="0"/>
                <a:cs typeface="Arial" panose="020B0604020202020204" pitchFamily="34" charset="0"/>
              </a:rPr>
              <a:t>subject to 40 CFR 279</a:t>
            </a:r>
          </a:p>
          <a:p>
            <a:pPr marL="1428750" lvl="2" indent="-514350">
              <a:buAutoNum type="romanLcParenBoth"/>
            </a:pPr>
            <a:r>
              <a:rPr lang="en-US" b="1" dirty="0">
                <a:latin typeface="Arial" panose="020B0604020202020204" pitchFamily="34" charset="0"/>
                <a:cs typeface="Arial" panose="020B0604020202020204" pitchFamily="34" charset="0"/>
              </a:rPr>
              <a:t>Are solid wastes </a:t>
            </a:r>
            <a:r>
              <a:rPr lang="en-US" dirty="0">
                <a:latin typeface="Arial" panose="020B0604020202020204" pitchFamily="34" charset="0"/>
                <a:cs typeface="Arial" panose="020B0604020202020204" pitchFamily="34" charset="0"/>
              </a:rPr>
              <a:t>and may be hazardous waste.  A hazardous waste determination must be performed pursuant </a:t>
            </a:r>
            <a:r>
              <a:rPr lang="en-US" b="1" dirty="0">
                <a:latin typeface="Arial" panose="020B0604020202020204" pitchFamily="34" charset="0"/>
                <a:cs typeface="Arial" panose="020B0604020202020204" pitchFamily="34" charset="0"/>
              </a:rPr>
              <a:t>to 40 CFR 262.11.</a:t>
            </a:r>
          </a:p>
          <a:p>
            <a:pPr marL="1428750" lvl="2" indent="-514350">
              <a:buAutoNum type="romanLcParenBoth"/>
            </a:pPr>
            <a:endParaRPr lang="en-US" dirty="0">
              <a:latin typeface="Arial" panose="020B0604020202020204" pitchFamily="34" charset="0"/>
              <a:cs typeface="Arial" panose="020B0604020202020204" pitchFamily="34" charset="0"/>
            </a:endParaRPr>
          </a:p>
          <a:p>
            <a:pPr marL="457200" lvl="1" indent="0">
              <a:buNone/>
            </a:pPr>
            <a:endParaRPr lang="en-US" dirty="0"/>
          </a:p>
        </p:txBody>
      </p:sp>
      <p:pic>
        <p:nvPicPr>
          <p:cNvPr id="5" name="Picture 4" descr="A pile of solid waste contained in a dumpster. ">
            <a:extLst>
              <a:ext uri="{FF2B5EF4-FFF2-40B4-BE49-F238E27FC236}">
                <a16:creationId xmlns:a16="http://schemas.microsoft.com/office/drawing/2014/main" id="{0E17D4E3-3848-42DD-B551-10105D715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419600"/>
            <a:ext cx="2906486" cy="2179865"/>
          </a:xfrm>
          <a:prstGeom prst="rect">
            <a:avLst/>
          </a:prstGeom>
        </p:spPr>
      </p:pic>
    </p:spTree>
    <p:extLst>
      <p:ext uri="{BB962C8B-B14F-4D97-AF65-F5344CB8AC3E}">
        <p14:creationId xmlns:p14="http://schemas.microsoft.com/office/powerpoint/2010/main" val="270295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Florida Used Oil Transporter Residues</a:t>
            </a:r>
          </a:p>
        </p:txBody>
      </p:sp>
      <p:sp>
        <p:nvSpPr>
          <p:cNvPr id="3" name="Content Placeholder 2"/>
          <p:cNvSpPr>
            <a:spLocks noGrp="1"/>
          </p:cNvSpPr>
          <p:nvPr>
            <p:ph idx="1"/>
          </p:nvPr>
        </p:nvSpPr>
        <p:spPr>
          <a:xfrm>
            <a:off x="304800" y="1143000"/>
            <a:ext cx="8134350" cy="4805363"/>
          </a:xfrm>
        </p:spPr>
        <p:txBody>
          <a:bodyPr>
            <a:normAutofit/>
          </a:bodyPr>
          <a:lstStyle/>
          <a:p>
            <a:pPr marL="0" indent="0">
              <a:buNone/>
            </a:pPr>
            <a:r>
              <a:rPr lang="en-US" dirty="0">
                <a:latin typeface="Arial" panose="020B0604020202020204" pitchFamily="34" charset="0"/>
                <a:cs typeface="Arial" panose="020B0604020202020204" pitchFamily="34" charset="0"/>
              </a:rPr>
              <a:t>Transporters who generate residue from the storage or transport of used oil must manage the residues as specified in 40 CFR 279.10(e)(3-4) [40 CFR 279.47]:</a:t>
            </a:r>
          </a:p>
          <a:p>
            <a:pPr marL="914400" lvl="2" indent="0">
              <a:buNone/>
            </a:pPr>
            <a:endParaRPr lang="en-US" dirty="0">
              <a:latin typeface="Arial" panose="020B0604020202020204" pitchFamily="34" charset="0"/>
              <a:cs typeface="Arial" panose="020B0604020202020204" pitchFamily="34" charset="0"/>
            </a:endParaRPr>
          </a:p>
          <a:p>
            <a:pPr marL="914400" lvl="1" indent="-457200">
              <a:buNone/>
            </a:pPr>
            <a:r>
              <a:rPr lang="en-US" dirty="0">
                <a:latin typeface="Arial" panose="020B0604020202020204" pitchFamily="34" charset="0"/>
                <a:cs typeface="Arial" panose="020B0604020202020204" pitchFamily="34" charset="0"/>
              </a:rPr>
              <a:t>(e)(4)  Used oil re-refining distillation bottoms that are used as feedstock to manufacture asphalt products </a:t>
            </a:r>
            <a:r>
              <a:rPr lang="en-US" b="1" dirty="0">
                <a:latin typeface="Arial" panose="020B0604020202020204" pitchFamily="34" charset="0"/>
                <a:cs typeface="Arial" panose="020B0604020202020204" pitchFamily="34" charset="0"/>
              </a:rPr>
              <a:t>are not </a:t>
            </a:r>
            <a:r>
              <a:rPr lang="en-US" dirty="0">
                <a:latin typeface="Arial" panose="020B0604020202020204" pitchFamily="34" charset="0"/>
                <a:cs typeface="Arial" panose="020B0604020202020204" pitchFamily="34" charset="0"/>
              </a:rPr>
              <a:t>subject to 40 CFR 279</a:t>
            </a:r>
          </a:p>
          <a:p>
            <a:pPr marL="457200" lvl="1" indent="0">
              <a:buNone/>
            </a:pPr>
            <a:endParaRPr lang="en-US" dirty="0"/>
          </a:p>
        </p:txBody>
      </p:sp>
    </p:spTree>
    <p:extLst>
      <p:ext uri="{BB962C8B-B14F-4D97-AF65-F5344CB8AC3E}">
        <p14:creationId xmlns:p14="http://schemas.microsoft.com/office/powerpoint/2010/main" val="572638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962" y="23949"/>
            <a:ext cx="7848600" cy="990600"/>
          </a:xfrm>
        </p:spPr>
        <p:txBody>
          <a:bodyPr>
            <a:normAutofit fontScale="90000"/>
          </a:bodyPr>
          <a:lstStyle/>
          <a:p>
            <a:r>
              <a:rPr lang="en-US" dirty="0"/>
              <a:t>Used Oil Transporter </a:t>
            </a:r>
            <a:br>
              <a:rPr lang="en-US" dirty="0"/>
            </a:br>
            <a:r>
              <a:rPr lang="en-US" dirty="0"/>
              <a:t>Deliveries</a:t>
            </a:r>
          </a:p>
        </p:txBody>
      </p:sp>
      <p:sp>
        <p:nvSpPr>
          <p:cNvPr id="3" name="Content Placeholder 2"/>
          <p:cNvSpPr>
            <a:spLocks noGrp="1"/>
          </p:cNvSpPr>
          <p:nvPr>
            <p:ph idx="1"/>
          </p:nvPr>
        </p:nvSpPr>
        <p:spPr>
          <a:xfrm>
            <a:off x="0" y="1524000"/>
            <a:ext cx="8966562" cy="4572000"/>
          </a:xfrm>
        </p:spPr>
        <p:txBody>
          <a:bodyPr>
            <a:normAutofit/>
          </a:bodyPr>
          <a:lstStyle/>
          <a:p>
            <a:pPr marL="0" indent="0">
              <a:buNone/>
            </a:pPr>
            <a:r>
              <a:rPr lang="en-US" dirty="0">
                <a:latin typeface="Arial" panose="020B0604020202020204" pitchFamily="34" charset="0"/>
                <a:cs typeface="Arial" panose="020B0604020202020204" pitchFamily="34" charset="0"/>
              </a:rPr>
              <a:t>A Used Oil (UO) Transporter must deliver all used oil to [</a:t>
            </a:r>
            <a:r>
              <a:rPr lang="en-US" dirty="0"/>
              <a:t>40 CFR 279.43(a)(1-4)]</a:t>
            </a:r>
            <a:r>
              <a:rPr lang="en-US" dirty="0">
                <a:latin typeface="Arial" panose="020B0604020202020204" pitchFamily="34" charset="0"/>
                <a:cs typeface="Arial" panose="020B0604020202020204" pitchFamily="34" charset="0"/>
              </a:rPr>
              <a:t>:</a:t>
            </a:r>
          </a:p>
          <a:p>
            <a:pPr lvl="1"/>
            <a:endParaRPr lang="en-US" dirty="0">
              <a:latin typeface="Arial" panose="020B0604020202020204" pitchFamily="34" charset="0"/>
              <a:cs typeface="Arial" panose="020B0604020202020204" pitchFamily="34" charset="0"/>
            </a:endParaRPr>
          </a:p>
          <a:p>
            <a:pPr marL="969963" lvl="1" indent="-512763">
              <a:buFont typeface="+mj-lt"/>
              <a:buAutoNum type="arabicParenR"/>
            </a:pPr>
            <a:r>
              <a:rPr lang="en-US" dirty="0">
                <a:latin typeface="Arial" panose="020B0604020202020204" pitchFamily="34" charset="0"/>
                <a:cs typeface="Arial" panose="020B0604020202020204" pitchFamily="34" charset="0"/>
              </a:rPr>
              <a:t>Another UO Transporter, provided that the Transporter has obtained an EPA ID#</a:t>
            </a:r>
          </a:p>
          <a:p>
            <a:pPr marL="969963" lvl="1" indent="-512763">
              <a:buFont typeface="+mj-lt"/>
              <a:buAutoNum type="arabicParenR"/>
            </a:pPr>
            <a:r>
              <a:rPr lang="en-US" dirty="0">
                <a:latin typeface="Arial" panose="020B0604020202020204" pitchFamily="34" charset="0"/>
                <a:cs typeface="Arial" panose="020B0604020202020204" pitchFamily="34" charset="0"/>
              </a:rPr>
              <a:t>A UO Processing/re-fining facility who has obtained an EPA ID#</a:t>
            </a:r>
          </a:p>
          <a:p>
            <a:pPr marL="969963" lvl="1" indent="-512763">
              <a:buFont typeface="+mj-lt"/>
              <a:buAutoNum type="arabicParenR"/>
            </a:pPr>
            <a:r>
              <a:rPr lang="en-US" dirty="0">
                <a:latin typeface="Arial" panose="020B0604020202020204" pitchFamily="34" charset="0"/>
                <a:cs typeface="Arial" panose="020B0604020202020204" pitchFamily="34" charset="0"/>
              </a:rPr>
              <a:t>An off-spec UO burner facility who has obtained an EPA ID#</a:t>
            </a:r>
          </a:p>
          <a:p>
            <a:pPr marL="969963" lvl="1" indent="-512763">
              <a:buFont typeface="+mj-lt"/>
              <a:buAutoNum type="arabicParenR"/>
            </a:pPr>
            <a:r>
              <a:rPr lang="en-US" dirty="0">
                <a:latin typeface="Arial" panose="020B0604020202020204" pitchFamily="34" charset="0"/>
                <a:cs typeface="Arial" panose="020B0604020202020204" pitchFamily="34" charset="0"/>
              </a:rPr>
              <a:t>An on-spec used oil burner facility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Used Oil Transporter </a:t>
            </a:r>
            <a:br>
              <a:rPr lang="en-US" dirty="0"/>
            </a:br>
            <a:r>
              <a:rPr lang="en-US" dirty="0"/>
              <a:t>Deliveries</a:t>
            </a:r>
          </a:p>
        </p:txBody>
      </p:sp>
      <p:sp>
        <p:nvSpPr>
          <p:cNvPr id="3" name="Content Placeholder 2"/>
          <p:cNvSpPr>
            <a:spLocks noGrp="1"/>
          </p:cNvSpPr>
          <p:nvPr>
            <p:ph idx="1"/>
          </p:nvPr>
        </p:nvSpPr>
        <p:spPr>
          <a:xfrm>
            <a:off x="304800" y="1143000"/>
            <a:ext cx="8134350" cy="4805363"/>
          </a:xfrm>
        </p:spPr>
        <p:txBody>
          <a:bodyPr/>
          <a:lstStyle/>
          <a:p>
            <a:pPr marL="0" indent="0">
              <a:buNone/>
            </a:pPr>
            <a:r>
              <a:rPr lang="en-US" dirty="0">
                <a:latin typeface="Arial" panose="020B0604020202020204" pitchFamily="34" charset="0"/>
                <a:cs typeface="Arial" panose="020B0604020202020204" pitchFamily="34" charset="0"/>
              </a:rPr>
              <a:t>Do used oil delivery records include the following [</a:t>
            </a:r>
            <a:r>
              <a:rPr lang="en-US" dirty="0"/>
              <a:t>40 CFR 279.46(b)(1-4)]</a:t>
            </a:r>
            <a:r>
              <a:rPr lang="en-US" dirty="0">
                <a:latin typeface="Arial" panose="020B0604020202020204" pitchFamily="34" charset="0"/>
                <a:cs typeface="Arial" panose="020B0604020202020204" pitchFamily="34" charset="0"/>
              </a:rPr>
              <a:t>:</a:t>
            </a:r>
          </a:p>
          <a:p>
            <a:pPr marL="914400" lvl="1" indent="-457200">
              <a:buNone/>
            </a:pPr>
            <a:r>
              <a:rPr lang="en-US" dirty="0">
                <a:latin typeface="Arial" panose="020B0604020202020204" pitchFamily="34" charset="0"/>
                <a:cs typeface="Arial" panose="020B0604020202020204" pitchFamily="34" charset="0"/>
              </a:rPr>
              <a:t>(1) Name and address of receiving facility/Transporter?</a:t>
            </a:r>
          </a:p>
          <a:p>
            <a:pPr marL="457200" lvl="1" indent="0">
              <a:buNone/>
            </a:pPr>
            <a:r>
              <a:rPr lang="en-US"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EPA ID# </a:t>
            </a:r>
            <a:r>
              <a:rPr lang="en-US" dirty="0">
                <a:latin typeface="Arial" panose="020B0604020202020204" pitchFamily="34" charset="0"/>
                <a:cs typeface="Arial" panose="020B0604020202020204" pitchFamily="34" charset="0"/>
              </a:rPr>
              <a:t>of receiving facility/Transporter?</a:t>
            </a:r>
          </a:p>
          <a:p>
            <a:pPr marL="457200" lvl="1" indent="0">
              <a:buNone/>
            </a:pPr>
            <a:r>
              <a:rPr lang="en-US" dirty="0">
                <a:latin typeface="Arial" panose="020B0604020202020204" pitchFamily="34" charset="0"/>
                <a:cs typeface="Arial" panose="020B0604020202020204" pitchFamily="34" charset="0"/>
              </a:rPr>
              <a:t>(3)  Quantity of used oil delivered?</a:t>
            </a:r>
          </a:p>
          <a:p>
            <a:pPr marL="457200" lvl="1" indent="0">
              <a:buNone/>
            </a:pPr>
            <a:r>
              <a:rPr lang="en-US" dirty="0">
                <a:latin typeface="Arial" panose="020B0604020202020204" pitchFamily="34" charset="0"/>
                <a:cs typeface="Arial" panose="020B0604020202020204" pitchFamily="34" charset="0"/>
              </a:rPr>
              <a:t>(4)  Date of delivery?</a:t>
            </a:r>
          </a:p>
          <a:p>
            <a:pPr marL="457200" lvl="1" indent="0">
              <a:buNone/>
            </a:pPr>
            <a:endParaRPr lang="en-US" dirty="0"/>
          </a:p>
          <a:p>
            <a:pPr lvl="1"/>
            <a:endParaRPr lang="en-US" dirty="0"/>
          </a:p>
        </p:txBody>
      </p:sp>
      <p:pic>
        <p:nvPicPr>
          <p:cNvPr id="6" name="Picture 5" descr="A row of tanks. "/>
          <p:cNvPicPr>
            <a:picLocks noChangeAspect="1"/>
          </p:cNvPicPr>
          <p:nvPr/>
        </p:nvPicPr>
        <p:blipFill rotWithShape="1">
          <a:blip r:embed="rId2" cstate="print">
            <a:extLst>
              <a:ext uri="{28A0092B-C50C-407E-A947-70E740481C1C}">
                <a14:useLocalDpi xmlns:a14="http://schemas.microsoft.com/office/drawing/2010/main" val="0"/>
              </a:ext>
            </a:extLst>
          </a:blip>
          <a:srcRect t="2761" b="22354"/>
          <a:stretch/>
        </p:blipFill>
        <p:spPr>
          <a:xfrm>
            <a:off x="2098416" y="3962400"/>
            <a:ext cx="4547118" cy="2553860"/>
          </a:xfrm>
          <a:prstGeom prst="rect">
            <a:avLst/>
          </a:prstGeom>
          <a:solidFill>
            <a:schemeClr val="accent1"/>
          </a:solidFill>
          <a:ln w="12700">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Used Oil Transporter </a:t>
            </a:r>
            <a:br>
              <a:rPr lang="en-US" dirty="0"/>
            </a:br>
            <a:r>
              <a:rPr lang="en-US" dirty="0"/>
              <a:t>Deliveries</a:t>
            </a:r>
          </a:p>
        </p:txBody>
      </p:sp>
      <p:sp>
        <p:nvSpPr>
          <p:cNvPr id="3" name="Content Placeholder 2"/>
          <p:cNvSpPr>
            <a:spLocks noGrp="1"/>
          </p:cNvSpPr>
          <p:nvPr>
            <p:ph idx="1"/>
          </p:nvPr>
        </p:nvSpPr>
        <p:spPr>
          <a:xfrm>
            <a:off x="304800" y="1143000"/>
            <a:ext cx="8134350" cy="4805363"/>
          </a:xfrm>
        </p:spPr>
        <p:txBody>
          <a:bodyPr>
            <a:normAutofit/>
          </a:bodyPr>
          <a:lstStyle/>
          <a:p>
            <a:pPr marL="0" indent="0">
              <a:buNone/>
            </a:pPr>
            <a:r>
              <a:rPr lang="en-US" dirty="0">
                <a:latin typeface="Arial" panose="020B0604020202020204" pitchFamily="34" charset="0"/>
                <a:cs typeface="Arial" panose="020B0604020202020204" pitchFamily="34" charset="0"/>
              </a:rPr>
              <a:t>Records (cont.) [</a:t>
            </a:r>
            <a:r>
              <a:rPr lang="en-US" dirty="0"/>
              <a:t>40 CFR 279.46(b)(5)]</a:t>
            </a:r>
            <a:r>
              <a:rPr lang="en-US" dirty="0">
                <a:latin typeface="Arial" panose="020B0604020202020204" pitchFamily="34" charset="0"/>
                <a:cs typeface="Arial" panose="020B0604020202020204" pitchFamily="34" charset="0"/>
              </a:rPr>
              <a:t>:</a:t>
            </a:r>
          </a:p>
          <a:p>
            <a:pPr marL="914400" lvl="1" indent="-457200">
              <a:buNone/>
            </a:pPr>
            <a:r>
              <a:rPr lang="en-US" dirty="0">
                <a:latin typeface="Arial" panose="020B0604020202020204" pitchFamily="34" charset="0"/>
                <a:cs typeface="Arial" panose="020B0604020202020204" pitchFamily="34" charset="0"/>
              </a:rPr>
              <a:t>(5) Except for intermediate rail Transporters:</a:t>
            </a:r>
          </a:p>
          <a:p>
            <a:pPr lvl="2"/>
            <a:r>
              <a:rPr lang="en-US" dirty="0">
                <a:latin typeface="Arial" panose="020B0604020202020204" pitchFamily="34" charset="0"/>
                <a:cs typeface="Arial" panose="020B0604020202020204" pitchFamily="34" charset="0"/>
              </a:rPr>
              <a:t>Signature of a representative of the receiving facility or Transporter</a:t>
            </a:r>
          </a:p>
          <a:p>
            <a:pPr lvl="2"/>
            <a:r>
              <a:rPr lang="en-US" dirty="0">
                <a:latin typeface="Arial" panose="020B0604020202020204" pitchFamily="34" charset="0"/>
                <a:cs typeface="Arial" panose="020B0604020202020204" pitchFamily="34" charset="0"/>
              </a:rPr>
              <a:t>Signature dated upon receipt</a:t>
            </a:r>
            <a:endParaRPr lang="en-US" dirty="0"/>
          </a:p>
          <a:p>
            <a:pPr marL="0" indent="0">
              <a:buNone/>
            </a:pPr>
            <a:r>
              <a:rPr lang="en-US" dirty="0">
                <a:latin typeface="Arial" panose="020B0604020202020204" pitchFamily="34" charset="0"/>
                <a:cs typeface="Arial" panose="020B0604020202020204" pitchFamily="34" charset="0"/>
              </a:rPr>
              <a:t>Records for exports of used oil to any foreign country need to contain [</a:t>
            </a:r>
            <a:r>
              <a:rPr lang="en-US" dirty="0"/>
              <a:t>40 CFR 279.46(c)]</a:t>
            </a:r>
            <a:r>
              <a:rPr lang="en-US" dirty="0">
                <a:latin typeface="Arial" panose="020B0604020202020204" pitchFamily="34" charset="0"/>
                <a:cs typeface="Arial" panose="020B0604020202020204" pitchFamily="34" charset="0"/>
              </a:rPr>
              <a:t>:</a:t>
            </a:r>
          </a:p>
          <a:p>
            <a:pPr lvl="2"/>
            <a:r>
              <a:rPr lang="en-US" dirty="0">
                <a:latin typeface="Arial" panose="020B0604020202020204" pitchFamily="34" charset="0"/>
                <a:cs typeface="Arial" panose="020B0604020202020204" pitchFamily="34" charset="0"/>
              </a:rPr>
              <a:t>Name and address of receiving facility/Transporter?</a:t>
            </a:r>
          </a:p>
          <a:p>
            <a:pPr lvl="2"/>
            <a:r>
              <a:rPr lang="en-US" b="1" dirty="0">
                <a:latin typeface="Arial" panose="020B0604020202020204" pitchFamily="34" charset="0"/>
                <a:cs typeface="Arial" panose="020B0604020202020204" pitchFamily="34" charset="0"/>
              </a:rPr>
              <a:t>EPA ID# </a:t>
            </a:r>
            <a:r>
              <a:rPr lang="en-US" dirty="0">
                <a:latin typeface="Arial" panose="020B0604020202020204" pitchFamily="34" charset="0"/>
                <a:cs typeface="Arial" panose="020B0604020202020204" pitchFamily="34" charset="0"/>
              </a:rPr>
              <a:t>of receiving facility/Transporter?</a:t>
            </a:r>
          </a:p>
          <a:p>
            <a:pPr lvl="2"/>
            <a:r>
              <a:rPr lang="en-US" dirty="0">
                <a:latin typeface="Arial" panose="020B0604020202020204" pitchFamily="34" charset="0"/>
                <a:cs typeface="Arial" panose="020B0604020202020204" pitchFamily="34" charset="0"/>
              </a:rPr>
              <a:t>Quantity of used oil delivered?</a:t>
            </a:r>
          </a:p>
          <a:p>
            <a:pPr lvl="2"/>
            <a:r>
              <a:rPr lang="en-US" dirty="0">
                <a:latin typeface="Arial" panose="020B0604020202020204" pitchFamily="34" charset="0"/>
                <a:cs typeface="Arial" panose="020B0604020202020204" pitchFamily="34" charset="0"/>
              </a:rPr>
              <a:t>Date of delivery?</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567009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Used Oil Transporter </a:t>
            </a:r>
            <a:br>
              <a:rPr lang="en-US" dirty="0"/>
            </a:br>
            <a:r>
              <a:rPr lang="en-US" dirty="0"/>
              <a:t>Deliveries</a:t>
            </a:r>
          </a:p>
        </p:txBody>
      </p:sp>
      <p:sp>
        <p:nvSpPr>
          <p:cNvPr id="3" name="Content Placeholder 2"/>
          <p:cNvSpPr>
            <a:spLocks noGrp="1"/>
          </p:cNvSpPr>
          <p:nvPr>
            <p:ph idx="1"/>
          </p:nvPr>
        </p:nvSpPr>
        <p:spPr>
          <a:xfrm>
            <a:off x="304800" y="1143000"/>
            <a:ext cx="8134350" cy="4805363"/>
          </a:xfrm>
        </p:spPr>
        <p:txBody>
          <a:bodyPr>
            <a:normAutofit/>
          </a:bodyPr>
          <a:lstStyle/>
          <a:p>
            <a:pPr marL="0" indent="0">
              <a:buNone/>
            </a:pPr>
            <a:r>
              <a:rPr lang="en-US" dirty="0">
                <a:latin typeface="Arial" panose="020B0604020202020204" pitchFamily="34" charset="0"/>
                <a:cs typeface="Arial" panose="020B0604020202020204" pitchFamily="34" charset="0"/>
              </a:rPr>
              <a:t>Records for used oil acceptance, delivery and exports must be maintained for at least three years [40 CFR 279.46(d)]</a:t>
            </a:r>
          </a:p>
          <a:p>
            <a:pPr marL="0" indent="0">
              <a:buNone/>
            </a:pPr>
            <a:endParaRPr lang="en-US" dirty="0"/>
          </a:p>
        </p:txBody>
      </p:sp>
    </p:spTree>
    <p:extLst>
      <p:ext uri="{BB962C8B-B14F-4D97-AF65-F5344CB8AC3E}">
        <p14:creationId xmlns:p14="http://schemas.microsoft.com/office/powerpoint/2010/main" val="401660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304800" y="1143000"/>
            <a:ext cx="8134350" cy="4805363"/>
          </a:xfrm>
        </p:spPr>
        <p:txBody>
          <a:bodyPr>
            <a:normAutofit/>
          </a:bodyPr>
          <a:lstStyle/>
          <a:p>
            <a:pPr marL="0" indent="0">
              <a:buNone/>
            </a:pPr>
            <a:r>
              <a:rPr lang="en-US" dirty="0"/>
              <a:t>DEP Form 62-710.901(2) or a substantially equivalent form must be used.  (Page 1)</a:t>
            </a:r>
          </a:p>
          <a:p>
            <a:pPr marL="0" indent="0">
              <a:buNone/>
            </a:pPr>
            <a:endParaRPr lang="en-US" dirty="0"/>
          </a:p>
        </p:txBody>
      </p:sp>
      <p:graphicFrame>
        <p:nvGraphicFramePr>
          <p:cNvPr id="4" name="Object 3" descr="Used Oil and Used Oil Filter Record Keeping Form and Instructions">
            <a:extLst>
              <a:ext uri="{FF2B5EF4-FFF2-40B4-BE49-F238E27FC236}">
                <a16:creationId xmlns:a16="http://schemas.microsoft.com/office/drawing/2014/main" id="{005C6C13-8D73-4AD3-99BA-25CAAF5821AC}"/>
              </a:ext>
            </a:extLst>
          </p:cNvPr>
          <p:cNvGraphicFramePr>
            <a:graphicFrameLocks noChangeAspect="1"/>
          </p:cNvGraphicFramePr>
          <p:nvPr>
            <p:extLst>
              <p:ext uri="{D42A27DB-BD31-4B8C-83A1-F6EECF244321}">
                <p14:modId xmlns:p14="http://schemas.microsoft.com/office/powerpoint/2010/main" val="2676931364"/>
              </p:ext>
            </p:extLst>
          </p:nvPr>
        </p:nvGraphicFramePr>
        <p:xfrm>
          <a:off x="1066800" y="1981200"/>
          <a:ext cx="6761480" cy="4610100"/>
        </p:xfrm>
        <a:graphic>
          <a:graphicData uri="http://schemas.openxmlformats.org/presentationml/2006/ole">
            <mc:AlternateContent xmlns:mc="http://schemas.openxmlformats.org/markup-compatibility/2006">
              <mc:Choice xmlns:v="urn:schemas-microsoft-com:vml" Requires="v">
                <p:oleObj spid="_x0000_s1104" name="Acrobat Document" r:id="rId4" imgW="7543542" imgH="5829185" progId="Acrobat.Document.2017">
                  <p:embed/>
                </p:oleObj>
              </mc:Choice>
              <mc:Fallback>
                <p:oleObj name="Acrobat Document" r:id="rId4" imgW="7543542" imgH="5829185" progId="Acrobat.Document.2017">
                  <p:embed/>
                  <p:pic>
                    <p:nvPicPr>
                      <p:cNvPr id="0" name=""/>
                      <p:cNvPicPr/>
                      <p:nvPr/>
                    </p:nvPicPr>
                    <p:blipFill>
                      <a:blip r:embed="rId5"/>
                      <a:stretch>
                        <a:fillRect/>
                      </a:stretch>
                    </p:blipFill>
                    <p:spPr>
                      <a:xfrm>
                        <a:off x="1066800" y="1981200"/>
                        <a:ext cx="6761480" cy="4610100"/>
                      </a:xfrm>
                      <a:prstGeom prst="rect">
                        <a:avLst/>
                      </a:prstGeom>
                    </p:spPr>
                  </p:pic>
                </p:oleObj>
              </mc:Fallback>
            </mc:AlternateContent>
          </a:graphicData>
        </a:graphic>
      </p:graphicFrame>
    </p:spTree>
    <p:extLst>
      <p:ext uri="{BB962C8B-B14F-4D97-AF65-F5344CB8AC3E}">
        <p14:creationId xmlns:p14="http://schemas.microsoft.com/office/powerpoint/2010/main" val="375594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990600"/>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457200" y="1981200"/>
            <a:ext cx="4171950" cy="2057400"/>
          </a:xfrm>
        </p:spPr>
        <p:txBody>
          <a:bodyPr>
            <a:normAutofit/>
          </a:bodyPr>
          <a:lstStyle/>
          <a:p>
            <a:pPr marL="0" indent="0">
              <a:buNone/>
            </a:pPr>
            <a:r>
              <a:rPr lang="en-US" dirty="0"/>
              <a:t>DEP Form 62-710.901(2) or a substantially equivalent form must be used. </a:t>
            </a:r>
          </a:p>
          <a:p>
            <a:pPr marL="0" indent="0">
              <a:buNone/>
            </a:pPr>
            <a:r>
              <a:rPr lang="en-US" dirty="0"/>
              <a:t>(Page 2)  </a:t>
            </a:r>
          </a:p>
          <a:p>
            <a:pPr marL="0" indent="0">
              <a:buNone/>
            </a:pPr>
            <a:endParaRPr lang="en-US" dirty="0"/>
          </a:p>
        </p:txBody>
      </p:sp>
      <p:graphicFrame>
        <p:nvGraphicFramePr>
          <p:cNvPr id="5" name="Object 4" descr="Instructions for Completing the Used Oil and Used Oil Filter Record Keeping Form">
            <a:extLst>
              <a:ext uri="{FF2B5EF4-FFF2-40B4-BE49-F238E27FC236}">
                <a16:creationId xmlns:a16="http://schemas.microsoft.com/office/drawing/2014/main" id="{5A4522B5-4820-47B5-B7AD-CDD66EDF2D39}"/>
              </a:ext>
            </a:extLst>
          </p:cNvPr>
          <p:cNvGraphicFramePr>
            <a:graphicFrameLocks noChangeAspect="1"/>
          </p:cNvGraphicFramePr>
          <p:nvPr>
            <p:extLst>
              <p:ext uri="{D42A27DB-BD31-4B8C-83A1-F6EECF244321}">
                <p14:modId xmlns:p14="http://schemas.microsoft.com/office/powerpoint/2010/main" val="2215803907"/>
              </p:ext>
            </p:extLst>
          </p:nvPr>
        </p:nvGraphicFramePr>
        <p:xfrm>
          <a:off x="4906408" y="1011382"/>
          <a:ext cx="4105291" cy="5313218"/>
        </p:xfrm>
        <a:graphic>
          <a:graphicData uri="http://schemas.openxmlformats.org/presentationml/2006/ole">
            <mc:AlternateContent xmlns:mc="http://schemas.openxmlformats.org/markup-compatibility/2006">
              <mc:Choice xmlns:v="urn:schemas-microsoft-com:vml" Requires="v">
                <p:oleObj spid="_x0000_s2128" name="Acrobat Document" r:id="rId4" imgW="5829085" imgH="7543571" progId="AcroExch.Document.DC">
                  <p:embed/>
                </p:oleObj>
              </mc:Choice>
              <mc:Fallback>
                <p:oleObj name="Acrobat Document" r:id="rId4" imgW="5829085" imgH="7543571" progId="AcroExch.Document.DC">
                  <p:embed/>
                  <p:pic>
                    <p:nvPicPr>
                      <p:cNvPr id="0" name=""/>
                      <p:cNvPicPr/>
                      <p:nvPr/>
                    </p:nvPicPr>
                    <p:blipFill>
                      <a:blip r:embed="rId5"/>
                      <a:stretch>
                        <a:fillRect/>
                      </a:stretch>
                    </p:blipFill>
                    <p:spPr>
                      <a:xfrm>
                        <a:off x="4906408" y="1011382"/>
                        <a:ext cx="4105291" cy="5313218"/>
                      </a:xfrm>
                      <a:prstGeom prst="rect">
                        <a:avLst/>
                      </a:prstGeom>
                    </p:spPr>
                  </p:pic>
                </p:oleObj>
              </mc:Fallback>
            </mc:AlternateContent>
          </a:graphicData>
        </a:graphic>
      </p:graphicFrame>
    </p:spTree>
    <p:extLst>
      <p:ext uri="{BB962C8B-B14F-4D97-AF65-F5344CB8AC3E}">
        <p14:creationId xmlns:p14="http://schemas.microsoft.com/office/powerpoint/2010/main" val="261304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470" y="1"/>
            <a:ext cx="8085364" cy="990600"/>
          </a:xfrm>
        </p:spPr>
        <p:txBody>
          <a:bodyPr>
            <a:normAutofit/>
          </a:bodyPr>
          <a:lstStyle/>
          <a:p>
            <a:r>
              <a:rPr lang="en-US" sz="3400" dirty="0"/>
              <a:t>Who is NOT a Used Oil Transporter?</a:t>
            </a:r>
          </a:p>
        </p:txBody>
      </p:sp>
      <p:sp>
        <p:nvSpPr>
          <p:cNvPr id="3" name="Content Placeholder 2"/>
          <p:cNvSpPr>
            <a:spLocks noGrp="1"/>
          </p:cNvSpPr>
          <p:nvPr>
            <p:ph idx="1"/>
          </p:nvPr>
        </p:nvSpPr>
        <p:spPr>
          <a:xfrm>
            <a:off x="228600" y="1447800"/>
            <a:ext cx="8534400" cy="4851400"/>
          </a:xfrm>
        </p:spPr>
        <p:txBody>
          <a:bodyPr/>
          <a:lstStyle/>
          <a:p>
            <a:pPr marL="0" indent="0">
              <a:buNone/>
            </a:pPr>
            <a:r>
              <a:rPr lang="en-US" dirty="0">
                <a:latin typeface="Arial" panose="020B0604020202020204" pitchFamily="34" charset="0"/>
                <a:cs typeface="Arial" panose="020B0604020202020204" pitchFamily="34" charset="0"/>
              </a:rPr>
              <a:t>Generators of used oil may transport used oil on-site</a:t>
            </a:r>
          </a:p>
          <a:p>
            <a:pPr lvl="2"/>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b="1" dirty="0"/>
          </a:p>
        </p:txBody>
      </p:sp>
      <p:pic>
        <p:nvPicPr>
          <p:cNvPr id="5" name="Picture 4" descr="An heavily modified offroad vehicle at a used oil transporter facility.  ">
            <a:extLst>
              <a:ext uri="{FF2B5EF4-FFF2-40B4-BE49-F238E27FC236}">
                <a16:creationId xmlns:a16="http://schemas.microsoft.com/office/drawing/2014/main" id="{0CF4C50E-D6D4-4F61-8BAD-144924457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2127250"/>
            <a:ext cx="5562600" cy="4171950"/>
          </a:xfrm>
          <a:prstGeom prst="rect">
            <a:avLst/>
          </a:prstGeom>
        </p:spPr>
      </p:pic>
    </p:spTree>
    <p:extLst>
      <p:ext uri="{BB962C8B-B14F-4D97-AF65-F5344CB8AC3E}">
        <p14:creationId xmlns:p14="http://schemas.microsoft.com/office/powerpoint/2010/main" val="3862131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152400" y="1376156"/>
            <a:ext cx="8534400" cy="4643644"/>
          </a:xfrm>
        </p:spPr>
        <p:txBody>
          <a:bodyPr>
            <a:normAutofit/>
          </a:bodyPr>
          <a:lstStyle/>
          <a:p>
            <a:pPr marL="0" indent="0">
              <a:buNone/>
            </a:pPr>
            <a:r>
              <a:rPr lang="en-US" dirty="0">
                <a:latin typeface="Arial" panose="020B0604020202020204" pitchFamily="34" charset="0"/>
                <a:cs typeface="Arial" panose="020B0604020202020204" pitchFamily="34" charset="0"/>
              </a:rPr>
              <a:t>Records shall be retained for a period of </a:t>
            </a:r>
            <a:r>
              <a:rPr lang="en-US" b="1" dirty="0">
                <a:latin typeface="Arial" panose="020B0604020202020204" pitchFamily="34" charset="0"/>
                <a:cs typeface="Arial" panose="020B0604020202020204" pitchFamily="34" charset="0"/>
              </a:rPr>
              <a:t>three years</a:t>
            </a:r>
            <a:r>
              <a:rPr lang="en-US" dirty="0">
                <a:latin typeface="Arial" panose="020B0604020202020204" pitchFamily="34" charset="0"/>
                <a:cs typeface="Arial" panose="020B0604020202020204" pitchFamily="34" charset="0"/>
              </a:rPr>
              <a:t>.  The records shall be kept at the street address of the registered person and be available for DEP inspection during normal business hours, unless another location and inspection schedule is specified in the registration packet [62-710.510(4), FAC]</a:t>
            </a:r>
          </a:p>
          <a:p>
            <a:pPr marL="0" indent="0">
              <a:buNone/>
            </a:pPr>
            <a:endParaRPr lang="en-US" dirty="0">
              <a:latin typeface="Arial" panose="020B0604020202020204" pitchFamily="34" charset="0"/>
              <a:cs typeface="Arial" panose="020B0604020202020204" pitchFamily="34" charset="0"/>
            </a:endParaRPr>
          </a:p>
        </p:txBody>
      </p:sp>
      <p:pic>
        <p:nvPicPr>
          <p:cNvPr id="4" name="Picture 3" descr="Records at a used oil transporter. ">
            <a:extLst>
              <a:ext uri="{FF2B5EF4-FFF2-40B4-BE49-F238E27FC236}">
                <a16:creationId xmlns:a16="http://schemas.microsoft.com/office/drawing/2014/main" id="{684330A5-E004-4FED-8888-D92DA9F58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535010" y="3810000"/>
            <a:ext cx="3769179" cy="2826884"/>
          </a:xfrm>
          <a:prstGeom prst="rect">
            <a:avLst/>
          </a:prstGeom>
        </p:spPr>
      </p:pic>
    </p:spTree>
    <p:extLst>
      <p:ext uri="{BB962C8B-B14F-4D97-AF65-F5344CB8AC3E}">
        <p14:creationId xmlns:p14="http://schemas.microsoft.com/office/powerpoint/2010/main" val="1793570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152400" y="1376156"/>
            <a:ext cx="4724400" cy="4643644"/>
          </a:xfrm>
        </p:spPr>
        <p:txBody>
          <a:bodyPr>
            <a:normAutofit/>
          </a:bodyPr>
          <a:lstStyle/>
          <a:p>
            <a:pPr marL="0" indent="0">
              <a:buNone/>
            </a:pPr>
            <a:r>
              <a:rPr lang="en-US" dirty="0">
                <a:latin typeface="Arial" panose="020B0604020202020204" pitchFamily="34" charset="0"/>
                <a:cs typeface="Arial" panose="020B0604020202020204" pitchFamily="34" charset="0"/>
              </a:rPr>
              <a:t>Annual Report:</a:t>
            </a:r>
          </a:p>
          <a:p>
            <a:pPr marL="0" indent="0">
              <a:buNone/>
            </a:pPr>
            <a:r>
              <a:rPr lang="en-US" dirty="0">
                <a:latin typeface="Arial" panose="020B0604020202020204" pitchFamily="34" charset="0"/>
                <a:cs typeface="Arial" panose="020B0604020202020204" pitchFamily="34" charset="0"/>
              </a:rPr>
              <a:t>No later than March 1 of each year submit an annual report for the preceding calendar year [62-710.510(5), FAC].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Use Form 62-710.901(3)</a:t>
            </a:r>
          </a:p>
          <a:p>
            <a:pPr marL="0" indent="0">
              <a:buNone/>
            </a:pPr>
            <a:r>
              <a:rPr lang="en-US" dirty="0">
                <a:latin typeface="Arial" panose="020B0604020202020204" pitchFamily="34" charset="0"/>
                <a:cs typeface="Arial" panose="020B0604020202020204" pitchFamily="34" charset="0"/>
              </a:rPr>
              <a:t>(Page 1)</a:t>
            </a:r>
          </a:p>
        </p:txBody>
      </p:sp>
      <p:graphicFrame>
        <p:nvGraphicFramePr>
          <p:cNvPr id="4" name="Object 3" descr="Annual Report by Used Oil and Used Oil Filter Handlers">
            <a:extLst>
              <a:ext uri="{FF2B5EF4-FFF2-40B4-BE49-F238E27FC236}">
                <a16:creationId xmlns:a16="http://schemas.microsoft.com/office/drawing/2014/main" id="{621B347A-3EE8-428A-8641-10C2DE35FB65}"/>
              </a:ext>
            </a:extLst>
          </p:cNvPr>
          <p:cNvGraphicFramePr>
            <a:graphicFrameLocks noChangeAspect="1"/>
          </p:cNvGraphicFramePr>
          <p:nvPr>
            <p:extLst>
              <p:ext uri="{D42A27DB-BD31-4B8C-83A1-F6EECF244321}">
                <p14:modId xmlns:p14="http://schemas.microsoft.com/office/powerpoint/2010/main" val="2775912141"/>
              </p:ext>
            </p:extLst>
          </p:nvPr>
        </p:nvGraphicFramePr>
        <p:xfrm>
          <a:off x="4951462" y="1219200"/>
          <a:ext cx="4082098" cy="5283200"/>
        </p:xfrm>
        <a:graphic>
          <a:graphicData uri="http://schemas.openxmlformats.org/presentationml/2006/ole">
            <mc:AlternateContent xmlns:mc="http://schemas.openxmlformats.org/markup-compatibility/2006">
              <mc:Choice xmlns:v="urn:schemas-microsoft-com:vml" Requires="v">
                <p:oleObj spid="_x0000_s3145" name="Acrobat Document" r:id="rId3" imgW="5829085" imgH="7543571" progId="AcroExch.Document.DC">
                  <p:embed/>
                </p:oleObj>
              </mc:Choice>
              <mc:Fallback>
                <p:oleObj name="Acrobat Document" r:id="rId3" imgW="5829085" imgH="7543571" progId="AcroExch.Document.DC">
                  <p:embed/>
                  <p:pic>
                    <p:nvPicPr>
                      <p:cNvPr id="0" name=""/>
                      <p:cNvPicPr/>
                      <p:nvPr/>
                    </p:nvPicPr>
                    <p:blipFill>
                      <a:blip r:embed="rId4"/>
                      <a:stretch>
                        <a:fillRect/>
                      </a:stretch>
                    </p:blipFill>
                    <p:spPr>
                      <a:xfrm>
                        <a:off x="4951462" y="1219200"/>
                        <a:ext cx="4082098" cy="5283200"/>
                      </a:xfrm>
                      <a:prstGeom prst="rect">
                        <a:avLst/>
                      </a:prstGeom>
                    </p:spPr>
                  </p:pic>
                </p:oleObj>
              </mc:Fallback>
            </mc:AlternateContent>
          </a:graphicData>
        </a:graphic>
      </p:graphicFrame>
    </p:spTree>
    <p:extLst>
      <p:ext uri="{BB962C8B-B14F-4D97-AF65-F5344CB8AC3E}">
        <p14:creationId xmlns:p14="http://schemas.microsoft.com/office/powerpoint/2010/main" val="2768770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669" y="2379"/>
            <a:ext cx="7848600" cy="995156"/>
          </a:xfrm>
        </p:spPr>
        <p:txBody>
          <a:bodyPr>
            <a:normAutofit fontScale="90000"/>
          </a:bodyPr>
          <a:lstStyle/>
          <a:p>
            <a:r>
              <a:rPr lang="en-US" dirty="0"/>
              <a:t>Florida Used Oil Transporter Records</a:t>
            </a:r>
          </a:p>
        </p:txBody>
      </p:sp>
      <p:sp>
        <p:nvSpPr>
          <p:cNvPr id="3" name="Content Placeholder 2"/>
          <p:cNvSpPr>
            <a:spLocks noGrp="1"/>
          </p:cNvSpPr>
          <p:nvPr>
            <p:ph idx="1"/>
          </p:nvPr>
        </p:nvSpPr>
        <p:spPr>
          <a:xfrm>
            <a:off x="152400" y="1376156"/>
            <a:ext cx="4724400" cy="4643644"/>
          </a:xfrm>
        </p:spPr>
        <p:txBody>
          <a:bodyPr>
            <a:normAutofit/>
          </a:bodyPr>
          <a:lstStyle/>
          <a:p>
            <a:pPr marL="0" indent="0">
              <a:buNone/>
            </a:pPr>
            <a:r>
              <a:rPr lang="en-US" dirty="0">
                <a:latin typeface="Arial" panose="020B0604020202020204" pitchFamily="34" charset="0"/>
                <a:cs typeface="Arial" panose="020B0604020202020204" pitchFamily="34" charset="0"/>
              </a:rPr>
              <a:t>Annual Report:</a:t>
            </a:r>
          </a:p>
          <a:p>
            <a:pPr marL="0" indent="0">
              <a:buNone/>
            </a:pPr>
            <a:r>
              <a:rPr lang="en-US" dirty="0">
                <a:latin typeface="Arial" panose="020B0604020202020204" pitchFamily="34" charset="0"/>
                <a:cs typeface="Arial" panose="020B0604020202020204" pitchFamily="34" charset="0"/>
              </a:rPr>
              <a:t>No later than March 1 of each year submit an annual report for the preceding calendar year [62-710.510(5), FAC].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Use Form 62-710.901(3)</a:t>
            </a:r>
          </a:p>
          <a:p>
            <a:pPr marL="0" indent="0">
              <a:buNone/>
            </a:pPr>
            <a:r>
              <a:rPr lang="en-US" dirty="0">
                <a:latin typeface="Arial" panose="020B0604020202020204" pitchFamily="34" charset="0"/>
                <a:cs typeface="Arial" panose="020B0604020202020204" pitchFamily="34" charset="0"/>
              </a:rPr>
              <a:t>(Page 2)</a:t>
            </a:r>
          </a:p>
        </p:txBody>
      </p:sp>
      <p:graphicFrame>
        <p:nvGraphicFramePr>
          <p:cNvPr id="5" name="Object 4" descr="Annual Report Form">
            <a:extLst>
              <a:ext uri="{FF2B5EF4-FFF2-40B4-BE49-F238E27FC236}">
                <a16:creationId xmlns:a16="http://schemas.microsoft.com/office/drawing/2014/main" id="{44219395-EE98-4E74-828F-1BBF688E6C64}"/>
              </a:ext>
            </a:extLst>
          </p:cNvPr>
          <p:cNvGraphicFramePr>
            <a:graphicFrameLocks noChangeAspect="1"/>
          </p:cNvGraphicFramePr>
          <p:nvPr>
            <p:extLst>
              <p:ext uri="{D42A27DB-BD31-4B8C-83A1-F6EECF244321}">
                <p14:modId xmlns:p14="http://schemas.microsoft.com/office/powerpoint/2010/main" val="4280119517"/>
              </p:ext>
            </p:extLst>
          </p:nvPr>
        </p:nvGraphicFramePr>
        <p:xfrm>
          <a:off x="5061924" y="1376156"/>
          <a:ext cx="3962400" cy="5128283"/>
        </p:xfrm>
        <a:graphic>
          <a:graphicData uri="http://schemas.openxmlformats.org/presentationml/2006/ole">
            <mc:AlternateContent xmlns:mc="http://schemas.openxmlformats.org/markup-compatibility/2006">
              <mc:Choice xmlns:v="urn:schemas-microsoft-com:vml" Requires="v">
                <p:oleObj spid="_x0000_s4169" name="Acrobat Document" r:id="rId3" imgW="5829085" imgH="7543571" progId="AcroExch.Document.DC">
                  <p:embed/>
                </p:oleObj>
              </mc:Choice>
              <mc:Fallback>
                <p:oleObj name="Acrobat Document" r:id="rId3" imgW="5829085" imgH="7543571" progId="AcroExch.Document.DC">
                  <p:embed/>
                  <p:pic>
                    <p:nvPicPr>
                      <p:cNvPr id="0" name=""/>
                      <p:cNvPicPr/>
                      <p:nvPr/>
                    </p:nvPicPr>
                    <p:blipFill>
                      <a:blip r:embed="rId4"/>
                      <a:stretch>
                        <a:fillRect/>
                      </a:stretch>
                    </p:blipFill>
                    <p:spPr>
                      <a:xfrm>
                        <a:off x="5061924" y="1376156"/>
                        <a:ext cx="3962400" cy="5128283"/>
                      </a:xfrm>
                      <a:prstGeom prst="rect">
                        <a:avLst/>
                      </a:prstGeom>
                    </p:spPr>
                  </p:pic>
                </p:oleObj>
              </mc:Fallback>
            </mc:AlternateContent>
          </a:graphicData>
        </a:graphic>
      </p:graphicFrame>
    </p:spTree>
    <p:extLst>
      <p:ext uri="{BB962C8B-B14F-4D97-AF65-F5344CB8AC3E}">
        <p14:creationId xmlns:p14="http://schemas.microsoft.com/office/powerpoint/2010/main" val="2559139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143000" y="2857501"/>
            <a:ext cx="6858000" cy="2631490"/>
          </a:xfrm>
          <a:prstGeom prst="rect">
            <a:avLst/>
          </a:prstGeom>
          <a:noFill/>
        </p:spPr>
        <p:txBody>
          <a:bodyPr wrap="square" rtlCol="0">
            <a:spAutoFit/>
          </a:bodyPr>
          <a:lstStyle/>
          <a:p>
            <a:pPr algn="ctr"/>
            <a:r>
              <a:rPr lang="en-US" sz="3600" b="1" dirty="0">
                <a:solidFill>
                  <a:prstClr val="black"/>
                </a:solidFill>
                <a:latin typeface="Arial" pitchFamily="34" charset="0"/>
                <a:cs typeface="Arial" pitchFamily="34" charset="0"/>
              </a:rPr>
              <a:t>Used Oil </a:t>
            </a:r>
          </a:p>
          <a:p>
            <a:pPr algn="ctr"/>
            <a:r>
              <a:rPr lang="en-US" sz="3600" b="1" dirty="0">
                <a:solidFill>
                  <a:prstClr val="black"/>
                </a:solidFill>
                <a:latin typeface="Arial" pitchFamily="34" charset="0"/>
                <a:cs typeface="Arial" pitchFamily="34" charset="0"/>
              </a:rPr>
              <a:t>Transfer Facilities</a:t>
            </a:r>
          </a:p>
          <a:p>
            <a:pPr algn="ctr"/>
            <a:endParaRPr lang="en-US" sz="3600" b="1" dirty="0">
              <a:solidFill>
                <a:prstClr val="black"/>
              </a:solidFill>
              <a:latin typeface="Arial" pitchFamily="34" charset="0"/>
              <a:cs typeface="Arial" pitchFamily="34" charset="0"/>
            </a:endParaRPr>
          </a:p>
          <a:p>
            <a:pPr algn="ctr"/>
            <a:endParaRPr lang="en-US" sz="3600" b="1" dirty="0">
              <a:solidFill>
                <a:prstClr val="black"/>
              </a:solidFill>
              <a:latin typeface="Arial" pitchFamily="34" charset="0"/>
              <a:cs typeface="Arial" pitchFamily="34" charset="0"/>
            </a:endParaRPr>
          </a:p>
          <a:p>
            <a:pPr algn="ctr"/>
            <a:r>
              <a:rPr lang="en-US" sz="2100" b="1" dirty="0">
                <a:solidFill>
                  <a:prstClr val="black"/>
                </a:solidFill>
                <a:latin typeface="Arial" pitchFamily="34" charset="0"/>
                <a:cs typeface="Arial" pitchFamily="34" charset="0"/>
              </a:rPr>
              <a:t>40 CFR 279 Subpart E; 62-710, FAC</a:t>
            </a:r>
          </a:p>
        </p:txBody>
      </p:sp>
    </p:spTree>
    <p:extLst>
      <p:ext uri="{BB962C8B-B14F-4D97-AF65-F5344CB8AC3E}">
        <p14:creationId xmlns:p14="http://schemas.microsoft.com/office/powerpoint/2010/main" val="4532995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Used Oil Transfer Facilities</a:t>
            </a:r>
          </a:p>
        </p:txBody>
      </p:sp>
      <p:sp>
        <p:nvSpPr>
          <p:cNvPr id="3" name="Content Placeholder 2"/>
          <p:cNvSpPr>
            <a:spLocks noGrp="1"/>
          </p:cNvSpPr>
          <p:nvPr>
            <p:ph idx="1"/>
          </p:nvPr>
        </p:nvSpPr>
        <p:spPr>
          <a:xfrm>
            <a:off x="304800" y="1325563"/>
            <a:ext cx="8458200" cy="4851400"/>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UO Transfer Facilities are transportation related facilities including loading docks, parking areas, storage  and other areas where shipments of used oil are </a:t>
            </a:r>
            <a:r>
              <a:rPr lang="en-US" b="1" dirty="0">
                <a:latin typeface="Arial" panose="020B0604020202020204" pitchFamily="34" charset="0"/>
                <a:cs typeface="Arial" panose="020B0604020202020204" pitchFamily="34" charset="0"/>
              </a:rPr>
              <a:t>held for more than 24 hours </a:t>
            </a:r>
            <a:r>
              <a:rPr lang="en-US" dirty="0">
                <a:latin typeface="Arial" panose="020B0604020202020204" pitchFamily="34" charset="0"/>
                <a:cs typeface="Arial" panose="020B0604020202020204" pitchFamily="34" charset="0"/>
              </a:rPr>
              <a:t>during the normal course of transportation [40 CFR 279.45(a) and 62-710.201(11), FAC]</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If used oil is held for </a:t>
            </a:r>
            <a:r>
              <a:rPr lang="en-US" b="1" dirty="0">
                <a:latin typeface="Arial" panose="020B0604020202020204" pitchFamily="34" charset="0"/>
                <a:cs typeface="Arial" panose="020B0604020202020204" pitchFamily="34" charset="0"/>
              </a:rPr>
              <a:t>longer than 35 days</a:t>
            </a:r>
            <a:r>
              <a:rPr lang="en-US" dirty="0">
                <a:latin typeface="Arial" panose="020B0604020202020204" pitchFamily="34" charset="0"/>
                <a:cs typeface="Arial" panose="020B0604020202020204" pitchFamily="34" charset="0"/>
              </a:rPr>
              <a:t>, the facility is defined as a Used Oil “Processor” [62-710.201(3), FAC].  The facility is then subject to regulation under 40 CFR 279 Subpart F</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How does the facility keep track of how many days the used oil is stored on site?</a:t>
            </a:r>
          </a:p>
        </p:txBody>
      </p:sp>
    </p:spTree>
    <p:extLst>
      <p:ext uri="{BB962C8B-B14F-4D97-AF65-F5344CB8AC3E}">
        <p14:creationId xmlns:p14="http://schemas.microsoft.com/office/powerpoint/2010/main" val="2030156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68" y="0"/>
            <a:ext cx="7609114" cy="994172"/>
          </a:xfrm>
        </p:spPr>
        <p:txBody>
          <a:bodyPr>
            <a:normAutofit fontScale="90000"/>
          </a:bodyPr>
          <a:lstStyle/>
          <a:p>
            <a:pPr algn="ctr"/>
            <a:r>
              <a:rPr lang="en-US" dirty="0">
                <a:latin typeface="Arial" panose="020B0604020202020204" pitchFamily="34" charset="0"/>
                <a:cs typeface="Arial" panose="020B0604020202020204" pitchFamily="34" charset="0"/>
              </a:rPr>
              <a:t>Used Oil Transfer Facility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Requirements</a:t>
            </a:r>
            <a:endParaRPr lang="en-US" dirty="0"/>
          </a:p>
        </p:txBody>
      </p:sp>
      <p:sp>
        <p:nvSpPr>
          <p:cNvPr id="3" name="Content Placeholder 2"/>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Used Oil Transfer Facilities are required to comply with all of the requirements for </a:t>
            </a:r>
            <a:r>
              <a:rPr lang="en-US" b="1" dirty="0">
                <a:latin typeface="Arial" panose="020B0604020202020204" pitchFamily="34" charset="0"/>
                <a:cs typeface="Arial" panose="020B0604020202020204" pitchFamily="34" charset="0"/>
              </a:rPr>
              <a:t>Used Oil Transporters</a:t>
            </a:r>
            <a:r>
              <a:rPr lang="en-US" dirty="0">
                <a:latin typeface="Arial" panose="020B0604020202020204" pitchFamily="34" charset="0"/>
                <a:cs typeface="Arial" panose="020B0604020202020204" pitchFamily="34" charset="0"/>
              </a:rPr>
              <a:t> mentioned in the previous presentation.</a:t>
            </a:r>
          </a:p>
          <a:p>
            <a:pPr marL="0" indent="0">
              <a:buNone/>
            </a:pPr>
            <a:endParaRPr lang="en-US" dirty="0"/>
          </a:p>
        </p:txBody>
      </p:sp>
      <p:pic>
        <p:nvPicPr>
          <p:cNvPr id="4" name="Picture 3" descr="A row of used oil tanks and a anti-freeze tank at a used oil transfer facility. ">
            <a:extLst>
              <a:ext uri="{FF2B5EF4-FFF2-40B4-BE49-F238E27FC236}">
                <a16:creationId xmlns:a16="http://schemas.microsoft.com/office/drawing/2014/main" id="{E4CA3F62-0B5F-43B9-A667-34FDDB359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746787"/>
            <a:ext cx="3270380" cy="2452785"/>
          </a:xfrm>
          <a:prstGeom prst="rect">
            <a:avLst/>
          </a:prstGeom>
          <a:ln w="12700">
            <a:solidFill>
              <a:schemeClr val="tx1"/>
            </a:solidFill>
          </a:ln>
        </p:spPr>
      </p:pic>
    </p:spTree>
    <p:extLst>
      <p:ext uri="{BB962C8B-B14F-4D97-AF65-F5344CB8AC3E}">
        <p14:creationId xmlns:p14="http://schemas.microsoft.com/office/powerpoint/2010/main" val="41999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26850"/>
            <a:ext cx="7609114" cy="994172"/>
          </a:xfrm>
        </p:spPr>
        <p:txBody>
          <a:bodyPr>
            <a:normAutofit/>
          </a:bodyPr>
          <a:lstStyle/>
          <a:p>
            <a:pPr algn="ctr"/>
            <a:r>
              <a:rPr lang="en-US" sz="2700" dirty="0"/>
              <a:t>Used Oil Transfer Facility</a:t>
            </a:r>
            <a:br>
              <a:rPr lang="en-US" sz="2700" dirty="0"/>
            </a:br>
            <a:r>
              <a:rPr lang="en-US" sz="2700" dirty="0"/>
              <a:t>Requirements</a:t>
            </a:r>
          </a:p>
        </p:txBody>
      </p:sp>
      <p:sp>
        <p:nvSpPr>
          <p:cNvPr id="3" name="Content Placeholder 2"/>
          <p:cNvSpPr>
            <a:spLocks noGrp="1"/>
          </p:cNvSpPr>
          <p:nvPr>
            <p:ph idx="1"/>
          </p:nvPr>
        </p:nvSpPr>
        <p:spPr>
          <a:xfrm>
            <a:off x="628650" y="1447800"/>
            <a:ext cx="7886700" cy="4729163"/>
          </a:xfrm>
        </p:spPr>
        <p:txBody>
          <a:bodyPr/>
          <a:lstStyle/>
          <a:p>
            <a:pPr marL="0" indent="0">
              <a:buNone/>
            </a:pPr>
            <a:r>
              <a:rPr lang="en-US" dirty="0">
                <a:latin typeface="Arial" panose="020B0604020202020204" pitchFamily="34" charset="0"/>
                <a:cs typeface="Arial" panose="020B0604020202020204" pitchFamily="34" charset="0"/>
              </a:rPr>
              <a:t>Used Oil Transfer Facilities are subject to all applicable Spill Prevention, Control and Countermeasures (40 CFR Part 112) in addition to the applicable requirements of 40 CFR 279 and 62-710, FAC.</a:t>
            </a:r>
          </a:p>
          <a:p>
            <a:pPr marL="0" indent="0">
              <a:buNone/>
            </a:pPr>
            <a:endParaRPr lang="en-US" dirty="0"/>
          </a:p>
          <a:p>
            <a:pPr marL="0" indent="0">
              <a:buNone/>
            </a:pPr>
            <a:endParaRPr lang="en-US" dirty="0"/>
          </a:p>
        </p:txBody>
      </p:sp>
      <p:pic>
        <p:nvPicPr>
          <p:cNvPr id="4" name="Picture 3" descr="Several large tanks inside secondary containment at a used oil transfer facility. ">
            <a:extLst>
              <a:ext uri="{FF2B5EF4-FFF2-40B4-BE49-F238E27FC236}">
                <a16:creationId xmlns:a16="http://schemas.microsoft.com/office/drawing/2014/main" id="{3FC58813-3EBD-4686-AE20-F5F476CDF5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493" y="3719513"/>
            <a:ext cx="3276600" cy="2457450"/>
          </a:xfrm>
          <a:prstGeom prst="rect">
            <a:avLst/>
          </a:prstGeom>
          <a:ln w="12700">
            <a:solidFill>
              <a:schemeClr val="tx1"/>
            </a:solidFill>
          </a:ln>
        </p:spPr>
      </p:pic>
    </p:spTree>
    <p:extLst>
      <p:ext uri="{BB962C8B-B14F-4D97-AF65-F5344CB8AC3E}">
        <p14:creationId xmlns:p14="http://schemas.microsoft.com/office/powerpoint/2010/main" val="1043286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56080"/>
            <a:ext cx="7609114" cy="994172"/>
          </a:xfrm>
        </p:spPr>
        <p:txBody>
          <a:bodyPr>
            <a:normAutofit/>
          </a:bodyPr>
          <a:lstStyle/>
          <a:p>
            <a:pPr algn="ctr"/>
            <a:r>
              <a:rPr lang="en-US" sz="2700" dirty="0"/>
              <a:t>Used Oil Transfer Facility</a:t>
            </a:r>
            <a:br>
              <a:rPr lang="en-US" sz="2700" dirty="0"/>
            </a:br>
            <a:r>
              <a:rPr lang="en-US" sz="2700" dirty="0"/>
              <a:t>Requirements</a:t>
            </a:r>
          </a:p>
        </p:txBody>
      </p:sp>
      <p:sp>
        <p:nvSpPr>
          <p:cNvPr id="3" name="Content Placeholder 2"/>
          <p:cNvSpPr>
            <a:spLocks noGrp="1"/>
          </p:cNvSpPr>
          <p:nvPr>
            <p:ph idx="1"/>
          </p:nvPr>
        </p:nvSpPr>
        <p:spPr>
          <a:xfrm>
            <a:off x="628650" y="1371600"/>
            <a:ext cx="7886700" cy="4351338"/>
          </a:xfrm>
        </p:spPr>
        <p:txBody>
          <a:bodyPr/>
          <a:lstStyle/>
          <a:p>
            <a:pPr marL="0" indent="0">
              <a:buNone/>
            </a:pPr>
            <a:r>
              <a:rPr lang="en-US" dirty="0">
                <a:latin typeface="Arial" panose="020B0604020202020204" pitchFamily="34" charset="0"/>
                <a:cs typeface="Arial" panose="020B0604020202020204" pitchFamily="34" charset="0"/>
              </a:rPr>
              <a:t>Storage units [40 CFR 279.45(b - c)]:</a:t>
            </a:r>
          </a:p>
          <a:p>
            <a:pPr marL="0" indent="0">
              <a:buNone/>
            </a:pPr>
            <a:endParaRPr lang="en-US" dirty="0">
              <a:latin typeface="Arial" panose="020B0604020202020204" pitchFamily="34" charset="0"/>
              <a:cs typeface="Arial" panose="020B0604020202020204" pitchFamily="34" charset="0"/>
            </a:endParaRPr>
          </a:p>
          <a:p>
            <a:pPr marL="731044" lvl="1" indent="-388144">
              <a:buAutoNum type="alphaLcParenBoth" startAt="2"/>
            </a:pPr>
            <a:r>
              <a:rPr lang="en-US" dirty="0">
                <a:latin typeface="Arial" panose="020B0604020202020204" pitchFamily="34" charset="0"/>
                <a:cs typeface="Arial" panose="020B0604020202020204" pitchFamily="34" charset="0"/>
              </a:rPr>
              <a:t>Store used oil only in containers, tanks or units subject to the requirements of 40 CFR 264 and 265</a:t>
            </a:r>
          </a:p>
          <a:p>
            <a:pPr marL="731044" lvl="1" indent="-388144">
              <a:buAutoNum type="alphaLcParenBoth" startAt="2"/>
            </a:pPr>
            <a:endParaRPr lang="en-US" dirty="0">
              <a:latin typeface="Arial" panose="020B0604020202020204" pitchFamily="34" charset="0"/>
              <a:cs typeface="Arial" panose="020B0604020202020204" pitchFamily="34" charset="0"/>
            </a:endParaRPr>
          </a:p>
          <a:p>
            <a:pPr marL="731044" lvl="1" indent="-388144">
              <a:buAutoNum type="alphaLcParenBoth" startAt="2"/>
            </a:pPr>
            <a:r>
              <a:rPr lang="en-US" dirty="0">
                <a:latin typeface="Arial" panose="020B0604020202020204" pitchFamily="34" charset="0"/>
                <a:cs typeface="Arial" panose="020B0604020202020204" pitchFamily="34" charset="0"/>
              </a:rPr>
              <a:t>Containers and aboveground tanks must be:</a:t>
            </a:r>
          </a:p>
          <a:p>
            <a:pPr marL="1028700" lvl="2" indent="-342900">
              <a:buAutoNum type="arabicParenBoth"/>
            </a:pPr>
            <a:r>
              <a:rPr lang="en-US" dirty="0">
                <a:latin typeface="Arial" panose="020B0604020202020204" pitchFamily="34" charset="0"/>
                <a:cs typeface="Arial" panose="020B0604020202020204" pitchFamily="34" charset="0"/>
              </a:rPr>
              <a:t>In good condition</a:t>
            </a:r>
          </a:p>
          <a:p>
            <a:pPr marL="1028700" lvl="2" indent="-342900">
              <a:buAutoNum type="arabicParenBoth"/>
            </a:pPr>
            <a:r>
              <a:rPr lang="en-US" dirty="0">
                <a:latin typeface="Arial" panose="020B0604020202020204" pitchFamily="34" charset="0"/>
                <a:cs typeface="Arial" panose="020B0604020202020204" pitchFamily="34" charset="0"/>
              </a:rPr>
              <a:t>Not leaking (no visible leaks)</a:t>
            </a:r>
          </a:p>
          <a:p>
            <a:pPr marL="731044" lvl="1" indent="-388144">
              <a:buAutoNum type="alphaLcParenBoth" startAt="2"/>
            </a:pPr>
            <a:endParaRPr lang="en-US" dirty="0"/>
          </a:p>
          <a:p>
            <a:pPr marL="342900" lvl="1" indent="0">
              <a:buNone/>
            </a:pPr>
            <a:endParaRPr lang="en-US" dirty="0"/>
          </a:p>
          <a:p>
            <a:pPr marL="342900" lvl="1" indent="0">
              <a:buNone/>
            </a:pPr>
            <a:endParaRPr lang="en-US" dirty="0"/>
          </a:p>
          <a:p>
            <a:pPr marL="0" indent="0">
              <a:buNone/>
            </a:pPr>
            <a:endParaRPr lang="en-US" dirty="0"/>
          </a:p>
          <a:p>
            <a:pPr marL="0" indent="0">
              <a:buNone/>
            </a:pPr>
            <a:endParaRPr lang="en-US" dirty="0"/>
          </a:p>
        </p:txBody>
      </p:sp>
      <p:pic>
        <p:nvPicPr>
          <p:cNvPr id="4" name="Picture 3" descr="A very large above ground used oil tank at a used oil transfer facility. ">
            <a:extLst>
              <a:ext uri="{FF2B5EF4-FFF2-40B4-BE49-F238E27FC236}">
                <a16:creationId xmlns:a16="http://schemas.microsoft.com/office/drawing/2014/main" id="{0FF3403A-C4FE-4F15-8172-D6F7907591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114800"/>
            <a:ext cx="3140075" cy="2355056"/>
          </a:xfrm>
          <a:prstGeom prst="rect">
            <a:avLst/>
          </a:prstGeom>
          <a:ln w="12700">
            <a:solidFill>
              <a:schemeClr val="tx1"/>
            </a:solidFill>
          </a:ln>
        </p:spPr>
      </p:pic>
    </p:spTree>
    <p:extLst>
      <p:ext uri="{BB962C8B-B14F-4D97-AF65-F5344CB8AC3E}">
        <p14:creationId xmlns:p14="http://schemas.microsoft.com/office/powerpoint/2010/main" val="560794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66" y="76200"/>
            <a:ext cx="7609114" cy="994172"/>
          </a:xfrm>
        </p:spPr>
        <p:txBody>
          <a:bodyPr>
            <a:normAutofit/>
          </a:bodyPr>
          <a:lstStyle/>
          <a:p>
            <a:pPr algn="ctr"/>
            <a:r>
              <a:rPr lang="en-US" sz="2700" dirty="0"/>
              <a:t>Used Oil Transfer Facility</a:t>
            </a:r>
            <a:br>
              <a:rPr lang="en-US" sz="2700" dirty="0"/>
            </a:br>
            <a:r>
              <a:rPr lang="en-US" sz="2700" dirty="0"/>
              <a:t>Requirements</a:t>
            </a:r>
          </a:p>
        </p:txBody>
      </p:sp>
      <p:sp>
        <p:nvSpPr>
          <p:cNvPr id="3" name="Content Placeholder 2"/>
          <p:cNvSpPr>
            <a:spLocks noGrp="1"/>
          </p:cNvSpPr>
          <p:nvPr>
            <p:ph idx="1"/>
          </p:nvPr>
        </p:nvSpPr>
        <p:spPr>
          <a:xfrm>
            <a:off x="600180" y="1295400"/>
            <a:ext cx="7886700" cy="4953000"/>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Secondary containment for containers [40 CFR 279.45(d)]:</a:t>
            </a:r>
          </a:p>
          <a:p>
            <a:pPr marL="0" indent="0">
              <a:buNone/>
            </a:pPr>
            <a:endParaRPr lang="en-US" dirty="0">
              <a:latin typeface="Arial" panose="020B0604020202020204" pitchFamily="34" charset="0"/>
              <a:cs typeface="Arial" panose="020B0604020202020204" pitchFamily="34" charset="0"/>
            </a:endParaRPr>
          </a:p>
          <a:p>
            <a:pPr lvl="1" indent="-342900">
              <a:buAutoNum type="alphaLcParenBoth" startAt="4"/>
            </a:pPr>
            <a:r>
              <a:rPr lang="en-US" dirty="0">
                <a:latin typeface="Arial" panose="020B0604020202020204" pitchFamily="34" charset="0"/>
                <a:cs typeface="Arial" panose="020B0604020202020204" pitchFamily="34" charset="0"/>
              </a:rPr>
              <a:t>Secondary containment must be a dike, berm or retaining wall and have </a:t>
            </a:r>
            <a:r>
              <a:rPr lang="en-US" b="1" dirty="0">
                <a:latin typeface="Arial" panose="020B0604020202020204" pitchFamily="34" charset="0"/>
                <a:cs typeface="Arial" panose="020B0604020202020204" pitchFamily="34" charset="0"/>
              </a:rPr>
              <a:t>a floor </a:t>
            </a:r>
            <a:r>
              <a:rPr lang="en-US" dirty="0">
                <a:latin typeface="Arial" panose="020B0604020202020204" pitchFamily="34" charset="0"/>
                <a:cs typeface="Arial" panose="020B0604020202020204" pitchFamily="34" charset="0"/>
              </a:rPr>
              <a:t>that covers the entire area.  It may also be an equivalent secondary containment system.  It must also be sufficiently impervious to used oil.  </a:t>
            </a:r>
          </a:p>
          <a:p>
            <a:pPr lvl="1" indent="-342900">
              <a:buAutoNum type="alphaLcParenBoth" startAt="4"/>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State requirements for containers [62-710.401(6), FAC]:</a:t>
            </a:r>
          </a:p>
          <a:p>
            <a:pPr lvl="1" indent="-342900"/>
            <a:r>
              <a:rPr lang="en-US" dirty="0">
                <a:latin typeface="Arial" panose="020B0604020202020204" pitchFamily="34" charset="0"/>
                <a:cs typeface="Arial" panose="020B0604020202020204" pitchFamily="34" charset="0"/>
              </a:rPr>
              <a:t>Must be kept </a:t>
            </a:r>
            <a:r>
              <a:rPr lang="en-US" b="1" dirty="0">
                <a:latin typeface="Arial" panose="020B0604020202020204" pitchFamily="34" charset="0"/>
                <a:cs typeface="Arial" panose="020B0604020202020204" pitchFamily="34" charset="0"/>
              </a:rPr>
              <a:t>closed or covered </a:t>
            </a:r>
            <a:r>
              <a:rPr lang="en-US" dirty="0">
                <a:latin typeface="Arial" panose="020B0604020202020204" pitchFamily="34" charset="0"/>
                <a:cs typeface="Arial" panose="020B0604020202020204" pitchFamily="34" charset="0"/>
              </a:rPr>
              <a:t>if not inside of a structure</a:t>
            </a:r>
          </a:p>
          <a:p>
            <a:pPr lvl="1" indent="-342900"/>
            <a:r>
              <a:rPr lang="en-US" dirty="0">
                <a:latin typeface="Arial" panose="020B0604020202020204" pitchFamily="34" charset="0"/>
                <a:cs typeface="Arial" panose="020B0604020202020204" pitchFamily="34" charset="0"/>
              </a:rPr>
              <a:t>Must be an </a:t>
            </a:r>
            <a:r>
              <a:rPr lang="en-US" b="1" dirty="0">
                <a:latin typeface="Arial" panose="020B0604020202020204" pitchFamily="34" charset="0"/>
                <a:cs typeface="Arial" panose="020B0604020202020204" pitchFamily="34" charset="0"/>
              </a:rPr>
              <a:t>oil-impermeable surface </a:t>
            </a:r>
            <a:r>
              <a:rPr lang="en-US" dirty="0">
                <a:latin typeface="Arial" panose="020B0604020202020204" pitchFamily="34" charset="0"/>
                <a:cs typeface="Arial" panose="020B0604020202020204" pitchFamily="34" charset="0"/>
              </a:rPr>
              <a:t>such as sealed concrete or asphalt</a:t>
            </a:r>
          </a:p>
          <a:p>
            <a:pPr lvl="1" indent="-342900"/>
            <a:r>
              <a:rPr lang="en-US" dirty="0">
                <a:latin typeface="Arial" panose="020B0604020202020204" pitchFamily="34" charset="0"/>
                <a:cs typeface="Arial" panose="020B0604020202020204" pitchFamily="34" charset="0"/>
              </a:rPr>
              <a:t>Must have the capacity to hold </a:t>
            </a:r>
            <a:r>
              <a:rPr lang="en-US" b="1" dirty="0">
                <a:latin typeface="Arial" panose="020B0604020202020204" pitchFamily="34" charset="0"/>
                <a:cs typeface="Arial" panose="020B0604020202020204" pitchFamily="34" charset="0"/>
              </a:rPr>
              <a:t>110% of the volume of the largest container or be double walled</a:t>
            </a:r>
          </a:p>
          <a:p>
            <a:pPr lvl="1" indent="-342900"/>
            <a:endParaRPr lang="en-US" dirty="0">
              <a:latin typeface="Arial" panose="020B0604020202020204" pitchFamily="34" charset="0"/>
              <a:cs typeface="Arial" panose="020B0604020202020204" pitchFamily="34" charset="0"/>
            </a:endParaRPr>
          </a:p>
          <a:p>
            <a:pPr marL="342900"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18109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09114" cy="994172"/>
          </a:xfrm>
        </p:spPr>
        <p:txBody>
          <a:bodyPr>
            <a:normAutofit/>
          </a:bodyPr>
          <a:lstStyle/>
          <a:p>
            <a:pPr algn="ctr"/>
            <a:r>
              <a:rPr lang="en-US" sz="2700" dirty="0"/>
              <a:t>Used Oil Transfer Facility</a:t>
            </a:r>
            <a:br>
              <a:rPr lang="en-US" sz="2700" dirty="0"/>
            </a:br>
            <a:r>
              <a:rPr lang="en-US" sz="2700" dirty="0"/>
              <a:t>Requirements</a:t>
            </a:r>
          </a:p>
        </p:txBody>
      </p:sp>
      <p:sp>
        <p:nvSpPr>
          <p:cNvPr id="3" name="Content Placeholder 2"/>
          <p:cNvSpPr>
            <a:spLocks noGrp="1"/>
          </p:cNvSpPr>
          <p:nvPr>
            <p:ph idx="1"/>
          </p:nvPr>
        </p:nvSpPr>
        <p:spPr>
          <a:xfrm>
            <a:off x="628650" y="1295400"/>
            <a:ext cx="7886700" cy="4881563"/>
          </a:xfrm>
        </p:spPr>
        <p:txBody>
          <a:bodyPr>
            <a:normAutofit fontScale="85000" lnSpcReduction="10000"/>
          </a:bodyPr>
          <a:lstStyle/>
          <a:p>
            <a:pPr marL="0" indent="0">
              <a:buNone/>
            </a:pPr>
            <a:r>
              <a:rPr lang="en-US" dirty="0">
                <a:latin typeface="Arial" panose="020B0604020202020204" pitchFamily="34" charset="0"/>
                <a:cs typeface="Arial" panose="020B0604020202020204" pitchFamily="34" charset="0"/>
              </a:rPr>
              <a:t>Secondary Containment for existing aboveground tanks (Note:  See definition of “existing” in 40 CFR 279.1) [40 CFR 279.45(e)]:</a:t>
            </a:r>
          </a:p>
          <a:p>
            <a:pPr marL="0" indent="0">
              <a:buNone/>
            </a:pPr>
            <a:endParaRPr lang="en-US" dirty="0">
              <a:latin typeface="Arial" panose="020B0604020202020204" pitchFamily="34" charset="0"/>
              <a:cs typeface="Arial" panose="020B0604020202020204" pitchFamily="34" charset="0"/>
            </a:endParaRPr>
          </a:p>
          <a:p>
            <a:pPr lvl="1" indent="-342900">
              <a:buNone/>
            </a:pPr>
            <a:r>
              <a:rPr lang="en-US" dirty="0">
                <a:latin typeface="Arial" panose="020B0604020202020204" pitchFamily="34" charset="0"/>
                <a:cs typeface="Arial" panose="020B0604020202020204" pitchFamily="34" charset="0"/>
              </a:rPr>
              <a:t>(e)  Secondary containment must be a dike, berm or retaining wall and have a </a:t>
            </a:r>
            <a:r>
              <a:rPr lang="en-US" b="1" dirty="0">
                <a:latin typeface="Arial" panose="020B0604020202020204" pitchFamily="34" charset="0"/>
                <a:cs typeface="Arial" panose="020B0604020202020204" pitchFamily="34" charset="0"/>
              </a:rPr>
              <a:t>floor</a:t>
            </a:r>
            <a:r>
              <a:rPr lang="en-US" dirty="0">
                <a:latin typeface="Arial" panose="020B0604020202020204" pitchFamily="34" charset="0"/>
                <a:cs typeface="Arial" panose="020B0604020202020204" pitchFamily="34" charset="0"/>
              </a:rPr>
              <a:t> that covers the entire area except areas where existing portions of the tank meet the ground.  It may also be an equivalent secondary containment system.  It must also be sufficiently </a:t>
            </a:r>
            <a:r>
              <a:rPr lang="en-US" b="1" dirty="0">
                <a:latin typeface="Arial" panose="020B0604020202020204" pitchFamily="34" charset="0"/>
                <a:cs typeface="Arial" panose="020B0604020202020204" pitchFamily="34" charset="0"/>
              </a:rPr>
              <a:t>impervious to used oil</a:t>
            </a:r>
            <a:r>
              <a:rPr lang="en-US" dirty="0">
                <a:latin typeface="Arial" panose="020B0604020202020204" pitchFamily="34" charset="0"/>
                <a:cs typeface="Arial" panose="020B0604020202020204" pitchFamily="34" charset="0"/>
              </a:rPr>
              <a:t>.  </a:t>
            </a:r>
          </a:p>
          <a:p>
            <a:pPr lvl="1" indent="-342900">
              <a:buAutoNum type="alphaLcParenBoth" startAt="4"/>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State requirements for tanks [62-710.401(6), FAC]:</a:t>
            </a:r>
          </a:p>
          <a:p>
            <a:pPr lvl="1" indent="-342900"/>
            <a:r>
              <a:rPr lang="en-US" dirty="0">
                <a:latin typeface="Arial" panose="020B0604020202020204" pitchFamily="34" charset="0"/>
                <a:cs typeface="Arial" panose="020B0604020202020204" pitchFamily="34" charset="0"/>
              </a:rPr>
              <a:t>Must be kept </a:t>
            </a:r>
            <a:r>
              <a:rPr lang="en-US" b="1" dirty="0">
                <a:latin typeface="Arial" panose="020B0604020202020204" pitchFamily="34" charset="0"/>
                <a:cs typeface="Arial" panose="020B0604020202020204" pitchFamily="34" charset="0"/>
              </a:rPr>
              <a:t>closed or covered </a:t>
            </a:r>
            <a:r>
              <a:rPr lang="en-US" dirty="0">
                <a:latin typeface="Arial" panose="020B0604020202020204" pitchFamily="34" charset="0"/>
                <a:cs typeface="Arial" panose="020B0604020202020204" pitchFamily="34" charset="0"/>
              </a:rPr>
              <a:t>if not inside of a structure</a:t>
            </a:r>
          </a:p>
          <a:p>
            <a:pPr lvl="1" indent="-342900"/>
            <a:r>
              <a:rPr lang="en-US" dirty="0">
                <a:latin typeface="Arial" panose="020B0604020202020204" pitchFamily="34" charset="0"/>
                <a:cs typeface="Arial" panose="020B0604020202020204" pitchFamily="34" charset="0"/>
              </a:rPr>
              <a:t>Must be an </a:t>
            </a:r>
            <a:r>
              <a:rPr lang="en-US" b="1" dirty="0">
                <a:latin typeface="Arial" panose="020B0604020202020204" pitchFamily="34" charset="0"/>
                <a:cs typeface="Arial" panose="020B0604020202020204" pitchFamily="34" charset="0"/>
              </a:rPr>
              <a:t>oil-impermeable surface </a:t>
            </a:r>
            <a:r>
              <a:rPr lang="en-US" dirty="0">
                <a:latin typeface="Arial" panose="020B0604020202020204" pitchFamily="34" charset="0"/>
                <a:cs typeface="Arial" panose="020B0604020202020204" pitchFamily="34" charset="0"/>
              </a:rPr>
              <a:t>such as sealed concrete or asphalt</a:t>
            </a:r>
          </a:p>
          <a:p>
            <a:pPr lvl="1" indent="-342900"/>
            <a:r>
              <a:rPr lang="en-US" dirty="0">
                <a:latin typeface="Arial" panose="020B0604020202020204" pitchFamily="34" charset="0"/>
                <a:cs typeface="Arial" panose="020B0604020202020204" pitchFamily="34" charset="0"/>
              </a:rPr>
              <a:t>Must have the capacity to hold </a:t>
            </a:r>
            <a:r>
              <a:rPr lang="en-US" b="1" dirty="0">
                <a:latin typeface="Arial" panose="020B0604020202020204" pitchFamily="34" charset="0"/>
                <a:cs typeface="Arial" panose="020B0604020202020204" pitchFamily="34" charset="0"/>
              </a:rPr>
              <a:t>110% of the volume of the largest tank or be double walled</a:t>
            </a:r>
            <a:endParaRPr lang="en-US" dirty="0">
              <a:latin typeface="Arial" panose="020B0604020202020204" pitchFamily="34" charset="0"/>
              <a:cs typeface="Arial" panose="020B0604020202020204" pitchFamily="34" charset="0"/>
            </a:endParaRPr>
          </a:p>
          <a:p>
            <a:pPr marL="342900" lvl="1" indent="0">
              <a:buNone/>
            </a:pPr>
            <a:endParaRPr lang="en-US" dirty="0"/>
          </a:p>
          <a:p>
            <a:pPr marL="342900"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4828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a:bodyPr>
          <a:lstStyle/>
          <a:p>
            <a:r>
              <a:rPr lang="en-US" sz="3600" dirty="0"/>
              <a:t>Who is a Used Oil Transporter?</a:t>
            </a:r>
          </a:p>
        </p:txBody>
      </p:sp>
      <p:sp>
        <p:nvSpPr>
          <p:cNvPr id="3" name="Content Placeholder 2"/>
          <p:cNvSpPr>
            <a:spLocks noGrp="1"/>
          </p:cNvSpPr>
          <p:nvPr>
            <p:ph idx="1"/>
          </p:nvPr>
        </p:nvSpPr>
        <p:spPr>
          <a:xfrm>
            <a:off x="304800" y="1325563"/>
            <a:ext cx="8534400" cy="4851400"/>
          </a:xfrm>
        </p:spPr>
        <p:txBody>
          <a:bodyPr>
            <a:normAutofit/>
          </a:bodyPr>
          <a:lstStyle/>
          <a:p>
            <a:pPr marL="0" indent="0">
              <a:buNone/>
            </a:pPr>
            <a:r>
              <a:rPr lang="en-US" dirty="0">
                <a:latin typeface="Arial" panose="020B0604020202020204" pitchFamily="34" charset="0"/>
                <a:cs typeface="Arial" panose="020B0604020202020204" pitchFamily="34" charset="0"/>
              </a:rPr>
              <a:t>Used Oil Transporters [40 CFR 279.40] are: </a:t>
            </a:r>
          </a:p>
          <a:p>
            <a:pPr lvl="1"/>
            <a:r>
              <a:rPr lang="en-US" dirty="0">
                <a:latin typeface="Arial" panose="020B0604020202020204" pitchFamily="34" charset="0"/>
                <a:cs typeface="Arial" panose="020B0604020202020204" pitchFamily="34" charset="0"/>
              </a:rPr>
              <a:t>Persons who </a:t>
            </a:r>
            <a:r>
              <a:rPr lang="en-US" b="1" dirty="0">
                <a:latin typeface="Arial" panose="020B0604020202020204" pitchFamily="34" charset="0"/>
                <a:cs typeface="Arial" panose="020B0604020202020204" pitchFamily="34" charset="0"/>
              </a:rPr>
              <a:t>transport used oil</a:t>
            </a:r>
          </a:p>
          <a:p>
            <a:pPr lvl="1"/>
            <a:r>
              <a:rPr lang="en-US" dirty="0">
                <a:latin typeface="Arial" panose="020B0604020202020204" pitchFamily="34" charset="0"/>
                <a:cs typeface="Arial" panose="020B0604020202020204" pitchFamily="34" charset="0"/>
              </a:rPr>
              <a:t>Persons who </a:t>
            </a:r>
            <a:r>
              <a:rPr lang="en-US" b="1" dirty="0">
                <a:latin typeface="Arial" panose="020B0604020202020204" pitchFamily="34" charset="0"/>
                <a:cs typeface="Arial" panose="020B0604020202020204" pitchFamily="34" charset="0"/>
              </a:rPr>
              <a:t>collect used oil </a:t>
            </a:r>
            <a:r>
              <a:rPr lang="en-US" dirty="0">
                <a:latin typeface="Arial" panose="020B0604020202020204" pitchFamily="34" charset="0"/>
                <a:cs typeface="Arial" panose="020B0604020202020204" pitchFamily="34" charset="0"/>
              </a:rPr>
              <a:t>from more than one generator and transport the collected oil</a:t>
            </a:r>
          </a:p>
          <a:p>
            <a:pPr lvl="1"/>
            <a:r>
              <a:rPr lang="en-US" dirty="0">
                <a:latin typeface="Arial" panose="020B0604020202020204" pitchFamily="34" charset="0"/>
                <a:cs typeface="Arial" panose="020B0604020202020204" pitchFamily="34" charset="0"/>
              </a:rPr>
              <a:t>Owners or operators of </a:t>
            </a:r>
            <a:r>
              <a:rPr lang="en-US" b="1" dirty="0">
                <a:latin typeface="Arial" panose="020B0604020202020204" pitchFamily="34" charset="0"/>
                <a:cs typeface="Arial" panose="020B0604020202020204" pitchFamily="34" charset="0"/>
              </a:rPr>
              <a:t>used oil transfer facilities </a:t>
            </a: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“Used Oil Transporter” [62-710.201(5), FAC] is:</a:t>
            </a:r>
          </a:p>
          <a:p>
            <a:pPr lvl="1"/>
            <a:r>
              <a:rPr lang="en-US" dirty="0">
                <a:latin typeface="Arial" panose="020B0604020202020204" pitchFamily="34" charset="0"/>
                <a:cs typeface="Arial" panose="020B0604020202020204" pitchFamily="34" charset="0"/>
              </a:rPr>
              <a:t>Any person who transports used oil over highways</a:t>
            </a:r>
          </a:p>
          <a:p>
            <a:pPr lvl="1"/>
            <a:r>
              <a:rPr lang="en-US" dirty="0">
                <a:latin typeface="Arial" panose="020B0604020202020204" pitchFamily="34" charset="0"/>
                <a:cs typeface="Arial" panose="020B0604020202020204" pitchFamily="34" charset="0"/>
              </a:rPr>
              <a:t>Any person who collects used oil from more than one generator and transports the collected oil over public highways</a:t>
            </a:r>
          </a:p>
          <a:p>
            <a:pPr lvl="1"/>
            <a:r>
              <a:rPr lang="en-US" dirty="0">
                <a:latin typeface="Arial" panose="020B0604020202020204" pitchFamily="34" charset="0"/>
                <a:cs typeface="Arial" panose="020B0604020202020204" pitchFamily="34" charset="0"/>
              </a:rPr>
              <a:t>Owners and operators of used oil transfer facilities</a:t>
            </a:r>
          </a:p>
          <a:p>
            <a:pPr lvl="1"/>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76200"/>
            <a:ext cx="7609114" cy="994172"/>
          </a:xfrm>
        </p:spPr>
        <p:txBody>
          <a:bodyPr>
            <a:normAutofit/>
          </a:bodyPr>
          <a:lstStyle/>
          <a:p>
            <a:pPr algn="ctr"/>
            <a:r>
              <a:rPr lang="en-US" sz="2700" dirty="0"/>
              <a:t>Used Oil Transfer Facility</a:t>
            </a:r>
            <a:br>
              <a:rPr lang="en-US" sz="2700" dirty="0"/>
            </a:br>
            <a:r>
              <a:rPr lang="en-US" sz="2700" dirty="0"/>
              <a:t>Requirements</a:t>
            </a:r>
          </a:p>
        </p:txBody>
      </p:sp>
      <p:sp>
        <p:nvSpPr>
          <p:cNvPr id="3" name="Content Placeholder 2"/>
          <p:cNvSpPr>
            <a:spLocks noGrp="1"/>
          </p:cNvSpPr>
          <p:nvPr>
            <p:ph idx="1"/>
          </p:nvPr>
        </p:nvSpPr>
        <p:spPr>
          <a:xfrm>
            <a:off x="628650" y="1447800"/>
            <a:ext cx="7886700" cy="4953000"/>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Secondary containment for new aboveground tanks (Note:  See definition of “new” in 40 CFR 279.1) [40 CFR 279.45(f)]:</a:t>
            </a:r>
          </a:p>
          <a:p>
            <a:pPr marL="0" indent="0">
              <a:buNone/>
            </a:pPr>
            <a:endParaRPr lang="en-US" dirty="0">
              <a:latin typeface="Arial" panose="020B0604020202020204" pitchFamily="34" charset="0"/>
              <a:cs typeface="Arial" panose="020B0604020202020204" pitchFamily="34" charset="0"/>
            </a:endParaRPr>
          </a:p>
          <a:p>
            <a:pPr lvl="1" indent="-342900">
              <a:buNone/>
            </a:pPr>
            <a:r>
              <a:rPr lang="en-US" dirty="0">
                <a:latin typeface="Arial" panose="020B0604020202020204" pitchFamily="34" charset="0"/>
                <a:cs typeface="Arial" panose="020B0604020202020204" pitchFamily="34" charset="0"/>
              </a:rPr>
              <a:t>(e) Secondary containment must be a dike, berm or retaining wall and have a </a:t>
            </a:r>
            <a:r>
              <a:rPr lang="en-US" b="1" dirty="0">
                <a:latin typeface="Arial" panose="020B0604020202020204" pitchFamily="34" charset="0"/>
                <a:cs typeface="Arial" panose="020B0604020202020204" pitchFamily="34" charset="0"/>
              </a:rPr>
              <a:t>floor</a:t>
            </a:r>
            <a:r>
              <a:rPr lang="en-US" dirty="0">
                <a:latin typeface="Arial" panose="020B0604020202020204" pitchFamily="34" charset="0"/>
                <a:cs typeface="Arial" panose="020B0604020202020204" pitchFamily="34" charset="0"/>
              </a:rPr>
              <a:t> that covers the entire area.  It may also be an equivalent secondary containment system.  It must also be sufficiently </a:t>
            </a:r>
            <a:r>
              <a:rPr lang="en-US" b="1" dirty="0">
                <a:latin typeface="Arial" panose="020B0604020202020204" pitchFamily="34" charset="0"/>
                <a:cs typeface="Arial" panose="020B0604020202020204" pitchFamily="34" charset="0"/>
              </a:rPr>
              <a:t>impervious to used oil</a:t>
            </a:r>
            <a:r>
              <a:rPr lang="en-US" dirty="0">
                <a:latin typeface="Arial" panose="020B0604020202020204" pitchFamily="34" charset="0"/>
                <a:cs typeface="Arial" panose="020B0604020202020204" pitchFamily="34" charset="0"/>
              </a:rPr>
              <a:t>.  </a:t>
            </a:r>
          </a:p>
          <a:p>
            <a:pPr lvl="1" indent="-342900">
              <a:buAutoNum type="alphaLcParenBoth" startAt="4"/>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State requirement for tanks [62-710.401(6), FAC]:</a:t>
            </a:r>
          </a:p>
          <a:p>
            <a:pPr lvl="1" indent="-342900"/>
            <a:r>
              <a:rPr lang="en-US" dirty="0">
                <a:latin typeface="Arial" panose="020B0604020202020204" pitchFamily="34" charset="0"/>
                <a:cs typeface="Arial" panose="020B0604020202020204" pitchFamily="34" charset="0"/>
              </a:rPr>
              <a:t>Must be kept </a:t>
            </a:r>
            <a:r>
              <a:rPr lang="en-US" b="1" dirty="0">
                <a:latin typeface="Arial" panose="020B0604020202020204" pitchFamily="34" charset="0"/>
                <a:cs typeface="Arial" panose="020B0604020202020204" pitchFamily="34" charset="0"/>
              </a:rPr>
              <a:t>closed or covered </a:t>
            </a:r>
            <a:r>
              <a:rPr lang="en-US" dirty="0">
                <a:latin typeface="Arial" panose="020B0604020202020204" pitchFamily="34" charset="0"/>
                <a:cs typeface="Arial" panose="020B0604020202020204" pitchFamily="34" charset="0"/>
              </a:rPr>
              <a:t>if not inside of a structure</a:t>
            </a:r>
          </a:p>
          <a:p>
            <a:pPr lvl="1" indent="-342900"/>
            <a:r>
              <a:rPr lang="en-US" dirty="0">
                <a:latin typeface="Arial" panose="020B0604020202020204" pitchFamily="34" charset="0"/>
                <a:cs typeface="Arial" panose="020B0604020202020204" pitchFamily="34" charset="0"/>
              </a:rPr>
              <a:t>Must be an </a:t>
            </a:r>
            <a:r>
              <a:rPr lang="en-US" b="1" dirty="0">
                <a:latin typeface="Arial" panose="020B0604020202020204" pitchFamily="34" charset="0"/>
                <a:cs typeface="Arial" panose="020B0604020202020204" pitchFamily="34" charset="0"/>
              </a:rPr>
              <a:t>oil-impermeable surface </a:t>
            </a:r>
            <a:r>
              <a:rPr lang="en-US" dirty="0">
                <a:latin typeface="Arial" panose="020B0604020202020204" pitchFamily="34" charset="0"/>
                <a:cs typeface="Arial" panose="020B0604020202020204" pitchFamily="34" charset="0"/>
              </a:rPr>
              <a:t>such as sealed concrete or asphalt</a:t>
            </a:r>
          </a:p>
          <a:p>
            <a:pPr lvl="1" indent="-342900"/>
            <a:r>
              <a:rPr lang="en-US" dirty="0">
                <a:latin typeface="Arial" panose="020B0604020202020204" pitchFamily="34" charset="0"/>
                <a:cs typeface="Arial" panose="020B0604020202020204" pitchFamily="34" charset="0"/>
              </a:rPr>
              <a:t>Must have the capacity to hold </a:t>
            </a:r>
            <a:r>
              <a:rPr lang="en-US" b="1" dirty="0">
                <a:latin typeface="Arial" panose="020B0604020202020204" pitchFamily="34" charset="0"/>
                <a:cs typeface="Arial" panose="020B0604020202020204" pitchFamily="34" charset="0"/>
              </a:rPr>
              <a:t>110% of the volume of the largest container</a:t>
            </a:r>
          </a:p>
          <a:p>
            <a:pPr marL="342900" lvl="1" indent="0">
              <a:buNone/>
            </a:pPr>
            <a:endParaRPr lang="en-US" dirty="0"/>
          </a:p>
          <a:p>
            <a:pPr marL="342900"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25350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76200"/>
            <a:ext cx="7609114" cy="994172"/>
          </a:xfrm>
        </p:spPr>
        <p:txBody>
          <a:bodyPr>
            <a:normAutofit/>
          </a:bodyPr>
          <a:lstStyle/>
          <a:p>
            <a:pPr algn="ctr"/>
            <a:r>
              <a:rPr lang="en-US" sz="3200" dirty="0"/>
              <a:t>Used Oil Transfer Facility</a:t>
            </a:r>
            <a:br>
              <a:rPr lang="en-US" sz="3200" dirty="0"/>
            </a:br>
            <a:r>
              <a:rPr lang="en-US" sz="3200" dirty="0"/>
              <a:t>Requirements</a:t>
            </a:r>
          </a:p>
        </p:txBody>
      </p:sp>
      <p:sp>
        <p:nvSpPr>
          <p:cNvPr id="3" name="Content Placeholder 2"/>
          <p:cNvSpPr>
            <a:spLocks noGrp="1"/>
          </p:cNvSpPr>
          <p:nvPr>
            <p:ph idx="1"/>
          </p:nvPr>
        </p:nvSpPr>
        <p:spPr>
          <a:xfrm>
            <a:off x="685800" y="1371600"/>
            <a:ext cx="8134350" cy="4805363"/>
          </a:xfrm>
        </p:spPr>
        <p:txBody>
          <a:bodyPr>
            <a:normAutofit/>
          </a:bodyPr>
          <a:lstStyle/>
          <a:p>
            <a:pPr marL="342900" lvl="1" indent="0">
              <a:buNone/>
            </a:pPr>
            <a:r>
              <a:rPr lang="en-US" dirty="0">
                <a:latin typeface="Arial" panose="020B0604020202020204" pitchFamily="34" charset="0"/>
                <a:cs typeface="Arial" panose="020B0604020202020204" pitchFamily="34" charset="0"/>
              </a:rPr>
              <a:t>Underground used oil tanks with the capacity of greater than 110 gallons or aboveground tanks with a capacity of greater than 550 gallons shall comply with 62-761 and 62-762, FAC </a:t>
            </a:r>
          </a:p>
          <a:p>
            <a:pPr marL="0" indent="0">
              <a:buNone/>
            </a:pPr>
            <a:endParaRPr lang="en-US" dirty="0"/>
          </a:p>
          <a:p>
            <a:pPr marL="0" indent="0">
              <a:buNone/>
            </a:pPr>
            <a:endParaRPr lang="en-US" dirty="0"/>
          </a:p>
        </p:txBody>
      </p:sp>
      <p:pic>
        <p:nvPicPr>
          <p:cNvPr id="5" name="Picture 4" descr="Above-ground used oil tanks at a used oil transfer facility. ">
            <a:extLst>
              <a:ext uri="{FF2B5EF4-FFF2-40B4-BE49-F238E27FC236}">
                <a16:creationId xmlns:a16="http://schemas.microsoft.com/office/drawing/2014/main" id="{36E3F099-F0DE-48AD-B077-83985C9715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2895600"/>
            <a:ext cx="2743200" cy="3657600"/>
          </a:xfrm>
          <a:prstGeom prst="rect">
            <a:avLst/>
          </a:prstGeom>
        </p:spPr>
      </p:pic>
    </p:spTree>
    <p:extLst>
      <p:ext uri="{BB962C8B-B14F-4D97-AF65-F5344CB8AC3E}">
        <p14:creationId xmlns:p14="http://schemas.microsoft.com/office/powerpoint/2010/main" val="3248978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5680817" cy="742950"/>
          </a:xfrm>
        </p:spPr>
        <p:txBody>
          <a:bodyPr>
            <a:normAutofit fontScale="90000"/>
          </a:bodyPr>
          <a:lstStyle/>
          <a:p>
            <a:r>
              <a:rPr lang="en-US" dirty="0"/>
              <a:t>Used Oil Transfer Facility</a:t>
            </a:r>
            <a:br>
              <a:rPr lang="en-US" dirty="0"/>
            </a:br>
            <a:r>
              <a:rPr lang="en-US" dirty="0"/>
              <a:t>Requirements </a:t>
            </a:r>
          </a:p>
        </p:txBody>
      </p:sp>
      <p:sp>
        <p:nvSpPr>
          <p:cNvPr id="3" name="Content Placeholder 2"/>
          <p:cNvSpPr>
            <a:spLocks noGrp="1"/>
          </p:cNvSpPr>
          <p:nvPr>
            <p:ph idx="1"/>
          </p:nvPr>
        </p:nvSpPr>
        <p:spPr>
          <a:xfrm>
            <a:off x="381000" y="1447800"/>
            <a:ext cx="8382000" cy="4800600"/>
          </a:xfrm>
        </p:spPr>
        <p:txBody>
          <a:bodyPr>
            <a:normAutofit/>
          </a:bodyPr>
          <a:lstStyle/>
          <a:p>
            <a:pPr marL="0" indent="0">
              <a:buNone/>
            </a:pPr>
            <a:r>
              <a:rPr lang="en-US" dirty="0">
                <a:latin typeface="Arial" panose="020B0604020202020204" pitchFamily="34" charset="0"/>
                <a:cs typeface="Arial" panose="020B0604020202020204" pitchFamily="34" charset="0"/>
              </a:rPr>
              <a:t>All of the following at Used Oil Transfer Facilities should be labeled or clearly marked </a:t>
            </a:r>
            <a:r>
              <a:rPr lang="en-US" b="1" dirty="0">
                <a:latin typeface="Arial" panose="020B0604020202020204" pitchFamily="34" charset="0"/>
                <a:cs typeface="Arial" panose="020B0604020202020204" pitchFamily="34" charset="0"/>
              </a:rPr>
              <a:t>“Used Oil”</a:t>
            </a:r>
            <a:r>
              <a:rPr lang="en-US" b="1" dirty="0"/>
              <a:t> </a:t>
            </a:r>
            <a:r>
              <a:rPr lang="en-US" dirty="0"/>
              <a:t>[40 CFR 279.45(g) and 62-710.401(6), FAC]</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Containers</a:t>
            </a:r>
          </a:p>
          <a:p>
            <a:pPr lvl="1"/>
            <a:r>
              <a:rPr lang="en-US" dirty="0">
                <a:latin typeface="Arial" panose="020B0604020202020204" pitchFamily="34" charset="0"/>
                <a:cs typeface="Arial" panose="020B0604020202020204" pitchFamily="34" charset="0"/>
              </a:rPr>
              <a:t>Aboveground tanks</a:t>
            </a:r>
          </a:p>
          <a:p>
            <a:pPr lvl="1"/>
            <a:r>
              <a:rPr lang="en-US" dirty="0">
                <a:latin typeface="Arial" panose="020B0604020202020204" pitchFamily="34" charset="0"/>
                <a:cs typeface="Arial" panose="020B0604020202020204" pitchFamily="34" charset="0"/>
              </a:rPr>
              <a:t>Fill pipes used to transfer the used oil into underground storage tanks</a:t>
            </a:r>
          </a:p>
        </p:txBody>
      </p:sp>
      <p:pic>
        <p:nvPicPr>
          <p:cNvPr id="5" name="Picture 4" descr="Three used oil tanks at a used oil transfer facility. ">
            <a:extLst>
              <a:ext uri="{FF2B5EF4-FFF2-40B4-BE49-F238E27FC236}">
                <a16:creationId xmlns:a16="http://schemas.microsoft.com/office/drawing/2014/main" id="{0E635537-F8B7-43B0-931C-4D87A9181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3962400"/>
            <a:ext cx="2514600" cy="2590800"/>
          </a:xfrm>
          <a:prstGeom prst="rect">
            <a:avLst/>
          </a:prstGeom>
        </p:spPr>
      </p:pic>
    </p:spTree>
    <p:extLst>
      <p:ext uri="{BB962C8B-B14F-4D97-AF65-F5344CB8AC3E}">
        <p14:creationId xmlns:p14="http://schemas.microsoft.com/office/powerpoint/2010/main" val="2664910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5943600" cy="800100"/>
          </a:xfrm>
        </p:spPr>
        <p:txBody>
          <a:bodyPr>
            <a:noAutofit/>
          </a:bodyPr>
          <a:lstStyle/>
          <a:p>
            <a:r>
              <a:rPr lang="en-US" sz="3600" dirty="0"/>
              <a:t>Used Oil Transfer Facility</a:t>
            </a:r>
            <a:br>
              <a:rPr lang="en-US" sz="3600" dirty="0"/>
            </a:br>
            <a:r>
              <a:rPr lang="en-US" sz="3600" dirty="0"/>
              <a:t>Requirements</a:t>
            </a:r>
          </a:p>
        </p:txBody>
      </p:sp>
      <p:sp>
        <p:nvSpPr>
          <p:cNvPr id="3" name="Content Placeholder 2"/>
          <p:cNvSpPr>
            <a:spLocks noGrp="1"/>
          </p:cNvSpPr>
          <p:nvPr>
            <p:ph idx="1"/>
          </p:nvPr>
        </p:nvSpPr>
        <p:spPr>
          <a:xfrm>
            <a:off x="388189" y="1371600"/>
            <a:ext cx="8417224" cy="48768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Upon detection of a release of used oil to the environment, not subject to 40 CFR 280 Subpart F, the owner/operator must perform the following cleanup steps [40 CFR 279.45(h)]:</a:t>
            </a:r>
          </a:p>
          <a:p>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Stop the release</a:t>
            </a:r>
          </a:p>
          <a:p>
            <a:r>
              <a:rPr lang="en-US" sz="1800" dirty="0">
                <a:latin typeface="Arial" panose="020B0604020202020204" pitchFamily="34" charset="0"/>
                <a:cs typeface="Arial" panose="020B0604020202020204" pitchFamily="34" charset="0"/>
              </a:rPr>
              <a:t>Contain the released used oil</a:t>
            </a:r>
          </a:p>
          <a:p>
            <a:r>
              <a:rPr lang="en-US" sz="1800" dirty="0">
                <a:latin typeface="Arial" panose="020B0604020202020204" pitchFamily="34" charset="0"/>
                <a:cs typeface="Arial" panose="020B0604020202020204" pitchFamily="34" charset="0"/>
              </a:rPr>
              <a:t>Clean up and manage properly the released used oil and other materials</a:t>
            </a:r>
          </a:p>
          <a:p>
            <a:r>
              <a:rPr lang="en-US" sz="1800" dirty="0">
                <a:latin typeface="Arial" panose="020B0604020202020204" pitchFamily="34" charset="0"/>
                <a:cs typeface="Arial" panose="020B0604020202020204" pitchFamily="34" charset="0"/>
              </a:rPr>
              <a:t>If necessary repair or replace any leaking used oil storage container or tanks prior to returning them to service</a:t>
            </a:r>
          </a:p>
          <a:p>
            <a:endParaRPr lang="en-US" sz="18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Note:  The facility is also required to report releases as discussed above in the UO Transporter section</a:t>
            </a:r>
          </a:p>
          <a:p>
            <a:pPr marL="385763" indent="-385763">
              <a:buAutoNum type="arabicPeriod"/>
            </a:pPr>
            <a:endParaRPr lang="en-US" dirty="0"/>
          </a:p>
        </p:txBody>
      </p:sp>
    </p:spTree>
    <p:extLst>
      <p:ext uri="{BB962C8B-B14F-4D97-AF65-F5344CB8AC3E}">
        <p14:creationId xmlns:p14="http://schemas.microsoft.com/office/powerpoint/2010/main" val="3213738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5943600" cy="800100"/>
          </a:xfrm>
        </p:spPr>
        <p:txBody>
          <a:bodyPr>
            <a:noAutofit/>
          </a:bodyPr>
          <a:lstStyle/>
          <a:p>
            <a:r>
              <a:rPr lang="en-US" sz="3600" dirty="0"/>
              <a:t>Used Oil Fuel Marketer  </a:t>
            </a:r>
            <a:br>
              <a:rPr lang="en-US" sz="3600" dirty="0"/>
            </a:br>
            <a:r>
              <a:rPr lang="en-US" sz="3600" dirty="0"/>
              <a:t>Definitions</a:t>
            </a:r>
          </a:p>
        </p:txBody>
      </p:sp>
      <p:sp>
        <p:nvSpPr>
          <p:cNvPr id="3" name="Content Placeholder 2"/>
          <p:cNvSpPr>
            <a:spLocks noGrp="1"/>
          </p:cNvSpPr>
          <p:nvPr>
            <p:ph idx="1"/>
          </p:nvPr>
        </p:nvSpPr>
        <p:spPr>
          <a:xfrm>
            <a:off x="388189" y="1524000"/>
            <a:ext cx="8417224" cy="4343399"/>
          </a:xfrm>
        </p:spPr>
        <p:txBody>
          <a:bodyPr>
            <a:normAutofit/>
          </a:bodyPr>
          <a:lstStyle/>
          <a:p>
            <a:pPr marL="0" indent="0">
              <a:buNone/>
            </a:pPr>
            <a:r>
              <a:rPr lang="en-US" b="1" dirty="0">
                <a:latin typeface="Arial" panose="020B0604020202020204" pitchFamily="34" charset="0"/>
                <a:cs typeface="Arial" panose="020B0604020202020204" pitchFamily="34" charset="0"/>
              </a:rPr>
              <a:t>Used Oil Fuel Marketer </a:t>
            </a:r>
            <a:r>
              <a:rPr lang="en-US" dirty="0">
                <a:latin typeface="Arial" panose="020B0604020202020204" pitchFamily="34" charset="0"/>
                <a:cs typeface="Arial" panose="020B0604020202020204" pitchFamily="34" charset="0"/>
              </a:rPr>
              <a:t>[40 CFR 279.1 and 62-710.201(10), FAC] – Any person who:</a:t>
            </a:r>
          </a:p>
          <a:p>
            <a:pPr lvl="1" indent="-342900"/>
            <a:r>
              <a:rPr lang="en-US" dirty="0">
                <a:latin typeface="Arial" panose="020B0604020202020204" pitchFamily="34" charset="0"/>
                <a:cs typeface="Arial" panose="020B0604020202020204" pitchFamily="34" charset="0"/>
              </a:rPr>
              <a:t>Directs a shipment of off-spec used oil from their facility to a used oil burner</a:t>
            </a:r>
          </a:p>
          <a:p>
            <a:pPr lvl="1" indent="-342900"/>
            <a:r>
              <a:rPr lang="en-US" dirty="0">
                <a:latin typeface="Arial" panose="020B0604020202020204" pitchFamily="34" charset="0"/>
                <a:cs typeface="Arial" panose="020B0604020202020204" pitchFamily="34" charset="0"/>
              </a:rPr>
              <a:t>First claims that the used oil that is to be burned for energy recovery meets the used oil fuel specs in 40 CFR 279.11</a:t>
            </a:r>
          </a:p>
          <a:p>
            <a:pPr marL="0" indent="0">
              <a:buNone/>
            </a:pPr>
            <a:endParaRPr lang="en-US" dirty="0"/>
          </a:p>
          <a:p>
            <a:pPr marL="342900" lvl="1" indent="0">
              <a:buNone/>
            </a:pPr>
            <a:r>
              <a:rPr lang="en-US" dirty="0"/>
              <a:t> </a:t>
            </a:r>
          </a:p>
        </p:txBody>
      </p:sp>
    </p:spTree>
    <p:extLst>
      <p:ext uri="{BB962C8B-B14F-4D97-AF65-F5344CB8AC3E}">
        <p14:creationId xmlns:p14="http://schemas.microsoft.com/office/powerpoint/2010/main" val="3116688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3430"/>
            <a:ext cx="5943600" cy="800100"/>
          </a:xfrm>
        </p:spPr>
        <p:txBody>
          <a:bodyPr>
            <a:noAutofit/>
          </a:bodyPr>
          <a:lstStyle/>
          <a:p>
            <a:r>
              <a:rPr lang="en-US" sz="3600" dirty="0"/>
              <a:t>Used Oil Processor </a:t>
            </a:r>
            <a:br>
              <a:rPr lang="en-US" sz="3600" dirty="0"/>
            </a:br>
            <a:r>
              <a:rPr lang="en-US" sz="3600" dirty="0"/>
              <a:t>Definitions</a:t>
            </a:r>
          </a:p>
        </p:txBody>
      </p:sp>
      <p:sp>
        <p:nvSpPr>
          <p:cNvPr id="3" name="Content Placeholder 2"/>
          <p:cNvSpPr>
            <a:spLocks noGrp="1"/>
          </p:cNvSpPr>
          <p:nvPr>
            <p:ph idx="1"/>
          </p:nvPr>
        </p:nvSpPr>
        <p:spPr>
          <a:xfrm>
            <a:off x="228600" y="1295400"/>
            <a:ext cx="8763000" cy="5105400"/>
          </a:xfrm>
        </p:spPr>
        <p:txBody>
          <a:bodyPr>
            <a:normAutofit fontScale="77500" lnSpcReduction="20000"/>
          </a:bodyPr>
          <a:lstStyle/>
          <a:p>
            <a:pPr marL="0" indent="0">
              <a:buNone/>
            </a:pPr>
            <a:r>
              <a:rPr lang="en-US" sz="3100" b="1" dirty="0">
                <a:latin typeface="Arial" panose="020B0604020202020204" pitchFamily="34" charset="0"/>
                <a:cs typeface="Arial" panose="020B0604020202020204" pitchFamily="34" charset="0"/>
              </a:rPr>
              <a:t>Processing Used Oil </a:t>
            </a:r>
            <a:r>
              <a:rPr lang="en-US" sz="3100" dirty="0">
                <a:latin typeface="Arial" panose="020B0604020202020204" pitchFamily="34" charset="0"/>
                <a:cs typeface="Arial" panose="020B0604020202020204" pitchFamily="34" charset="0"/>
              </a:rPr>
              <a:t>[40 CFR 279.1 and 62-710.201(2), FAC]:</a:t>
            </a:r>
          </a:p>
          <a:p>
            <a:pPr marL="342900" lvl="1" indent="0">
              <a:buNone/>
            </a:pPr>
            <a:endParaRPr lang="en-US" sz="3100" dirty="0">
              <a:latin typeface="Arial" panose="020B0604020202020204" pitchFamily="34" charset="0"/>
              <a:cs typeface="Arial" panose="020B0604020202020204" pitchFamily="34" charset="0"/>
            </a:endParaRPr>
          </a:p>
          <a:p>
            <a:pPr lvl="1" indent="-342900"/>
            <a:r>
              <a:rPr lang="en-US" sz="3100" dirty="0">
                <a:latin typeface="Arial" panose="020B0604020202020204" pitchFamily="34" charset="0"/>
                <a:cs typeface="Arial" panose="020B0604020202020204" pitchFamily="34" charset="0"/>
              </a:rPr>
              <a:t>Chemical or physical operations designed to produce form used oil, or to make used oil more amenable for production of, fuel oils, lubricants or other used oil-derived product.</a:t>
            </a:r>
          </a:p>
          <a:p>
            <a:pPr lvl="1" indent="-342900"/>
            <a:r>
              <a:rPr lang="en-US" sz="3100" dirty="0">
                <a:latin typeface="Arial" panose="020B0604020202020204" pitchFamily="34" charset="0"/>
                <a:cs typeface="Arial" panose="020B0604020202020204" pitchFamily="34" charset="0"/>
              </a:rPr>
              <a:t>Blending used oil with virgin petroleum products</a:t>
            </a:r>
          </a:p>
          <a:p>
            <a:pPr lvl="1" indent="-342900"/>
            <a:r>
              <a:rPr lang="en-US" sz="3100" dirty="0">
                <a:latin typeface="Arial" panose="020B0604020202020204" pitchFamily="34" charset="0"/>
                <a:cs typeface="Arial" panose="020B0604020202020204" pitchFamily="34" charset="0"/>
              </a:rPr>
              <a:t>Blending used oil to meet the fuel specs</a:t>
            </a:r>
          </a:p>
          <a:p>
            <a:pPr lvl="1" indent="-342900"/>
            <a:r>
              <a:rPr lang="en-US" sz="3100" dirty="0">
                <a:latin typeface="Arial" panose="020B0604020202020204" pitchFamily="34" charset="0"/>
                <a:cs typeface="Arial" panose="020B0604020202020204" pitchFamily="34" charset="0"/>
              </a:rPr>
              <a:t>Filtration</a:t>
            </a:r>
          </a:p>
          <a:p>
            <a:pPr lvl="1" indent="-342900"/>
            <a:r>
              <a:rPr lang="en-US" sz="3100" dirty="0">
                <a:latin typeface="Arial" panose="020B0604020202020204" pitchFamily="34" charset="0"/>
                <a:cs typeface="Arial" panose="020B0604020202020204" pitchFamily="34" charset="0"/>
              </a:rPr>
              <a:t>Simple distillation</a:t>
            </a:r>
          </a:p>
          <a:p>
            <a:pPr lvl="1" indent="-342900"/>
            <a:r>
              <a:rPr lang="en-US" sz="3100" dirty="0">
                <a:latin typeface="Arial" panose="020B0604020202020204" pitchFamily="34" charset="0"/>
                <a:cs typeface="Arial" panose="020B0604020202020204" pitchFamily="34" charset="0"/>
              </a:rPr>
              <a:t>Chemical or physical separation</a:t>
            </a:r>
          </a:p>
          <a:p>
            <a:pPr lvl="1" indent="-342900"/>
            <a:r>
              <a:rPr lang="en-US" sz="3100" dirty="0">
                <a:latin typeface="Arial" panose="020B0604020202020204" pitchFamily="34" charset="0"/>
                <a:cs typeface="Arial" panose="020B0604020202020204" pitchFamily="34" charset="0"/>
              </a:rPr>
              <a:t>Re-refining</a:t>
            </a:r>
          </a:p>
          <a:p>
            <a:pPr marL="342900" lvl="1" indent="0">
              <a:buNone/>
            </a:pPr>
            <a:endParaRPr lang="en-US" sz="3100" dirty="0">
              <a:latin typeface="Arial" panose="020B0604020202020204" pitchFamily="34" charset="0"/>
              <a:cs typeface="Arial" panose="020B0604020202020204" pitchFamily="34" charset="0"/>
            </a:endParaRPr>
          </a:p>
          <a:p>
            <a:pPr marL="0" indent="0">
              <a:buNone/>
            </a:pPr>
            <a:r>
              <a:rPr lang="en-US" sz="3100" b="1" dirty="0">
                <a:latin typeface="Arial" panose="020B0604020202020204" pitchFamily="34" charset="0"/>
                <a:cs typeface="Arial" panose="020B0604020202020204" pitchFamily="34" charset="0"/>
              </a:rPr>
              <a:t>Note:</a:t>
            </a:r>
            <a:r>
              <a:rPr lang="en-US" sz="3100" dirty="0">
                <a:latin typeface="Arial" panose="020B0604020202020204" pitchFamily="34" charset="0"/>
                <a:cs typeface="Arial" panose="020B0604020202020204" pitchFamily="34" charset="0"/>
              </a:rPr>
              <a:t>  Incidental processing and other examples are not “processing”  (See 40 CFR 279.41) </a:t>
            </a:r>
          </a:p>
          <a:p>
            <a:pPr marL="342900" lvl="1" indent="0">
              <a:buNone/>
            </a:pPr>
            <a:r>
              <a:rPr lang="en-US" dirty="0"/>
              <a:t> </a:t>
            </a:r>
          </a:p>
        </p:txBody>
      </p:sp>
    </p:spTree>
    <p:extLst>
      <p:ext uri="{BB962C8B-B14F-4D97-AF65-F5344CB8AC3E}">
        <p14:creationId xmlns:p14="http://schemas.microsoft.com/office/powerpoint/2010/main" val="2352303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943600" cy="800100"/>
          </a:xfrm>
        </p:spPr>
        <p:txBody>
          <a:bodyPr>
            <a:noAutofit/>
          </a:bodyPr>
          <a:lstStyle/>
          <a:p>
            <a:r>
              <a:rPr lang="en-US" sz="3600" dirty="0"/>
              <a:t>Used Oil Processor </a:t>
            </a:r>
            <a:br>
              <a:rPr lang="en-US" sz="3600" dirty="0"/>
            </a:br>
            <a:r>
              <a:rPr lang="en-US" sz="3600" dirty="0"/>
              <a:t>Definitions</a:t>
            </a:r>
          </a:p>
        </p:txBody>
      </p:sp>
      <p:sp>
        <p:nvSpPr>
          <p:cNvPr id="3" name="Content Placeholder 2"/>
          <p:cNvSpPr>
            <a:spLocks noGrp="1"/>
          </p:cNvSpPr>
          <p:nvPr>
            <p:ph idx="1"/>
          </p:nvPr>
        </p:nvSpPr>
        <p:spPr>
          <a:xfrm>
            <a:off x="388189" y="1371600"/>
            <a:ext cx="8417224" cy="4724399"/>
          </a:xfrm>
        </p:spPr>
        <p:txBody>
          <a:bodyPr>
            <a:normAutofit/>
          </a:bodyPr>
          <a:lstStyle/>
          <a:p>
            <a:pPr marL="0" indent="0">
              <a:buNone/>
            </a:pPr>
            <a:r>
              <a:rPr lang="en-US" dirty="0">
                <a:latin typeface="Arial" panose="020B0604020202020204" pitchFamily="34" charset="0"/>
                <a:cs typeface="Arial" panose="020B0604020202020204" pitchFamily="34" charset="0"/>
              </a:rPr>
              <a:t>Used Oil Processor [40 CFR 279.1 and 62-710.201(3), FAC]:</a:t>
            </a:r>
          </a:p>
          <a:p>
            <a:pPr marL="342900" lvl="1" indent="0">
              <a:buNone/>
            </a:pPr>
            <a:endParaRPr lang="en-US" dirty="0">
              <a:latin typeface="Arial" panose="020B0604020202020204" pitchFamily="34" charset="0"/>
              <a:cs typeface="Arial" panose="020B0604020202020204" pitchFamily="34" charset="0"/>
            </a:endParaRPr>
          </a:p>
          <a:p>
            <a:pPr lvl="1" indent="-342900"/>
            <a:r>
              <a:rPr lang="en-US" dirty="0">
                <a:latin typeface="Arial" panose="020B0604020202020204" pitchFamily="34" charset="0"/>
                <a:cs typeface="Arial" panose="020B0604020202020204" pitchFamily="34" charset="0"/>
              </a:rPr>
              <a:t>Any person processing used oil</a:t>
            </a:r>
          </a:p>
          <a:p>
            <a:pPr lvl="1" indent="-342900"/>
            <a:r>
              <a:rPr lang="en-US" dirty="0">
                <a:latin typeface="Arial" panose="020B0604020202020204" pitchFamily="34" charset="0"/>
                <a:cs typeface="Arial" panose="020B0604020202020204" pitchFamily="34" charset="0"/>
              </a:rPr>
              <a:t>Any </a:t>
            </a:r>
            <a:r>
              <a:rPr lang="en-US" b="1" dirty="0">
                <a:latin typeface="Arial" panose="020B0604020202020204" pitchFamily="34" charset="0"/>
                <a:cs typeface="Arial" panose="020B0604020202020204" pitchFamily="34" charset="0"/>
              </a:rPr>
              <a:t>Used Oil Transfer Facility </a:t>
            </a:r>
            <a:r>
              <a:rPr lang="en-US" dirty="0">
                <a:latin typeface="Arial" panose="020B0604020202020204" pitchFamily="34" charset="0"/>
                <a:cs typeface="Arial" panose="020B0604020202020204" pitchFamily="34" charset="0"/>
              </a:rPr>
              <a:t>that stores used oil for </a:t>
            </a:r>
            <a:r>
              <a:rPr lang="en-US" b="1" dirty="0">
                <a:latin typeface="Arial" panose="020B0604020202020204" pitchFamily="34" charset="0"/>
                <a:cs typeface="Arial" panose="020B0604020202020204" pitchFamily="34" charset="0"/>
              </a:rPr>
              <a:t>longer than 35 days</a:t>
            </a:r>
          </a:p>
          <a:p>
            <a:pPr lvl="1" indent="-342900"/>
            <a:r>
              <a:rPr lang="en-US" dirty="0">
                <a:latin typeface="Arial" panose="020B0604020202020204" pitchFamily="34" charset="0"/>
                <a:cs typeface="Arial" panose="020B0604020202020204" pitchFamily="34" charset="0"/>
              </a:rPr>
              <a:t>Any </a:t>
            </a:r>
            <a:r>
              <a:rPr lang="en-US" b="1" dirty="0">
                <a:latin typeface="Arial" panose="020B0604020202020204" pitchFamily="34" charset="0"/>
                <a:cs typeface="Arial" panose="020B0604020202020204" pitchFamily="34" charset="0"/>
              </a:rPr>
              <a:t>Used Oil Marketer </a:t>
            </a:r>
            <a:r>
              <a:rPr lang="en-US" dirty="0">
                <a:latin typeface="Arial" panose="020B0604020202020204" pitchFamily="34" charset="0"/>
                <a:cs typeface="Arial" panose="020B0604020202020204" pitchFamily="34" charset="0"/>
              </a:rPr>
              <a:t>who receives used oil from Transporters and who has at least </a:t>
            </a:r>
            <a:r>
              <a:rPr lang="en-US" b="1" dirty="0">
                <a:latin typeface="Arial" panose="020B0604020202020204" pitchFamily="34" charset="0"/>
                <a:cs typeface="Arial" panose="020B0604020202020204" pitchFamily="34" charset="0"/>
              </a:rPr>
              <a:t>25,000 gallons </a:t>
            </a:r>
            <a:r>
              <a:rPr lang="en-US" dirty="0">
                <a:latin typeface="Arial" panose="020B0604020202020204" pitchFamily="34" charset="0"/>
                <a:cs typeface="Arial" panose="020B0604020202020204" pitchFamily="34" charset="0"/>
              </a:rPr>
              <a:t>of used oil storage capacity</a:t>
            </a:r>
          </a:p>
          <a:p>
            <a:pPr lvl="1" indent="-342900"/>
            <a:r>
              <a:rPr lang="en-US" dirty="0">
                <a:latin typeface="Arial" panose="020B0604020202020204" pitchFamily="34" charset="0"/>
                <a:cs typeface="Arial" panose="020B0604020202020204" pitchFamily="34" charset="0"/>
              </a:rPr>
              <a:t>Any person who blends used oil with on-spec used oil fuel or with virgin petroleum products for the purpose of producing on-spec used oil fuel</a:t>
            </a:r>
          </a:p>
          <a:p>
            <a:pPr marL="342900" lvl="1" indent="0">
              <a:buNone/>
            </a:pPr>
            <a:endParaRPr lang="en-US" dirty="0"/>
          </a:p>
        </p:txBody>
      </p:sp>
    </p:spTree>
    <p:extLst>
      <p:ext uri="{BB962C8B-B14F-4D97-AF65-F5344CB8AC3E}">
        <p14:creationId xmlns:p14="http://schemas.microsoft.com/office/powerpoint/2010/main" val="2145280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143000" y="2857501"/>
            <a:ext cx="6858000" cy="2631490"/>
          </a:xfrm>
          <a:prstGeom prst="rect">
            <a:avLst/>
          </a:prstGeom>
          <a:noFill/>
        </p:spPr>
        <p:txBody>
          <a:bodyPr wrap="square" rtlCol="0">
            <a:spAutoFit/>
          </a:bodyPr>
          <a:lstStyle/>
          <a:p>
            <a:pPr algn="ctr"/>
            <a:r>
              <a:rPr lang="en-US" sz="3600" b="1" dirty="0">
                <a:solidFill>
                  <a:prstClr val="black"/>
                </a:solidFill>
                <a:latin typeface="Arial" pitchFamily="34" charset="0"/>
                <a:cs typeface="Arial" pitchFamily="34" charset="0"/>
              </a:rPr>
              <a:t>Public Used Oil </a:t>
            </a:r>
          </a:p>
          <a:p>
            <a:pPr algn="ctr"/>
            <a:r>
              <a:rPr lang="en-US" sz="3600" b="1" dirty="0">
                <a:solidFill>
                  <a:prstClr val="black"/>
                </a:solidFill>
                <a:latin typeface="Arial" pitchFamily="34" charset="0"/>
                <a:cs typeface="Arial" pitchFamily="34" charset="0"/>
              </a:rPr>
              <a:t>Collection Centers</a:t>
            </a:r>
          </a:p>
          <a:p>
            <a:pPr algn="ctr"/>
            <a:endParaRPr lang="en-US" sz="3600" b="1" dirty="0">
              <a:solidFill>
                <a:prstClr val="black"/>
              </a:solidFill>
              <a:latin typeface="Arial" pitchFamily="34" charset="0"/>
              <a:cs typeface="Arial" pitchFamily="34" charset="0"/>
            </a:endParaRPr>
          </a:p>
          <a:p>
            <a:pPr algn="ctr"/>
            <a:endParaRPr lang="en-US" sz="3600" b="1" dirty="0">
              <a:solidFill>
                <a:prstClr val="black"/>
              </a:solidFill>
              <a:latin typeface="Arial" pitchFamily="34" charset="0"/>
              <a:cs typeface="Arial" pitchFamily="34" charset="0"/>
            </a:endParaRPr>
          </a:p>
          <a:p>
            <a:pPr algn="ctr"/>
            <a:r>
              <a:rPr lang="en-US" sz="2100" b="1" dirty="0">
                <a:solidFill>
                  <a:prstClr val="black"/>
                </a:solidFill>
                <a:latin typeface="Arial" pitchFamily="34" charset="0"/>
                <a:cs typeface="Arial" pitchFamily="34" charset="0"/>
              </a:rPr>
              <a:t>40 CFR 279 Subpart D; 62-710, FAC</a:t>
            </a:r>
          </a:p>
        </p:txBody>
      </p:sp>
    </p:spTree>
    <p:extLst>
      <p:ext uri="{BB962C8B-B14F-4D97-AF65-F5344CB8AC3E}">
        <p14:creationId xmlns:p14="http://schemas.microsoft.com/office/powerpoint/2010/main" val="3015262049"/>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943600" cy="800100"/>
          </a:xfrm>
        </p:spPr>
        <p:txBody>
          <a:bodyPr>
            <a:noAutofit/>
          </a:bodyPr>
          <a:lstStyle/>
          <a:p>
            <a:r>
              <a:rPr lang="en-US" sz="3600" dirty="0"/>
              <a:t>Public Used Oil Collection Center</a:t>
            </a:r>
          </a:p>
        </p:txBody>
      </p:sp>
      <p:sp>
        <p:nvSpPr>
          <p:cNvPr id="3" name="Content Placeholder 2"/>
          <p:cNvSpPr>
            <a:spLocks noGrp="1"/>
          </p:cNvSpPr>
          <p:nvPr>
            <p:ph idx="1"/>
          </p:nvPr>
        </p:nvSpPr>
        <p:spPr>
          <a:xfrm>
            <a:off x="388189" y="1371600"/>
            <a:ext cx="8417224" cy="4953000"/>
          </a:xfrm>
        </p:spPr>
        <p:txBody>
          <a:bodyPr>
            <a:normAutofit/>
          </a:bodyPr>
          <a:lstStyle/>
          <a:p>
            <a:pPr marL="0" indent="0">
              <a:buNone/>
            </a:pPr>
            <a:r>
              <a:rPr lang="en-US" b="1" dirty="0">
                <a:latin typeface="Arial" panose="020B0604020202020204" pitchFamily="34" charset="0"/>
                <a:cs typeface="Arial" panose="020B0604020202020204" pitchFamily="34" charset="0"/>
              </a:rPr>
              <a:t>Public Used Oil Collection Center/DIY/Used Oil Collection Centers </a:t>
            </a:r>
            <a:r>
              <a:rPr lang="en-US" dirty="0">
                <a:latin typeface="Arial" panose="020B0604020202020204" pitchFamily="34" charset="0"/>
                <a:cs typeface="Arial" panose="020B0604020202020204" pitchFamily="34" charset="0"/>
              </a:rPr>
              <a:t>[40 CFR 279.30, 40 CFR 279.31 and 62-710.201(4), FAC]:</a:t>
            </a:r>
          </a:p>
          <a:p>
            <a:pPr marL="342900" lvl="1" indent="0">
              <a:buNone/>
            </a:pPr>
            <a:endParaRPr lang="en-US" dirty="0">
              <a:latin typeface="Arial" panose="020B0604020202020204" pitchFamily="34" charset="0"/>
              <a:cs typeface="Arial" panose="020B0604020202020204" pitchFamily="34" charset="0"/>
            </a:endParaRPr>
          </a:p>
          <a:p>
            <a:pPr lvl="1" indent="-342900"/>
            <a:r>
              <a:rPr lang="en-US" dirty="0">
                <a:latin typeface="Arial" panose="020B0604020202020204" pitchFamily="34" charset="0"/>
                <a:cs typeface="Arial" panose="020B0604020202020204" pitchFamily="34" charset="0"/>
              </a:rPr>
              <a:t>DIY collection centers</a:t>
            </a:r>
          </a:p>
          <a:p>
            <a:pPr lvl="1" indent="-342900"/>
            <a:r>
              <a:rPr lang="en-US" dirty="0">
                <a:latin typeface="Arial" panose="020B0604020202020204" pitchFamily="34" charset="0"/>
                <a:cs typeface="Arial" panose="020B0604020202020204" pitchFamily="34" charset="0"/>
              </a:rPr>
              <a:t>Used oil collection center</a:t>
            </a:r>
          </a:p>
          <a:p>
            <a:pPr lvl="1" indent="-342900"/>
            <a:r>
              <a:rPr lang="en-US" dirty="0">
                <a:latin typeface="Arial" panose="020B0604020202020204" pitchFamily="34" charset="0"/>
                <a:cs typeface="Arial" panose="020B0604020202020204" pitchFamily="34" charset="0"/>
              </a:rPr>
              <a:t>An automotive service facility which accepts household used oil</a:t>
            </a:r>
          </a:p>
          <a:p>
            <a:pPr lvl="1" indent="-342900"/>
            <a:r>
              <a:rPr lang="en-US" dirty="0">
                <a:latin typeface="Arial" panose="020B0604020202020204" pitchFamily="34" charset="0"/>
                <a:cs typeface="Arial" panose="020B0604020202020204" pitchFamily="34" charset="0"/>
              </a:rPr>
              <a:t>Government sponsored collection facility which accepts household used oil  </a:t>
            </a:r>
          </a:p>
          <a:p>
            <a:pPr lvl="1" indent="-342900"/>
            <a:r>
              <a:rPr lang="en-US" dirty="0">
                <a:latin typeface="Arial" panose="020B0604020202020204" pitchFamily="34" charset="0"/>
                <a:cs typeface="Arial" panose="020B0604020202020204" pitchFamily="34" charset="0"/>
              </a:rPr>
              <a:t>Facility which stores used oil and accepts small quantities from households</a:t>
            </a:r>
          </a:p>
        </p:txBody>
      </p:sp>
    </p:spTree>
    <p:extLst>
      <p:ext uri="{BB962C8B-B14F-4D97-AF65-F5344CB8AC3E}">
        <p14:creationId xmlns:p14="http://schemas.microsoft.com/office/powerpoint/2010/main" val="692453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56080"/>
            <a:ext cx="7609114" cy="994172"/>
          </a:xfrm>
        </p:spPr>
        <p:txBody>
          <a:bodyPr>
            <a:normAutofit/>
          </a:bodyPr>
          <a:lstStyle/>
          <a:p>
            <a:pPr algn="ctr"/>
            <a:r>
              <a:rPr lang="en-US" sz="2700" dirty="0"/>
              <a:t>Public Used Oil Collection Center</a:t>
            </a:r>
            <a:br>
              <a:rPr lang="en-US" sz="2700" dirty="0"/>
            </a:br>
            <a:r>
              <a:rPr lang="en-US" sz="2700" dirty="0"/>
              <a:t>Requirements</a:t>
            </a:r>
          </a:p>
        </p:txBody>
      </p:sp>
      <p:sp>
        <p:nvSpPr>
          <p:cNvPr id="3" name="Content Placeholder 2"/>
          <p:cNvSpPr>
            <a:spLocks noGrp="1"/>
          </p:cNvSpPr>
          <p:nvPr>
            <p:ph idx="1"/>
          </p:nvPr>
        </p:nvSpPr>
        <p:spPr>
          <a:xfrm>
            <a:off x="457200" y="1050253"/>
            <a:ext cx="8458200" cy="3140748"/>
          </a:xfrm>
        </p:spPr>
        <p:txBody>
          <a:bodyPr/>
          <a:lstStyle/>
          <a:p>
            <a:pPr marL="0" indent="0">
              <a:buNone/>
            </a:pPr>
            <a:r>
              <a:rPr lang="en-US" dirty="0">
                <a:latin typeface="Arial" panose="020B0604020202020204" pitchFamily="34" charset="0"/>
                <a:cs typeface="Arial" panose="020B0604020202020204" pitchFamily="34" charset="0"/>
              </a:rPr>
              <a:t>Storage units [40 CFR 279.22(a-b)]:</a:t>
            </a:r>
          </a:p>
          <a:p>
            <a:pPr marL="800100" lvl="1" indent="-457200">
              <a:buFont typeface="+mj-lt"/>
              <a:buAutoNum type="alphaLcParenR"/>
            </a:pPr>
            <a:r>
              <a:rPr lang="en-US" dirty="0">
                <a:latin typeface="Arial" panose="020B0604020202020204" pitchFamily="34" charset="0"/>
                <a:cs typeface="Arial" panose="020B0604020202020204" pitchFamily="34" charset="0"/>
              </a:rPr>
              <a:t>Store used oil only in containers, tanks or units subject to the requirements of 40 CFR 264 and 265</a:t>
            </a:r>
          </a:p>
          <a:p>
            <a:pPr marL="800100" lvl="1" indent="-457200">
              <a:buFont typeface="+mj-lt"/>
              <a:buAutoNum type="alphaLcParenR"/>
            </a:pPr>
            <a:endParaRPr lang="en-US" dirty="0">
              <a:latin typeface="Arial" panose="020B0604020202020204" pitchFamily="34" charset="0"/>
              <a:cs typeface="Arial" panose="020B0604020202020204" pitchFamily="34" charset="0"/>
            </a:endParaRPr>
          </a:p>
          <a:p>
            <a:pPr marL="800100" lvl="1" indent="-457200">
              <a:buFont typeface="+mj-lt"/>
              <a:buAutoNum type="alphaLcParenR"/>
            </a:pPr>
            <a:r>
              <a:rPr lang="en-US" dirty="0">
                <a:latin typeface="Arial" panose="020B0604020202020204" pitchFamily="34" charset="0"/>
                <a:cs typeface="Arial" panose="020B0604020202020204" pitchFamily="34" charset="0"/>
              </a:rPr>
              <a:t>Containers and aboveground tanks must be:</a:t>
            </a:r>
          </a:p>
          <a:p>
            <a:pPr lvl="2" indent="-457200">
              <a:buFont typeface="+mj-lt"/>
              <a:buAutoNum type="alphaLcParenR"/>
            </a:pPr>
            <a:r>
              <a:rPr lang="en-US" dirty="0">
                <a:latin typeface="Arial" panose="020B0604020202020204" pitchFamily="34" charset="0"/>
                <a:cs typeface="Arial" panose="020B0604020202020204" pitchFamily="34" charset="0"/>
              </a:rPr>
              <a:t>In good condition</a:t>
            </a:r>
          </a:p>
          <a:p>
            <a:pPr lvl="2" indent="-457200">
              <a:buFont typeface="+mj-lt"/>
              <a:buAutoNum type="alphaLcParenR"/>
            </a:pPr>
            <a:r>
              <a:rPr lang="en-US" dirty="0">
                <a:latin typeface="Arial" panose="020B0604020202020204" pitchFamily="34" charset="0"/>
                <a:cs typeface="Arial" panose="020B0604020202020204" pitchFamily="34" charset="0"/>
              </a:rPr>
              <a:t>Not leaking (no visible leaks)</a:t>
            </a:r>
          </a:p>
          <a:p>
            <a:pPr marL="731044" lvl="1" indent="-388144">
              <a:buAutoNum type="alphaLcParenR"/>
            </a:pPr>
            <a:endParaRPr lang="en-US" dirty="0">
              <a:latin typeface="Arial" panose="020B0604020202020204" pitchFamily="34" charset="0"/>
              <a:cs typeface="Arial" panose="020B0604020202020204" pitchFamily="34" charset="0"/>
            </a:endParaRPr>
          </a:p>
          <a:p>
            <a:pPr marL="342900" lvl="1" indent="0">
              <a:buNone/>
            </a:pPr>
            <a:endParaRPr lang="en-US" dirty="0"/>
          </a:p>
          <a:p>
            <a:pPr marL="342900" lvl="1" indent="0">
              <a:buNone/>
            </a:pPr>
            <a:endParaRPr lang="en-US" dirty="0"/>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49C230B4-D740-465F-9806-32DC789184CF}"/>
              </a:ext>
            </a:extLst>
          </p:cNvPr>
          <p:cNvSpPr txBox="1"/>
          <p:nvPr/>
        </p:nvSpPr>
        <p:spPr>
          <a:xfrm>
            <a:off x="3200400" y="4780002"/>
            <a:ext cx="838200" cy="369332"/>
          </a:xfrm>
          <a:prstGeom prst="rect">
            <a:avLst/>
          </a:prstGeom>
          <a:noFill/>
        </p:spPr>
        <p:txBody>
          <a:bodyPr wrap="square" rtlCol="0">
            <a:spAutoFit/>
          </a:bodyPr>
          <a:lstStyle/>
          <a:p>
            <a:r>
              <a:rPr lang="en-US" dirty="0"/>
              <a:t>Don’t</a:t>
            </a:r>
          </a:p>
        </p:txBody>
      </p:sp>
      <p:graphicFrame>
        <p:nvGraphicFramePr>
          <p:cNvPr id="8" name="Content Placeholder 3" descr="Picture of a leaking aboveground tank">
            <a:extLst>
              <a:ext uri="{FF2B5EF4-FFF2-40B4-BE49-F238E27FC236}">
                <a16:creationId xmlns:a16="http://schemas.microsoft.com/office/drawing/2014/main" id="{A3576C07-2A30-48E5-AA7C-407204014846}"/>
              </a:ext>
            </a:extLst>
          </p:cNvPr>
          <p:cNvGraphicFramePr>
            <a:graphicFrameLocks noChangeAspect="1"/>
          </p:cNvGraphicFramePr>
          <p:nvPr>
            <p:extLst>
              <p:ext uri="{D42A27DB-BD31-4B8C-83A1-F6EECF244321}">
                <p14:modId xmlns:p14="http://schemas.microsoft.com/office/powerpoint/2010/main" val="2838084731"/>
              </p:ext>
            </p:extLst>
          </p:nvPr>
        </p:nvGraphicFramePr>
        <p:xfrm>
          <a:off x="4831582" y="3810000"/>
          <a:ext cx="4083818" cy="2712020"/>
        </p:xfrm>
        <a:graphic>
          <a:graphicData uri="http://schemas.openxmlformats.org/presentationml/2006/ole">
            <mc:AlternateContent xmlns:mc="http://schemas.openxmlformats.org/markup-compatibility/2006">
              <mc:Choice xmlns:v="urn:schemas-microsoft-com:vml" Requires="v">
                <p:oleObj spid="_x0000_s6161" name="Photo Editor Photo" r:id="rId3" imgW="19504762" imgH="12952381" progId="MSPhotoEd.3">
                  <p:embed/>
                </p:oleObj>
              </mc:Choice>
              <mc:Fallback>
                <p:oleObj name="Photo Editor Photo" r:id="rId3" imgW="19504762" imgH="12952381" progId="MSPhotoEd.3">
                  <p:embed/>
                  <p:pic>
                    <p:nvPicPr>
                      <p:cNvPr id="4" name="Content Placeholder 3">
                        <a:extLst>
                          <a:ext uri="{FF2B5EF4-FFF2-40B4-BE49-F238E27FC236}">
                            <a16:creationId xmlns:a16="http://schemas.microsoft.com/office/drawing/2014/main" id="{12D3AB50-1468-46F3-90D4-7E0AD3EDC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582" y="3810000"/>
                        <a:ext cx="4083818" cy="2712020"/>
                      </a:xfrm>
                      <a:prstGeom prst="rect">
                        <a:avLst/>
                      </a:prstGeom>
                      <a:noFill/>
                      <a:ln w="28575">
                        <a:noFill/>
                        <a:miter lim="800000"/>
                        <a:headEnd/>
                        <a:tailEnd/>
                      </a:ln>
                    </p:spPr>
                  </p:pic>
                </p:oleObj>
              </mc:Fallback>
            </mc:AlternateContent>
          </a:graphicData>
        </a:graphic>
      </p:graphicFrame>
    </p:spTree>
    <p:extLst>
      <p:ext uri="{BB962C8B-B14F-4D97-AF65-F5344CB8AC3E}">
        <p14:creationId xmlns:p14="http://schemas.microsoft.com/office/powerpoint/2010/main" val="1613920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a:bodyPr>
          <a:lstStyle/>
          <a:p>
            <a:r>
              <a:rPr lang="en-US" sz="3600" dirty="0"/>
              <a:t>Who is a Used Oil Transporter?</a:t>
            </a:r>
          </a:p>
        </p:txBody>
      </p:sp>
      <p:sp>
        <p:nvSpPr>
          <p:cNvPr id="3" name="Content Placeholder 2"/>
          <p:cNvSpPr>
            <a:spLocks noGrp="1"/>
          </p:cNvSpPr>
          <p:nvPr>
            <p:ph idx="1"/>
          </p:nvPr>
        </p:nvSpPr>
        <p:spPr>
          <a:xfrm>
            <a:off x="304800" y="1325563"/>
            <a:ext cx="8534400" cy="4851400"/>
          </a:xfrm>
        </p:spPr>
        <p:txBody>
          <a:bodyPr>
            <a:normAutofit/>
          </a:bodyPr>
          <a:lstStyle/>
          <a:p>
            <a:pPr marL="0" indent="0">
              <a:buNone/>
            </a:pPr>
            <a:r>
              <a:rPr lang="en-US" dirty="0">
                <a:latin typeface="Arial" panose="020B0604020202020204" pitchFamily="34" charset="0"/>
                <a:cs typeface="Arial" panose="020B0604020202020204" pitchFamily="34" charset="0"/>
              </a:rPr>
              <a:t>Used Oil Transporters: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Hold used oil for less than 24 hours</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Note:  If you hold used oil for &gt;24 hours (and less than 35 days), you are a </a:t>
            </a:r>
            <a:r>
              <a:rPr lang="en-US" b="1" dirty="0">
                <a:latin typeface="Arial" panose="020B0604020202020204" pitchFamily="34" charset="0"/>
                <a:cs typeface="Arial" panose="020B0604020202020204" pitchFamily="34" charset="0"/>
              </a:rPr>
              <a:t>Transfer Facility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Note:  If you hold used oil for &gt;35 days, you are a </a:t>
            </a:r>
            <a:r>
              <a:rPr lang="en-US" b="1" dirty="0">
                <a:latin typeface="Arial" panose="020B0604020202020204" pitchFamily="34" charset="0"/>
                <a:cs typeface="Arial" panose="020B0604020202020204" pitchFamily="34" charset="0"/>
              </a:rPr>
              <a:t>Used Oil Processor.  </a:t>
            </a:r>
            <a:r>
              <a:rPr lang="en-US" dirty="0">
                <a:latin typeface="Arial" panose="020B0604020202020204" pitchFamily="34" charset="0"/>
                <a:cs typeface="Arial" panose="020B0604020202020204" pitchFamily="34" charset="0"/>
              </a:rPr>
              <a:t>Used Oil Processor Requirements are </a:t>
            </a:r>
            <a:r>
              <a:rPr lang="en-US" b="1" dirty="0">
                <a:latin typeface="Arial" panose="020B0604020202020204" pitchFamily="34" charset="0"/>
                <a:cs typeface="Arial" panose="020B0604020202020204" pitchFamily="34" charset="0"/>
              </a:rPr>
              <a:t>not covered </a:t>
            </a:r>
            <a:r>
              <a:rPr lang="en-US" dirty="0">
                <a:latin typeface="Arial" panose="020B0604020202020204" pitchFamily="34" charset="0"/>
                <a:cs typeface="Arial" panose="020B0604020202020204" pitchFamily="34" charset="0"/>
              </a:rPr>
              <a:t>in this Presentation. </a:t>
            </a:r>
          </a:p>
        </p:txBody>
      </p:sp>
    </p:spTree>
    <p:extLst>
      <p:ext uri="{BB962C8B-B14F-4D97-AF65-F5344CB8AC3E}">
        <p14:creationId xmlns:p14="http://schemas.microsoft.com/office/powerpoint/2010/main" val="1837153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66" y="76200"/>
            <a:ext cx="7609114" cy="994172"/>
          </a:xfrm>
        </p:spPr>
        <p:txBody>
          <a:bodyPr>
            <a:normAutofit/>
          </a:bodyPr>
          <a:lstStyle/>
          <a:p>
            <a:pPr algn="ctr"/>
            <a:r>
              <a:rPr lang="en-US" sz="2700" dirty="0"/>
              <a:t>Public Used Oil Collection Center</a:t>
            </a:r>
            <a:br>
              <a:rPr lang="en-US" sz="2700" dirty="0"/>
            </a:br>
            <a:r>
              <a:rPr lang="en-US" sz="2700" dirty="0"/>
              <a:t>Requirements</a:t>
            </a:r>
          </a:p>
        </p:txBody>
      </p:sp>
      <p:sp>
        <p:nvSpPr>
          <p:cNvPr id="3" name="Content Placeholder 2"/>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State requirements for containers and tanks [62-710.401(6), FAC]:</a:t>
            </a:r>
          </a:p>
          <a:p>
            <a:pPr lvl="1" indent="-342900"/>
            <a:r>
              <a:rPr lang="en-US" dirty="0">
                <a:latin typeface="Arial" panose="020B0604020202020204" pitchFamily="34" charset="0"/>
                <a:cs typeface="Arial" panose="020B0604020202020204" pitchFamily="34" charset="0"/>
              </a:rPr>
              <a:t>Must be kept </a:t>
            </a:r>
            <a:r>
              <a:rPr lang="en-US" b="1" dirty="0">
                <a:latin typeface="Arial" panose="020B0604020202020204" pitchFamily="34" charset="0"/>
                <a:cs typeface="Arial" panose="020B0604020202020204" pitchFamily="34" charset="0"/>
              </a:rPr>
              <a:t>closed or covered </a:t>
            </a:r>
            <a:r>
              <a:rPr lang="en-US" dirty="0">
                <a:latin typeface="Arial" panose="020B0604020202020204" pitchFamily="34" charset="0"/>
                <a:cs typeface="Arial" panose="020B0604020202020204" pitchFamily="34" charset="0"/>
              </a:rPr>
              <a:t>if not inside of a structure</a:t>
            </a:r>
          </a:p>
          <a:p>
            <a:pPr lvl="1" indent="-342900"/>
            <a:r>
              <a:rPr lang="en-US" dirty="0">
                <a:latin typeface="Arial" panose="020B0604020202020204" pitchFamily="34" charset="0"/>
                <a:cs typeface="Arial" panose="020B0604020202020204" pitchFamily="34" charset="0"/>
              </a:rPr>
              <a:t>Must be an </a:t>
            </a:r>
            <a:r>
              <a:rPr lang="en-US" b="1" dirty="0">
                <a:latin typeface="Arial" panose="020B0604020202020204" pitchFamily="34" charset="0"/>
                <a:cs typeface="Arial" panose="020B0604020202020204" pitchFamily="34" charset="0"/>
              </a:rPr>
              <a:t>oil-impermeable surface </a:t>
            </a:r>
            <a:r>
              <a:rPr lang="en-US" dirty="0">
                <a:latin typeface="Arial" panose="020B0604020202020204" pitchFamily="34" charset="0"/>
                <a:cs typeface="Arial" panose="020B0604020202020204" pitchFamily="34" charset="0"/>
              </a:rPr>
              <a:t>such as sealed concrete or asphalt</a:t>
            </a:r>
          </a:p>
          <a:p>
            <a:pPr lvl="1" indent="-342900"/>
            <a:r>
              <a:rPr lang="en-US" dirty="0">
                <a:latin typeface="Arial" panose="020B0604020202020204" pitchFamily="34" charset="0"/>
                <a:cs typeface="Arial" panose="020B0604020202020204" pitchFamily="34" charset="0"/>
              </a:rPr>
              <a:t>Must have the capacity to hold </a:t>
            </a:r>
            <a:r>
              <a:rPr lang="en-US" b="1" dirty="0">
                <a:latin typeface="Arial" panose="020B0604020202020204" pitchFamily="34" charset="0"/>
                <a:cs typeface="Arial" panose="020B0604020202020204" pitchFamily="34" charset="0"/>
              </a:rPr>
              <a:t>110% of the volume of the largest container/tank or be double walled</a:t>
            </a:r>
          </a:p>
          <a:p>
            <a:pPr marL="342900" lvl="1" indent="0">
              <a:buNone/>
            </a:pPr>
            <a:endParaRPr lang="en-US" dirty="0"/>
          </a:p>
          <a:p>
            <a:pPr marL="342900"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99576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086600" cy="742950"/>
          </a:xfrm>
        </p:spPr>
        <p:txBody>
          <a:bodyPr>
            <a:noAutofit/>
          </a:bodyPr>
          <a:lstStyle/>
          <a:p>
            <a:r>
              <a:rPr lang="en-US" sz="2800" dirty="0"/>
              <a:t>Public Used Oil Collection Center Requirements </a:t>
            </a:r>
          </a:p>
        </p:txBody>
      </p:sp>
      <p:sp>
        <p:nvSpPr>
          <p:cNvPr id="3" name="Content Placeholder 2"/>
          <p:cNvSpPr>
            <a:spLocks noGrp="1"/>
          </p:cNvSpPr>
          <p:nvPr>
            <p:ph idx="1"/>
          </p:nvPr>
        </p:nvSpPr>
        <p:spPr>
          <a:xfrm>
            <a:off x="355879" y="1403531"/>
            <a:ext cx="8305800" cy="1272778"/>
          </a:xfrm>
        </p:spPr>
        <p:txBody>
          <a:bodyPr>
            <a:normAutofit/>
          </a:bodyPr>
          <a:lstStyle/>
          <a:p>
            <a:pPr marL="0" indent="0">
              <a:buNone/>
            </a:pPr>
            <a:r>
              <a:rPr lang="en-US" dirty="0">
                <a:latin typeface="Arial" panose="020B0604020202020204" pitchFamily="34" charset="0"/>
                <a:cs typeface="Arial" panose="020B0604020202020204" pitchFamily="34" charset="0"/>
              </a:rPr>
              <a:t>Containers and tanks of used oil </a:t>
            </a:r>
            <a:r>
              <a:rPr lang="en-US" b="1" dirty="0">
                <a:latin typeface="Arial" panose="020B0604020202020204" pitchFamily="34" charset="0"/>
                <a:cs typeface="Arial" panose="020B0604020202020204" pitchFamily="34" charset="0"/>
              </a:rPr>
              <a:t>should be labeled or clearly marked “Used Oil” </a:t>
            </a:r>
            <a:r>
              <a:rPr lang="en-US" dirty="0">
                <a:latin typeface="Arial" panose="020B0604020202020204" pitchFamily="34" charset="0"/>
                <a:cs typeface="Arial" panose="020B0604020202020204" pitchFamily="34" charset="0"/>
              </a:rPr>
              <a:t>[40 CFR 279.22(c) and 62-710.401(6), FAC].</a:t>
            </a:r>
          </a:p>
        </p:txBody>
      </p:sp>
      <p:pic>
        <p:nvPicPr>
          <p:cNvPr id="5" name="Picture 4" descr="A used oil tank inside secondary containment at a public used oil collection center. This tank is not properly labeled with &quot;Used Oil.&quot;">
            <a:extLst>
              <a:ext uri="{FF2B5EF4-FFF2-40B4-BE49-F238E27FC236}">
                <a16:creationId xmlns:a16="http://schemas.microsoft.com/office/drawing/2014/main" id="{E1839971-6B97-4632-9A1F-E000F5AD5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95649"/>
            <a:ext cx="4267200" cy="3200400"/>
          </a:xfrm>
          <a:prstGeom prst="rect">
            <a:avLst/>
          </a:prstGeom>
        </p:spPr>
      </p:pic>
      <p:sp>
        <p:nvSpPr>
          <p:cNvPr id="6" name="TextBox 5">
            <a:extLst>
              <a:ext uri="{FF2B5EF4-FFF2-40B4-BE49-F238E27FC236}">
                <a16:creationId xmlns:a16="http://schemas.microsoft.com/office/drawing/2014/main" id="{A0281389-C7E2-4997-AF07-3822714AA308}"/>
              </a:ext>
            </a:extLst>
          </p:cNvPr>
          <p:cNvSpPr txBox="1"/>
          <p:nvPr/>
        </p:nvSpPr>
        <p:spPr>
          <a:xfrm>
            <a:off x="3048000" y="2815158"/>
            <a:ext cx="3048000" cy="369332"/>
          </a:xfrm>
          <a:prstGeom prst="rect">
            <a:avLst/>
          </a:prstGeom>
          <a:noFill/>
        </p:spPr>
        <p:txBody>
          <a:bodyPr wrap="square" rtlCol="0">
            <a:spAutoFit/>
          </a:bodyPr>
          <a:lstStyle/>
          <a:p>
            <a:r>
              <a:rPr lang="en-US" dirty="0"/>
              <a:t>Note:  Not properly labeled</a:t>
            </a:r>
          </a:p>
        </p:txBody>
      </p:sp>
      <p:pic>
        <p:nvPicPr>
          <p:cNvPr id="7" name="Picture 6" descr="A used oil container at a public used oil collection center. ">
            <a:extLst>
              <a:ext uri="{FF2B5EF4-FFF2-40B4-BE49-F238E27FC236}">
                <a16:creationId xmlns:a16="http://schemas.microsoft.com/office/drawing/2014/main" id="{E05B87E3-D46E-4009-B589-4DC4F9EDD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200" y="3276600"/>
            <a:ext cx="4267200" cy="3200400"/>
          </a:xfrm>
          <a:prstGeom prst="rect">
            <a:avLst/>
          </a:prstGeom>
        </p:spPr>
      </p:pic>
    </p:spTree>
    <p:extLst>
      <p:ext uri="{BB962C8B-B14F-4D97-AF65-F5344CB8AC3E}">
        <p14:creationId xmlns:p14="http://schemas.microsoft.com/office/powerpoint/2010/main" val="2230336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399" y="152400"/>
            <a:ext cx="6748013" cy="800100"/>
          </a:xfrm>
        </p:spPr>
        <p:txBody>
          <a:bodyPr>
            <a:noAutofit/>
          </a:bodyPr>
          <a:lstStyle/>
          <a:p>
            <a:r>
              <a:rPr lang="en-US" sz="2800" dirty="0"/>
              <a:t>Public Used Oil Collection Center Requirements</a:t>
            </a:r>
          </a:p>
        </p:txBody>
      </p:sp>
      <p:sp>
        <p:nvSpPr>
          <p:cNvPr id="3" name="Content Placeholder 2"/>
          <p:cNvSpPr>
            <a:spLocks noGrp="1"/>
          </p:cNvSpPr>
          <p:nvPr>
            <p:ph idx="1"/>
          </p:nvPr>
        </p:nvSpPr>
        <p:spPr>
          <a:xfrm>
            <a:off x="388189" y="1371600"/>
            <a:ext cx="8417224" cy="49530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Upon detection of a release of used oil to the environment, not subject to 40 CFR 280 Subpart F, the owner/operator must perform the following cleanup steps [40 CFR 279.22(d)(1-4)]:</a:t>
            </a:r>
          </a:p>
          <a:p>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sz="1800" dirty="0">
                <a:latin typeface="Arial" panose="020B0604020202020204" pitchFamily="34" charset="0"/>
                <a:cs typeface="Arial" panose="020B0604020202020204" pitchFamily="34" charset="0"/>
              </a:rPr>
              <a:t>Stop the release</a:t>
            </a:r>
          </a:p>
          <a:p>
            <a:pPr marL="342900" indent="-342900">
              <a:buFont typeface="+mj-lt"/>
              <a:buAutoNum type="arabicParenR"/>
            </a:pPr>
            <a:r>
              <a:rPr lang="en-US" sz="1800" dirty="0">
                <a:latin typeface="Arial" panose="020B0604020202020204" pitchFamily="34" charset="0"/>
                <a:cs typeface="Arial" panose="020B0604020202020204" pitchFamily="34" charset="0"/>
              </a:rPr>
              <a:t>Contain the released used oil</a:t>
            </a:r>
          </a:p>
          <a:p>
            <a:pPr marL="342900" indent="-342900">
              <a:buFont typeface="+mj-lt"/>
              <a:buAutoNum type="arabicParenR"/>
            </a:pPr>
            <a:r>
              <a:rPr lang="en-US" sz="1800" dirty="0">
                <a:latin typeface="Arial" panose="020B0604020202020204" pitchFamily="34" charset="0"/>
                <a:cs typeface="Arial" panose="020B0604020202020204" pitchFamily="34" charset="0"/>
              </a:rPr>
              <a:t>Clean up and manage properly the released used oil and other materials</a:t>
            </a:r>
          </a:p>
          <a:p>
            <a:pPr marL="342900" indent="-342900">
              <a:buFont typeface="+mj-lt"/>
              <a:buAutoNum type="arabicParenR"/>
            </a:pPr>
            <a:r>
              <a:rPr lang="en-US" sz="1800" dirty="0">
                <a:latin typeface="Arial" panose="020B0604020202020204" pitchFamily="34" charset="0"/>
                <a:cs typeface="Arial" panose="020B0604020202020204" pitchFamily="34" charset="0"/>
              </a:rPr>
              <a:t>If necessary repair or replace any leaking used oil storage container or tanks prior to returning them to service</a:t>
            </a:r>
          </a:p>
          <a:p>
            <a:endParaRPr lang="en-US" sz="18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Note:  The facility is also required to report releases as discussed in the UO Transporter section above</a:t>
            </a:r>
          </a:p>
          <a:p>
            <a:pPr marL="385763" indent="-385763">
              <a:buAutoNum type="arabicPeriod"/>
            </a:pPr>
            <a:endParaRPr lang="en-US" dirty="0"/>
          </a:p>
        </p:txBody>
      </p:sp>
    </p:spTree>
    <p:extLst>
      <p:ext uri="{BB962C8B-B14F-4D97-AF65-F5344CB8AC3E}">
        <p14:creationId xmlns:p14="http://schemas.microsoft.com/office/powerpoint/2010/main" val="2159135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086600" cy="742950"/>
          </a:xfrm>
        </p:spPr>
        <p:txBody>
          <a:bodyPr>
            <a:noAutofit/>
          </a:bodyPr>
          <a:lstStyle/>
          <a:p>
            <a:r>
              <a:rPr lang="en-US" sz="2800" dirty="0"/>
              <a:t>Public Used Oil Collection Center Requirements </a:t>
            </a:r>
          </a:p>
        </p:txBody>
      </p:sp>
      <p:sp>
        <p:nvSpPr>
          <p:cNvPr id="3" name="Content Placeholder 2"/>
          <p:cNvSpPr>
            <a:spLocks noGrp="1"/>
          </p:cNvSpPr>
          <p:nvPr>
            <p:ph idx="1"/>
          </p:nvPr>
        </p:nvSpPr>
        <p:spPr>
          <a:xfrm>
            <a:off x="457200" y="1447800"/>
            <a:ext cx="8305800" cy="48006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State Requirement for Public Used Oil Collection Centers:</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Notify the DEP no later than 30 days after first accepting used oil from the public on Form 62-710.901(5) [62-710.500(5), FAC]</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Submit an estimate of the quantity of used oil accepted from the public during the previous calendar year to the DEP no later than July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of each year [62-710.510(6), FAC] </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29772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990600"/>
          </a:xfrm>
        </p:spPr>
        <p:txBody>
          <a:bodyPr/>
          <a:lstStyle/>
          <a:p>
            <a:r>
              <a:rPr lang="en-US" dirty="0"/>
              <a:t>Questions?</a:t>
            </a:r>
          </a:p>
        </p:txBody>
      </p:sp>
      <p:sp>
        <p:nvSpPr>
          <p:cNvPr id="3" name="Content Placeholder 2"/>
          <p:cNvSpPr>
            <a:spLocks noGrp="1"/>
          </p:cNvSpPr>
          <p:nvPr>
            <p:ph idx="1"/>
          </p:nvPr>
        </p:nvSpPr>
        <p:spPr>
          <a:xfrm>
            <a:off x="628650" y="1676400"/>
            <a:ext cx="7886700" cy="4351338"/>
          </a:xfrm>
        </p:spPr>
        <p:txBody>
          <a:bodyPr/>
          <a:lstStyle/>
          <a:p>
            <a:pPr marL="0" indent="0" algn="ctr">
              <a:buNone/>
            </a:pPr>
            <a:r>
              <a:rPr lang="en-US" altLang="en-US" dirty="0">
                <a:latin typeface="Arial" panose="020B0604020202020204" pitchFamily="34" charset="0"/>
                <a:cs typeface="Arial" panose="020B0604020202020204" pitchFamily="34" charset="0"/>
              </a:rPr>
              <a:t>Hazardous Waste Program</a:t>
            </a:r>
          </a:p>
          <a:p>
            <a:pPr marL="0" indent="0" algn="ctr">
              <a:buNone/>
            </a:pPr>
            <a:endParaRPr lang="en-US" altLang="en-US" dirty="0">
              <a:latin typeface="Arial" panose="020B0604020202020204" pitchFamily="34" charset="0"/>
              <a:cs typeface="Arial" panose="020B0604020202020204" pitchFamily="34" charset="0"/>
            </a:endParaRPr>
          </a:p>
          <a:p>
            <a:pPr marL="0" indent="0" algn="ctr">
              <a:lnSpc>
                <a:spcPct val="110000"/>
              </a:lnSpc>
              <a:spcBef>
                <a:spcPct val="0"/>
              </a:spcBef>
              <a:buNone/>
            </a:pPr>
            <a:r>
              <a:rPr lang="en-US" altLang="en-US" dirty="0">
                <a:latin typeface="Arial" panose="020B0604020202020204" pitchFamily="34" charset="0"/>
                <a:cs typeface="Arial" panose="020B0604020202020204" pitchFamily="34" charset="0"/>
              </a:rPr>
              <a:t>8800 Baymeadows Way West</a:t>
            </a:r>
          </a:p>
          <a:p>
            <a:pPr marL="0" indent="0" algn="ctr">
              <a:lnSpc>
                <a:spcPct val="110000"/>
              </a:lnSpc>
              <a:spcBef>
                <a:spcPct val="0"/>
              </a:spcBef>
              <a:buNone/>
            </a:pPr>
            <a:r>
              <a:rPr lang="en-US" altLang="en-US" dirty="0">
                <a:latin typeface="Arial" panose="020B0604020202020204" pitchFamily="34" charset="0"/>
                <a:cs typeface="Arial" panose="020B0604020202020204" pitchFamily="34" charset="0"/>
              </a:rPr>
              <a:t>Suite 100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Jacksonville, Florida 32256</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256-1700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256-1588 fax</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04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fontScale="90000"/>
          </a:bodyPr>
          <a:lstStyle/>
          <a:p>
            <a:r>
              <a:rPr lang="en-US" sz="3600" dirty="0"/>
              <a:t>Used Oil Transporter </a:t>
            </a:r>
            <a:br>
              <a:rPr lang="en-US" sz="3600" dirty="0"/>
            </a:br>
            <a:r>
              <a:rPr lang="en-US" sz="3600" dirty="0"/>
              <a:t>Requirements</a:t>
            </a:r>
          </a:p>
        </p:txBody>
      </p:sp>
      <p:sp>
        <p:nvSpPr>
          <p:cNvPr id="3" name="Content Placeholder 2"/>
          <p:cNvSpPr>
            <a:spLocks noGrp="1"/>
          </p:cNvSpPr>
          <p:nvPr>
            <p:ph idx="1"/>
          </p:nvPr>
        </p:nvSpPr>
        <p:spPr>
          <a:xfrm>
            <a:off x="304800" y="1325563"/>
            <a:ext cx="8534400" cy="4851400"/>
          </a:xfrm>
        </p:spPr>
        <p:txBody>
          <a:bodyPr>
            <a:normAutofit/>
          </a:bodyPr>
          <a:lstStyle/>
          <a:p>
            <a:pPr marL="0" indent="0">
              <a:buNone/>
            </a:pPr>
            <a:r>
              <a:rPr lang="en-US" dirty="0">
                <a:latin typeface="Arial" panose="020B0604020202020204" pitchFamily="34" charset="0"/>
                <a:cs typeface="Arial" panose="020B0604020202020204" pitchFamily="34" charset="0"/>
              </a:rPr>
              <a:t>Used Oil Transporters [40 CFR 279.40(b-c)]:</a:t>
            </a:r>
          </a:p>
          <a:p>
            <a:pPr marL="0"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(b)  Imports and exports of used oil are regulated while the used oil is in the US</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(c)  Trucks used to transport hazardous waste should be empty (40 CFR 261.7) or the used oil may be considered to be mixed with the hazardous waste  </a:t>
            </a:r>
          </a:p>
          <a:p>
            <a:pPr marL="0" indent="0">
              <a:buNone/>
            </a:pP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1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fontScale="90000"/>
          </a:bodyPr>
          <a:lstStyle/>
          <a:p>
            <a:r>
              <a:rPr lang="en-US" sz="3600" dirty="0"/>
              <a:t>Used Oil Transporter </a:t>
            </a:r>
            <a:br>
              <a:rPr lang="en-US" sz="3600" dirty="0"/>
            </a:br>
            <a:r>
              <a:rPr lang="en-US" sz="3600" dirty="0"/>
              <a:t>Requirements</a:t>
            </a:r>
          </a:p>
        </p:txBody>
      </p:sp>
      <p:sp>
        <p:nvSpPr>
          <p:cNvPr id="3" name="Content Placeholder 2"/>
          <p:cNvSpPr>
            <a:spLocks noGrp="1"/>
          </p:cNvSpPr>
          <p:nvPr>
            <p:ph idx="1"/>
          </p:nvPr>
        </p:nvSpPr>
        <p:spPr>
          <a:xfrm>
            <a:off x="304800" y="1325563"/>
            <a:ext cx="8534400" cy="48514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Used Oil Transporters [40 CFR 279.40(d)(1-3)]:</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(1) Transporters who generate used oil are also used oil </a:t>
            </a:r>
            <a:r>
              <a:rPr lang="en-US" b="1" dirty="0">
                <a:latin typeface="Arial" panose="020B0604020202020204" pitchFamily="34" charset="0"/>
                <a:cs typeface="Arial" panose="020B0604020202020204" pitchFamily="34" charset="0"/>
              </a:rPr>
              <a:t>generators</a:t>
            </a:r>
            <a:r>
              <a:rPr lang="en-US" dirty="0">
                <a:latin typeface="Arial" panose="020B0604020202020204" pitchFamily="34" charset="0"/>
                <a:cs typeface="Arial" panose="020B0604020202020204" pitchFamily="34" charset="0"/>
              </a:rPr>
              <a:t> and need to comply with 40 CFR 279 </a:t>
            </a:r>
            <a:r>
              <a:rPr lang="en-US" b="1" dirty="0">
                <a:latin typeface="Arial" panose="020B0604020202020204" pitchFamily="34" charset="0"/>
                <a:cs typeface="Arial" panose="020B0604020202020204" pitchFamily="34" charset="0"/>
              </a:rPr>
              <a:t>Subpart C</a:t>
            </a:r>
          </a:p>
          <a:p>
            <a:pPr marL="914400" lvl="1" indent="-457200">
              <a:buAutoNum type="alphaLcParenBoth" startAt="4"/>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(2)  Transporters who </a:t>
            </a:r>
            <a:r>
              <a:rPr lang="en-US" b="1" dirty="0">
                <a:latin typeface="Arial" panose="020B0604020202020204" pitchFamily="34" charset="0"/>
                <a:cs typeface="Arial" panose="020B0604020202020204" pitchFamily="34" charset="0"/>
              </a:rPr>
              <a:t>process</a:t>
            </a:r>
            <a:r>
              <a:rPr lang="en-US" dirty="0">
                <a:latin typeface="Arial" panose="020B0604020202020204" pitchFamily="34" charset="0"/>
                <a:cs typeface="Arial" panose="020B0604020202020204" pitchFamily="34" charset="0"/>
              </a:rPr>
              <a:t> or re-refine used oil, except as provided in 40 CFR 279.41, need to comply with 40 CFR 279 </a:t>
            </a:r>
            <a:r>
              <a:rPr lang="en-US" b="1" dirty="0">
                <a:latin typeface="Arial" panose="020B0604020202020204" pitchFamily="34" charset="0"/>
                <a:cs typeface="Arial" panose="020B0604020202020204" pitchFamily="34" charset="0"/>
              </a:rPr>
              <a:t>Subpart F</a:t>
            </a: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a:t>
            </a:r>
          </a:p>
          <a:p>
            <a:pPr marL="457200" lvl="1" indent="0">
              <a:buNone/>
            </a:pPr>
            <a:r>
              <a:rPr lang="en-US" dirty="0">
                <a:latin typeface="Arial" panose="020B0604020202020204" pitchFamily="34" charset="0"/>
                <a:cs typeface="Arial" panose="020B0604020202020204" pitchFamily="34" charset="0"/>
              </a:rPr>
              <a:t>(3)  Transporters who </a:t>
            </a:r>
            <a:r>
              <a:rPr lang="en-US" b="1" dirty="0">
                <a:latin typeface="Arial" panose="020B0604020202020204" pitchFamily="34" charset="0"/>
                <a:cs typeface="Arial" panose="020B0604020202020204" pitchFamily="34" charset="0"/>
              </a:rPr>
              <a:t>burn</a:t>
            </a:r>
            <a:r>
              <a:rPr lang="en-US" dirty="0">
                <a:latin typeface="Arial" panose="020B0604020202020204" pitchFamily="34" charset="0"/>
                <a:cs typeface="Arial" panose="020B0604020202020204" pitchFamily="34" charset="0"/>
              </a:rPr>
              <a:t> off-spec used oil for energy recovery need to comply with 40 CFR 279 </a:t>
            </a:r>
            <a:r>
              <a:rPr lang="en-US" b="1" dirty="0">
                <a:latin typeface="Arial" panose="020B0604020202020204" pitchFamily="34" charset="0"/>
                <a:cs typeface="Arial" panose="020B0604020202020204" pitchFamily="34" charset="0"/>
              </a:rPr>
              <a:t>Subpart G</a:t>
            </a: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6823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8161564" cy="1007389"/>
          </a:xfrm>
        </p:spPr>
        <p:txBody>
          <a:bodyPr>
            <a:normAutofit fontScale="90000"/>
          </a:bodyPr>
          <a:lstStyle/>
          <a:p>
            <a:r>
              <a:rPr lang="en-US" sz="3600" dirty="0"/>
              <a:t>Used Oil Transporter </a:t>
            </a:r>
            <a:br>
              <a:rPr lang="en-US" sz="3600" dirty="0"/>
            </a:br>
            <a:r>
              <a:rPr lang="en-US" sz="3600" dirty="0"/>
              <a:t>Requirements</a:t>
            </a:r>
          </a:p>
        </p:txBody>
      </p:sp>
      <p:sp>
        <p:nvSpPr>
          <p:cNvPr id="3" name="Content Placeholder 2"/>
          <p:cNvSpPr>
            <a:spLocks noGrp="1"/>
          </p:cNvSpPr>
          <p:nvPr>
            <p:ph idx="1"/>
          </p:nvPr>
        </p:nvSpPr>
        <p:spPr>
          <a:xfrm>
            <a:off x="304800" y="1325563"/>
            <a:ext cx="8534400" cy="4851400"/>
          </a:xfrm>
        </p:spPr>
        <p:txBody>
          <a:bodyPr>
            <a:normAutofit/>
          </a:bodyPr>
          <a:lstStyle/>
          <a:p>
            <a:pPr marL="0" indent="0">
              <a:buNone/>
            </a:pPr>
            <a:r>
              <a:rPr lang="en-US" dirty="0">
                <a:latin typeface="Arial" panose="020B0604020202020204" pitchFamily="34" charset="0"/>
                <a:cs typeface="Arial" panose="020B0604020202020204" pitchFamily="34" charset="0"/>
              </a:rPr>
              <a:t>Used Oil Transporters [40 CFR 279.40(d)(4 - 5)]:</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(4)  Transporters who </a:t>
            </a:r>
            <a:r>
              <a:rPr lang="en-US" b="1" dirty="0">
                <a:latin typeface="Arial" panose="020B0604020202020204" pitchFamily="34" charset="0"/>
                <a:cs typeface="Arial" panose="020B0604020202020204" pitchFamily="34" charset="0"/>
              </a:rPr>
              <a:t>direct shipments </a:t>
            </a:r>
            <a:r>
              <a:rPr lang="en-US" dirty="0">
                <a:latin typeface="Arial" panose="020B0604020202020204" pitchFamily="34" charset="0"/>
                <a:cs typeface="Arial" panose="020B0604020202020204" pitchFamily="34" charset="0"/>
              </a:rPr>
              <a:t>of off-spec used oil to a used oil burner or first claim that the used oil that is to be burned meets the used oil fuel specs need to comply with 40 CFR 279 </a:t>
            </a:r>
            <a:r>
              <a:rPr lang="en-US" b="1" dirty="0">
                <a:latin typeface="Arial" panose="020B0604020202020204" pitchFamily="34" charset="0"/>
                <a:cs typeface="Arial" panose="020B0604020202020204" pitchFamily="34" charset="0"/>
              </a:rPr>
              <a:t>Subpart H</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(5)  N/A   Note:  Used oil may not be used as dust suppressant in Florida  </a:t>
            </a:r>
          </a:p>
          <a:p>
            <a:pPr marL="914400" lvl="1" indent="-457200">
              <a:buAutoNum type="alphaLcParenBoth" startAt="4"/>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76171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DEPConten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DEPContent" id="{369DE686-79F5-4FBE-8223-3C964F2E6339}" vid="{A4C54630-E41F-4CAC-AEED-8698F48E1DDC}"/>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3078</TotalTime>
  <Words>4051</Words>
  <Application>Microsoft Office PowerPoint</Application>
  <PresentationFormat>On-screen Show (4:3)</PresentationFormat>
  <Paragraphs>420</Paragraphs>
  <Slides>64</Slides>
  <Notes>14</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3</vt:i4>
      </vt:variant>
      <vt:variant>
        <vt:lpstr>Slide Titles</vt:lpstr>
      </vt:variant>
      <vt:variant>
        <vt:i4>64</vt:i4>
      </vt:variant>
    </vt:vector>
  </HeadingPairs>
  <TitlesOfParts>
    <vt:vector size="72" baseType="lpstr">
      <vt:lpstr>Arial</vt:lpstr>
      <vt:lpstr>Calibri</vt:lpstr>
      <vt:lpstr>Custom Design</vt:lpstr>
      <vt:lpstr>GreenDEPContent</vt:lpstr>
      <vt:lpstr>1_Custom Design</vt:lpstr>
      <vt:lpstr>Adobe Acrobat Document</vt:lpstr>
      <vt:lpstr>Acrobat Document</vt:lpstr>
      <vt:lpstr>Photo Editor Photo</vt:lpstr>
      <vt:lpstr>PowerPoint Presentation</vt:lpstr>
      <vt:lpstr>Who is NOT a Used Oil Transporter?</vt:lpstr>
      <vt:lpstr>Who is NOT a Used Oil Transporter?</vt:lpstr>
      <vt:lpstr>Who is NOT a Used Oil Transporter?</vt:lpstr>
      <vt:lpstr>Who is a Used Oil Transporter?</vt:lpstr>
      <vt:lpstr>Who is a Used Oil Transporter?</vt:lpstr>
      <vt:lpstr>Used Oil Transporter  Requirements</vt:lpstr>
      <vt:lpstr>Used Oil Transporter  Requirements</vt:lpstr>
      <vt:lpstr>Used Oil Transporter  Requirements</vt:lpstr>
      <vt:lpstr>Used Oil Transporter  Requirements</vt:lpstr>
      <vt:lpstr>Used Oil Transporter  Requirements</vt:lpstr>
      <vt:lpstr>Florida Used Oil Transporter Registration</vt:lpstr>
      <vt:lpstr>Florida Used Oil Transporter Certification - Exceptions</vt:lpstr>
      <vt:lpstr>Florida Used Oil Transporter Certification</vt:lpstr>
      <vt:lpstr>Florida Used Oil Transporter Certification</vt:lpstr>
      <vt:lpstr>Florida Used Oil Transporter Certification</vt:lpstr>
      <vt:lpstr>Florida Used Oil Transporter Certification</vt:lpstr>
      <vt:lpstr>Florida Used Oil Transporter Certification</vt:lpstr>
      <vt:lpstr>Used Oil Transporter  Acceptance</vt:lpstr>
      <vt:lpstr>Used Oil Transporter  Acceptance</vt:lpstr>
      <vt:lpstr>Used Oil Transporter  Acceptance</vt:lpstr>
      <vt:lpstr>Used Oil Transporter  Acceptance</vt:lpstr>
      <vt:lpstr>Florida Used Oil Transporter Records</vt:lpstr>
      <vt:lpstr>Florida Used Oil Transporter Records</vt:lpstr>
      <vt:lpstr>Florida Used Oil Transporter Acceptance/Rejection</vt:lpstr>
      <vt:lpstr>Used Oil Transporter  Transportation</vt:lpstr>
      <vt:lpstr>Used Oil Transporter  Transportation</vt:lpstr>
      <vt:lpstr>Used Oil Transporter  Transportation</vt:lpstr>
      <vt:lpstr>Florida Used Oil Transporter  Transportation</vt:lpstr>
      <vt:lpstr>Used Oil Transporter  Transportation</vt:lpstr>
      <vt:lpstr>Used Oil Transporter Residues</vt:lpstr>
      <vt:lpstr>Florida Used Oil Transporter Residues</vt:lpstr>
      <vt:lpstr>Florida Used Oil Transporter Residues</vt:lpstr>
      <vt:lpstr>Used Oil Transporter  Deliveries</vt:lpstr>
      <vt:lpstr>Used Oil Transporter  Deliveries</vt:lpstr>
      <vt:lpstr>Used Oil Transporter  Deliveries</vt:lpstr>
      <vt:lpstr>Used Oil Transporter  Deliveries</vt:lpstr>
      <vt:lpstr>Florida Used Oil Transporter Records</vt:lpstr>
      <vt:lpstr>Florida Used Oil Transporter Records</vt:lpstr>
      <vt:lpstr>Florida Used Oil Transporter Records</vt:lpstr>
      <vt:lpstr>Florida Used Oil Transporter Records</vt:lpstr>
      <vt:lpstr>Florida Used Oil Transporter Records</vt:lpstr>
      <vt:lpstr>PowerPoint Presentation</vt:lpstr>
      <vt:lpstr>Used Oil Transfer Facilities</vt:lpstr>
      <vt:lpstr>Used Oil Transfer Facility Requirements</vt:lpstr>
      <vt:lpstr>Used Oil Transfer Facility Requirements</vt:lpstr>
      <vt:lpstr>Used Oil Transfer Facility Requirements</vt:lpstr>
      <vt:lpstr>Used Oil Transfer Facility Requirements</vt:lpstr>
      <vt:lpstr>Used Oil Transfer Facility Requirements</vt:lpstr>
      <vt:lpstr>Used Oil Transfer Facility Requirements</vt:lpstr>
      <vt:lpstr>Used Oil Transfer Facility Requirements</vt:lpstr>
      <vt:lpstr>Used Oil Transfer Facility Requirements </vt:lpstr>
      <vt:lpstr>Used Oil Transfer Facility Requirements</vt:lpstr>
      <vt:lpstr>Used Oil Fuel Marketer   Definitions</vt:lpstr>
      <vt:lpstr>Used Oil Processor  Definitions</vt:lpstr>
      <vt:lpstr>Used Oil Processor  Definitions</vt:lpstr>
      <vt:lpstr>PowerPoint Presentation</vt:lpstr>
      <vt:lpstr>Public Used Oil Collection Center</vt:lpstr>
      <vt:lpstr>Public Used Oil Collection Center Requirements</vt:lpstr>
      <vt:lpstr>Public Used Oil Collection Center Requirements</vt:lpstr>
      <vt:lpstr>Public Used Oil Collection Center Requirements </vt:lpstr>
      <vt:lpstr>Public Used Oil Collection Center Requirements</vt:lpstr>
      <vt:lpstr>Public Used Oil Collection Center Requirements </vt:lpstr>
      <vt:lpstr>Questions?</vt:lpstr>
    </vt:vector>
  </TitlesOfParts>
  <Company>Florida Department of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Fenn_s</dc:creator>
  <cp:lastModifiedBy>Fitzsimmons, Eric</cp:lastModifiedBy>
  <cp:revision>211</cp:revision>
  <dcterms:created xsi:type="dcterms:W3CDTF">2014-02-06T19:30:30Z</dcterms:created>
  <dcterms:modified xsi:type="dcterms:W3CDTF">2018-07-11T15:17:54Z</dcterms:modified>
</cp:coreProperties>
</file>