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4"/>
  </p:notesMasterIdLst>
  <p:sldIdLst>
    <p:sldId id="262" r:id="rId3"/>
    <p:sldId id="279" r:id="rId4"/>
    <p:sldId id="265" r:id="rId5"/>
    <p:sldId id="266" r:id="rId6"/>
    <p:sldId id="268" r:id="rId7"/>
    <p:sldId id="309" r:id="rId8"/>
    <p:sldId id="289" r:id="rId9"/>
    <p:sldId id="291" r:id="rId10"/>
    <p:sldId id="269" r:id="rId11"/>
    <p:sldId id="298" r:id="rId12"/>
    <p:sldId id="304" r:id="rId13"/>
    <p:sldId id="270" r:id="rId14"/>
    <p:sldId id="272" r:id="rId15"/>
    <p:sldId id="271" r:id="rId16"/>
    <p:sldId id="299" r:id="rId17"/>
    <p:sldId id="311" r:id="rId18"/>
    <p:sldId id="273" r:id="rId19"/>
    <p:sldId id="292" r:id="rId20"/>
    <p:sldId id="293" r:id="rId21"/>
    <p:sldId id="294" r:id="rId22"/>
    <p:sldId id="305" r:id="rId23"/>
    <p:sldId id="274" r:id="rId24"/>
    <p:sldId id="276" r:id="rId25"/>
    <p:sldId id="316" r:id="rId26"/>
    <p:sldId id="301" r:id="rId27"/>
    <p:sldId id="295" r:id="rId28"/>
    <p:sldId id="275" r:id="rId29"/>
    <p:sldId id="278" r:id="rId30"/>
    <p:sldId id="313" r:id="rId31"/>
    <p:sldId id="303" r:id="rId32"/>
    <p:sldId id="296" r:id="rId33"/>
    <p:sldId id="280" r:id="rId34"/>
    <p:sldId id="306" r:id="rId35"/>
    <p:sldId id="281" r:id="rId36"/>
    <p:sldId id="297" r:id="rId37"/>
    <p:sldId id="314" r:id="rId38"/>
    <p:sldId id="282" r:id="rId39"/>
    <p:sldId id="283" r:id="rId40"/>
    <p:sldId id="286" r:id="rId41"/>
    <p:sldId id="284" r:id="rId42"/>
    <p:sldId id="28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81" d="100"/>
          <a:sy n="81" d="100"/>
        </p:scale>
        <p:origin x="5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3425C-C401-4E6B-AFC2-0EB0FDB85D12}" type="datetimeFigureOut">
              <a:rPr lang="en-US" smtClean="0"/>
              <a:t>4/6/2017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CF350-82AE-4204-B09B-A7DFAED0117F}" type="slidenum">
              <a:rPr lang="en-US" smtClean="0"/>
              <a:t>‹#›</a:t>
            </a:fld>
            <a:endParaRPr lang="en-US" dirty="0"/>
          </a:p>
        </p:txBody>
      </p:sp>
    </p:spTree>
    <p:extLst>
      <p:ext uri="{BB962C8B-B14F-4D97-AF65-F5344CB8AC3E}">
        <p14:creationId xmlns:p14="http://schemas.microsoft.com/office/powerpoint/2010/main" val="92511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890"/>
            <a:ext cx="7772400" cy="547006"/>
          </a:xfrm>
        </p:spPr>
        <p:txBody>
          <a:bodyPr anchor="b">
            <a:normAutofit/>
          </a:bodyPr>
          <a:lstStyle>
            <a:lvl1pPr algn="ct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473779"/>
            <a:ext cx="6858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773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86485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90057"/>
            <a:ext cx="462915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3465059"/>
            <a:ext cx="2949178"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542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90057"/>
            <a:ext cx="7886700" cy="3567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90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139043"/>
            <a:ext cx="1971675"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39043"/>
            <a:ext cx="5800725" cy="34943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50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80552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915120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447456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4/5/17</a:t>
            </a:r>
          </a:p>
        </p:txBody>
      </p:sp>
      <p:sp>
        <p:nvSpPr>
          <p:cNvPr id="6" name="Footer Placeholder 5"/>
          <p:cNvSpPr>
            <a:spLocks noGrp="1"/>
          </p:cNvSpPr>
          <p:nvPr>
            <p:ph type="ftr" sz="quarter" idx="11"/>
          </p:nvPr>
        </p:nvSpPr>
        <p:spPr/>
        <p:txBody>
          <a:bodyPr/>
          <a:lstStyle/>
          <a:p>
            <a:r>
              <a:rPr lang="en-US" dirty="0"/>
              <a:t>Department Webinar</a:t>
            </a:r>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82838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4/5/17</a:t>
            </a:r>
          </a:p>
        </p:txBody>
      </p:sp>
      <p:sp>
        <p:nvSpPr>
          <p:cNvPr id="8" name="Footer Placeholder 7"/>
          <p:cNvSpPr>
            <a:spLocks noGrp="1"/>
          </p:cNvSpPr>
          <p:nvPr>
            <p:ph type="ftr" sz="quarter" idx="11"/>
          </p:nvPr>
        </p:nvSpPr>
        <p:spPr/>
        <p:txBody>
          <a:bodyPr/>
          <a:lstStyle/>
          <a:p>
            <a:r>
              <a:rPr lang="en-US" dirty="0"/>
              <a:t>Department Webinar</a:t>
            </a:r>
          </a:p>
        </p:txBody>
      </p:sp>
      <p:sp>
        <p:nvSpPr>
          <p:cNvPr id="9" name="Slide Number Placeholder 8"/>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5470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1884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4/5/17</a:t>
            </a:r>
          </a:p>
        </p:txBody>
      </p:sp>
      <p:sp>
        <p:nvSpPr>
          <p:cNvPr id="3" name="Footer Placeholder 2"/>
          <p:cNvSpPr>
            <a:spLocks noGrp="1"/>
          </p:cNvSpPr>
          <p:nvPr>
            <p:ph type="ftr" sz="quarter" idx="11"/>
          </p:nvPr>
        </p:nvSpPr>
        <p:spPr/>
        <p:txBody>
          <a:bodyPr/>
          <a:lstStyle/>
          <a:p>
            <a:r>
              <a:rPr lang="en-US" dirty="0"/>
              <a:t>Department Webinar</a:t>
            </a:r>
          </a:p>
        </p:txBody>
      </p:sp>
      <p:sp>
        <p:nvSpPr>
          <p:cNvPr id="4" name="Slide Number Placeholder 3"/>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61944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692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4/5/17</a:t>
            </a:r>
          </a:p>
        </p:txBody>
      </p:sp>
      <p:sp>
        <p:nvSpPr>
          <p:cNvPr id="6" name="Footer Placeholder 5"/>
          <p:cNvSpPr>
            <a:spLocks noGrp="1"/>
          </p:cNvSpPr>
          <p:nvPr>
            <p:ph type="ftr" sz="quarter" idx="11"/>
          </p:nvPr>
        </p:nvSpPr>
        <p:spPr/>
        <p:txBody>
          <a:bodyPr/>
          <a:lstStyle/>
          <a:p>
            <a:r>
              <a:rPr lang="en-US" dirty="0"/>
              <a:t>Department Webinar</a:t>
            </a:r>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47526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4/5/17</a:t>
            </a:r>
          </a:p>
        </p:txBody>
      </p:sp>
      <p:sp>
        <p:nvSpPr>
          <p:cNvPr id="6" name="Footer Placeholder 5"/>
          <p:cNvSpPr>
            <a:spLocks noGrp="1"/>
          </p:cNvSpPr>
          <p:nvPr>
            <p:ph type="ftr" sz="quarter" idx="11"/>
          </p:nvPr>
        </p:nvSpPr>
        <p:spPr/>
        <p:txBody>
          <a:bodyPr/>
          <a:lstStyle/>
          <a:p>
            <a:r>
              <a:rPr lang="en-US" dirty="0"/>
              <a:t>Department Webinar</a:t>
            </a:r>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86665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047990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1229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763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211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68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9616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90157"/>
            <a:ext cx="3868340"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9616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90157"/>
            <a:ext cx="3887391"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850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563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77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5126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081893"/>
            <a:ext cx="462915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33106"/>
            <a:ext cx="2949178"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435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788868"/>
      </p:ext>
    </p:extLst>
  </p:cSld>
  <p:clrMap bg1="lt1" tx1="dk1" bg2="lt2" tx2="dk2" accent1="accent1" accent2="accent2" accent3="accent3" accent4="accent4" accent5="accent5" accent6="accent6" hlink="hlink" folHlink="folHlink"/>
  <p:sldLayoutIdLst>
    <p:sldLayoutId id="214748368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r>
              <a:rPr lang="en-US" dirty="0"/>
              <a:t>4/5/17</a:t>
            </a:r>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r>
              <a:rPr lang="en-US" dirty="0"/>
              <a:t>Department Webinar</a:t>
            </a:r>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pPr/>
              <a:t>‹#›</a:t>
            </a:fld>
            <a:endParaRPr lang="en-US" dirty="0"/>
          </a:p>
        </p:txBody>
      </p:sp>
    </p:spTree>
    <p:extLst>
      <p:ext uri="{BB962C8B-B14F-4D97-AF65-F5344CB8AC3E}">
        <p14:creationId xmlns:p14="http://schemas.microsoft.com/office/powerpoint/2010/main" val="427472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8.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343" y="4630332"/>
            <a:ext cx="6858000" cy="536128"/>
          </a:xfrm>
        </p:spPr>
        <p:txBody>
          <a:bodyPr/>
          <a:lstStyle/>
          <a:p>
            <a:r>
              <a:rPr lang="en-US" b="1" dirty="0"/>
              <a:t>Effective </a:t>
            </a:r>
            <a:r>
              <a:rPr lang="en-US" b="1"/>
              <a:t>– 1/11/2017</a:t>
            </a:r>
            <a:endParaRPr lang="en-US" dirty="0"/>
          </a:p>
        </p:txBody>
      </p:sp>
      <p:sp>
        <p:nvSpPr>
          <p:cNvPr id="7" name="Title 6"/>
          <p:cNvSpPr>
            <a:spLocks noGrp="1"/>
          </p:cNvSpPr>
          <p:nvPr>
            <p:ph type="ctrTitle"/>
          </p:nvPr>
        </p:nvSpPr>
        <p:spPr>
          <a:xfrm>
            <a:off x="650082" y="2607469"/>
            <a:ext cx="7772400" cy="1650206"/>
          </a:xfrm>
        </p:spPr>
        <p:txBody>
          <a:bodyPr/>
          <a:lstStyle/>
          <a:p>
            <a:r>
              <a:rPr lang="en-US" sz="2800" dirty="0"/>
              <a:t>Changes to Chapter 62-761, Florida Administrative Code </a:t>
            </a:r>
            <a:br>
              <a:rPr lang="en-US" sz="2800" dirty="0"/>
            </a:br>
            <a:r>
              <a:rPr lang="en-US" sz="2800" dirty="0"/>
              <a:t>Underground Storage Tank Systems (USTs) </a:t>
            </a:r>
          </a:p>
        </p:txBody>
      </p:sp>
    </p:spTree>
    <p:extLst>
      <p:ext uri="{BB962C8B-B14F-4D97-AF65-F5344CB8AC3E}">
        <p14:creationId xmlns:p14="http://schemas.microsoft.com/office/powerpoint/2010/main" val="332179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89096"/>
            <a:ext cx="7609114" cy="1325563"/>
          </a:xfrm>
        </p:spPr>
        <p:txBody>
          <a:bodyPr/>
          <a:lstStyle/>
          <a:p>
            <a:r>
              <a:rPr lang="en-US" dirty="0"/>
              <a:t>Operator Training</a:t>
            </a:r>
          </a:p>
        </p:txBody>
      </p:sp>
      <p:sp>
        <p:nvSpPr>
          <p:cNvPr id="3" name="Content Placeholder 2"/>
          <p:cNvSpPr>
            <a:spLocks noGrp="1"/>
          </p:cNvSpPr>
          <p:nvPr>
            <p:ph idx="1"/>
          </p:nvPr>
        </p:nvSpPr>
        <p:spPr>
          <a:xfrm>
            <a:off x="213756" y="1413164"/>
            <a:ext cx="8134598" cy="5081974"/>
          </a:xfrm>
        </p:spPr>
        <p:txBody>
          <a:bodyPr>
            <a:normAutofit fontScale="85000" lnSpcReduction="20000"/>
          </a:bodyPr>
          <a:lstStyle/>
          <a:p>
            <a:pPr>
              <a:lnSpc>
                <a:spcPct val="120000"/>
              </a:lnSpc>
            </a:pPr>
            <a:r>
              <a:rPr lang="en-US" sz="2600" dirty="0">
                <a:latin typeface="Arial" panose="020B0604020202020204" pitchFamily="34" charset="0"/>
                <a:cs typeface="Arial" panose="020B0604020202020204" pitchFamily="34" charset="0"/>
              </a:rPr>
              <a:t>Each facility, including unmanned facilities, must designate a Class A, B, and C operator by </a:t>
            </a:r>
            <a:r>
              <a:rPr lang="en-US" sz="2600" dirty="0">
                <a:solidFill>
                  <a:srgbClr val="FF0000"/>
                </a:solidFill>
                <a:latin typeface="Arial" panose="020B0604020202020204" pitchFamily="34" charset="0"/>
                <a:cs typeface="Arial" panose="020B0604020202020204" pitchFamily="34" charset="0"/>
              </a:rPr>
              <a:t>October 13, 2018</a:t>
            </a:r>
            <a:r>
              <a:rPr lang="en-US" sz="2600" dirty="0">
                <a:latin typeface="Arial" panose="020B0604020202020204" pitchFamily="34" charset="0"/>
                <a:cs typeface="Arial" panose="020B0604020202020204" pitchFamily="34" charset="0"/>
              </a:rPr>
              <a:t>.</a:t>
            </a:r>
          </a:p>
          <a:p>
            <a:pPr>
              <a:lnSpc>
                <a:spcPct val="120000"/>
              </a:lnSpc>
            </a:pPr>
            <a:r>
              <a:rPr lang="en-US" sz="2600" dirty="0">
                <a:latin typeface="Arial" panose="020B0604020202020204" pitchFamily="34" charset="0"/>
                <a:cs typeface="Arial" panose="020B0604020202020204" pitchFamily="34" charset="0"/>
              </a:rPr>
              <a:t>Class A – has primary responsibility for facility, such as owner, and can operate one or more facilities.</a:t>
            </a:r>
          </a:p>
          <a:p>
            <a:pPr>
              <a:lnSpc>
                <a:spcPct val="120000"/>
              </a:lnSpc>
            </a:pPr>
            <a:r>
              <a:rPr lang="en-US" sz="2600" dirty="0">
                <a:latin typeface="Arial" panose="020B0604020202020204" pitchFamily="34" charset="0"/>
                <a:cs typeface="Arial" panose="020B0604020202020204" pitchFamily="34" charset="0"/>
              </a:rPr>
              <a:t>Class B – implements day-to-day tank operations, such as operator or independent consultant, and can operate up to 50 facilities. If a contractor, then must also be a Certified Contractor or must be employed by a Certified Contractor. </a:t>
            </a:r>
          </a:p>
          <a:p>
            <a:pPr>
              <a:lnSpc>
                <a:spcPct val="120000"/>
              </a:lnSpc>
            </a:pPr>
            <a:r>
              <a:rPr lang="en-US" sz="2600" dirty="0">
                <a:latin typeface="Arial" panose="020B0604020202020204" pitchFamily="34" charset="0"/>
                <a:cs typeface="Arial" panose="020B0604020202020204" pitchFamily="34" charset="0"/>
              </a:rPr>
              <a:t>Class C – controls dispensing of fuel, such as manager/clerk, and must be trained for each facility.</a:t>
            </a:r>
          </a:p>
          <a:p>
            <a:pPr>
              <a:lnSpc>
                <a:spcPct val="120000"/>
              </a:lnSpc>
            </a:pPr>
            <a:r>
              <a:rPr lang="en-US" sz="2600" dirty="0">
                <a:latin typeface="Arial" panose="020B0604020202020204" pitchFamily="34" charset="0"/>
                <a:cs typeface="Arial" panose="020B0604020202020204" pitchFamily="34" charset="0"/>
              </a:rPr>
              <a:t>Class A and B operators must be re-trained if the Department issues a Notice of Violation for a significant issue (FR, construction, overfill/spill containment, and release detection).</a:t>
            </a:r>
          </a:p>
          <a:p>
            <a:pPr>
              <a:lnSpc>
                <a:spcPct val="120000"/>
              </a:lnSpc>
            </a:pPr>
            <a:endParaRPr lang="en-US" sz="2600" dirty="0">
              <a:latin typeface="Arial" panose="020B0604020202020204" pitchFamily="34" charset="0"/>
              <a:cs typeface="Arial" panose="020B0604020202020204" pitchFamily="34" charset="0"/>
            </a:endParaRPr>
          </a:p>
          <a:p>
            <a:endParaRPr lang="en-US" dirty="0"/>
          </a:p>
          <a:p>
            <a:endParaRPr lang="en-US" dirty="0"/>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10</a:t>
            </a:fld>
            <a:endParaRPr lang="en-US" dirty="0"/>
          </a:p>
        </p:txBody>
      </p:sp>
    </p:spTree>
    <p:extLst>
      <p:ext uri="{BB962C8B-B14F-4D97-AF65-F5344CB8AC3E}">
        <p14:creationId xmlns:p14="http://schemas.microsoft.com/office/powerpoint/2010/main" val="4422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54379"/>
            <a:ext cx="7609114" cy="1325563"/>
          </a:xfrm>
        </p:spPr>
        <p:txBody>
          <a:bodyPr/>
          <a:lstStyle/>
          <a:p>
            <a:r>
              <a:rPr lang="en-US" dirty="0"/>
              <a:t>Operator Training</a:t>
            </a:r>
          </a:p>
        </p:txBody>
      </p:sp>
      <p:sp>
        <p:nvSpPr>
          <p:cNvPr id="3" name="Content Placeholder 2"/>
          <p:cNvSpPr>
            <a:spLocks noGrp="1"/>
          </p:cNvSpPr>
          <p:nvPr>
            <p:ph idx="1"/>
          </p:nvPr>
        </p:nvSpPr>
        <p:spPr>
          <a:xfrm>
            <a:off x="308759" y="1389412"/>
            <a:ext cx="7790212" cy="5105725"/>
          </a:xfrm>
        </p:spPr>
        <p:txBody>
          <a:bodyPr>
            <a:normAutofit fontScale="85000" lnSpcReduction="10000"/>
          </a:bodyPr>
          <a:lstStyle/>
          <a:p>
            <a:pPr>
              <a:lnSpc>
                <a:spcPct val="120000"/>
              </a:lnSpc>
            </a:pPr>
            <a:r>
              <a:rPr lang="en-US" dirty="0">
                <a:latin typeface="Arial" panose="020B0604020202020204" pitchFamily="34" charset="0"/>
                <a:cs typeface="Arial" panose="020B0604020202020204" pitchFamily="34" charset="0"/>
              </a:rPr>
              <a:t>Class A - C must complete approved training course, except that Class C may receive training from Class B.</a:t>
            </a:r>
          </a:p>
          <a:p>
            <a:pPr>
              <a:lnSpc>
                <a:spcPct val="120000"/>
              </a:lnSpc>
            </a:pPr>
            <a:r>
              <a:rPr lang="en-US" dirty="0">
                <a:latin typeface="Arial" panose="020B0604020202020204" pitchFamily="34" charset="0"/>
                <a:cs typeface="Arial" panose="020B0604020202020204" pitchFamily="34" charset="0"/>
              </a:rPr>
              <a:t>Facilities must have a trained employee present during hours of operation, unless facility is unmanned.</a:t>
            </a:r>
          </a:p>
          <a:p>
            <a:pPr>
              <a:lnSpc>
                <a:spcPct val="120000"/>
              </a:lnSpc>
            </a:pPr>
            <a:r>
              <a:rPr lang="en-US" dirty="0">
                <a:latin typeface="Arial" panose="020B0604020202020204" pitchFamily="34" charset="0"/>
                <a:cs typeface="Arial" panose="020B0604020202020204" pitchFamily="34" charset="0"/>
              </a:rPr>
              <a:t>Unmanned facilities must have emergency information signage visible from any dispenser.</a:t>
            </a:r>
          </a:p>
          <a:p>
            <a:pPr>
              <a:lnSpc>
                <a:spcPct val="120000"/>
              </a:lnSpc>
            </a:pPr>
            <a:r>
              <a:rPr lang="en-US" dirty="0">
                <a:latin typeface="Arial" panose="020B0604020202020204" pitchFamily="34" charset="0"/>
                <a:cs typeface="Arial" panose="020B0604020202020204" pitchFamily="34" charset="0"/>
              </a:rPr>
              <a:t>Certificates of training must be maintained and available for inspection.</a:t>
            </a:r>
          </a:p>
          <a:p>
            <a:pPr>
              <a:lnSpc>
                <a:spcPct val="120000"/>
              </a:lnSpc>
            </a:pPr>
            <a:r>
              <a:rPr lang="en-US" dirty="0">
                <a:latin typeface="Arial" panose="020B0604020202020204" pitchFamily="34" charset="0"/>
                <a:cs typeface="Arial" panose="020B0604020202020204" pitchFamily="34" charset="0"/>
              </a:rPr>
              <a:t>Emergency contact numbers must be posted for Class C operators’ use and site specific response procedures must be accessible.</a:t>
            </a:r>
          </a:p>
          <a:p>
            <a:endParaRPr lang="en-US" dirty="0"/>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11</a:t>
            </a:fld>
            <a:endParaRPr lang="en-US" dirty="0"/>
          </a:p>
        </p:txBody>
      </p:sp>
    </p:spTree>
    <p:extLst>
      <p:ext uri="{BB962C8B-B14F-4D97-AF65-F5344CB8AC3E}">
        <p14:creationId xmlns:p14="http://schemas.microsoft.com/office/powerpoint/2010/main" val="95378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3383" y="0"/>
            <a:ext cx="7659688" cy="1029379"/>
          </a:xfrm>
        </p:spPr>
        <p:txBody>
          <a:bodyPr>
            <a:normAutofit/>
          </a:bodyPr>
          <a:lstStyle/>
          <a:p>
            <a:r>
              <a:rPr lang="en-US" sz="2800" dirty="0"/>
              <a:t>Registration/Notification - Installations</a:t>
            </a:r>
          </a:p>
        </p:txBody>
      </p:sp>
      <p:sp>
        <p:nvSpPr>
          <p:cNvPr id="8" name="Text Placeholder 7"/>
          <p:cNvSpPr>
            <a:spLocks noGrp="1"/>
          </p:cNvSpPr>
          <p:nvPr>
            <p:ph type="body" idx="1"/>
          </p:nvPr>
        </p:nvSpPr>
        <p:spPr>
          <a:xfrm>
            <a:off x="271850" y="1124078"/>
            <a:ext cx="4227126" cy="948124"/>
          </a:xfrm>
        </p:spPr>
        <p:txBody>
          <a:bodyPr/>
          <a:lstStyle/>
          <a:p>
            <a:pPr algn="ctr"/>
            <a:r>
              <a:rPr lang="en-US" dirty="0">
                <a:latin typeface="Arial" panose="020B0604020202020204" pitchFamily="34" charset="0"/>
                <a:cs typeface="Arial" panose="020B0604020202020204" pitchFamily="34" charset="0"/>
              </a:rPr>
              <a:t>Former Requirements</a:t>
            </a:r>
          </a:p>
        </p:txBody>
      </p:sp>
      <p:sp>
        <p:nvSpPr>
          <p:cNvPr id="9" name="Content Placeholder 8"/>
          <p:cNvSpPr>
            <a:spLocks noGrp="1"/>
          </p:cNvSpPr>
          <p:nvPr>
            <p:ph sz="half" idx="2"/>
          </p:nvPr>
        </p:nvSpPr>
        <p:spPr>
          <a:xfrm>
            <a:off x="271850" y="2505074"/>
            <a:ext cx="4227125" cy="3788633"/>
          </a:xfrm>
        </p:spPr>
        <p:txBody>
          <a:bodyPr>
            <a:normAutofit/>
          </a:bodyPr>
          <a:lstStyle/>
          <a:p>
            <a:r>
              <a:rPr lang="en-US" sz="2000" dirty="0">
                <a:latin typeface="Arial" panose="020B0604020202020204" pitchFamily="34" charset="0"/>
                <a:cs typeface="Arial" panose="020B0604020202020204" pitchFamily="34" charset="0"/>
              </a:rPr>
              <a:t>Notify county at least </a:t>
            </a:r>
            <a:r>
              <a:rPr lang="en-US" sz="2000" b="1" dirty="0">
                <a:latin typeface="Arial" panose="020B0604020202020204" pitchFamily="34" charset="0"/>
                <a:cs typeface="Arial" panose="020B0604020202020204" pitchFamily="34" charset="0"/>
              </a:rPr>
              <a:t>30 days prior </a:t>
            </a:r>
            <a:r>
              <a:rPr lang="en-US" sz="2000" dirty="0">
                <a:latin typeface="Arial" panose="020B0604020202020204" pitchFamily="34" charset="0"/>
                <a:cs typeface="Arial" panose="020B0604020202020204" pitchFamily="34" charset="0"/>
              </a:rPr>
              <a:t>to install (verbal or written).  </a:t>
            </a:r>
          </a:p>
          <a:p>
            <a:r>
              <a:rPr lang="en-US" sz="2000" dirty="0">
                <a:latin typeface="Arial" panose="020B0604020202020204" pitchFamily="34" charset="0"/>
                <a:cs typeface="Arial" panose="020B0604020202020204" pitchFamily="34" charset="0"/>
              </a:rPr>
              <a:t>Confirm with county at least </a:t>
            </a:r>
            <a:r>
              <a:rPr lang="en-US" sz="2000" b="1" dirty="0">
                <a:latin typeface="Arial" panose="020B0604020202020204" pitchFamily="34" charset="0"/>
                <a:cs typeface="Arial" panose="020B0604020202020204" pitchFamily="34" charset="0"/>
              </a:rPr>
              <a:t>48 hours prior</a:t>
            </a:r>
            <a:r>
              <a:rPr lang="en-US" sz="2000" dirty="0">
                <a:latin typeface="Arial" panose="020B0604020202020204" pitchFamily="34" charset="0"/>
                <a:cs typeface="Arial" panose="020B0604020202020204" pitchFamily="34" charset="0"/>
              </a:rPr>
              <a:t> to install (verbal or written).</a:t>
            </a:r>
          </a:p>
          <a:p>
            <a:r>
              <a:rPr lang="en-US" sz="2000" dirty="0">
                <a:latin typeface="Arial" panose="020B0604020202020204" pitchFamily="34" charset="0"/>
                <a:cs typeface="Arial" panose="020B0604020202020204" pitchFamily="34" charset="0"/>
              </a:rPr>
              <a:t>Register no later than </a:t>
            </a:r>
            <a:r>
              <a:rPr lang="en-US" sz="2000" b="1" dirty="0">
                <a:latin typeface="Arial" panose="020B0604020202020204" pitchFamily="34" charset="0"/>
                <a:cs typeface="Arial" panose="020B0604020202020204" pitchFamily="34" charset="0"/>
              </a:rPr>
              <a:t>30 days after</a:t>
            </a:r>
            <a:r>
              <a:rPr lang="en-US" sz="2000" dirty="0">
                <a:latin typeface="Arial" panose="020B0604020202020204" pitchFamily="34" charset="0"/>
                <a:cs typeface="Arial" panose="020B0604020202020204" pitchFamily="34" charset="0"/>
              </a:rPr>
              <a:t> putting substance into new tank.</a:t>
            </a:r>
          </a:p>
          <a:p>
            <a:r>
              <a:rPr lang="en-US" sz="2000" dirty="0">
                <a:latin typeface="Arial" panose="020B0604020202020204" pitchFamily="34" charset="0"/>
                <a:cs typeface="Arial" panose="020B0604020202020204" pitchFamily="34" charset="0"/>
              </a:rPr>
              <a:t>Provide a certified contractor form within </a:t>
            </a:r>
            <a:r>
              <a:rPr lang="en-US" sz="2000" b="1" dirty="0">
                <a:latin typeface="Arial" panose="020B0604020202020204" pitchFamily="34" charset="0"/>
                <a:cs typeface="Arial" panose="020B0604020202020204" pitchFamily="34" charset="0"/>
              </a:rPr>
              <a:t>30 days after </a:t>
            </a:r>
            <a:r>
              <a:rPr lang="en-US" sz="2000" dirty="0">
                <a:latin typeface="Arial" panose="020B0604020202020204" pitchFamily="34" charset="0"/>
                <a:cs typeface="Arial" panose="020B0604020202020204" pitchFamily="34" charset="0"/>
              </a:rPr>
              <a:t>installation.</a:t>
            </a:r>
          </a:p>
        </p:txBody>
      </p:sp>
      <p:sp>
        <p:nvSpPr>
          <p:cNvPr id="10" name="Text Placeholder 9"/>
          <p:cNvSpPr>
            <a:spLocks noGrp="1"/>
          </p:cNvSpPr>
          <p:nvPr>
            <p:ph type="body" sz="quarter" idx="3"/>
          </p:nvPr>
        </p:nvSpPr>
        <p:spPr>
          <a:xfrm>
            <a:off x="4629149" y="1124078"/>
            <a:ext cx="4053531" cy="948124"/>
          </a:xfrm>
        </p:spPr>
        <p:txBody>
          <a:bodyPr/>
          <a:lstStyle/>
          <a:p>
            <a:pPr algn="ctr"/>
            <a:r>
              <a:rPr lang="en-US" dirty="0">
                <a:latin typeface="Arial" panose="020B0604020202020204" pitchFamily="34" charset="0"/>
                <a:cs typeface="Arial" panose="020B0604020202020204" pitchFamily="34" charset="0"/>
              </a:rPr>
              <a:t>New Requirements</a:t>
            </a:r>
          </a:p>
        </p:txBody>
      </p:sp>
      <p:sp>
        <p:nvSpPr>
          <p:cNvPr id="11" name="Content Placeholder 10"/>
          <p:cNvSpPr>
            <a:spLocks noGrp="1"/>
          </p:cNvSpPr>
          <p:nvPr>
            <p:ph sz="quarter" idx="4"/>
          </p:nvPr>
        </p:nvSpPr>
        <p:spPr>
          <a:xfrm>
            <a:off x="4629148" y="2505073"/>
            <a:ext cx="4053532" cy="3788633"/>
          </a:xfrm>
        </p:spPr>
        <p:txBody>
          <a:bodyPr>
            <a:normAutofit/>
          </a:bodyPr>
          <a:lstStyle/>
          <a:p>
            <a:r>
              <a:rPr lang="en-US" sz="2000" dirty="0">
                <a:latin typeface="Arial" panose="020B0604020202020204" pitchFamily="34" charset="0"/>
                <a:cs typeface="Arial" panose="020B0604020202020204" pitchFamily="34" charset="0"/>
              </a:rPr>
              <a:t>Notify county </a:t>
            </a:r>
            <a:r>
              <a:rPr lang="en-US" sz="2000" b="1" dirty="0">
                <a:latin typeface="Arial" panose="020B0604020202020204" pitchFamily="34" charset="0"/>
                <a:cs typeface="Arial" panose="020B0604020202020204" pitchFamily="34" charset="0"/>
              </a:rPr>
              <a:t>30-45 days prior </a:t>
            </a:r>
            <a:r>
              <a:rPr lang="en-US" sz="2000" dirty="0">
                <a:latin typeface="Arial" panose="020B0604020202020204" pitchFamily="34" charset="0"/>
                <a:cs typeface="Arial" panose="020B0604020202020204" pitchFamily="34" charset="0"/>
              </a:rPr>
              <a:t>to install (written).</a:t>
            </a:r>
          </a:p>
          <a:p>
            <a:r>
              <a:rPr lang="en-US" sz="2000" dirty="0">
                <a:latin typeface="Arial" panose="020B0604020202020204" pitchFamily="34" charset="0"/>
                <a:cs typeface="Arial" panose="020B0604020202020204" pitchFamily="34" charset="0"/>
              </a:rPr>
              <a:t>Confirm with county </a:t>
            </a:r>
            <a:r>
              <a:rPr lang="en-US" sz="2000" b="1" dirty="0">
                <a:latin typeface="Arial" panose="020B0604020202020204" pitchFamily="34" charset="0"/>
                <a:cs typeface="Arial" panose="020B0604020202020204" pitchFamily="34" charset="0"/>
              </a:rPr>
              <a:t>48-72 hours prior</a:t>
            </a:r>
            <a:r>
              <a:rPr lang="en-US" sz="2000" dirty="0">
                <a:latin typeface="Arial" panose="020B0604020202020204" pitchFamily="34" charset="0"/>
                <a:cs typeface="Arial" panose="020B0604020202020204" pitchFamily="34" charset="0"/>
              </a:rPr>
              <a:t> to install (written).</a:t>
            </a:r>
          </a:p>
          <a:p>
            <a:r>
              <a:rPr lang="en-US" sz="2000" dirty="0">
                <a:latin typeface="Arial" panose="020B0604020202020204" pitchFamily="34" charset="0"/>
                <a:cs typeface="Arial" panose="020B0604020202020204" pitchFamily="34" charset="0"/>
              </a:rPr>
              <a:t>For new facility – register </a:t>
            </a:r>
            <a:r>
              <a:rPr lang="en-US" sz="2000" b="1" dirty="0">
                <a:latin typeface="Arial" panose="020B0604020202020204" pitchFamily="34" charset="0"/>
                <a:cs typeface="Arial" panose="020B0604020202020204" pitchFamily="34" charset="0"/>
              </a:rPr>
              <a:t>30 days prior</a:t>
            </a:r>
            <a:r>
              <a:rPr lang="en-US" sz="2000" dirty="0">
                <a:latin typeface="Arial" panose="020B0604020202020204" pitchFamily="34" charset="0"/>
                <a:cs typeface="Arial" panose="020B0604020202020204" pitchFamily="34" charset="0"/>
              </a:rPr>
              <a:t> to install. </a:t>
            </a:r>
            <a:r>
              <a:rPr lang="en-US" sz="2000" b="1" dirty="0">
                <a:latin typeface="Arial" panose="020B0604020202020204" pitchFamily="34" charset="0"/>
                <a:cs typeface="Arial" panose="020B0604020202020204" pitchFamily="34" charset="0"/>
              </a:rPr>
              <a:t>7 days prior to adding product </a:t>
            </a:r>
            <a:r>
              <a:rPr lang="en-US" sz="2000" dirty="0">
                <a:latin typeface="Arial" panose="020B0604020202020204" pitchFamily="34" charset="0"/>
                <a:cs typeface="Arial" panose="020B0604020202020204" pitchFamily="34" charset="0"/>
              </a:rPr>
              <a:t>for existing facility.</a:t>
            </a:r>
          </a:p>
          <a:p>
            <a:r>
              <a:rPr lang="en-US" sz="2000" dirty="0">
                <a:latin typeface="Arial" panose="020B0604020202020204" pitchFamily="34" charset="0"/>
                <a:cs typeface="Arial" panose="020B0604020202020204" pitchFamily="34" charset="0"/>
              </a:rPr>
              <a:t>Provide a certified contractor form within </a:t>
            </a:r>
            <a:r>
              <a:rPr lang="en-US" sz="2000" b="1" dirty="0">
                <a:latin typeface="Arial" panose="020B0604020202020204" pitchFamily="34" charset="0"/>
                <a:cs typeface="Arial" panose="020B0604020202020204" pitchFamily="34" charset="0"/>
              </a:rPr>
              <a:t>21 days after </a:t>
            </a:r>
            <a:r>
              <a:rPr lang="en-US" sz="2000" dirty="0">
                <a:latin typeface="Arial" panose="020B0604020202020204" pitchFamily="34" charset="0"/>
                <a:cs typeface="Arial" panose="020B0604020202020204" pitchFamily="34" charset="0"/>
              </a:rPr>
              <a:t>installation.</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50" y="6495138"/>
            <a:ext cx="3281234"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12</a:t>
            </a:fld>
            <a:endParaRPr lang="en-US" dirty="0"/>
          </a:p>
        </p:txBody>
      </p:sp>
    </p:spTree>
    <p:extLst>
      <p:ext uri="{BB962C8B-B14F-4D97-AF65-F5344CB8AC3E}">
        <p14:creationId xmlns:p14="http://schemas.microsoft.com/office/powerpoint/2010/main" val="329336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3383" y="0"/>
            <a:ext cx="7659688" cy="1029379"/>
          </a:xfrm>
        </p:spPr>
        <p:txBody>
          <a:bodyPr>
            <a:normAutofit/>
          </a:bodyPr>
          <a:lstStyle/>
          <a:p>
            <a:r>
              <a:rPr lang="en-US" sz="2800" dirty="0"/>
              <a:t>Registration/Notification - Closures</a:t>
            </a:r>
          </a:p>
        </p:txBody>
      </p:sp>
      <p:sp>
        <p:nvSpPr>
          <p:cNvPr id="8" name="Text Placeholder 7"/>
          <p:cNvSpPr>
            <a:spLocks noGrp="1"/>
          </p:cNvSpPr>
          <p:nvPr>
            <p:ph type="body" idx="1"/>
          </p:nvPr>
        </p:nvSpPr>
        <p:spPr>
          <a:xfrm>
            <a:off x="271850" y="1124078"/>
            <a:ext cx="4227126" cy="948124"/>
          </a:xfrm>
        </p:spPr>
        <p:txBody>
          <a:bodyPr/>
          <a:lstStyle/>
          <a:p>
            <a:pPr algn="ctr"/>
            <a:r>
              <a:rPr lang="en-US" dirty="0">
                <a:latin typeface="Arial" panose="020B0604020202020204" pitchFamily="34" charset="0"/>
                <a:cs typeface="Arial" panose="020B0604020202020204" pitchFamily="34" charset="0"/>
              </a:rPr>
              <a:t>Former Requirements</a:t>
            </a:r>
          </a:p>
        </p:txBody>
      </p:sp>
      <p:sp>
        <p:nvSpPr>
          <p:cNvPr id="9" name="Content Placeholder 8"/>
          <p:cNvSpPr>
            <a:spLocks noGrp="1"/>
          </p:cNvSpPr>
          <p:nvPr>
            <p:ph sz="half" idx="2"/>
          </p:nvPr>
        </p:nvSpPr>
        <p:spPr>
          <a:xfrm>
            <a:off x="271850" y="2505074"/>
            <a:ext cx="4227125" cy="3788633"/>
          </a:xfrm>
        </p:spPr>
        <p:txBody>
          <a:bodyPr>
            <a:normAutofit lnSpcReduction="10000"/>
          </a:bodyPr>
          <a:lstStyle/>
          <a:p>
            <a:r>
              <a:rPr lang="en-US" sz="2000" dirty="0">
                <a:latin typeface="Arial" panose="020B0604020202020204" pitchFamily="34" charset="0"/>
                <a:cs typeface="Arial" panose="020B0604020202020204" pitchFamily="34" charset="0"/>
              </a:rPr>
              <a:t>Notify county at least </a:t>
            </a:r>
            <a:r>
              <a:rPr lang="en-US" sz="2000" b="1" dirty="0">
                <a:latin typeface="Arial" panose="020B0604020202020204" pitchFamily="34" charset="0"/>
                <a:cs typeface="Arial" panose="020B0604020202020204" pitchFamily="34" charset="0"/>
              </a:rPr>
              <a:t>10 days prior</a:t>
            </a:r>
            <a:r>
              <a:rPr lang="en-US" sz="2000" dirty="0">
                <a:latin typeface="Arial" panose="020B0604020202020204" pitchFamily="34" charset="0"/>
                <a:cs typeface="Arial" panose="020B0604020202020204" pitchFamily="34" charset="0"/>
              </a:rPr>
              <a:t> to closure (verbal or written).  </a:t>
            </a:r>
          </a:p>
          <a:p>
            <a:r>
              <a:rPr lang="en-US" sz="2000" dirty="0">
                <a:latin typeface="Arial" panose="020B0604020202020204" pitchFamily="34" charset="0"/>
                <a:cs typeface="Arial" panose="020B0604020202020204" pitchFamily="34" charset="0"/>
              </a:rPr>
              <a:t>Confirm with county at least </a:t>
            </a:r>
            <a:r>
              <a:rPr lang="en-US" sz="2000" b="1" dirty="0">
                <a:latin typeface="Arial" panose="020B0604020202020204" pitchFamily="34" charset="0"/>
                <a:cs typeface="Arial" panose="020B0604020202020204" pitchFamily="34" charset="0"/>
              </a:rPr>
              <a:t>48 hours prior</a:t>
            </a:r>
            <a:r>
              <a:rPr lang="en-US" sz="2000" dirty="0">
                <a:latin typeface="Arial" panose="020B0604020202020204" pitchFamily="34" charset="0"/>
                <a:cs typeface="Arial" panose="020B0604020202020204" pitchFamily="34" charset="0"/>
              </a:rPr>
              <a:t> to closure (verbal or written).</a:t>
            </a:r>
          </a:p>
          <a:p>
            <a:r>
              <a:rPr lang="en-US" sz="2000" dirty="0">
                <a:latin typeface="Arial" panose="020B0604020202020204" pitchFamily="34" charset="0"/>
                <a:cs typeface="Arial" panose="020B0604020202020204" pitchFamily="34" charset="0"/>
              </a:rPr>
              <a:t>Register no later than </a:t>
            </a:r>
            <a:r>
              <a:rPr lang="en-US" sz="2000" b="1" dirty="0">
                <a:latin typeface="Arial" panose="020B0604020202020204" pitchFamily="34" charset="0"/>
                <a:cs typeface="Arial" panose="020B0604020202020204" pitchFamily="34" charset="0"/>
              </a:rPr>
              <a:t>30 days after </a:t>
            </a:r>
            <a:r>
              <a:rPr lang="en-US" sz="2000" dirty="0">
                <a:latin typeface="Arial" panose="020B0604020202020204" pitchFamily="34" charset="0"/>
                <a:cs typeface="Arial" panose="020B0604020202020204" pitchFamily="34" charset="0"/>
              </a:rPr>
              <a:t>closure.</a:t>
            </a:r>
          </a:p>
          <a:p>
            <a:r>
              <a:rPr lang="en-US" sz="2000" i="1" dirty="0">
                <a:latin typeface="Arial" panose="020B0604020202020204" pitchFamily="34" charset="0"/>
                <a:cs typeface="Arial" panose="020B0604020202020204" pitchFamily="34" charset="0"/>
              </a:rPr>
              <a:t>Register no later than </a:t>
            </a:r>
            <a:r>
              <a:rPr lang="en-US" sz="2000" b="1" i="1" dirty="0">
                <a:latin typeface="Arial" panose="020B0604020202020204" pitchFamily="34" charset="0"/>
                <a:cs typeface="Arial" panose="020B0604020202020204" pitchFamily="34" charset="0"/>
              </a:rPr>
              <a:t>30 days after </a:t>
            </a:r>
            <a:r>
              <a:rPr lang="en-US" sz="2000" i="1" dirty="0">
                <a:latin typeface="Arial" panose="020B0604020202020204" pitchFamily="34" charset="0"/>
                <a:cs typeface="Arial" panose="020B0604020202020204" pitchFamily="34" charset="0"/>
              </a:rPr>
              <a:t>other changes.</a:t>
            </a:r>
          </a:p>
          <a:p>
            <a:r>
              <a:rPr lang="en-US" sz="2000" dirty="0">
                <a:latin typeface="Arial" panose="020B0604020202020204" pitchFamily="34" charset="0"/>
                <a:cs typeface="Arial" panose="020B0604020202020204" pitchFamily="34" charset="0"/>
              </a:rPr>
              <a:t>Provide a certified contractor form within 30 days after removal.</a:t>
            </a:r>
          </a:p>
          <a:p>
            <a:endParaRPr lang="en-US" sz="2000" i="1" dirty="0">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3"/>
          </p:nvPr>
        </p:nvSpPr>
        <p:spPr>
          <a:xfrm>
            <a:off x="4629148" y="1112107"/>
            <a:ext cx="4053531" cy="948124"/>
          </a:xfrm>
        </p:spPr>
        <p:txBody>
          <a:bodyPr/>
          <a:lstStyle/>
          <a:p>
            <a:pPr algn="ctr"/>
            <a:r>
              <a:rPr lang="en-US" dirty="0">
                <a:latin typeface="Arial" panose="020B0604020202020204" pitchFamily="34" charset="0"/>
                <a:cs typeface="Arial" panose="020B0604020202020204" pitchFamily="34" charset="0"/>
              </a:rPr>
              <a:t>New Requirements</a:t>
            </a:r>
          </a:p>
        </p:txBody>
      </p:sp>
      <p:sp>
        <p:nvSpPr>
          <p:cNvPr id="11" name="Content Placeholder 10"/>
          <p:cNvSpPr>
            <a:spLocks noGrp="1"/>
          </p:cNvSpPr>
          <p:nvPr>
            <p:ph sz="quarter" idx="4"/>
          </p:nvPr>
        </p:nvSpPr>
        <p:spPr>
          <a:xfrm>
            <a:off x="4629148" y="2505073"/>
            <a:ext cx="4053532" cy="3788633"/>
          </a:xfrm>
        </p:spPr>
        <p:txBody>
          <a:bodyPr>
            <a:normAutofit/>
          </a:bodyPr>
          <a:lstStyle/>
          <a:p>
            <a:r>
              <a:rPr lang="en-US" sz="2000" dirty="0">
                <a:latin typeface="Arial" panose="020B0604020202020204" pitchFamily="34" charset="0"/>
                <a:cs typeface="Arial" panose="020B0604020202020204" pitchFamily="34" charset="0"/>
              </a:rPr>
              <a:t>Notify county </a:t>
            </a:r>
            <a:r>
              <a:rPr lang="en-US" sz="2000" b="1" dirty="0">
                <a:latin typeface="Arial" panose="020B0604020202020204" pitchFamily="34" charset="0"/>
                <a:cs typeface="Arial" panose="020B0604020202020204" pitchFamily="34" charset="0"/>
              </a:rPr>
              <a:t>30-45 days prior </a:t>
            </a:r>
            <a:r>
              <a:rPr lang="en-US" sz="2000" dirty="0">
                <a:latin typeface="Arial" panose="020B0604020202020204" pitchFamily="34" charset="0"/>
                <a:cs typeface="Arial" panose="020B0604020202020204" pitchFamily="34" charset="0"/>
              </a:rPr>
              <a:t>to closure (written).</a:t>
            </a:r>
          </a:p>
          <a:p>
            <a:r>
              <a:rPr lang="en-US" sz="2000" dirty="0">
                <a:latin typeface="Arial" panose="020B0604020202020204" pitchFamily="34" charset="0"/>
                <a:cs typeface="Arial" panose="020B0604020202020204" pitchFamily="34" charset="0"/>
              </a:rPr>
              <a:t>Confirm with county </a:t>
            </a:r>
            <a:r>
              <a:rPr lang="en-US" sz="2000" b="1" dirty="0">
                <a:latin typeface="Arial" panose="020B0604020202020204" pitchFamily="34" charset="0"/>
                <a:cs typeface="Arial" panose="020B0604020202020204" pitchFamily="34" charset="0"/>
              </a:rPr>
              <a:t>48-72 hours prior</a:t>
            </a:r>
            <a:r>
              <a:rPr lang="en-US" sz="2000" dirty="0">
                <a:latin typeface="Arial" panose="020B0604020202020204" pitchFamily="34" charset="0"/>
                <a:cs typeface="Arial" panose="020B0604020202020204" pitchFamily="34" charset="0"/>
              </a:rPr>
              <a:t> to closure (written).</a:t>
            </a:r>
          </a:p>
          <a:p>
            <a:r>
              <a:rPr lang="en-US" sz="2000" dirty="0">
                <a:latin typeface="Arial" panose="020B0604020202020204" pitchFamily="34" charset="0"/>
                <a:cs typeface="Arial" panose="020B0604020202020204" pitchFamily="34" charset="0"/>
              </a:rPr>
              <a:t>Register no later than </a:t>
            </a:r>
            <a:r>
              <a:rPr lang="en-US" sz="2000" b="1" dirty="0">
                <a:latin typeface="Arial" panose="020B0604020202020204" pitchFamily="34" charset="0"/>
                <a:cs typeface="Arial" panose="020B0604020202020204" pitchFamily="34" charset="0"/>
              </a:rPr>
              <a:t>10 days after</a:t>
            </a:r>
            <a:r>
              <a:rPr lang="en-US" sz="2000" dirty="0">
                <a:latin typeface="Arial" panose="020B0604020202020204" pitchFamily="34" charset="0"/>
                <a:cs typeface="Arial" panose="020B0604020202020204" pitchFamily="34" charset="0"/>
              </a:rPr>
              <a:t> closure.</a:t>
            </a:r>
          </a:p>
          <a:p>
            <a:r>
              <a:rPr lang="en-US" sz="2000" i="1" dirty="0">
                <a:latin typeface="Arial" panose="020B0604020202020204" pitchFamily="34" charset="0"/>
                <a:cs typeface="Arial" panose="020B0604020202020204" pitchFamily="34" charset="0"/>
              </a:rPr>
              <a:t>Register no later than </a:t>
            </a:r>
            <a:r>
              <a:rPr lang="en-US" sz="2000" b="1" i="1" dirty="0">
                <a:latin typeface="Arial" panose="020B0604020202020204" pitchFamily="34" charset="0"/>
                <a:cs typeface="Arial" panose="020B0604020202020204" pitchFamily="34" charset="0"/>
              </a:rPr>
              <a:t>10 days after</a:t>
            </a:r>
            <a:r>
              <a:rPr lang="en-US" sz="2000" i="1" dirty="0">
                <a:latin typeface="Arial" panose="020B0604020202020204" pitchFamily="34" charset="0"/>
                <a:cs typeface="Arial" panose="020B0604020202020204" pitchFamily="34" charset="0"/>
              </a:rPr>
              <a:t> other changes.</a:t>
            </a:r>
          </a:p>
          <a:p>
            <a:r>
              <a:rPr lang="en-US" sz="2000" dirty="0">
                <a:latin typeface="Arial" panose="020B0604020202020204" pitchFamily="34" charset="0"/>
                <a:cs typeface="Arial" panose="020B0604020202020204" pitchFamily="34" charset="0"/>
              </a:rPr>
              <a:t>Provide a certified contractor form within 21 days after removal.</a:t>
            </a:r>
          </a:p>
          <a:p>
            <a:endParaRPr lang="en-US" sz="2000" i="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50" y="6495138"/>
            <a:ext cx="3256520"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13</a:t>
            </a:fld>
            <a:endParaRPr lang="en-US" dirty="0"/>
          </a:p>
        </p:txBody>
      </p:sp>
    </p:spTree>
    <p:extLst>
      <p:ext uri="{BB962C8B-B14F-4D97-AF65-F5344CB8AC3E}">
        <p14:creationId xmlns:p14="http://schemas.microsoft.com/office/powerpoint/2010/main" val="154889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680" y="1"/>
            <a:ext cx="7452669" cy="1029730"/>
          </a:xfrm>
        </p:spPr>
        <p:txBody>
          <a:bodyPr>
            <a:normAutofit/>
          </a:bodyPr>
          <a:lstStyle/>
          <a:p>
            <a:r>
              <a:rPr lang="en-US" sz="2800" dirty="0"/>
              <a:t> Registration/Notification - Delivery Prohibition</a:t>
            </a:r>
          </a:p>
        </p:txBody>
      </p:sp>
      <p:sp>
        <p:nvSpPr>
          <p:cNvPr id="10" name="Content Placeholder 9"/>
          <p:cNvSpPr>
            <a:spLocks noGrp="1"/>
          </p:cNvSpPr>
          <p:nvPr>
            <p:ph idx="1"/>
          </p:nvPr>
        </p:nvSpPr>
        <p:spPr/>
        <p:txBody>
          <a:bodyPr/>
          <a:lstStyle/>
          <a:p>
            <a:r>
              <a:rPr lang="en-US" dirty="0">
                <a:latin typeface="Arial" panose="020B0604020202020204" pitchFamily="34" charset="0"/>
                <a:cs typeface="Arial" panose="020B0604020202020204" pitchFamily="34" charset="0"/>
              </a:rPr>
              <a:t>Motor fuel may not be placed into regulated tanks unless there is a valid registration placard displayed at the facility.</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Motor fuel means petroleum products used for the operation of a motor or engine.</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r>
              <a:rPr lang="en-US" dirty="0"/>
              <a:t>4/5/17</a:t>
            </a:r>
          </a:p>
        </p:txBody>
      </p:sp>
      <p:sp>
        <p:nvSpPr>
          <p:cNvPr id="8" name="Footer Placeholder 7"/>
          <p:cNvSpPr>
            <a:spLocks noGrp="1"/>
          </p:cNvSpPr>
          <p:nvPr>
            <p:ph type="ftr" sz="quarter" idx="11"/>
          </p:nvPr>
        </p:nvSpPr>
        <p:spPr>
          <a:xfrm>
            <a:off x="3028949" y="6495138"/>
            <a:ext cx="3215331" cy="365125"/>
          </a:xfrm>
        </p:spPr>
        <p:txBody>
          <a:bodyPr/>
          <a:lstStyle/>
          <a:p>
            <a:r>
              <a:rPr lang="en-US" dirty="0"/>
              <a:t>Department Webinar</a:t>
            </a:r>
          </a:p>
        </p:txBody>
      </p:sp>
      <p:sp>
        <p:nvSpPr>
          <p:cNvPr id="9" name="Slide Number Placeholder 8"/>
          <p:cNvSpPr>
            <a:spLocks noGrp="1"/>
          </p:cNvSpPr>
          <p:nvPr>
            <p:ph type="sldNum" sz="quarter" idx="12"/>
          </p:nvPr>
        </p:nvSpPr>
        <p:spPr/>
        <p:txBody>
          <a:bodyPr/>
          <a:lstStyle/>
          <a:p>
            <a:fld id="{77BC0C64-94FA-44B3-9573-88BE3BEAC041}" type="slidenum">
              <a:rPr lang="en-US" smtClean="0"/>
              <a:t>14</a:t>
            </a:fld>
            <a:endParaRPr lang="en-US" dirty="0"/>
          </a:p>
        </p:txBody>
      </p:sp>
    </p:spTree>
    <p:extLst>
      <p:ext uri="{BB962C8B-B14F-4D97-AF65-F5344CB8AC3E}">
        <p14:creationId xmlns:p14="http://schemas.microsoft.com/office/powerpoint/2010/main" val="178535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30628"/>
            <a:ext cx="7609114" cy="1325563"/>
          </a:xfrm>
        </p:spPr>
        <p:txBody>
          <a:bodyPr>
            <a:normAutofit/>
          </a:bodyPr>
          <a:lstStyle/>
          <a:p>
            <a:r>
              <a:rPr lang="en-US" sz="3200" dirty="0"/>
              <a:t>Placard Revocation &amp; Delivery Prohibition</a:t>
            </a:r>
          </a:p>
        </p:txBody>
      </p:sp>
      <p:sp>
        <p:nvSpPr>
          <p:cNvPr id="3" name="Content Placeholder 2"/>
          <p:cNvSpPr>
            <a:spLocks noGrp="1"/>
          </p:cNvSpPr>
          <p:nvPr>
            <p:ph idx="1"/>
          </p:nvPr>
        </p:nvSpPr>
        <p:spPr>
          <a:xfrm>
            <a:off x="394240" y="1354471"/>
            <a:ext cx="8650906" cy="4982028"/>
          </a:xfrm>
        </p:spPr>
        <p:txBody>
          <a:bodyPr/>
          <a:lstStyle/>
          <a:p>
            <a:pPr marL="0" indent="0">
              <a:buNone/>
            </a:pPr>
            <a:r>
              <a:rPr lang="en-US" dirty="0">
                <a:latin typeface="Arial" panose="020B0604020202020204" pitchFamily="34" charset="0"/>
                <a:cs typeface="Arial" panose="020B0604020202020204" pitchFamily="34" charset="0"/>
              </a:rPr>
              <a:t>A placard may be revoked for the following non-compliance issues:</a:t>
            </a:r>
          </a:p>
          <a:p>
            <a:r>
              <a:rPr lang="en-US" dirty="0">
                <a:latin typeface="Arial" panose="020B0604020202020204" pitchFamily="34" charset="0"/>
                <a:cs typeface="Arial" panose="020B0604020202020204" pitchFamily="34" charset="0"/>
              </a:rPr>
              <a:t>Failure to install, operate and maintain release detection equipment</a:t>
            </a:r>
          </a:p>
          <a:p>
            <a:r>
              <a:rPr lang="en-US" dirty="0">
                <a:latin typeface="Arial" panose="020B0604020202020204" pitchFamily="34" charset="0"/>
                <a:cs typeface="Arial" panose="020B0604020202020204" pitchFamily="34" charset="0"/>
              </a:rPr>
              <a:t>Failure to meet storage tank system requirements (Section .500)</a:t>
            </a:r>
          </a:p>
          <a:p>
            <a:r>
              <a:rPr lang="en-US" dirty="0">
                <a:latin typeface="Arial" panose="020B0604020202020204" pitchFamily="34" charset="0"/>
                <a:cs typeface="Arial" panose="020B0604020202020204" pitchFamily="34" charset="0"/>
              </a:rPr>
              <a:t>Failure to respond to an ongoing discharge</a:t>
            </a:r>
          </a:p>
          <a:p>
            <a:r>
              <a:rPr lang="en-US" dirty="0">
                <a:latin typeface="Arial" panose="020B0604020202020204" pitchFamily="34" charset="0"/>
                <a:cs typeface="Arial" panose="020B0604020202020204" pitchFamily="34" charset="0"/>
              </a:rPr>
              <a:t>Failure to maintain financial responsibility</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15</a:t>
            </a:fld>
            <a:endParaRPr lang="en-US" dirty="0"/>
          </a:p>
        </p:txBody>
      </p:sp>
    </p:spTree>
    <p:extLst>
      <p:ext uri="{BB962C8B-B14F-4D97-AF65-F5344CB8AC3E}">
        <p14:creationId xmlns:p14="http://schemas.microsoft.com/office/powerpoint/2010/main" val="35664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28789"/>
            <a:ext cx="7609114" cy="1325563"/>
          </a:xfrm>
        </p:spPr>
        <p:txBody>
          <a:bodyPr>
            <a:normAutofit/>
          </a:bodyPr>
          <a:lstStyle/>
          <a:p>
            <a:r>
              <a:rPr lang="en-US" sz="3200" dirty="0"/>
              <a:t>Placard Revocation &amp; Delivery Prohibition</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To release a revocation:</a:t>
            </a:r>
          </a:p>
          <a:p>
            <a:pPr marL="514350" indent="-514350">
              <a:buFont typeface="+mj-lt"/>
              <a:buAutoNum type="arabicPeriod"/>
            </a:pPr>
            <a:r>
              <a:rPr lang="en-US" dirty="0">
                <a:latin typeface="Arial" panose="020B0604020202020204" pitchFamily="34" charset="0"/>
                <a:cs typeface="Arial" panose="020B0604020202020204" pitchFamily="34" charset="0"/>
              </a:rPr>
              <a:t>Facility owner gives written notice to Department.</a:t>
            </a:r>
          </a:p>
          <a:p>
            <a:pPr marL="514350" indent="-514350">
              <a:buFont typeface="+mj-lt"/>
              <a:buAutoNum type="arabicPeriod"/>
            </a:pPr>
            <a:r>
              <a:rPr lang="en-US" dirty="0">
                <a:latin typeface="Arial" panose="020B0604020202020204" pitchFamily="34" charset="0"/>
                <a:cs typeface="Arial" panose="020B0604020202020204" pitchFamily="34" charset="0"/>
              </a:rPr>
              <a:t>Local program reinspects (as necessary) within 2 business days.</a:t>
            </a:r>
          </a:p>
          <a:p>
            <a:pPr marL="514350" indent="-514350">
              <a:buFont typeface="+mj-lt"/>
              <a:buAutoNum type="arabicPeriod"/>
            </a:pPr>
            <a:r>
              <a:rPr lang="en-US" dirty="0">
                <a:latin typeface="Arial" panose="020B0604020202020204" pitchFamily="34" charset="0"/>
                <a:cs typeface="Arial" panose="020B0604020202020204" pitchFamily="34" charset="0"/>
              </a:rPr>
              <a:t>Department releases revocation within 3 business days if all deficiencies corrected.</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16</a:t>
            </a:fld>
            <a:endParaRPr lang="en-US" dirty="0"/>
          </a:p>
        </p:txBody>
      </p:sp>
    </p:spTree>
    <p:extLst>
      <p:ext uri="{BB962C8B-B14F-4D97-AF65-F5344CB8AC3E}">
        <p14:creationId xmlns:p14="http://schemas.microsoft.com/office/powerpoint/2010/main" val="171740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350" y="1"/>
            <a:ext cx="7567999" cy="1013254"/>
          </a:xfrm>
        </p:spPr>
        <p:txBody>
          <a:bodyPr>
            <a:normAutofit/>
          </a:bodyPr>
          <a:lstStyle/>
          <a:p>
            <a:r>
              <a:rPr lang="en-US" sz="2800" dirty="0"/>
              <a:t>Financial Responsibility</a:t>
            </a:r>
          </a:p>
        </p:txBody>
      </p:sp>
      <p:sp>
        <p:nvSpPr>
          <p:cNvPr id="3" name="Content Placeholder 2"/>
          <p:cNvSpPr>
            <a:spLocks noGrp="1"/>
          </p:cNvSpPr>
          <p:nvPr>
            <p:ph idx="1"/>
          </p:nvPr>
        </p:nvSpPr>
        <p:spPr>
          <a:xfrm>
            <a:off x="224325" y="1408014"/>
            <a:ext cx="8783391" cy="4430723"/>
          </a:xfrm>
        </p:spPr>
        <p:txBody>
          <a:bodyPr>
            <a:noAutofit/>
          </a:bodyPr>
          <a:lstStyle/>
          <a:p>
            <a:r>
              <a:rPr lang="en-US" sz="2600" dirty="0">
                <a:latin typeface="Arial" panose="020B0604020202020204" pitchFamily="34" charset="0"/>
                <a:cs typeface="Arial" panose="020B0604020202020204" pitchFamily="34" charset="0"/>
              </a:rPr>
              <a:t>Financial responsibility (FR) is the ability to pay for cleanup of a discharge of petroleum or petroleum product and for third-party liability resulting from the discharge.</a:t>
            </a:r>
          </a:p>
          <a:p>
            <a:r>
              <a:rPr lang="en-US" sz="2600" dirty="0">
                <a:latin typeface="Arial" panose="020B0604020202020204" pitchFamily="34" charset="0"/>
                <a:cs typeface="Arial" panose="020B0604020202020204" pitchFamily="34" charset="0"/>
              </a:rPr>
              <a:t>FR must be maintained until the regulated tank is closed. If it is not maintained, then the UST must be closed.</a:t>
            </a:r>
          </a:p>
          <a:p>
            <a:r>
              <a:rPr lang="en-US" sz="2600" dirty="0">
                <a:latin typeface="Arial" panose="020B0604020202020204" pitchFamily="34" charset="0"/>
                <a:cs typeface="Arial" panose="020B0604020202020204" pitchFamily="34" charset="0"/>
              </a:rPr>
              <a:t>FR may be demonstrated by owner or operator.  The facility owner is liable in event of noncompliance. </a:t>
            </a:r>
          </a:p>
          <a:p>
            <a:r>
              <a:rPr lang="en-US" sz="2600" dirty="0">
                <a:latin typeface="Arial" panose="020B0604020202020204" pitchFamily="34" charset="0"/>
                <a:cs typeface="Arial" panose="020B0604020202020204" pitchFamily="34" charset="0"/>
              </a:rPr>
              <a:t>FR must be demonstrated in accordance with EPA’s reference guideline, or in accordance with 62-761.900(3).</a:t>
            </a:r>
          </a:p>
          <a:p>
            <a:endParaRPr lang="en-US" sz="26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50" y="6495138"/>
            <a:ext cx="3174142"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17</a:t>
            </a:fld>
            <a:endParaRPr lang="en-US" dirty="0"/>
          </a:p>
        </p:txBody>
      </p:sp>
    </p:spTree>
    <p:extLst>
      <p:ext uri="{BB962C8B-B14F-4D97-AF65-F5344CB8AC3E}">
        <p14:creationId xmlns:p14="http://schemas.microsoft.com/office/powerpoint/2010/main" val="312170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5662" y="0"/>
            <a:ext cx="7659688" cy="1029379"/>
          </a:xfrm>
        </p:spPr>
        <p:txBody>
          <a:bodyPr>
            <a:normAutofit/>
          </a:bodyPr>
          <a:lstStyle/>
          <a:p>
            <a:r>
              <a:rPr lang="en-US" sz="2800" dirty="0"/>
              <a:t>Financial Responsibility</a:t>
            </a:r>
          </a:p>
        </p:txBody>
      </p:sp>
      <p:sp>
        <p:nvSpPr>
          <p:cNvPr id="8" name="Text Placeholder 7"/>
          <p:cNvSpPr>
            <a:spLocks noGrp="1"/>
          </p:cNvSpPr>
          <p:nvPr>
            <p:ph type="body" idx="1"/>
          </p:nvPr>
        </p:nvSpPr>
        <p:spPr>
          <a:xfrm>
            <a:off x="855662" y="1072050"/>
            <a:ext cx="3868737" cy="823912"/>
          </a:xfrm>
        </p:spPr>
        <p:txBody>
          <a:bodyPr/>
          <a:lstStyle/>
          <a:p>
            <a:r>
              <a:rPr lang="en-US" dirty="0">
                <a:latin typeface="Arial" panose="020B0604020202020204" pitchFamily="34" charset="0"/>
                <a:cs typeface="Arial" panose="020B0604020202020204" pitchFamily="34" charset="0"/>
              </a:rPr>
              <a:t>Form 62-761.900(3)</a:t>
            </a:r>
          </a:p>
        </p:txBody>
      </p:sp>
      <p:sp>
        <p:nvSpPr>
          <p:cNvPr id="10" name="Text Placeholder 9"/>
          <p:cNvSpPr>
            <a:spLocks noGrp="1"/>
          </p:cNvSpPr>
          <p:nvPr>
            <p:ph type="body" sz="quarter" idx="3"/>
          </p:nvPr>
        </p:nvSpPr>
        <p:spPr>
          <a:xfrm>
            <a:off x="4918941" y="1071602"/>
            <a:ext cx="3887788" cy="823912"/>
          </a:xfrm>
        </p:spPr>
        <p:txBody>
          <a:bodyPr/>
          <a:lstStyle/>
          <a:p>
            <a:r>
              <a:rPr lang="en-US" dirty="0">
                <a:latin typeface="Arial" panose="020B0604020202020204" pitchFamily="34" charset="0"/>
                <a:cs typeface="Arial" panose="020B0604020202020204" pitchFamily="34" charset="0"/>
              </a:rPr>
              <a:t>Certificate of Insurance</a:t>
            </a:r>
          </a:p>
        </p:txBody>
      </p:sp>
      <p:pic>
        <p:nvPicPr>
          <p:cNvPr id="13" name="Content Placeholder 12" descr="content placeholde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840449" y="1937737"/>
            <a:ext cx="3540154" cy="4581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18</a:t>
            </a:fld>
            <a:endParaRPr lang="en-US" dirty="0"/>
          </a:p>
        </p:txBody>
      </p:sp>
      <p:pic>
        <p:nvPicPr>
          <p:cNvPr id="2" name="Picture 1" descr="For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757" y="1874850"/>
            <a:ext cx="3570223" cy="462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Certificated of F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7329" y="1350628"/>
            <a:ext cx="3772807" cy="5015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361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7443" y="-156755"/>
            <a:ext cx="7609114" cy="1325563"/>
          </a:xfrm>
        </p:spPr>
        <p:txBody>
          <a:bodyPr>
            <a:normAutofit/>
          </a:bodyPr>
          <a:lstStyle/>
          <a:p>
            <a:r>
              <a:rPr lang="en-US" sz="3200" dirty="0"/>
              <a:t>Incidents</a:t>
            </a:r>
          </a:p>
        </p:txBody>
      </p:sp>
      <p:sp>
        <p:nvSpPr>
          <p:cNvPr id="11" name="Content Placeholder 10"/>
          <p:cNvSpPr>
            <a:spLocks noGrp="1"/>
          </p:cNvSpPr>
          <p:nvPr>
            <p:ph idx="1"/>
          </p:nvPr>
        </p:nvSpPr>
        <p:spPr>
          <a:xfrm>
            <a:off x="347730" y="1442433"/>
            <a:ext cx="8796270" cy="4378818"/>
          </a:xfrm>
        </p:spPr>
        <p:txBody>
          <a:bodyPr>
            <a:normAutofit fontScale="85000" lnSpcReduction="10000"/>
          </a:bodyPr>
          <a:lstStyle/>
          <a:p>
            <a:r>
              <a:rPr lang="en-US" sz="2400" dirty="0">
                <a:latin typeface="Arial" panose="020B0604020202020204" pitchFamily="34" charset="0"/>
                <a:cs typeface="Arial" panose="020B0604020202020204" pitchFamily="34" charset="0"/>
              </a:rPr>
              <a:t>An incident is a situation indicating that a release or discharge may have occurred.</a:t>
            </a:r>
          </a:p>
          <a:p>
            <a:r>
              <a:rPr lang="en-US" sz="2400" dirty="0">
                <a:latin typeface="Arial" panose="020B0604020202020204" pitchFamily="34" charset="0"/>
                <a:cs typeface="Arial" panose="020B0604020202020204" pitchFamily="34" charset="0"/>
              </a:rPr>
              <a:t>The Incidents section now includes all the possible positive responses of release detection devices.</a:t>
            </a:r>
          </a:p>
          <a:p>
            <a:r>
              <a:rPr lang="en-US" sz="2400" dirty="0">
                <a:latin typeface="Arial" panose="020B0604020202020204" pitchFamily="34" charset="0"/>
                <a:cs typeface="Arial" panose="020B0604020202020204" pitchFamily="34" charset="0"/>
              </a:rPr>
              <a:t>The facility now has 72 hours to report an incident (former rule – 24 hours). </a:t>
            </a:r>
            <a:r>
              <a:rPr lang="en-US" sz="2400" i="1" dirty="0">
                <a:latin typeface="Arial" panose="020B0604020202020204" pitchFamily="34" charset="0"/>
                <a:cs typeface="Arial" panose="020B0604020202020204" pitchFamily="34" charset="0"/>
              </a:rPr>
              <a:t>An Incident Notification Form (INF) is not required if during this timeframe it is confirmed that a discharge did not occur. </a:t>
            </a:r>
            <a:endParaRPr lang="en-US" sz="2400" i="1" dirty="0">
              <a:solidFill>
                <a:srgbClr val="FF000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facility still has 14 days to investigate, but may be extended, upon approval, to 45 days without having to remove from service.</a:t>
            </a:r>
          </a:p>
          <a:p>
            <a:r>
              <a:rPr lang="en-US" sz="2400" dirty="0">
                <a:latin typeface="Arial" panose="020B0604020202020204" pitchFamily="34" charset="0"/>
                <a:cs typeface="Arial" panose="020B0604020202020204" pitchFamily="34" charset="0"/>
              </a:rPr>
              <a:t>For every incident that occurs, whether an INF is required or not, there must be documentation maintained of the discovery/investigation/conclusions of the investigation. </a:t>
            </a:r>
          </a:p>
          <a:p>
            <a:pPr lvl="1"/>
            <a:r>
              <a:rPr lang="en-US" dirty="0">
                <a:latin typeface="Arial" panose="020B0604020202020204" pitchFamily="34" charset="0"/>
                <a:cs typeface="Arial" panose="020B0604020202020204" pitchFamily="34" charset="0"/>
              </a:rPr>
              <a:t>This information is very important in instances where closure integrity evaluations are being conducted or repairs are being made due to sump or other secondary containment integrity issues.</a:t>
            </a:r>
          </a:p>
          <a:p>
            <a:endParaRPr lang="en-US" dirty="0">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r>
              <a:rPr lang="en-US" dirty="0"/>
              <a:t>4/5/17</a:t>
            </a:r>
          </a:p>
        </p:txBody>
      </p:sp>
      <p:sp>
        <p:nvSpPr>
          <p:cNvPr id="8" name="Footer Placeholder 7"/>
          <p:cNvSpPr>
            <a:spLocks noGrp="1"/>
          </p:cNvSpPr>
          <p:nvPr>
            <p:ph type="ftr" sz="quarter" idx="11"/>
          </p:nvPr>
        </p:nvSpPr>
        <p:spPr/>
        <p:txBody>
          <a:bodyPr/>
          <a:lstStyle/>
          <a:p>
            <a:r>
              <a:rPr lang="en-US" dirty="0"/>
              <a:t>Department Webinar</a:t>
            </a:r>
          </a:p>
        </p:txBody>
      </p:sp>
      <p:sp>
        <p:nvSpPr>
          <p:cNvPr id="9" name="Slide Number Placeholder 8"/>
          <p:cNvSpPr>
            <a:spLocks noGrp="1"/>
          </p:cNvSpPr>
          <p:nvPr>
            <p:ph type="sldNum" sz="quarter" idx="12"/>
          </p:nvPr>
        </p:nvSpPr>
        <p:spPr/>
        <p:txBody>
          <a:bodyPr/>
          <a:lstStyle/>
          <a:p>
            <a:fld id="{77BC0C64-94FA-44B3-9573-88BE3BEAC041}" type="slidenum">
              <a:rPr lang="en-US" smtClean="0"/>
              <a:t>19</a:t>
            </a:fld>
            <a:endParaRPr lang="en-US" dirty="0"/>
          </a:p>
        </p:txBody>
      </p:sp>
    </p:spTree>
    <p:extLst>
      <p:ext uri="{BB962C8B-B14F-4D97-AF65-F5344CB8AC3E}">
        <p14:creationId xmlns:p14="http://schemas.microsoft.com/office/powerpoint/2010/main" val="97433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204" y="1"/>
            <a:ext cx="7469145" cy="1029730"/>
          </a:xfrm>
        </p:spPr>
        <p:txBody>
          <a:bodyPr>
            <a:normAutofit/>
          </a:bodyPr>
          <a:lstStyle/>
          <a:p>
            <a:r>
              <a:rPr lang="en-US" sz="3200" dirty="0"/>
              <a:t>Rule Organization</a:t>
            </a:r>
          </a:p>
        </p:txBody>
      </p:sp>
      <p:sp>
        <p:nvSpPr>
          <p:cNvPr id="6" name="Content Placeholder 5"/>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The rule sections are reorganized a bit with separate sections now for:</a:t>
            </a:r>
          </a:p>
          <a:p>
            <a:pPr lvl="1"/>
            <a:r>
              <a:rPr lang="en-US" sz="2800" dirty="0">
                <a:latin typeface="Arial" panose="020B0604020202020204" pitchFamily="34" charset="0"/>
                <a:cs typeface="Arial" panose="020B0604020202020204" pitchFamily="34" charset="0"/>
              </a:rPr>
              <a:t>Registration</a:t>
            </a:r>
          </a:p>
          <a:p>
            <a:pPr lvl="1"/>
            <a:r>
              <a:rPr lang="en-US" sz="2800" dirty="0">
                <a:latin typeface="Arial" panose="020B0604020202020204" pitchFamily="34" charset="0"/>
                <a:cs typeface="Arial" panose="020B0604020202020204" pitchFamily="34" charset="0"/>
              </a:rPr>
              <a:t>Notification</a:t>
            </a:r>
          </a:p>
          <a:p>
            <a:pPr lvl="1"/>
            <a:r>
              <a:rPr lang="en-US" sz="2800" dirty="0">
                <a:latin typeface="Arial" panose="020B0604020202020204" pitchFamily="34" charset="0"/>
                <a:cs typeface="Arial" panose="020B0604020202020204" pitchFamily="34" charset="0"/>
              </a:rPr>
              <a:t>Financial responsibility</a:t>
            </a:r>
          </a:p>
          <a:p>
            <a:pPr lvl="1"/>
            <a:r>
              <a:rPr lang="en-US" sz="2800" dirty="0">
                <a:latin typeface="Arial" panose="020B0604020202020204" pitchFamily="34" charset="0"/>
                <a:cs typeface="Arial" panose="020B0604020202020204" pitchFamily="34" charset="0"/>
              </a:rPr>
              <a:t>Incidents</a:t>
            </a:r>
          </a:p>
          <a:p>
            <a:pPr lvl="1"/>
            <a:r>
              <a:rPr lang="en-US" sz="2800" dirty="0">
                <a:latin typeface="Arial" panose="020B0604020202020204" pitchFamily="34" charset="0"/>
                <a:cs typeface="Arial" panose="020B0604020202020204" pitchFamily="34" charset="0"/>
              </a:rPr>
              <a:t>Discharges</a:t>
            </a:r>
          </a:p>
          <a:p>
            <a:r>
              <a:rPr lang="en-US" dirty="0">
                <a:latin typeface="Arial" panose="020B0604020202020204" pitchFamily="34" charset="0"/>
                <a:cs typeface="Arial" panose="020B0604020202020204" pitchFamily="34" charset="0"/>
              </a:rPr>
              <a:t>The concept of Category A, B and C USTs has been removed since all USTs must have met upgrade requirements by December 31, 2009.</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a:xfrm>
            <a:off x="2993167" y="6495138"/>
            <a:ext cx="3157666" cy="365125"/>
          </a:xfrm>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2</a:t>
            </a:fld>
            <a:endParaRPr lang="en-US" dirty="0"/>
          </a:p>
        </p:txBody>
      </p:sp>
    </p:spTree>
    <p:extLst>
      <p:ext uri="{BB962C8B-B14F-4D97-AF65-F5344CB8AC3E}">
        <p14:creationId xmlns:p14="http://schemas.microsoft.com/office/powerpoint/2010/main" val="382372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106538"/>
            <a:ext cx="7885112" cy="686254"/>
          </a:xfrm>
        </p:spPr>
        <p:txBody>
          <a:bodyPr>
            <a:normAutofit/>
          </a:bodyPr>
          <a:lstStyle/>
          <a:p>
            <a:r>
              <a:rPr lang="en-US" sz="3200" dirty="0"/>
              <a:t>Discharges</a:t>
            </a:r>
          </a:p>
        </p:txBody>
      </p:sp>
      <p:pic>
        <p:nvPicPr>
          <p:cNvPr id="7" name="Picture 9" descr="Discharge picture"/>
          <p:cNvPicPr>
            <a:picLocks noGrp="1" noChangeAspect="1" noChangeArrowheads="1"/>
          </p:cNvPicPr>
          <p:nvPr>
            <p:ph idx="1"/>
          </p:nvPr>
        </p:nvPicPr>
        <p:blipFill>
          <a:blip r:embed="rId2" cstate="print"/>
          <a:stretch>
            <a:fillRect/>
          </a:stretch>
        </p:blipFill>
        <p:spPr bwMode="auto">
          <a:xfrm>
            <a:off x="4044168" y="1567739"/>
            <a:ext cx="5099832" cy="3824873"/>
          </a:xfrm>
          <a:prstGeom prst="rect">
            <a:avLst/>
          </a:prstGeom>
          <a:noFill/>
          <a:ln w="9525">
            <a:noFill/>
            <a:miter lim="800000"/>
            <a:headEnd/>
            <a:tailEnd/>
          </a:ln>
          <a:effectLst/>
        </p:spPr>
      </p:pic>
      <p:sp>
        <p:nvSpPr>
          <p:cNvPr id="9" name="Text Placeholder 8"/>
          <p:cNvSpPr>
            <a:spLocks noGrp="1"/>
          </p:cNvSpPr>
          <p:nvPr>
            <p:ph type="body" sz="half" idx="2"/>
          </p:nvPr>
        </p:nvSpPr>
        <p:spPr>
          <a:xfrm>
            <a:off x="115910" y="1236372"/>
            <a:ext cx="4064203" cy="4899111"/>
          </a:xfrm>
        </p:spPr>
        <p:txBody>
          <a:bodyPr>
            <a:norm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owner must report the discovery of a discharge within 24 hours.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However, if it is thought that the discovery is a previously reported discharge, then the owner has 30 days to investigate and submit supporting documentation.</a:t>
            </a:r>
          </a:p>
          <a:p>
            <a:endParaRPr lang="en-US"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20</a:t>
            </a:fld>
            <a:endParaRPr lang="en-US" dirty="0"/>
          </a:p>
        </p:txBody>
      </p:sp>
    </p:spTree>
    <p:extLst>
      <p:ext uri="{BB962C8B-B14F-4D97-AF65-F5344CB8AC3E}">
        <p14:creationId xmlns:p14="http://schemas.microsoft.com/office/powerpoint/2010/main" val="3229191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93183"/>
            <a:ext cx="7609114" cy="1325563"/>
          </a:xfrm>
        </p:spPr>
        <p:txBody>
          <a:bodyPr>
            <a:normAutofit/>
          </a:bodyPr>
          <a:lstStyle/>
          <a:p>
            <a:r>
              <a:rPr lang="en-US" sz="3200" dirty="0"/>
              <a:t>Construction Requirements</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21</a:t>
            </a:fld>
            <a:endParaRPr lang="en-US" dirty="0"/>
          </a:p>
        </p:txBody>
      </p:sp>
      <p:sp>
        <p:nvSpPr>
          <p:cNvPr id="6" name="Content Placeholder 2"/>
          <p:cNvSpPr txBox="1">
            <a:spLocks/>
          </p:cNvSpPr>
          <p:nvPr/>
        </p:nvSpPr>
        <p:spPr>
          <a:xfrm>
            <a:off x="628650" y="1506828"/>
            <a:ext cx="8515350" cy="46701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Arial" panose="020B0604020202020204" pitchFamily="34" charset="0"/>
                <a:cs typeface="Arial" panose="020B0604020202020204" pitchFamily="34" charset="0"/>
              </a:rPr>
              <a:t>For new installations:</a:t>
            </a:r>
          </a:p>
          <a:p>
            <a:r>
              <a:rPr lang="en-US" sz="2400" dirty="0">
                <a:latin typeface="Arial" panose="020B0604020202020204" pitchFamily="34" charset="0"/>
                <a:cs typeface="Arial" panose="020B0604020202020204" pitchFamily="34" charset="0"/>
              </a:rPr>
              <a:t>A containment integrity test shall be conducted for single-walled spill buckets and sumps.</a:t>
            </a:r>
          </a:p>
          <a:p>
            <a:r>
              <a:rPr lang="en-US" sz="2400" dirty="0">
                <a:latin typeface="Arial" panose="020B0604020202020204" pitchFamily="34" charset="0"/>
                <a:cs typeface="Arial" panose="020B0604020202020204" pitchFamily="34" charset="0"/>
              </a:rPr>
              <a:t>An interstitial integrity test shall be conducted for USTs, double-walled small diameter piping in contact with the soil or over surface waters of the state, and for double-walled spill buckets and sumps.</a:t>
            </a:r>
          </a:p>
          <a:p>
            <a:pPr marL="0" indent="0" algn="ctr">
              <a:buFont typeface="Arial" panose="020B0604020202020204" pitchFamily="34" charset="0"/>
              <a:buNone/>
            </a:pPr>
            <a:endParaRPr lang="en-US" sz="2400" i="1"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sz="2400" i="1" dirty="0">
                <a:latin typeface="Arial" panose="020B0604020202020204" pitchFamily="34" charset="0"/>
                <a:cs typeface="Arial" panose="020B0604020202020204" pitchFamily="34" charset="0"/>
              </a:rPr>
              <a:t>In general, the testing must be conducted for one hour, instead of the former three hours in accordance with PEI/RP1200-12.</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2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78011" y="1"/>
            <a:ext cx="7510334" cy="1005016"/>
          </a:xfrm>
        </p:spPr>
        <p:txBody>
          <a:bodyPr>
            <a:normAutofit/>
          </a:bodyPr>
          <a:lstStyle/>
          <a:p>
            <a:r>
              <a:rPr lang="en-US" sz="2800" dirty="0"/>
              <a:t>Construction Requirements</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49" y="6495138"/>
            <a:ext cx="3215331"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22</a:t>
            </a:fld>
            <a:endParaRPr lang="en-US" dirty="0"/>
          </a:p>
        </p:txBody>
      </p:sp>
      <p:sp>
        <p:nvSpPr>
          <p:cNvPr id="11" name="TextBox 10"/>
          <p:cNvSpPr txBox="1"/>
          <p:nvPr/>
        </p:nvSpPr>
        <p:spPr>
          <a:xfrm>
            <a:off x="421325" y="4943942"/>
            <a:ext cx="8430578"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For new USTs or piping installed in contact with the soil, a survey drawing signed</a:t>
            </a:r>
          </a:p>
          <a:p>
            <a:r>
              <a:rPr lang="en-US" dirty="0">
                <a:latin typeface="Arial" panose="020B0604020202020204" pitchFamily="34" charset="0"/>
                <a:cs typeface="Arial" panose="020B0604020202020204" pitchFamily="34" charset="0"/>
              </a:rPr>
              <a:t>and sealed by a professional land surveyor or engineer must be completed</a:t>
            </a:r>
          </a:p>
          <a:p>
            <a:r>
              <a:rPr lang="en-US" dirty="0">
                <a:latin typeface="Arial" panose="020B0604020202020204" pitchFamily="34" charset="0"/>
                <a:cs typeface="Arial" panose="020B0604020202020204" pitchFamily="34" charset="0"/>
              </a:rPr>
              <a:t>and maintained.</a:t>
            </a:r>
          </a:p>
        </p:txBody>
      </p:sp>
      <p:pic>
        <p:nvPicPr>
          <p:cNvPr id="2" name="Picture 1" descr="Underground pi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359" y="1583158"/>
            <a:ext cx="4080510" cy="3060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899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913" y="0"/>
            <a:ext cx="7419718" cy="1070919"/>
          </a:xfrm>
        </p:spPr>
        <p:txBody>
          <a:bodyPr>
            <a:normAutofit/>
          </a:bodyPr>
          <a:lstStyle/>
          <a:p>
            <a:r>
              <a:rPr lang="en-US" sz="2800" dirty="0"/>
              <a:t>Construction Requirements</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a:xfrm>
            <a:off x="3028950" y="6495138"/>
            <a:ext cx="3157666" cy="365125"/>
          </a:xfrm>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23</a:t>
            </a:fld>
            <a:endParaRPr lang="en-US" dirty="0"/>
          </a:p>
        </p:txBody>
      </p:sp>
      <p:sp>
        <p:nvSpPr>
          <p:cNvPr id="7" name="TextBox 6"/>
          <p:cNvSpPr txBox="1"/>
          <p:nvPr/>
        </p:nvSpPr>
        <p:spPr>
          <a:xfrm>
            <a:off x="0" y="4765919"/>
            <a:ext cx="9112046" cy="1323439"/>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Storage tank systems that produce a gravity head on small diameter piping</a:t>
            </a:r>
          </a:p>
          <a:p>
            <a:r>
              <a:rPr lang="en-US" sz="2000" dirty="0">
                <a:latin typeface="Arial" panose="020B0604020202020204" pitchFamily="34" charset="0"/>
                <a:cs typeface="Arial" panose="020B0604020202020204" pitchFamily="34" charset="0"/>
              </a:rPr>
              <a:t>must be installed with anti-siphon valves.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existing systems without ASVs, they must be installed by October 13, 2018.</a:t>
            </a:r>
          </a:p>
        </p:txBody>
      </p:sp>
      <p:pic>
        <p:nvPicPr>
          <p:cNvPr id="8" name="Picture 7" descr="Piping over wa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681" y="1145568"/>
            <a:ext cx="4628203" cy="3471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129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82880"/>
            <a:ext cx="7609114" cy="1325563"/>
          </a:xfrm>
        </p:spPr>
        <p:txBody>
          <a:bodyPr>
            <a:normAutofit/>
          </a:bodyPr>
          <a:lstStyle/>
          <a:p>
            <a:r>
              <a:rPr lang="en-US" sz="3200" dirty="0"/>
              <a:t>Construction Requirements</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24</a:t>
            </a:fld>
            <a:endParaRPr lang="en-US" dirty="0"/>
          </a:p>
        </p:txBody>
      </p:sp>
      <p:pic>
        <p:nvPicPr>
          <p:cNvPr id="6" name="Picture 5" descr="ball float val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83" y="1427226"/>
            <a:ext cx="2515416" cy="2515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flapper val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900" y="1445296"/>
            <a:ext cx="2497346" cy="2497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25995" y="4081854"/>
            <a:ext cx="7660053" cy="2554545"/>
          </a:xfrm>
          <a:prstGeom prst="rect">
            <a:avLst/>
          </a:prstGeom>
        </p:spPr>
        <p:txBody>
          <a:bodyPr wrap="square">
            <a:spAutoFit/>
          </a:bodyPr>
          <a:lstStyle/>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All overfill protection devices for USTs must be tested for proper operation annually at intervals not exceeding 12 months. The initial testing must be conducted within 12 months of the effective date of the rule (by 1/11/18).</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0" name="Picture 9" descr="high-level alar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108" y="1445296"/>
            <a:ext cx="2443783" cy="2497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25995" y="4062625"/>
            <a:ext cx="188596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Ball Float Valves</a:t>
            </a:r>
          </a:p>
        </p:txBody>
      </p:sp>
      <p:sp>
        <p:nvSpPr>
          <p:cNvPr id="12" name="TextBox 11"/>
          <p:cNvSpPr txBox="1"/>
          <p:nvPr/>
        </p:nvSpPr>
        <p:spPr>
          <a:xfrm>
            <a:off x="3511420" y="4053010"/>
            <a:ext cx="212115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High-Level Alarms</a:t>
            </a:r>
          </a:p>
        </p:txBody>
      </p:sp>
      <p:sp>
        <p:nvSpPr>
          <p:cNvPr id="13" name="TextBox 12"/>
          <p:cNvSpPr txBox="1"/>
          <p:nvPr/>
        </p:nvSpPr>
        <p:spPr>
          <a:xfrm>
            <a:off x="6808921" y="4053010"/>
            <a:ext cx="170642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Flapper Valves</a:t>
            </a:r>
          </a:p>
        </p:txBody>
      </p:sp>
    </p:spTree>
    <p:extLst>
      <p:ext uri="{BB962C8B-B14F-4D97-AF65-F5344CB8AC3E}">
        <p14:creationId xmlns:p14="http://schemas.microsoft.com/office/powerpoint/2010/main" val="1083704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04503"/>
            <a:ext cx="7609114" cy="1325563"/>
          </a:xfrm>
        </p:spPr>
        <p:txBody>
          <a:bodyPr>
            <a:normAutofit/>
          </a:bodyPr>
          <a:lstStyle/>
          <a:p>
            <a:r>
              <a:rPr lang="en-US" sz="3200" dirty="0"/>
              <a:t>Construction Requirements </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25</a:t>
            </a:fld>
            <a:endParaRPr lang="en-US" dirty="0"/>
          </a:p>
        </p:txBody>
      </p:sp>
      <p:pic>
        <p:nvPicPr>
          <p:cNvPr id="6" name="Picture 5" descr="vent restri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86" y="1144144"/>
            <a:ext cx="2152729" cy="2152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 y="3398085"/>
            <a:ext cx="9144001" cy="2554545"/>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Vent restriction devices cannot be used when:</a:t>
            </a:r>
          </a:p>
          <a:p>
            <a:pPr algn="ct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Overfill protection is installed or replaced after the effective date of the rule,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There is a possibility of a pumped delivery into the tank,</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storage tank system is equipped with suction pumps &amp; air eliminators,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storage tank is equipped with coaxial stage I vapor recovery, unless special fittings are installed, and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Flapper valves have been installed.  </a:t>
            </a:r>
          </a:p>
        </p:txBody>
      </p:sp>
    </p:spTree>
    <p:extLst>
      <p:ext uri="{BB962C8B-B14F-4D97-AF65-F5344CB8AC3E}">
        <p14:creationId xmlns:p14="http://schemas.microsoft.com/office/powerpoint/2010/main" val="11471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62849"/>
            <a:ext cx="7609114" cy="1325563"/>
          </a:xfrm>
        </p:spPr>
        <p:txBody>
          <a:bodyPr>
            <a:normAutofit/>
          </a:bodyPr>
          <a:lstStyle/>
          <a:p>
            <a:r>
              <a:rPr lang="en-US" sz="2800" dirty="0"/>
              <a:t>Construction Requirements</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26</a:t>
            </a:fld>
            <a:endParaRPr lang="en-US" dirty="0"/>
          </a:p>
        </p:txBody>
      </p:sp>
      <p:pic>
        <p:nvPicPr>
          <p:cNvPr id="6" name="Picture 5" descr="joined tight fill ad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805" y="1423606"/>
            <a:ext cx="3011306" cy="3011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46938" y="4629901"/>
            <a:ext cx="8727710" cy="1015663"/>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USTs with capacities of  2,000 gallons or less that DO NOT receive delivery</a:t>
            </a:r>
          </a:p>
          <a:p>
            <a:r>
              <a:rPr lang="en-US" sz="2000" dirty="0">
                <a:latin typeface="Arial" panose="020B0604020202020204" pitchFamily="34" charset="0"/>
                <a:cs typeface="Arial" panose="020B0604020202020204" pitchFamily="34" charset="0"/>
              </a:rPr>
              <a:t>by a joined tight fill adaptor connection are exempt from overfill protection </a:t>
            </a:r>
          </a:p>
          <a:p>
            <a:r>
              <a:rPr lang="en-US" sz="2000" dirty="0">
                <a:latin typeface="Arial" panose="020B0604020202020204" pitchFamily="34" charset="0"/>
                <a:cs typeface="Arial" panose="020B0604020202020204" pitchFamily="34" charset="0"/>
              </a:rPr>
              <a:t>requirements as long as the USTs are never filled beyond 80% capacity.</a:t>
            </a:r>
          </a:p>
        </p:txBody>
      </p:sp>
    </p:spTree>
    <p:extLst>
      <p:ext uri="{BB962C8B-B14F-4D97-AF65-F5344CB8AC3E}">
        <p14:creationId xmlns:p14="http://schemas.microsoft.com/office/powerpoint/2010/main" val="2792475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6865" y="0"/>
            <a:ext cx="7452668" cy="1013254"/>
          </a:xfrm>
        </p:spPr>
        <p:txBody>
          <a:bodyPr>
            <a:normAutofit/>
          </a:bodyPr>
          <a:lstStyle/>
          <a:p>
            <a:r>
              <a:rPr lang="en-US" sz="2800" dirty="0"/>
              <a:t>Release Detection Requirements</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a:xfrm>
            <a:off x="3028950" y="6495138"/>
            <a:ext cx="3182380" cy="365125"/>
          </a:xfrm>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27</a:t>
            </a:fld>
            <a:endParaRPr lang="en-US" dirty="0"/>
          </a:p>
        </p:txBody>
      </p:sp>
      <p:sp>
        <p:nvSpPr>
          <p:cNvPr id="8" name="TextBox 7"/>
          <p:cNvSpPr txBox="1"/>
          <p:nvPr/>
        </p:nvSpPr>
        <p:spPr>
          <a:xfrm>
            <a:off x="253271" y="4473145"/>
            <a:ext cx="8735084"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Double-walled spill buckets, regardless of when installed, must be operated</a:t>
            </a:r>
          </a:p>
          <a:p>
            <a:r>
              <a:rPr lang="en-US" sz="2000" dirty="0">
                <a:latin typeface="Arial" panose="020B0604020202020204" pitchFamily="34" charset="0"/>
                <a:cs typeface="Arial" panose="020B0604020202020204" pitchFamily="34" charset="0"/>
              </a:rPr>
              <a:t>and maintained as double-walled.</a:t>
            </a:r>
          </a:p>
        </p:txBody>
      </p:sp>
      <p:pic>
        <p:nvPicPr>
          <p:cNvPr id="2" name="Picture 1" descr="DW spill bu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1314250"/>
            <a:ext cx="2857899" cy="2857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7320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42" y="0"/>
            <a:ext cx="7460907" cy="1046205"/>
          </a:xfrm>
        </p:spPr>
        <p:txBody>
          <a:bodyPr>
            <a:normAutofit/>
          </a:bodyPr>
          <a:lstStyle/>
          <a:p>
            <a:r>
              <a:rPr lang="en-US" sz="3200" dirty="0"/>
              <a:t>Release Detection Requirements </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a:xfrm>
            <a:off x="3028950" y="6495138"/>
            <a:ext cx="3157666" cy="365125"/>
          </a:xfrm>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28</a:t>
            </a:fld>
            <a:endParaRPr lang="en-US" dirty="0"/>
          </a:p>
        </p:txBody>
      </p:sp>
      <p:pic>
        <p:nvPicPr>
          <p:cNvPr id="8" name="Picture 7" descr="water in sump"/>
          <p:cNvPicPr>
            <a:picLocks noChangeAspect="1"/>
          </p:cNvPicPr>
          <p:nvPr/>
        </p:nvPicPr>
        <p:blipFill>
          <a:blip r:embed="rId2"/>
          <a:stretch>
            <a:fillRect/>
          </a:stretch>
        </p:blipFill>
        <p:spPr>
          <a:xfrm>
            <a:off x="1930468" y="1498140"/>
            <a:ext cx="5139522" cy="2890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05537" y="4646140"/>
            <a:ext cx="8204490"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Piping and dispenser sumps that use electronic release detection must</a:t>
            </a:r>
          </a:p>
          <a:p>
            <a:r>
              <a:rPr lang="en-US" sz="2000" dirty="0">
                <a:latin typeface="Arial" panose="020B0604020202020204" pitchFamily="34" charset="0"/>
                <a:cs typeface="Arial" panose="020B0604020202020204" pitchFamily="34" charset="0"/>
              </a:rPr>
              <a:t>also be visually inspected every six months.</a:t>
            </a:r>
          </a:p>
        </p:txBody>
      </p:sp>
    </p:spTree>
    <p:extLst>
      <p:ext uri="{BB962C8B-B14F-4D97-AF65-F5344CB8AC3E}">
        <p14:creationId xmlns:p14="http://schemas.microsoft.com/office/powerpoint/2010/main" val="795707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Release Detection Requirements</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29</a:t>
            </a:fld>
            <a:endParaRPr lang="en-US" dirty="0"/>
          </a:p>
        </p:txBody>
      </p:sp>
      <p:pic>
        <p:nvPicPr>
          <p:cNvPr id="6" name="Picture 5" descr="drawing of U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618" y="1325563"/>
            <a:ext cx="5666763" cy="3602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36228" y="5226341"/>
            <a:ext cx="8254766"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rule now specifically requires that facilities maintain a monthly record of alarm history and sensor status for inspection.  Each release detection alarm that occurs from a facility’s chosen form(s) of release detection must be investigated as an incident, and findings must be maintained for inspection.</a:t>
            </a:r>
          </a:p>
        </p:txBody>
      </p:sp>
    </p:spTree>
    <p:extLst>
      <p:ext uri="{BB962C8B-B14F-4D97-AF65-F5344CB8AC3E}">
        <p14:creationId xmlns:p14="http://schemas.microsoft.com/office/powerpoint/2010/main" val="381554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42383"/>
            <a:ext cx="7609114" cy="1325563"/>
          </a:xfrm>
        </p:spPr>
        <p:txBody>
          <a:bodyPr/>
          <a:lstStyle/>
          <a:p>
            <a:r>
              <a:rPr lang="en-US" dirty="0"/>
              <a:t>Intent </a:t>
            </a:r>
          </a:p>
        </p:txBody>
      </p:sp>
      <p:pic>
        <p:nvPicPr>
          <p:cNvPr id="7" name="Content Placeholder 6" descr="Hat and glov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8950" y="3118966"/>
            <a:ext cx="2647868" cy="2812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a:xfrm>
            <a:off x="2398667" y="6677700"/>
            <a:ext cx="3528369" cy="80522"/>
          </a:xfrm>
        </p:spPr>
        <p:txBody>
          <a:bodyPr/>
          <a:lstStyle/>
          <a:p>
            <a:pPr algn="r"/>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3</a:t>
            </a:fld>
            <a:endParaRPr lang="en-US" dirty="0"/>
          </a:p>
        </p:txBody>
      </p:sp>
      <p:sp>
        <p:nvSpPr>
          <p:cNvPr id="8" name="TextBox 7"/>
          <p:cNvSpPr txBox="1"/>
          <p:nvPr/>
        </p:nvSpPr>
        <p:spPr>
          <a:xfrm>
            <a:off x="132245" y="1183180"/>
            <a:ext cx="8826491"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facility shall provide a representative to access storage tank system components for inspection purposes and to demonstrate operational functionality of electronic equipment.</a:t>
            </a:r>
          </a:p>
        </p:txBody>
      </p:sp>
    </p:spTree>
    <p:extLst>
      <p:ext uri="{BB962C8B-B14F-4D97-AF65-F5344CB8AC3E}">
        <p14:creationId xmlns:p14="http://schemas.microsoft.com/office/powerpoint/2010/main" val="164152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43692"/>
            <a:ext cx="7609114" cy="1325563"/>
          </a:xfrm>
        </p:spPr>
        <p:txBody>
          <a:bodyPr>
            <a:normAutofit/>
          </a:bodyPr>
          <a:lstStyle/>
          <a:p>
            <a:r>
              <a:rPr lang="en-US" sz="3200" dirty="0"/>
              <a:t>Release Detection Requirements</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30</a:t>
            </a:fld>
            <a:endParaRPr lang="en-US" dirty="0"/>
          </a:p>
        </p:txBody>
      </p:sp>
      <p:pic>
        <p:nvPicPr>
          <p:cNvPr id="6" name="Picture 5" descr="genera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49" y="1428679"/>
            <a:ext cx="3386488" cy="2855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88240" y="4821034"/>
            <a:ext cx="9045105" cy="1015663"/>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Existing USTs that store fuel for generators must have release detection by</a:t>
            </a:r>
          </a:p>
          <a:p>
            <a:r>
              <a:rPr lang="en-US" sz="2000" dirty="0">
                <a:latin typeface="Arial" panose="020B0604020202020204" pitchFamily="34" charset="0"/>
                <a:cs typeface="Arial" panose="020B0604020202020204" pitchFamily="34" charset="0"/>
              </a:rPr>
              <a:t>October 13, 2018.  USTs installed after the effective date of the new rule must </a:t>
            </a:r>
          </a:p>
          <a:p>
            <a:r>
              <a:rPr lang="en-US" sz="2000" dirty="0">
                <a:latin typeface="Arial" panose="020B0604020202020204" pitchFamily="34" charset="0"/>
                <a:cs typeface="Arial" panose="020B0604020202020204" pitchFamily="34" charset="0"/>
              </a:rPr>
              <a:t>have release detection upon installation.</a:t>
            </a:r>
          </a:p>
        </p:txBody>
      </p:sp>
    </p:spTree>
    <p:extLst>
      <p:ext uri="{BB962C8B-B14F-4D97-AF65-F5344CB8AC3E}">
        <p14:creationId xmlns:p14="http://schemas.microsoft.com/office/powerpoint/2010/main" val="402910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80817"/>
            <a:ext cx="7609114" cy="1325563"/>
          </a:xfrm>
        </p:spPr>
        <p:txBody>
          <a:bodyPr>
            <a:normAutofit/>
          </a:bodyPr>
          <a:lstStyle/>
          <a:p>
            <a:r>
              <a:rPr lang="en-US" sz="3200" dirty="0"/>
              <a:t>Release Detection Requirements</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31</a:t>
            </a:fld>
            <a:endParaRPr lang="en-US" dirty="0"/>
          </a:p>
        </p:txBody>
      </p:sp>
      <p:pic>
        <p:nvPicPr>
          <p:cNvPr id="6" name="Picture 5" descr="clock gau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245" y="1318980"/>
            <a:ext cx="222885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97708" y="4456670"/>
            <a:ext cx="8822724"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Pressure readings shall be able to detect a 50% change from month to month or from the initial level.  Vacuum systems shall be able to detect any complete loss of vacuum or positive pressure reading.</a:t>
            </a:r>
          </a:p>
        </p:txBody>
      </p:sp>
    </p:spTree>
    <p:extLst>
      <p:ext uri="{BB962C8B-B14F-4D97-AF65-F5344CB8AC3E}">
        <p14:creationId xmlns:p14="http://schemas.microsoft.com/office/powerpoint/2010/main" val="4187398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632" y="0"/>
            <a:ext cx="7419718" cy="1070919"/>
          </a:xfrm>
        </p:spPr>
        <p:txBody>
          <a:bodyPr>
            <a:normAutofit/>
          </a:bodyPr>
          <a:lstStyle/>
          <a:p>
            <a:r>
              <a:rPr lang="en-US" sz="2800" dirty="0"/>
              <a:t>Repairs, Operation and Maintenance</a:t>
            </a:r>
          </a:p>
        </p:txBody>
      </p:sp>
      <p:sp>
        <p:nvSpPr>
          <p:cNvPr id="6" name="Content Placeholder 5"/>
          <p:cNvSpPr>
            <a:spLocks noGrp="1"/>
          </p:cNvSpPr>
          <p:nvPr>
            <p:ph idx="1"/>
          </p:nvPr>
        </p:nvSpPr>
        <p:spPr>
          <a:xfrm>
            <a:off x="680909" y="1545538"/>
            <a:ext cx="7886700" cy="4351338"/>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Periodic integrity testing will be required as follows:</a:t>
            </a:r>
          </a:p>
          <a:p>
            <a:r>
              <a:rPr lang="en-US" dirty="0">
                <a:latin typeface="Arial" panose="020B0604020202020204" pitchFamily="34" charset="0"/>
                <a:cs typeface="Arial" panose="020B0604020202020204" pitchFamily="34" charset="0"/>
              </a:rPr>
              <a:t>Double-walled tanks and double-walled piping at the time of installation and at the time of any repairs.</a:t>
            </a:r>
          </a:p>
          <a:p>
            <a:r>
              <a:rPr lang="en-US" dirty="0">
                <a:latin typeface="Arial" panose="020B0604020202020204" pitchFamily="34" charset="0"/>
                <a:cs typeface="Arial" panose="020B0604020202020204" pitchFamily="34" charset="0"/>
              </a:rPr>
              <a:t>Piping/dispenser sumps and double-walled spill containment by October 13, 2018, and every three years after.</a:t>
            </a:r>
          </a:p>
          <a:p>
            <a:r>
              <a:rPr lang="en-US" dirty="0">
                <a:latin typeface="Arial" panose="020B0604020202020204" pitchFamily="34" charset="0"/>
                <a:cs typeface="Arial" panose="020B0604020202020204" pitchFamily="34" charset="0"/>
              </a:rPr>
              <a:t>Single-walled spill containment systems within one year of the rule effective date (by 1/11/18) and every year thereafter. </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a:xfrm>
            <a:off x="3028950" y="6495138"/>
            <a:ext cx="3190618" cy="365125"/>
          </a:xfrm>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32</a:t>
            </a:fld>
            <a:endParaRPr lang="en-US" dirty="0"/>
          </a:p>
        </p:txBody>
      </p:sp>
    </p:spTree>
    <p:extLst>
      <p:ext uri="{BB962C8B-B14F-4D97-AF65-F5344CB8AC3E}">
        <p14:creationId xmlns:p14="http://schemas.microsoft.com/office/powerpoint/2010/main" val="41811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80304"/>
            <a:ext cx="7609114" cy="1325563"/>
          </a:xfrm>
        </p:spPr>
        <p:txBody>
          <a:bodyPr>
            <a:normAutofit/>
          </a:bodyPr>
          <a:lstStyle/>
          <a:p>
            <a:r>
              <a:rPr lang="en-US" sz="3200" dirty="0"/>
              <a:t> Repairs, Operation and Maintenance</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33</a:t>
            </a:fld>
            <a:endParaRPr lang="en-US" dirty="0"/>
          </a:p>
        </p:txBody>
      </p:sp>
      <p:pic>
        <p:nvPicPr>
          <p:cNvPr id="7" name="Picture 2" descr="water in spill bucket"/>
          <p:cNvPicPr>
            <a:picLocks noGrp="1" noChangeAspect="1" noChangeArrowheads="1"/>
          </p:cNvPicPr>
          <p:nvPr>
            <p:ph idx="1"/>
          </p:nvPr>
        </p:nvPicPr>
        <p:blipFill>
          <a:blip r:embed="rId2" cstate="print"/>
          <a:srcRect/>
          <a:stretch>
            <a:fillRect/>
          </a:stretch>
        </p:blipFill>
        <p:spPr bwMode="auto">
          <a:xfrm>
            <a:off x="193183" y="3009620"/>
            <a:ext cx="4085748" cy="3064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TANKS\Photos\PMB ATF and Lube Oil sumps filled with product and water .jpg &#10;water in sump"/>
          <p:cNvPicPr/>
          <p:nvPr/>
        </p:nvPicPr>
        <p:blipFill>
          <a:blip r:embed="rId3" cstate="print"/>
          <a:srcRect/>
          <a:stretch>
            <a:fillRect/>
          </a:stretch>
        </p:blipFill>
        <p:spPr bwMode="auto">
          <a:xfrm>
            <a:off x="4687910" y="3009621"/>
            <a:ext cx="4159876" cy="3064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91763" y="1653871"/>
            <a:ext cx="7442421"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Water in excess of 1”(no longer at the piping penetrations) or any regulated substances must be removed within 72 hours of discovery.</a:t>
            </a:r>
          </a:p>
        </p:txBody>
      </p:sp>
    </p:spTree>
    <p:extLst>
      <p:ext uri="{BB962C8B-B14F-4D97-AF65-F5344CB8AC3E}">
        <p14:creationId xmlns:p14="http://schemas.microsoft.com/office/powerpoint/2010/main" val="1015828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4886" y="0"/>
            <a:ext cx="7584474" cy="1013254"/>
          </a:xfrm>
        </p:spPr>
        <p:txBody>
          <a:bodyPr>
            <a:normAutofit/>
          </a:bodyPr>
          <a:lstStyle/>
          <a:p>
            <a:r>
              <a:rPr lang="en-US" sz="3200" dirty="0"/>
              <a:t>Recordkeeping</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50" y="6495138"/>
            <a:ext cx="3174142"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34</a:t>
            </a:fld>
            <a:endParaRPr lang="en-US" dirty="0"/>
          </a:p>
        </p:txBody>
      </p:sp>
      <p:pic>
        <p:nvPicPr>
          <p:cNvPr id="10" name="Picture 9" descr="Records"/>
          <p:cNvPicPr>
            <a:picLocks noChangeAspect="1"/>
          </p:cNvPicPr>
          <p:nvPr/>
        </p:nvPicPr>
        <p:blipFill>
          <a:blip r:embed="rId2"/>
          <a:stretch>
            <a:fillRect/>
          </a:stretch>
        </p:blipFill>
        <p:spPr>
          <a:xfrm>
            <a:off x="3028950" y="1703543"/>
            <a:ext cx="2976347" cy="1980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86033" y="4374292"/>
            <a:ext cx="8456631"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Records, unless required to be maintained until UST closure,</a:t>
            </a:r>
          </a:p>
          <a:p>
            <a:r>
              <a:rPr lang="en-US" sz="2400" dirty="0">
                <a:latin typeface="Arial" panose="020B0604020202020204" pitchFamily="34" charset="0"/>
                <a:cs typeface="Arial" panose="020B0604020202020204" pitchFamily="34" charset="0"/>
              </a:rPr>
              <a:t>must be maintained for </a:t>
            </a:r>
            <a:r>
              <a:rPr lang="en-US" sz="2400" dirty="0">
                <a:solidFill>
                  <a:srgbClr val="FF0000"/>
                </a:solidFill>
                <a:latin typeface="Arial" panose="020B0604020202020204" pitchFamily="34" charset="0"/>
                <a:cs typeface="Arial" panose="020B0604020202020204" pitchFamily="34" charset="0"/>
              </a:rPr>
              <a:t>three</a:t>
            </a:r>
            <a:r>
              <a:rPr lang="en-US" sz="2400" dirty="0">
                <a:latin typeface="Arial" panose="020B0604020202020204" pitchFamily="34" charset="0"/>
                <a:cs typeface="Arial" panose="020B0604020202020204" pitchFamily="34" charset="0"/>
              </a:rPr>
              <a:t> years (except that records generated prior to the effective date of the rule must still be kept for two years).</a:t>
            </a:r>
          </a:p>
        </p:txBody>
      </p:sp>
      <p:pic>
        <p:nvPicPr>
          <p:cNvPr id="8" name="Picture 7" descr="Reco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0" y="1703522"/>
            <a:ext cx="2976347" cy="1980502"/>
          </a:xfrm>
          <a:prstGeom prst="rect">
            <a:avLst/>
          </a:prstGeom>
        </p:spPr>
      </p:pic>
    </p:spTree>
    <p:extLst>
      <p:ext uri="{BB962C8B-B14F-4D97-AF65-F5344CB8AC3E}">
        <p14:creationId xmlns:p14="http://schemas.microsoft.com/office/powerpoint/2010/main" val="2773627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92279"/>
            <a:ext cx="7924645" cy="1277866"/>
          </a:xfrm>
        </p:spPr>
        <p:txBody>
          <a:bodyPr>
            <a:normAutofit/>
          </a:bodyPr>
          <a:lstStyle/>
          <a:p>
            <a:r>
              <a:rPr lang="en-US" sz="3200" dirty="0"/>
              <a:t>Recordkeeping</a:t>
            </a:r>
          </a:p>
        </p:txBody>
      </p:sp>
      <p:sp>
        <p:nvSpPr>
          <p:cNvPr id="6" name="Content Placeholder 5"/>
          <p:cNvSpPr>
            <a:spLocks noGrp="1"/>
          </p:cNvSpPr>
          <p:nvPr>
            <p:ph idx="1"/>
          </p:nvPr>
        </p:nvSpPr>
        <p:spPr>
          <a:xfrm>
            <a:off x="451485" y="1322173"/>
            <a:ext cx="8241030" cy="4805363"/>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The following changes to the records requirements have been made:</a:t>
            </a:r>
          </a:p>
          <a:p>
            <a:r>
              <a:rPr lang="en-US" dirty="0">
                <a:latin typeface="Arial" panose="020B0604020202020204" pitchFamily="34" charset="0"/>
                <a:cs typeface="Arial" panose="020B0604020202020204" pitchFamily="34" charset="0"/>
              </a:rPr>
              <a:t>The Release Detection Response Level (RDRL) requirement has been removed from the rule.</a:t>
            </a:r>
          </a:p>
          <a:p>
            <a:r>
              <a:rPr lang="en-US" dirty="0">
                <a:latin typeface="Arial" panose="020B0604020202020204" pitchFamily="34" charset="0"/>
                <a:cs typeface="Arial" panose="020B0604020202020204" pitchFamily="34" charset="0"/>
              </a:rPr>
              <a:t>Release detection records must include a record of alarm history for electronic release detection devices.</a:t>
            </a:r>
          </a:p>
          <a:p>
            <a:r>
              <a:rPr lang="en-US" dirty="0">
                <a:latin typeface="Arial" panose="020B0604020202020204" pitchFamily="34" charset="0"/>
                <a:cs typeface="Arial" panose="020B0604020202020204" pitchFamily="34" charset="0"/>
              </a:rPr>
              <a:t>Class A, B, and C training certificates shall be maintained for as long as the operators are designated for the facility, </a:t>
            </a:r>
            <a:r>
              <a:rPr lang="en-US" i="1" dirty="0">
                <a:latin typeface="Arial" panose="020B0604020202020204" pitchFamily="34" charset="0"/>
                <a:cs typeface="Arial" panose="020B0604020202020204" pitchFamily="34" charset="0"/>
              </a:rPr>
              <a:t>once required</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Survey drawings shall be kept until closure of the component(s) surveyed.</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35</a:t>
            </a:fld>
            <a:endParaRPr lang="en-US" dirty="0"/>
          </a:p>
        </p:txBody>
      </p:sp>
    </p:spTree>
    <p:extLst>
      <p:ext uri="{BB962C8B-B14F-4D97-AF65-F5344CB8AC3E}">
        <p14:creationId xmlns:p14="http://schemas.microsoft.com/office/powerpoint/2010/main" val="37234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327170"/>
            <a:ext cx="7609114" cy="1652734"/>
          </a:xfrm>
        </p:spPr>
        <p:txBody>
          <a:bodyPr>
            <a:normAutofit/>
          </a:bodyPr>
          <a:lstStyle/>
          <a:p>
            <a:r>
              <a:rPr lang="en-US" sz="3600" dirty="0"/>
              <a:t>Out-of-Service Requirements</a:t>
            </a:r>
          </a:p>
        </p:txBody>
      </p:sp>
      <p:sp>
        <p:nvSpPr>
          <p:cNvPr id="3" name="Content Placeholder 2"/>
          <p:cNvSpPr>
            <a:spLocks noGrp="1"/>
          </p:cNvSpPr>
          <p:nvPr>
            <p:ph idx="1"/>
          </p:nvPr>
        </p:nvSpPr>
        <p:spPr>
          <a:xfrm>
            <a:off x="393758" y="1325564"/>
            <a:ext cx="8121592" cy="4351338"/>
          </a:xfrm>
        </p:spPr>
        <p:txBody>
          <a:bodyPr/>
          <a:lstStyle/>
          <a:p>
            <a:r>
              <a:rPr lang="en-US" dirty="0">
                <a:latin typeface="Arial" panose="020B0604020202020204" pitchFamily="34" charset="0"/>
                <a:cs typeface="Arial" panose="020B0604020202020204" pitchFamily="34" charset="0"/>
              </a:rPr>
              <a:t>Whether the tank contains petroleum/petroleum products or not, FR must be maintained.  If FR is not maintained, then the tank must be closed within 90 days.</a:t>
            </a:r>
          </a:p>
          <a:p>
            <a:r>
              <a:rPr lang="en-US" dirty="0">
                <a:latin typeface="Arial" panose="020B0604020202020204" pitchFamily="34" charset="0"/>
                <a:cs typeface="Arial" panose="020B0604020202020204" pitchFamily="34" charset="0"/>
              </a:rPr>
              <a:t>For tanks that are “empty” but still contain regulated substances – monitor the interstice and liquid level every 12 months.</a:t>
            </a:r>
          </a:p>
          <a:p>
            <a:r>
              <a:rPr lang="en-US" dirty="0">
                <a:latin typeface="Arial" panose="020B0604020202020204" pitchFamily="34" charset="0"/>
                <a:cs typeface="Arial" panose="020B0604020202020204" pitchFamily="34" charset="0"/>
              </a:rPr>
              <a:t>For systems out-of-service for more than 2 years – interstitial integrity testing must be conducted before placing back into service.</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36</a:t>
            </a:fld>
            <a:endParaRPr lang="en-US" dirty="0"/>
          </a:p>
        </p:txBody>
      </p:sp>
    </p:spTree>
    <p:extLst>
      <p:ext uri="{BB962C8B-B14F-4D97-AF65-F5344CB8AC3E}">
        <p14:creationId xmlns:p14="http://schemas.microsoft.com/office/powerpoint/2010/main" val="14660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3" y="1"/>
            <a:ext cx="7650377" cy="996778"/>
          </a:xfrm>
        </p:spPr>
        <p:txBody>
          <a:bodyPr>
            <a:normAutofit/>
          </a:bodyPr>
          <a:lstStyle/>
          <a:p>
            <a:r>
              <a:rPr lang="en-US" sz="3200" dirty="0"/>
              <a:t>Closure Requirements</a:t>
            </a:r>
          </a:p>
        </p:txBody>
      </p:sp>
      <p:sp>
        <p:nvSpPr>
          <p:cNvPr id="6" name="Content Placeholder 5"/>
          <p:cNvSpPr>
            <a:spLocks noGrp="1"/>
          </p:cNvSpPr>
          <p:nvPr>
            <p:ph idx="1"/>
          </p:nvPr>
        </p:nvSpPr>
        <p:spPr>
          <a:xfrm>
            <a:off x="554509" y="1275127"/>
            <a:ext cx="7886700" cy="4712365"/>
          </a:xfrm>
        </p:spPr>
        <p:txBody>
          <a:bodyPr>
            <a:normAutofit fontScale="92500" lnSpcReduction="10000"/>
          </a:bodyPr>
          <a:lstStyle/>
          <a:p>
            <a:r>
              <a:rPr lang="en-US" dirty="0">
                <a:latin typeface="Arial" panose="020B0604020202020204" pitchFamily="34" charset="0"/>
                <a:cs typeface="Arial" panose="020B0604020202020204" pitchFamily="34" charset="0"/>
              </a:rPr>
              <a:t>Single-walled USTs and piping in contact with the soil that are discovered must be closed and undergo closure sampling during closure.</a:t>
            </a:r>
          </a:p>
          <a:p>
            <a:r>
              <a:rPr lang="en-US" dirty="0">
                <a:latin typeface="Arial" panose="020B0604020202020204" pitchFamily="34" charset="0"/>
                <a:cs typeface="Arial" panose="020B0604020202020204" pitchFamily="34" charset="0"/>
              </a:rPr>
              <a:t>Double-walled USTs, double-walled piping, dispenser/piping sumps and spill containment devices in contact with the soil must undergo a closure integrity evaluation no more than 45 days prior to closure to determine if closure sampling is required.</a:t>
            </a:r>
          </a:p>
          <a:p>
            <a:r>
              <a:rPr lang="en-US" dirty="0">
                <a:latin typeface="Arial" panose="020B0604020202020204" pitchFamily="34" charset="0"/>
                <a:cs typeface="Arial" panose="020B0604020202020204" pitchFamily="34" charset="0"/>
              </a:rPr>
              <a:t>In cases where closure integrity evaluation is required, the closure integrity report must be submitted to the county with closure notification prior to actual closure (30-45 days prior). </a:t>
            </a:r>
          </a:p>
        </p:txBody>
      </p:sp>
      <p:sp>
        <p:nvSpPr>
          <p:cNvPr id="3" name="Date Placeholder 2"/>
          <p:cNvSpPr>
            <a:spLocks noGrp="1"/>
          </p:cNvSpPr>
          <p:nvPr>
            <p:ph type="dt" sz="half" idx="10"/>
          </p:nvPr>
        </p:nvSpPr>
        <p:spPr/>
        <p:txBody>
          <a:bodyPr/>
          <a:lstStyle/>
          <a:p>
            <a:r>
              <a:rPr lang="en-US" dirty="0"/>
              <a:t>4/5/17</a:t>
            </a:r>
          </a:p>
        </p:txBody>
      </p:sp>
      <p:sp>
        <p:nvSpPr>
          <p:cNvPr id="4" name="Footer Placeholder 3"/>
          <p:cNvSpPr>
            <a:spLocks noGrp="1"/>
          </p:cNvSpPr>
          <p:nvPr>
            <p:ph type="ftr" sz="quarter" idx="11"/>
          </p:nvPr>
        </p:nvSpPr>
        <p:spPr>
          <a:xfrm>
            <a:off x="3028949" y="6495138"/>
            <a:ext cx="3223569" cy="365125"/>
          </a:xfrm>
        </p:spPr>
        <p:txBody>
          <a:bodyPr/>
          <a:lstStyle/>
          <a:p>
            <a:r>
              <a:rPr lang="en-US" dirty="0"/>
              <a:t>Department Webinar</a:t>
            </a:r>
          </a:p>
        </p:txBody>
      </p:sp>
      <p:sp>
        <p:nvSpPr>
          <p:cNvPr id="5" name="Slide Number Placeholder 4"/>
          <p:cNvSpPr>
            <a:spLocks noGrp="1"/>
          </p:cNvSpPr>
          <p:nvPr>
            <p:ph type="sldNum" sz="quarter" idx="12"/>
          </p:nvPr>
        </p:nvSpPr>
        <p:spPr/>
        <p:txBody>
          <a:bodyPr/>
          <a:lstStyle/>
          <a:p>
            <a:fld id="{77BC0C64-94FA-44B3-9573-88BE3BEAC041}" type="slidenum">
              <a:rPr lang="en-US" smtClean="0"/>
              <a:t>37</a:t>
            </a:fld>
            <a:endParaRPr lang="en-US" dirty="0"/>
          </a:p>
        </p:txBody>
      </p:sp>
    </p:spTree>
    <p:extLst>
      <p:ext uri="{BB962C8B-B14F-4D97-AF65-F5344CB8AC3E}">
        <p14:creationId xmlns:p14="http://schemas.microsoft.com/office/powerpoint/2010/main" val="20233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162" y="0"/>
            <a:ext cx="7609188" cy="972065"/>
          </a:xfrm>
        </p:spPr>
        <p:txBody>
          <a:bodyPr>
            <a:normAutofit/>
          </a:bodyPr>
          <a:lstStyle/>
          <a:p>
            <a:r>
              <a:rPr lang="en-US" sz="3200" dirty="0"/>
              <a:t>Closure Requirements</a:t>
            </a:r>
          </a:p>
        </p:txBody>
      </p:sp>
      <p:sp>
        <p:nvSpPr>
          <p:cNvPr id="3" name="Content Placeholder 2"/>
          <p:cNvSpPr>
            <a:spLocks noGrp="1"/>
          </p:cNvSpPr>
          <p:nvPr>
            <p:ph idx="1"/>
          </p:nvPr>
        </p:nvSpPr>
        <p:spPr>
          <a:xfrm>
            <a:off x="486037" y="1297119"/>
            <a:ext cx="7886700" cy="4351338"/>
          </a:xfrm>
        </p:spPr>
        <p:txBody>
          <a:bodyPr>
            <a:normAutofit lnSpcReduction="10000"/>
          </a:bodyPr>
          <a:lstStyle/>
          <a:p>
            <a:r>
              <a:rPr lang="en-US" dirty="0">
                <a:latin typeface="Arial" panose="020B0604020202020204" pitchFamily="34" charset="0"/>
                <a:cs typeface="Arial" panose="020B0604020202020204" pitchFamily="34" charset="0"/>
              </a:rPr>
              <a:t>If a closure integrity evaluation is required but not conducted, then closure sampling is required.</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cases where closure sampling is required, a closure report will be due to the county within 60 days.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cases where closure sampling is not required, a Limited Closure Report will be due in 60 days using Form 62-761.900(8).  </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50" y="6495138"/>
            <a:ext cx="3174142"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38</a:t>
            </a:fld>
            <a:endParaRPr lang="en-US" dirty="0"/>
          </a:p>
        </p:txBody>
      </p:sp>
    </p:spTree>
    <p:extLst>
      <p:ext uri="{BB962C8B-B14F-4D97-AF65-F5344CB8AC3E}">
        <p14:creationId xmlns:p14="http://schemas.microsoft.com/office/powerpoint/2010/main" val="279589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44" y="1"/>
            <a:ext cx="7460906" cy="947350"/>
          </a:xfrm>
        </p:spPr>
        <p:txBody>
          <a:bodyPr>
            <a:noAutofit/>
          </a:bodyPr>
          <a:lstStyle/>
          <a:p>
            <a:r>
              <a:rPr lang="en-US" sz="3200" dirty="0"/>
              <a:t>Closure Requirements</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49" y="6495138"/>
            <a:ext cx="3198855"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39</a:t>
            </a:fld>
            <a:endParaRPr lang="en-US" dirty="0"/>
          </a:p>
        </p:txBody>
      </p:sp>
      <p:pic>
        <p:nvPicPr>
          <p:cNvPr id="7" name="Content Placeholder 6" descr="UST Flowchar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15361" y="1056109"/>
            <a:ext cx="4647501" cy="5439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332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81740"/>
            <a:ext cx="7609114" cy="1325563"/>
          </a:xfrm>
        </p:spPr>
        <p:txBody>
          <a:bodyPr>
            <a:normAutofit/>
          </a:bodyPr>
          <a:lstStyle/>
          <a:p>
            <a:r>
              <a:rPr lang="en-US" sz="3200" dirty="0"/>
              <a:t>Definitions </a:t>
            </a:r>
          </a:p>
        </p:txBody>
      </p:sp>
      <p:sp>
        <p:nvSpPr>
          <p:cNvPr id="3" name="Content Placeholder 2"/>
          <p:cNvSpPr>
            <a:spLocks noGrp="1"/>
          </p:cNvSpPr>
          <p:nvPr>
            <p:ph idx="1"/>
          </p:nvPr>
        </p:nvSpPr>
        <p:spPr>
          <a:xfrm>
            <a:off x="628650" y="2189409"/>
            <a:ext cx="8164286" cy="3322749"/>
          </a:xfrm>
        </p:spPr>
        <p:txBody>
          <a:bodyPr/>
          <a:lstStyle/>
          <a:p>
            <a:pPr marL="0" indent="0">
              <a:buNone/>
            </a:pPr>
            <a:r>
              <a:rPr lang="en-US" dirty="0">
                <a:latin typeface="Arial" panose="020B0604020202020204" pitchFamily="34" charset="0"/>
                <a:cs typeface="Arial" panose="020B0604020202020204" pitchFamily="34" charset="0"/>
              </a:rPr>
              <a:t>Terms that are defined in the Florida Statutes, such as “Discharge”, “Facility”, “Petroleum”, and “Owner” will no longer be defined in the rule.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There are 21 new definitions and 34 definitions have been removed (including 12 statutory definitions).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2963046" y="6624406"/>
            <a:ext cx="3132953" cy="233593"/>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4</a:t>
            </a:fld>
            <a:endParaRPr lang="en-US" dirty="0"/>
          </a:p>
        </p:txBody>
      </p:sp>
    </p:spTree>
    <p:extLst>
      <p:ext uri="{BB962C8B-B14F-4D97-AF65-F5344CB8AC3E}">
        <p14:creationId xmlns:p14="http://schemas.microsoft.com/office/powerpoint/2010/main" val="3261021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162" y="1"/>
            <a:ext cx="7609188" cy="1029730"/>
          </a:xfrm>
        </p:spPr>
        <p:txBody>
          <a:bodyPr>
            <a:normAutofit/>
          </a:bodyPr>
          <a:lstStyle/>
          <a:p>
            <a:r>
              <a:rPr lang="en-US" sz="3200" dirty="0"/>
              <a:t>Equipment Registration</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Currently, storage tank system equipment used in the State of Florida must undergo formal Department equipment approval.</a:t>
            </a:r>
          </a:p>
          <a:p>
            <a:r>
              <a:rPr lang="en-US" dirty="0">
                <a:latin typeface="Arial" panose="020B0604020202020204" pitchFamily="34" charset="0"/>
                <a:cs typeface="Arial" panose="020B0604020202020204" pitchFamily="34" charset="0"/>
              </a:rPr>
              <a:t>The proposed rule replaces equipment approval process with a registration process.</a:t>
            </a:r>
          </a:p>
          <a:p>
            <a:r>
              <a:rPr lang="en-US" dirty="0">
                <a:latin typeface="Arial" panose="020B0604020202020204" pitchFamily="34" charset="0"/>
                <a:cs typeface="Arial" panose="020B0604020202020204" pitchFamily="34" charset="0"/>
              </a:rPr>
              <a:t>The registration application must include a third-party evaluation of the equipment.</a:t>
            </a:r>
          </a:p>
          <a:p>
            <a:r>
              <a:rPr lang="en-US" dirty="0">
                <a:latin typeface="Arial" panose="020B0604020202020204" pitchFamily="34" charset="0"/>
                <a:cs typeface="Arial" panose="020B0604020202020204" pitchFamily="34" charset="0"/>
              </a:rPr>
              <a:t>Registration renewal must occur every five years. </a:t>
            </a: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50" y="6495138"/>
            <a:ext cx="3190618"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40</a:t>
            </a:fld>
            <a:endParaRPr lang="en-US" dirty="0"/>
          </a:p>
        </p:txBody>
      </p:sp>
    </p:spTree>
    <p:extLst>
      <p:ext uri="{BB962C8B-B14F-4D97-AF65-F5344CB8AC3E}">
        <p14:creationId xmlns:p14="http://schemas.microsoft.com/office/powerpoint/2010/main" val="120999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38" y="-131805"/>
            <a:ext cx="7609114" cy="1325563"/>
          </a:xfrm>
        </p:spPr>
        <p:txBody>
          <a:bodyPr/>
          <a:lstStyle/>
          <a:p>
            <a:r>
              <a:rPr lang="en-US" dirty="0"/>
              <a:t>Any Questions?</a:t>
            </a:r>
          </a:p>
        </p:txBody>
      </p:sp>
      <p:pic>
        <p:nvPicPr>
          <p:cNvPr id="7" name="Content Placeholder 6" descr="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7975" y="2001044"/>
            <a:ext cx="3448050" cy="4000500"/>
          </a:xfrm>
        </p:spPr>
      </p:pic>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49" y="6495138"/>
            <a:ext cx="3207093"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41</a:t>
            </a:fld>
            <a:endParaRPr lang="en-US" dirty="0"/>
          </a:p>
        </p:txBody>
      </p:sp>
    </p:spTree>
    <p:extLst>
      <p:ext uri="{BB962C8B-B14F-4D97-AF65-F5344CB8AC3E}">
        <p14:creationId xmlns:p14="http://schemas.microsoft.com/office/powerpoint/2010/main" val="43416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18753"/>
            <a:ext cx="7609114" cy="1325563"/>
          </a:xfrm>
        </p:spPr>
        <p:txBody>
          <a:bodyPr>
            <a:normAutofit/>
          </a:bodyPr>
          <a:lstStyle/>
          <a:p>
            <a:r>
              <a:rPr lang="en-US" sz="3200" dirty="0"/>
              <a:t>Definitions </a:t>
            </a:r>
          </a:p>
        </p:txBody>
      </p:sp>
      <p:sp>
        <p:nvSpPr>
          <p:cNvPr id="3" name="Content Placeholder 2"/>
          <p:cNvSpPr>
            <a:spLocks noGrp="1"/>
          </p:cNvSpPr>
          <p:nvPr>
            <p:ph idx="1"/>
          </p:nvPr>
        </p:nvSpPr>
        <p:spPr>
          <a:xfrm>
            <a:off x="562609" y="1559818"/>
            <a:ext cx="8090347" cy="4970153"/>
          </a:xfrm>
        </p:spPr>
        <p:txBody>
          <a:bodyPr>
            <a:normAutofit lnSpcReduction="10000"/>
          </a:bodyPr>
          <a:lstStyle/>
          <a:p>
            <a:r>
              <a:rPr lang="en-US" dirty="0">
                <a:latin typeface="Arial" panose="020B0604020202020204" pitchFamily="34" charset="0"/>
                <a:cs typeface="Arial" panose="020B0604020202020204" pitchFamily="34" charset="0"/>
              </a:rPr>
              <a:t>“Class A, B, &amp; C operators” have now been defined due to the addition of the Operator Training &amp; Certification requirements to the rule.</a:t>
            </a:r>
          </a:p>
          <a:p>
            <a:r>
              <a:rPr lang="en-US" dirty="0">
                <a:latin typeface="Arial" panose="020B0604020202020204" pitchFamily="34" charset="0"/>
                <a:cs typeface="Arial" panose="020B0604020202020204" pitchFamily="34" charset="0"/>
              </a:rPr>
              <a:t>“Certified Contractor” is required only if backfill is disturbed.</a:t>
            </a:r>
          </a:p>
          <a:p>
            <a:r>
              <a:rPr lang="en-US" dirty="0">
                <a:latin typeface="Arial" panose="020B0604020202020204" pitchFamily="34" charset="0"/>
                <a:cs typeface="Arial" panose="020B0604020202020204" pitchFamily="34" charset="0"/>
              </a:rPr>
              <a:t>“Closure Integrity Evaluation” is the assessment by a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party of the integrity of a component in contact with the soil that is being closed.</a:t>
            </a:r>
          </a:p>
          <a:p>
            <a:r>
              <a:rPr lang="en-US" dirty="0">
                <a:latin typeface="Arial" panose="020B0604020202020204" pitchFamily="34" charset="0"/>
                <a:cs typeface="Arial" panose="020B0604020202020204" pitchFamily="34" charset="0"/>
              </a:rPr>
              <a:t>“In-service” and “Out-of-service” definitions have been revised in an attempt to simplify things. A UST is in-service until registered as out-of-service. And, there is no longer a definition of “Unmaintained”.</a:t>
            </a:r>
          </a:p>
          <a:p>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50" y="6495138"/>
            <a:ext cx="3157666"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5</a:t>
            </a:fld>
            <a:endParaRPr lang="en-US" dirty="0"/>
          </a:p>
        </p:txBody>
      </p:sp>
    </p:spTree>
    <p:extLst>
      <p:ext uri="{BB962C8B-B14F-4D97-AF65-F5344CB8AC3E}">
        <p14:creationId xmlns:p14="http://schemas.microsoft.com/office/powerpoint/2010/main" val="33007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46" y="0"/>
            <a:ext cx="7446404" cy="953037"/>
          </a:xfrm>
        </p:spPr>
        <p:txBody>
          <a:bodyPr>
            <a:normAutofit/>
          </a:bodyPr>
          <a:lstStyle/>
          <a:p>
            <a:r>
              <a:rPr lang="en-US" sz="3200" dirty="0"/>
              <a:t>Definitions </a:t>
            </a:r>
          </a:p>
        </p:txBody>
      </p:sp>
      <p:sp>
        <p:nvSpPr>
          <p:cNvPr id="3" name="Content Placeholder 2"/>
          <p:cNvSpPr>
            <a:spLocks noGrp="1"/>
          </p:cNvSpPr>
          <p:nvPr>
            <p:ph idx="1"/>
          </p:nvPr>
        </p:nvSpPr>
        <p:spPr>
          <a:xfrm>
            <a:off x="628650" y="1275008"/>
            <a:ext cx="7886700" cy="5220130"/>
          </a:xfrm>
        </p:spPr>
        <p:txBody>
          <a:bodyPr>
            <a:normAutofit fontScale="92500" lnSpcReduction="10000"/>
          </a:bodyPr>
          <a:lstStyle/>
          <a:p>
            <a:r>
              <a:rPr lang="en-US" dirty="0">
                <a:latin typeface="Arial" panose="020B0604020202020204" pitchFamily="34" charset="0"/>
                <a:cs typeface="Arial" panose="020B0604020202020204" pitchFamily="34" charset="0"/>
              </a:rPr>
              <a:t>“Integrity test” is a determination of the liquid tightness of a component: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800" dirty="0">
                <a:latin typeface="Arial" panose="020B0604020202020204" pitchFamily="34" charset="0"/>
                <a:cs typeface="Arial" panose="020B0604020202020204" pitchFamily="34" charset="0"/>
              </a:rPr>
              <a:t>“Interstitial integrity test” is used to determine if double-walled component is tight.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800" dirty="0">
                <a:latin typeface="Arial" panose="020B0604020202020204" pitchFamily="34" charset="0"/>
                <a:cs typeface="Arial" panose="020B0604020202020204" pitchFamily="34" charset="0"/>
              </a:rPr>
              <a:t>“Primary integrity test” is used to determine if the primary wall of the component is tight. This concept replaces former “tightness test” concept.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800" dirty="0">
                <a:latin typeface="Arial" panose="020B0604020202020204" pitchFamily="34" charset="0"/>
                <a:cs typeface="Arial" panose="020B0604020202020204" pitchFamily="34" charset="0"/>
              </a:rPr>
              <a:t>“Containment integrity test” is used to determine if single-walled component (sump or spill containment) is tight.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6</a:t>
            </a:fld>
            <a:endParaRPr lang="en-US" dirty="0"/>
          </a:p>
        </p:txBody>
      </p:sp>
    </p:spTree>
    <p:extLst>
      <p:ext uri="{BB962C8B-B14F-4D97-AF65-F5344CB8AC3E}">
        <p14:creationId xmlns:p14="http://schemas.microsoft.com/office/powerpoint/2010/main" val="95926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876" y="1"/>
            <a:ext cx="7584474" cy="1029730"/>
          </a:xfrm>
        </p:spPr>
        <p:txBody>
          <a:bodyPr>
            <a:normAutofit/>
          </a:bodyPr>
          <a:lstStyle/>
          <a:p>
            <a:r>
              <a:rPr lang="en-US" sz="3200" dirty="0"/>
              <a:t>Reference Guidelines</a:t>
            </a:r>
          </a:p>
        </p:txBody>
      </p:sp>
      <p:pic>
        <p:nvPicPr>
          <p:cNvPr id="7" name="Content Placeholder 6" descr="Fi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9293" y="1430209"/>
            <a:ext cx="4177284" cy="4351338"/>
          </a:xfrm>
        </p:spPr>
      </p:pic>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49" y="6495138"/>
            <a:ext cx="3223569"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7</a:t>
            </a:fld>
            <a:endParaRPr lang="en-US" dirty="0"/>
          </a:p>
        </p:txBody>
      </p:sp>
      <p:sp>
        <p:nvSpPr>
          <p:cNvPr id="8" name="TextBox 7"/>
          <p:cNvSpPr txBox="1"/>
          <p:nvPr/>
        </p:nvSpPr>
        <p:spPr>
          <a:xfrm>
            <a:off x="454853" y="1850036"/>
            <a:ext cx="4185880"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rule update allowed the Department to update such reference guidelines as from the American Petroleum Institute (API), Petroleum Equipment Institute (PEI) and the National Fire Protection Agency (NFPA).</a:t>
            </a:r>
          </a:p>
        </p:txBody>
      </p:sp>
      <p:pic>
        <p:nvPicPr>
          <p:cNvPr id="9" name="Picture 8" descr="Files p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407" y="1743322"/>
            <a:ext cx="3673055" cy="3673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332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5662" y="0"/>
            <a:ext cx="7659688" cy="1029379"/>
          </a:xfrm>
        </p:spPr>
        <p:txBody>
          <a:bodyPr>
            <a:normAutofit/>
          </a:bodyPr>
          <a:lstStyle/>
          <a:p>
            <a:r>
              <a:rPr lang="en-US" sz="3200" dirty="0"/>
              <a:t>Reference Guidelines</a:t>
            </a:r>
          </a:p>
        </p:txBody>
      </p:sp>
      <p:sp>
        <p:nvSpPr>
          <p:cNvPr id="8" name="Text Placeholder 7"/>
          <p:cNvSpPr>
            <a:spLocks noGrp="1"/>
          </p:cNvSpPr>
          <p:nvPr>
            <p:ph type="body" idx="1"/>
          </p:nvPr>
        </p:nvSpPr>
        <p:spPr>
          <a:xfrm>
            <a:off x="752631" y="1194064"/>
            <a:ext cx="3363641" cy="1036883"/>
          </a:xfrm>
        </p:spPr>
        <p:txBody>
          <a:bodyPr/>
          <a:lstStyle/>
          <a:p>
            <a:pPr algn="ctr"/>
            <a:r>
              <a:rPr lang="en-US" dirty="0">
                <a:latin typeface="Arial" panose="020B0604020202020204" pitchFamily="34" charset="0"/>
                <a:cs typeface="Arial" panose="020B0604020202020204" pitchFamily="34" charset="0"/>
              </a:rPr>
              <a:t>Instructions for Conducting Sampling</a:t>
            </a:r>
          </a:p>
        </p:txBody>
      </p:sp>
      <p:sp>
        <p:nvSpPr>
          <p:cNvPr id="10" name="Text Placeholder 9"/>
          <p:cNvSpPr>
            <a:spLocks noGrp="1"/>
          </p:cNvSpPr>
          <p:nvPr>
            <p:ph type="body" sz="quarter" idx="3"/>
          </p:nvPr>
        </p:nvSpPr>
        <p:spPr>
          <a:xfrm>
            <a:off x="4629150" y="1334854"/>
            <a:ext cx="3887788" cy="1170221"/>
          </a:xfrm>
        </p:spPr>
        <p:txBody>
          <a:bodyPr>
            <a:normAutofit/>
          </a:bodyPr>
          <a:lstStyle/>
          <a:p>
            <a:pPr algn="ctr"/>
            <a:r>
              <a:rPr lang="en-US" dirty="0">
                <a:latin typeface="Arial" panose="020B0604020202020204" pitchFamily="34" charset="0"/>
                <a:cs typeface="Arial" panose="020B0604020202020204" pitchFamily="34" charset="0"/>
              </a:rPr>
              <a:t>Recommended Practices for Testing Secondary Containment</a:t>
            </a:r>
          </a:p>
        </p:txBody>
      </p:sp>
      <p:pic>
        <p:nvPicPr>
          <p:cNvPr id="13" name="Content Placeholder 12" descr="PEI RP 1200"/>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029049" y="2581471"/>
            <a:ext cx="2857802" cy="3684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8</a:t>
            </a:fld>
            <a:endParaRPr lang="en-US" dirty="0"/>
          </a:p>
        </p:txBody>
      </p:sp>
      <p:pic>
        <p:nvPicPr>
          <p:cNvPr id="14" name="Content Placeholder 13" descr="placeholde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135033" y="3679749"/>
            <a:ext cx="471749" cy="610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descr="cover p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622" y="2611993"/>
            <a:ext cx="2846577" cy="3684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594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30925"/>
            <a:ext cx="7609114" cy="1325563"/>
          </a:xfrm>
        </p:spPr>
        <p:txBody>
          <a:bodyPr>
            <a:normAutofit/>
          </a:bodyPr>
          <a:lstStyle/>
          <a:p>
            <a:r>
              <a:rPr lang="en-US" sz="3200" dirty="0"/>
              <a:t>Applicability </a:t>
            </a:r>
          </a:p>
        </p:txBody>
      </p:sp>
      <p:pic>
        <p:nvPicPr>
          <p:cNvPr id="7" name="Content Placeholder 6" descr="Biofuel symbo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4152" y="3945923"/>
            <a:ext cx="2018807" cy="2018807"/>
          </a:xfrm>
        </p:spPr>
      </p:pic>
      <p:sp>
        <p:nvSpPr>
          <p:cNvPr id="4" name="Date Placeholder 3"/>
          <p:cNvSpPr>
            <a:spLocks noGrp="1"/>
          </p:cNvSpPr>
          <p:nvPr>
            <p:ph type="dt" sz="half" idx="10"/>
          </p:nvPr>
        </p:nvSpPr>
        <p:spPr/>
        <p:txBody>
          <a:bodyPr/>
          <a:lstStyle/>
          <a:p>
            <a:r>
              <a:rPr lang="en-US" dirty="0"/>
              <a:t>4/5/17</a:t>
            </a:r>
          </a:p>
        </p:txBody>
      </p:sp>
      <p:sp>
        <p:nvSpPr>
          <p:cNvPr id="5" name="Footer Placeholder 4"/>
          <p:cNvSpPr>
            <a:spLocks noGrp="1"/>
          </p:cNvSpPr>
          <p:nvPr>
            <p:ph type="ftr" sz="quarter" idx="11"/>
          </p:nvPr>
        </p:nvSpPr>
        <p:spPr>
          <a:xfrm>
            <a:off x="3028950" y="6495138"/>
            <a:ext cx="3149428" cy="365125"/>
          </a:xfrm>
        </p:spPr>
        <p:txBody>
          <a:bodyPr/>
          <a:lstStyle/>
          <a:p>
            <a:r>
              <a:rPr lang="en-US" dirty="0"/>
              <a:t>Department Webinar</a:t>
            </a:r>
          </a:p>
        </p:txBody>
      </p:sp>
      <p:sp>
        <p:nvSpPr>
          <p:cNvPr id="6" name="Slide Number Placeholder 5"/>
          <p:cNvSpPr>
            <a:spLocks noGrp="1"/>
          </p:cNvSpPr>
          <p:nvPr>
            <p:ph type="sldNum" sz="quarter" idx="12"/>
          </p:nvPr>
        </p:nvSpPr>
        <p:spPr/>
        <p:txBody>
          <a:bodyPr/>
          <a:lstStyle/>
          <a:p>
            <a:fld id="{77BC0C64-94FA-44B3-9573-88BE3BEAC041}" type="slidenum">
              <a:rPr lang="en-US" smtClean="0"/>
              <a:t>9</a:t>
            </a:fld>
            <a:endParaRPr lang="en-US" dirty="0"/>
          </a:p>
        </p:txBody>
      </p:sp>
      <p:sp>
        <p:nvSpPr>
          <p:cNvPr id="9" name="TextBox 8"/>
          <p:cNvSpPr txBox="1"/>
          <p:nvPr/>
        </p:nvSpPr>
        <p:spPr>
          <a:xfrm>
            <a:off x="107092" y="1325563"/>
            <a:ext cx="8640507"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Department removed the term “de minimus” and replaced</a:t>
            </a:r>
          </a:p>
          <a:p>
            <a:r>
              <a:rPr lang="en-US" sz="2400" dirty="0">
                <a:latin typeface="Arial" panose="020B0604020202020204" pitchFamily="34" charset="0"/>
                <a:cs typeface="Arial" panose="020B0604020202020204" pitchFamily="34" charset="0"/>
              </a:rPr>
              <a:t>it with more specific rule exemptions:</a:t>
            </a:r>
          </a:p>
        </p:txBody>
      </p:sp>
      <p:sp>
        <p:nvSpPr>
          <p:cNvPr id="10" name="TextBox 9"/>
          <p:cNvSpPr txBox="1"/>
          <p:nvPr/>
        </p:nvSpPr>
        <p:spPr>
          <a:xfrm>
            <a:off x="164756" y="2299360"/>
            <a:ext cx="8877329"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Storage tanks containing pollutants of less than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2% and hazardous substances below the reportable quantities, and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Storage tanks containing biofuels with 5% or less of regulated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substances </a:t>
            </a:r>
          </a:p>
        </p:txBody>
      </p:sp>
    </p:spTree>
    <p:extLst>
      <p:ext uri="{BB962C8B-B14F-4D97-AF65-F5344CB8AC3E}">
        <p14:creationId xmlns:p14="http://schemas.microsoft.com/office/powerpoint/2010/main" val="41083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3640</TotalTime>
  <Words>2331</Words>
  <Application>Microsoft Office PowerPoint</Application>
  <PresentationFormat>On-screen Show (4:3)</PresentationFormat>
  <Paragraphs>309</Paragraphs>
  <Slides>41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Courier New</vt:lpstr>
      <vt:lpstr>Office Theme</vt:lpstr>
      <vt:lpstr>Custom Design</vt:lpstr>
      <vt:lpstr>Changes to Chapter 62-761, Florida Administrative Code  Underground Storage Tank Systems (USTs) </vt:lpstr>
      <vt:lpstr>Rule Organization</vt:lpstr>
      <vt:lpstr>Intent </vt:lpstr>
      <vt:lpstr>Definitions </vt:lpstr>
      <vt:lpstr>Definitions </vt:lpstr>
      <vt:lpstr>Definitions </vt:lpstr>
      <vt:lpstr>Reference Guidelines</vt:lpstr>
      <vt:lpstr>Reference Guidelines</vt:lpstr>
      <vt:lpstr>Applicability </vt:lpstr>
      <vt:lpstr>Operator Training</vt:lpstr>
      <vt:lpstr>Operator Training</vt:lpstr>
      <vt:lpstr>Registration/Notification - Installations</vt:lpstr>
      <vt:lpstr>Registration/Notification - Closures</vt:lpstr>
      <vt:lpstr> Registration/Notification - Delivery Prohibition</vt:lpstr>
      <vt:lpstr>Placard Revocation &amp; Delivery Prohibition</vt:lpstr>
      <vt:lpstr>Placard Revocation &amp; Delivery Prohibition</vt:lpstr>
      <vt:lpstr>Financial Responsibility</vt:lpstr>
      <vt:lpstr>Financial Responsibility</vt:lpstr>
      <vt:lpstr>Incidents</vt:lpstr>
      <vt:lpstr>Discharges</vt:lpstr>
      <vt:lpstr>Construction Requirements</vt:lpstr>
      <vt:lpstr>Construction Requirements</vt:lpstr>
      <vt:lpstr>Construction Requirements</vt:lpstr>
      <vt:lpstr>Construction Requirements</vt:lpstr>
      <vt:lpstr>Construction Requirements </vt:lpstr>
      <vt:lpstr>Construction Requirements</vt:lpstr>
      <vt:lpstr>Release Detection Requirements</vt:lpstr>
      <vt:lpstr>Release Detection Requirements </vt:lpstr>
      <vt:lpstr>Release Detection Requirements</vt:lpstr>
      <vt:lpstr>Release Detection Requirements</vt:lpstr>
      <vt:lpstr>Release Detection Requirements</vt:lpstr>
      <vt:lpstr>Repairs, Operation and Maintenance</vt:lpstr>
      <vt:lpstr> Repairs, Operation and Maintenance</vt:lpstr>
      <vt:lpstr>Recordkeeping</vt:lpstr>
      <vt:lpstr>Recordkeeping</vt:lpstr>
      <vt:lpstr>Out-of-Service Requirements</vt:lpstr>
      <vt:lpstr>Closure Requirements</vt:lpstr>
      <vt:lpstr>Closure Requirements</vt:lpstr>
      <vt:lpstr>Closure Requirements</vt:lpstr>
      <vt:lpstr>Equipment Registration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Rakestraw, Charlotte</dc:creator>
  <cp:lastModifiedBy>Curran, Kimberley</cp:lastModifiedBy>
  <cp:revision>261</cp:revision>
  <dcterms:created xsi:type="dcterms:W3CDTF">2015-05-19T17:22:51Z</dcterms:created>
  <dcterms:modified xsi:type="dcterms:W3CDTF">2017-04-06T14:38:58Z</dcterms:modified>
</cp:coreProperties>
</file>