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85" r:id="rId2"/>
    <p:sldMasterId id="2147483698" r:id="rId3"/>
  </p:sldMasterIdLst>
  <p:notesMasterIdLst>
    <p:notesMasterId r:id="rId21"/>
  </p:notesMasterIdLst>
  <p:handoutMasterIdLst>
    <p:handoutMasterId r:id="rId22"/>
  </p:handoutMasterIdLst>
  <p:sldIdLst>
    <p:sldId id="296" r:id="rId4"/>
    <p:sldId id="258" r:id="rId5"/>
    <p:sldId id="259" r:id="rId6"/>
    <p:sldId id="260" r:id="rId7"/>
    <p:sldId id="261" r:id="rId8"/>
    <p:sldId id="262" r:id="rId9"/>
    <p:sldId id="263" r:id="rId10"/>
    <p:sldId id="264" r:id="rId11"/>
    <p:sldId id="265" r:id="rId12"/>
    <p:sldId id="267" r:id="rId13"/>
    <p:sldId id="268" r:id="rId14"/>
    <p:sldId id="269" r:id="rId15"/>
    <p:sldId id="271" r:id="rId16"/>
    <p:sldId id="272" r:id="rId17"/>
    <p:sldId id="273" r:id="rId18"/>
    <p:sldId id="294" r:id="rId19"/>
    <p:sldId id="29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84" y="3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31E4007-E245-4F60-9E76-950D1512F0EC}" type="datetimeFigureOut">
              <a:rPr lang="en-US" smtClean="0"/>
              <a:t>4/28/2017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73F762-718A-48EE-80A1-B3C039DD4A08}" type="slidenum">
              <a:rPr lang="en-US" smtClean="0"/>
              <a:t>‹#›</a:t>
            </a:fld>
            <a:endParaRPr lang="en-US"/>
          </a:p>
        </p:txBody>
      </p:sp>
    </p:spTree>
    <p:extLst>
      <p:ext uri="{BB962C8B-B14F-4D97-AF65-F5344CB8AC3E}">
        <p14:creationId xmlns:p14="http://schemas.microsoft.com/office/powerpoint/2010/main" val="22383482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276910-1786-439F-A427-C2389471970D}" type="datetimeFigureOut">
              <a:rPr lang="en-US" smtClean="0"/>
              <a:pPr/>
              <a:t>4/28/2017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1B0246-348F-4278-9715-9D9338937F46}" type="slidenum">
              <a:rPr lang="en-US" smtClean="0"/>
              <a:pPr/>
              <a:t>‹#›</a:t>
            </a:fld>
            <a:endParaRPr lang="en-US"/>
          </a:p>
        </p:txBody>
      </p:sp>
    </p:spTree>
    <p:extLst>
      <p:ext uri="{BB962C8B-B14F-4D97-AF65-F5344CB8AC3E}">
        <p14:creationId xmlns:p14="http://schemas.microsoft.com/office/powerpoint/2010/main" val="33750954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the State Warning Point in</a:t>
            </a:r>
            <a:r>
              <a:rPr lang="en-US" baseline="0" dirty="0"/>
              <a:t> your </a:t>
            </a:r>
            <a:r>
              <a:rPr lang="en-US" baseline="0"/>
              <a:t>cell phone?</a:t>
            </a:r>
            <a:endParaRPr lang="en-US"/>
          </a:p>
        </p:txBody>
      </p:sp>
    </p:spTree>
    <p:extLst>
      <p:ext uri="{BB962C8B-B14F-4D97-AF65-F5344CB8AC3E}">
        <p14:creationId xmlns:p14="http://schemas.microsoft.com/office/powerpoint/2010/main" val="134200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109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864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0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320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674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637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2113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818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1569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10263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69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207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8768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6690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49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639879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240020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595526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883030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546341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52976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932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315905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125274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03328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733089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4502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1682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252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6436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4527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49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7BC0C64-94FA-44B3-9573-88BE3BEAC04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490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solidFill>
                <a:prstClr val="white"/>
              </a:solidFill>
            </a:endParaRPr>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31833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3849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36003905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724400"/>
            <a:ext cx="7772400" cy="547006"/>
          </a:xfrm>
        </p:spPr>
        <p:txBody>
          <a:bodyPr>
            <a:normAutofit fontScale="90000"/>
          </a:bodyPr>
          <a:lstStyle/>
          <a:p>
            <a:r>
              <a:rPr lang="en-US" sz="4800" dirty="0">
                <a:solidFill>
                  <a:prstClr val="black"/>
                </a:solidFill>
              </a:rPr>
              <a:t>Used Oil Transporter</a:t>
            </a:r>
            <a:br>
              <a:rPr lang="en-US" sz="4800" dirty="0">
                <a:solidFill>
                  <a:prstClr val="black"/>
                </a:solidFill>
              </a:rPr>
            </a:br>
            <a:br>
              <a:rPr lang="en-US" sz="4800" dirty="0">
                <a:solidFill>
                  <a:prstClr val="black"/>
                </a:solidFill>
              </a:rPr>
            </a:br>
            <a:br>
              <a:rPr lang="en-US" sz="4800" dirty="0">
                <a:solidFill>
                  <a:prstClr val="black"/>
                </a:solidFill>
              </a:rPr>
            </a:br>
            <a:r>
              <a:rPr lang="en-US" dirty="0">
                <a:solidFill>
                  <a:prstClr val="black"/>
                </a:solidFill>
              </a:rPr>
              <a:t>40 CFR 279 Subpart E; 62-710, FAC</a:t>
            </a:r>
            <a:br>
              <a:rPr lang="en-US" dirty="0">
                <a:solidFill>
                  <a:prstClr val="black"/>
                </a:solidFill>
              </a:rPr>
            </a:br>
            <a:endParaRPr lang="en-US" dirty="0"/>
          </a:p>
        </p:txBody>
      </p:sp>
    </p:spTree>
    <p:extLst>
      <p:ext uri="{BB962C8B-B14F-4D97-AF65-F5344CB8AC3E}">
        <p14:creationId xmlns:p14="http://schemas.microsoft.com/office/powerpoint/2010/main" val="205990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210550" cy="4851400"/>
          </a:xfrm>
        </p:spPr>
        <p:txBody>
          <a:bodyPr/>
          <a:lstStyle/>
          <a:p>
            <a:r>
              <a:rPr lang="en-US" dirty="0">
                <a:latin typeface="Arial" panose="020B0604020202020204" pitchFamily="34" charset="0"/>
                <a:cs typeface="Arial" panose="020B0604020202020204" pitchFamily="34" charset="0"/>
              </a:rPr>
              <a:t>Do used oil acceptance records include the following:</a:t>
            </a:r>
          </a:p>
          <a:p>
            <a:pPr lvl="1"/>
            <a:r>
              <a:rPr lang="en-US" dirty="0">
                <a:latin typeface="Arial" panose="020B0604020202020204" pitchFamily="34" charset="0"/>
                <a:cs typeface="Arial" panose="020B0604020202020204" pitchFamily="34" charset="0"/>
              </a:rPr>
              <a:t>Name and address of oil provider?</a:t>
            </a:r>
          </a:p>
          <a:p>
            <a:pPr lvl="1"/>
            <a:r>
              <a:rPr lang="en-US" dirty="0">
                <a:latin typeface="Arial" panose="020B0604020202020204" pitchFamily="34" charset="0"/>
                <a:cs typeface="Arial" panose="020B0604020202020204" pitchFamily="34" charset="0"/>
              </a:rPr>
              <a:t>EPA ID # of oil provider?</a:t>
            </a:r>
          </a:p>
          <a:p>
            <a:pPr lvl="1"/>
            <a:r>
              <a:rPr lang="en-US" dirty="0">
                <a:latin typeface="Arial" panose="020B0604020202020204" pitchFamily="34" charset="0"/>
                <a:cs typeface="Arial" panose="020B0604020202020204" pitchFamily="34" charset="0"/>
              </a:rPr>
              <a:t>Quantity of oil shipped?</a:t>
            </a:r>
          </a:p>
          <a:p>
            <a:pPr lvl="1"/>
            <a:r>
              <a:rPr lang="en-US" dirty="0">
                <a:latin typeface="Arial" panose="020B0604020202020204" pitchFamily="34" charset="0"/>
                <a:cs typeface="Arial" panose="020B0604020202020204" pitchFamily="34" charset="0"/>
              </a:rPr>
              <a:t>Date of shipment?</a:t>
            </a:r>
          </a:p>
          <a:p>
            <a:pPr lvl="1"/>
            <a:r>
              <a:rPr lang="en-US" dirty="0">
                <a:latin typeface="Arial" panose="020B0604020202020204" pitchFamily="34" charset="0"/>
                <a:cs typeface="Arial" panose="020B0604020202020204" pitchFamily="34" charset="0"/>
              </a:rPr>
              <a:t>Signature of Generator, dated upon receipt?</a:t>
            </a:r>
          </a:p>
        </p:txBody>
      </p:sp>
      <p:pic>
        <p:nvPicPr>
          <p:cNvPr id="7" name="Picture 6" descr="two rows of drums with adequate aisle spa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962400"/>
            <a:ext cx="4580164" cy="2576343"/>
          </a:xfrm>
          <a:prstGeom prst="rect">
            <a:avLst/>
          </a:prstGeom>
          <a:ln w="12700">
            <a:solidFill>
              <a:schemeClr val="tx1"/>
            </a:solidFill>
          </a:ln>
        </p:spPr>
      </p:pic>
      <p:sp>
        <p:nvSpPr>
          <p:cNvPr id="2" name="Title 1"/>
          <p:cNvSpPr>
            <a:spLocks noGrp="1"/>
          </p:cNvSpPr>
          <p:nvPr>
            <p:ph type="title"/>
          </p:nvPr>
        </p:nvSpPr>
        <p:spPr>
          <a:xfrm>
            <a:off x="1219200" y="0"/>
            <a:ext cx="7609114" cy="990600"/>
          </a:xfrm>
        </p:spPr>
        <p:txBody>
          <a:bodyPr>
            <a:normAutofit fontScale="90000"/>
          </a:bodyPr>
          <a:lstStyle/>
          <a:p>
            <a:r>
              <a:rPr lang="en-US" dirty="0"/>
              <a:t>Record Keeping – 40 CFR 279.46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134350" cy="4805363"/>
          </a:xfrm>
        </p:spPr>
        <p:txBody>
          <a:bodyPr/>
          <a:lstStyle/>
          <a:p>
            <a:r>
              <a:rPr lang="en-US" dirty="0">
                <a:latin typeface="Arial" panose="020B0604020202020204" pitchFamily="34" charset="0"/>
                <a:cs typeface="Arial" panose="020B0604020202020204" pitchFamily="34" charset="0"/>
              </a:rPr>
              <a:t>Do used oil delivery records include the following:</a:t>
            </a:r>
          </a:p>
          <a:p>
            <a:pPr lvl="1"/>
            <a:r>
              <a:rPr lang="en-US" dirty="0">
                <a:latin typeface="Arial" panose="020B0604020202020204" pitchFamily="34" charset="0"/>
                <a:cs typeface="Arial" panose="020B0604020202020204" pitchFamily="34" charset="0"/>
              </a:rPr>
              <a:t>Name and address of receiving facility / Transporter?</a:t>
            </a:r>
          </a:p>
          <a:p>
            <a:pPr lvl="1"/>
            <a:r>
              <a:rPr lang="en-US" dirty="0">
                <a:latin typeface="Arial" panose="020B0604020202020204" pitchFamily="34" charset="0"/>
                <a:cs typeface="Arial" panose="020B0604020202020204" pitchFamily="34" charset="0"/>
              </a:rPr>
              <a:t>EPA ID# of receiving facility/Transporter?</a:t>
            </a:r>
          </a:p>
          <a:p>
            <a:pPr lvl="1"/>
            <a:r>
              <a:rPr lang="en-US" dirty="0">
                <a:latin typeface="Arial" panose="020B0604020202020204" pitchFamily="34" charset="0"/>
                <a:cs typeface="Arial" panose="020B0604020202020204" pitchFamily="34" charset="0"/>
              </a:rPr>
              <a:t>Quantity of used oil delivered?</a:t>
            </a:r>
          </a:p>
          <a:p>
            <a:pPr lvl="1"/>
            <a:r>
              <a:rPr lang="en-US" dirty="0">
                <a:latin typeface="Arial" panose="020B0604020202020204" pitchFamily="34" charset="0"/>
                <a:cs typeface="Arial" panose="020B0604020202020204" pitchFamily="34" charset="0"/>
              </a:rPr>
              <a:t>Date of delivery?</a:t>
            </a:r>
          </a:p>
          <a:p>
            <a:pPr lvl="1"/>
            <a:r>
              <a:rPr lang="en-US" dirty="0">
                <a:latin typeface="Arial" panose="020B0604020202020204" pitchFamily="34" charset="0"/>
                <a:cs typeface="Arial" panose="020B0604020202020204" pitchFamily="34" charset="0"/>
              </a:rPr>
              <a:t>Signature of receiver, dated upon receipt?</a:t>
            </a:r>
          </a:p>
          <a:p>
            <a:pPr lvl="1"/>
            <a:endParaRPr lang="en-US" dirty="0"/>
          </a:p>
          <a:p>
            <a:pPr lvl="1"/>
            <a:endParaRPr lang="en-US" dirty="0"/>
          </a:p>
        </p:txBody>
      </p:sp>
      <p:pic>
        <p:nvPicPr>
          <p:cNvPr id="6" name="Picture 5" descr="4 large aboveground tanks"/>
          <p:cNvPicPr>
            <a:picLocks noChangeAspect="1"/>
          </p:cNvPicPr>
          <p:nvPr/>
        </p:nvPicPr>
        <p:blipFill rotWithShape="1">
          <a:blip r:embed="rId2" cstate="print">
            <a:extLst>
              <a:ext uri="{28A0092B-C50C-407E-A947-70E740481C1C}">
                <a14:useLocalDpi xmlns:a14="http://schemas.microsoft.com/office/drawing/2010/main" val="0"/>
              </a:ext>
            </a:extLst>
          </a:blip>
          <a:srcRect t="2761" b="22354"/>
          <a:stretch/>
        </p:blipFill>
        <p:spPr>
          <a:xfrm>
            <a:off x="1524000" y="3962401"/>
            <a:ext cx="4547118" cy="2553860"/>
          </a:xfrm>
          <a:prstGeom prst="rect">
            <a:avLst/>
          </a:prstGeom>
          <a:solidFill>
            <a:schemeClr val="accent1"/>
          </a:solidFill>
          <a:ln w="12700">
            <a:solidFill>
              <a:schemeClr val="tx1"/>
            </a:solidFill>
          </a:ln>
        </p:spPr>
      </p:pic>
      <p:sp>
        <p:nvSpPr>
          <p:cNvPr id="2" name="Title 1"/>
          <p:cNvSpPr>
            <a:spLocks noGrp="1"/>
          </p:cNvSpPr>
          <p:nvPr>
            <p:ph type="title"/>
          </p:nvPr>
        </p:nvSpPr>
        <p:spPr>
          <a:xfrm>
            <a:off x="1295400" y="0"/>
            <a:ext cx="7609114" cy="990600"/>
          </a:xfrm>
        </p:spPr>
        <p:txBody>
          <a:bodyPr>
            <a:noAutofit/>
          </a:bodyPr>
          <a:lstStyle/>
          <a:p>
            <a:r>
              <a:rPr lang="en-US" sz="2800" dirty="0"/>
              <a:t>Record Keeping – 40 CFR 279.46 (</a:t>
            </a:r>
            <a:r>
              <a:rPr lang="en-US" sz="2800" dirty="0" err="1"/>
              <a:t>cont</a:t>
            </a:r>
            <a:r>
              <a:rPr lang="en-US" sz="28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69" y="2379"/>
            <a:ext cx="7848600" cy="995156"/>
          </a:xfrm>
        </p:spPr>
        <p:txBody>
          <a:bodyPr/>
          <a:lstStyle/>
          <a:p>
            <a:r>
              <a:rPr lang="en-US" dirty="0"/>
              <a:t>Record Keeping and Reporting</a:t>
            </a:r>
          </a:p>
        </p:txBody>
      </p:sp>
      <p:sp>
        <p:nvSpPr>
          <p:cNvPr id="3" name="Content Placeholder 2"/>
          <p:cNvSpPr>
            <a:spLocks noGrp="1"/>
          </p:cNvSpPr>
          <p:nvPr>
            <p:ph idx="1"/>
          </p:nvPr>
        </p:nvSpPr>
        <p:spPr>
          <a:xfrm>
            <a:off x="152400" y="1376156"/>
            <a:ext cx="8534400" cy="4643644"/>
          </a:xfrm>
        </p:spPr>
        <p:txBody>
          <a:bodyPr>
            <a:normAutofit/>
          </a:bodyPr>
          <a:lstStyle/>
          <a:p>
            <a:r>
              <a:rPr lang="en-US" dirty="0">
                <a:latin typeface="Arial" panose="020B0604020202020204" pitchFamily="34" charset="0"/>
                <a:cs typeface="Arial" panose="020B0604020202020204" pitchFamily="34" charset="0"/>
              </a:rPr>
              <a:t>Do the records also include information on </a:t>
            </a:r>
            <a:r>
              <a:rPr lang="en-US" dirty="0">
                <a:solidFill>
                  <a:srgbClr val="FF0000"/>
                </a:solidFill>
                <a:latin typeface="Arial" panose="020B0604020202020204" pitchFamily="34" charset="0"/>
                <a:cs typeface="Arial" panose="020B0604020202020204" pitchFamily="34" charset="0"/>
              </a:rPr>
              <a:t>type</a:t>
            </a:r>
            <a:r>
              <a:rPr lang="en-US" dirty="0">
                <a:latin typeface="Arial" panose="020B0604020202020204" pitchFamily="34" charset="0"/>
                <a:cs typeface="Arial" panose="020B0604020202020204" pitchFamily="34" charset="0"/>
              </a:rPr>
              <a:t> of oil and destination or </a:t>
            </a:r>
            <a:r>
              <a:rPr lang="en-US" dirty="0">
                <a:solidFill>
                  <a:srgbClr val="FF0000"/>
                </a:solidFill>
                <a:latin typeface="Arial" panose="020B0604020202020204" pitchFamily="34" charset="0"/>
                <a:cs typeface="Arial" panose="020B0604020202020204" pitchFamily="34" charset="0"/>
              </a:rPr>
              <a:t>end use</a:t>
            </a:r>
            <a:r>
              <a:rPr lang="en-US" dirty="0">
                <a:latin typeface="Arial" panose="020B0604020202020204" pitchFamily="34" charset="0"/>
                <a:cs typeface="Arial" panose="020B0604020202020204" pitchFamily="34" charset="0"/>
              </a:rPr>
              <a:t>?  [Rule 62-710.510(c) and (e), FAC]</a:t>
            </a:r>
          </a:p>
          <a:p>
            <a:r>
              <a:rPr lang="en-US" dirty="0">
                <a:latin typeface="Arial" panose="020B0604020202020204" pitchFamily="34" charset="0"/>
                <a:cs typeface="Arial" panose="020B0604020202020204" pitchFamily="34" charset="0"/>
              </a:rPr>
              <a:t>Does the facility keep records on Department form 62-710.901(2) or equivalent form?  [Rule 62-710.510(1), FAC]</a:t>
            </a:r>
          </a:p>
          <a:p>
            <a:r>
              <a:rPr lang="en-US" dirty="0">
                <a:latin typeface="Arial" panose="020B0604020202020204" pitchFamily="34" charset="0"/>
                <a:cs typeface="Arial" panose="020B0604020202020204" pitchFamily="34" charset="0"/>
              </a:rPr>
              <a:t>Does the facility submit an annual report by </a:t>
            </a:r>
            <a:r>
              <a:rPr lang="en-US" dirty="0">
                <a:solidFill>
                  <a:srgbClr val="FF0000"/>
                </a:solidFill>
                <a:latin typeface="Arial" panose="020B0604020202020204" pitchFamily="34" charset="0"/>
                <a:cs typeface="Arial" panose="020B0604020202020204" pitchFamily="34" charset="0"/>
              </a:rPr>
              <a:t>March 1</a:t>
            </a:r>
            <a:r>
              <a:rPr lang="en-US" dirty="0">
                <a:latin typeface="Arial" panose="020B0604020202020204" pitchFamily="34" charset="0"/>
                <a:cs typeface="Arial" panose="020B0604020202020204" pitchFamily="34" charset="0"/>
              </a:rPr>
              <a:t> each year?  [Rule 62-710.510(5), FAC]</a:t>
            </a:r>
          </a:p>
          <a:p>
            <a:r>
              <a:rPr lang="en-US" dirty="0">
                <a:latin typeface="Arial" panose="020B0604020202020204" pitchFamily="34" charset="0"/>
                <a:cs typeface="Arial" panose="020B0604020202020204" pitchFamily="34" charset="0"/>
              </a:rPr>
              <a:t>Does the Transporter keep copies of records and reports for at least 3 years?  [40 CFR 279.46(d)]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normAutofit fontScale="90000"/>
          </a:bodyPr>
          <a:lstStyle/>
          <a:p>
            <a:r>
              <a:rPr lang="en-US" dirty="0"/>
              <a:t>Employee Training –</a:t>
            </a:r>
            <a:br>
              <a:rPr lang="en-US" dirty="0"/>
            </a:br>
            <a:r>
              <a:rPr lang="en-US" dirty="0"/>
              <a:t>Rule 62-710.600(2)(b), FAC</a:t>
            </a:r>
          </a:p>
        </p:txBody>
      </p:sp>
      <p:sp>
        <p:nvSpPr>
          <p:cNvPr id="3" name="Content Placeholder 2"/>
          <p:cNvSpPr>
            <a:spLocks noGrp="1"/>
          </p:cNvSpPr>
          <p:nvPr>
            <p:ph idx="1"/>
          </p:nvPr>
        </p:nvSpPr>
        <p:spPr>
          <a:xfrm>
            <a:off x="381000" y="1524000"/>
            <a:ext cx="8382000" cy="4652963"/>
          </a:xfrm>
        </p:spPr>
        <p:txBody>
          <a:bodyPr>
            <a:normAutofit/>
          </a:bodyPr>
          <a:lstStyle/>
          <a:p>
            <a:r>
              <a:rPr lang="en-US" dirty="0">
                <a:latin typeface="Arial" panose="020B0604020202020204" pitchFamily="34" charset="0"/>
                <a:cs typeface="Arial" panose="020B0604020202020204" pitchFamily="34" charset="0"/>
              </a:rPr>
              <a:t>Does the facility train its employees in the following:</a:t>
            </a:r>
          </a:p>
          <a:p>
            <a:pPr lvl="1"/>
            <a:r>
              <a:rPr lang="en-US" dirty="0">
                <a:latin typeface="Arial" panose="020B0604020202020204" pitchFamily="34" charset="0"/>
                <a:cs typeface="Arial" panose="020B0604020202020204" pitchFamily="34" charset="0"/>
              </a:rPr>
              <a:t>State and federal rules governing used oil?</a:t>
            </a:r>
          </a:p>
          <a:p>
            <a:pPr lvl="1"/>
            <a:r>
              <a:rPr lang="en-US" dirty="0">
                <a:latin typeface="Arial" panose="020B0604020202020204" pitchFamily="34" charset="0"/>
                <a:cs typeface="Arial" panose="020B0604020202020204" pitchFamily="34" charset="0"/>
              </a:rPr>
              <a:t>Proper used oil management practices, including spill response?</a:t>
            </a:r>
          </a:p>
          <a:p>
            <a:pPr lvl="1"/>
            <a:r>
              <a:rPr lang="en-US" dirty="0">
                <a:latin typeface="Arial" panose="020B0604020202020204" pitchFamily="34" charset="0"/>
                <a:cs typeface="Arial" panose="020B0604020202020204" pitchFamily="34" charset="0"/>
              </a:rPr>
              <a:t>SOP for halogen screening (including instrument specs and capabilities, calibration methods and frequency, procedures for loads in excess of 1,000 </a:t>
            </a:r>
            <a:r>
              <a:rPr lang="en-US" dirty="0" err="1">
                <a:latin typeface="Arial" panose="020B0604020202020204" pitchFamily="34" charset="0"/>
                <a:cs typeface="Arial" panose="020B0604020202020204" pitchFamily="34" charset="0"/>
              </a:rPr>
              <a:t>ppm</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Record keeping procedures for all loads accepted or rejected?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134350" cy="4805363"/>
          </a:xfrm>
        </p:spPr>
        <p:txBody>
          <a:bodyPr/>
          <a:lstStyle/>
          <a:p>
            <a:r>
              <a:rPr lang="en-US" dirty="0">
                <a:latin typeface="Arial" panose="020B0604020202020204" pitchFamily="34" charset="0"/>
                <a:cs typeface="Arial" panose="020B0604020202020204" pitchFamily="34" charset="0"/>
              </a:rPr>
              <a:t>Are new employees trained prior to unsupervised driving?</a:t>
            </a:r>
          </a:p>
          <a:p>
            <a:r>
              <a:rPr lang="en-US" dirty="0">
                <a:latin typeface="Arial" panose="020B0604020202020204" pitchFamily="34" charset="0"/>
                <a:cs typeface="Arial" panose="020B0604020202020204" pitchFamily="34" charset="0"/>
              </a:rPr>
              <a:t>Does the facility maintain training records?</a:t>
            </a:r>
          </a:p>
        </p:txBody>
      </p:sp>
      <p:pic>
        <p:nvPicPr>
          <p:cNvPr id="7" name="Picture 6" descr="Picture of an instructor teaching employees about workplace safety"/>
          <p:cNvPicPr>
            <a:picLocks noChangeAspect="1"/>
          </p:cNvPicPr>
          <p:nvPr/>
        </p:nvPicPr>
        <p:blipFill rotWithShape="1">
          <a:blip r:embed="rId2" cstate="print">
            <a:extLst>
              <a:ext uri="{28A0092B-C50C-407E-A947-70E740481C1C}">
                <a14:useLocalDpi xmlns:a14="http://schemas.microsoft.com/office/drawing/2010/main" val="0"/>
              </a:ext>
            </a:extLst>
          </a:blip>
          <a:srcRect l="7813" r="9686" b="12500"/>
          <a:stretch/>
        </p:blipFill>
        <p:spPr>
          <a:xfrm>
            <a:off x="2209800" y="2782553"/>
            <a:ext cx="4667250" cy="3712585"/>
          </a:xfrm>
          <a:prstGeom prst="rect">
            <a:avLst/>
          </a:prstGeom>
          <a:ln w="12700">
            <a:solidFill>
              <a:schemeClr val="tx1"/>
            </a:solidFill>
          </a:ln>
        </p:spPr>
      </p:pic>
      <p:sp>
        <p:nvSpPr>
          <p:cNvPr id="6" name="Title 1"/>
          <p:cNvSpPr>
            <a:spLocks noGrp="1"/>
          </p:cNvSpPr>
          <p:nvPr>
            <p:ph type="title"/>
          </p:nvPr>
        </p:nvSpPr>
        <p:spPr>
          <a:xfrm>
            <a:off x="1295400" y="0"/>
            <a:ext cx="7848600" cy="990600"/>
          </a:xfrm>
        </p:spPr>
        <p:txBody>
          <a:bodyPr>
            <a:normAutofit fontScale="90000"/>
          </a:bodyPr>
          <a:lstStyle/>
          <a:p>
            <a:r>
              <a:rPr lang="en-US" dirty="0"/>
              <a:t>Employee Training –</a:t>
            </a:r>
            <a:br>
              <a:rPr lang="en-US" dirty="0"/>
            </a:br>
            <a:r>
              <a:rPr lang="en-US" dirty="0"/>
              <a:t>Rule 62-710.600(2)(c), FAC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5105400" cy="4729163"/>
          </a:xfrm>
        </p:spPr>
        <p:txBody>
          <a:bodyPr/>
          <a:lstStyle/>
          <a:p>
            <a:r>
              <a:rPr lang="en-US" dirty="0">
                <a:latin typeface="Arial" panose="020B0604020202020204" pitchFamily="34" charset="0"/>
                <a:cs typeface="Arial" panose="020B0604020202020204" pitchFamily="34" charset="0"/>
              </a:rPr>
              <a:t>Does the facility maintain insurance or financial assurance of $1,000,000 combined single limit?  [Rule 62-710.600(2)(e), FAC]</a:t>
            </a:r>
          </a:p>
          <a:p>
            <a:r>
              <a:rPr lang="en-US" dirty="0">
                <a:latin typeface="Arial" panose="020B0604020202020204" pitchFamily="34" charset="0"/>
                <a:cs typeface="Arial" panose="020B0604020202020204" pitchFamily="34" charset="0"/>
              </a:rPr>
              <a:t>Is the facility’s registration letter from the Department displayed?  [Rule 62-710.500(4), FAC]</a:t>
            </a:r>
          </a:p>
        </p:txBody>
      </p:sp>
      <p:pic>
        <p:nvPicPr>
          <p:cNvPr id="4" name="Picture 3" descr="example registration le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640681"/>
            <a:ext cx="3356264" cy="4343400"/>
          </a:xfrm>
          <a:prstGeom prst="rect">
            <a:avLst/>
          </a:prstGeom>
        </p:spPr>
      </p:pic>
      <p:sp>
        <p:nvSpPr>
          <p:cNvPr id="2" name="Title 1"/>
          <p:cNvSpPr>
            <a:spLocks noGrp="1"/>
          </p:cNvSpPr>
          <p:nvPr>
            <p:ph type="title"/>
          </p:nvPr>
        </p:nvSpPr>
        <p:spPr>
          <a:xfrm>
            <a:off x="906236" y="1"/>
            <a:ext cx="7609114" cy="990600"/>
          </a:xfrm>
        </p:spPr>
        <p:txBody>
          <a:bodyPr/>
          <a:lstStyle/>
          <a:p>
            <a:r>
              <a:rPr lang="en-US" dirty="0"/>
              <a:t>Transporter Certification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47" y="1219200"/>
            <a:ext cx="8134350" cy="4729163"/>
          </a:xfrm>
        </p:spPr>
        <p:txBody>
          <a:bodyPr/>
          <a:lstStyle/>
          <a:p>
            <a:r>
              <a:rPr lang="en-US" dirty="0">
                <a:latin typeface="Arial" panose="020B0604020202020204" pitchFamily="34" charset="0"/>
                <a:cs typeface="Arial" panose="020B0604020202020204" pitchFamily="34" charset="0"/>
              </a:rPr>
              <a:t>Is the Transporter registered to transport used oil filters? [Rule 62-710.850(3), FAC]</a:t>
            </a:r>
          </a:p>
          <a:p>
            <a:r>
              <a:rPr lang="en-US" dirty="0">
                <a:latin typeface="Arial" panose="020B0604020202020204" pitchFamily="34" charset="0"/>
                <a:cs typeface="Arial" panose="020B0604020202020204" pitchFamily="34" charset="0"/>
              </a:rPr>
              <a:t>Are the filters stored in above ground containers which are:</a:t>
            </a:r>
          </a:p>
          <a:p>
            <a:pPr lvl="1"/>
            <a:r>
              <a:rPr lang="en-US" dirty="0">
                <a:latin typeface="Arial" panose="020B0604020202020204" pitchFamily="34" charset="0"/>
                <a:cs typeface="Arial" panose="020B0604020202020204" pitchFamily="34" charset="0"/>
              </a:rPr>
              <a:t>In good condition?</a:t>
            </a:r>
          </a:p>
          <a:p>
            <a:pPr lvl="1"/>
            <a:r>
              <a:rPr lang="en-US" dirty="0">
                <a:latin typeface="Arial" panose="020B0604020202020204" pitchFamily="34" charset="0"/>
                <a:cs typeface="Arial" panose="020B0604020202020204" pitchFamily="34" charset="0"/>
              </a:rPr>
              <a:t>Closed or otherwise protected from the environment?</a:t>
            </a:r>
          </a:p>
          <a:p>
            <a:pPr lvl="1"/>
            <a:r>
              <a:rPr lang="en-US" dirty="0">
                <a:latin typeface="Arial" panose="020B0604020202020204" pitchFamily="34" charset="0"/>
                <a:cs typeface="Arial" panose="020B0604020202020204" pitchFamily="34" charset="0"/>
              </a:rPr>
              <a:t>Labeled “Used Oil Filters?”</a:t>
            </a:r>
          </a:p>
          <a:p>
            <a:pPr lvl="1"/>
            <a:r>
              <a:rPr lang="en-US" dirty="0">
                <a:latin typeface="Arial" panose="020B0604020202020204" pitchFamily="34" charset="0"/>
                <a:cs typeface="Arial" panose="020B0604020202020204" pitchFamily="34" charset="0"/>
              </a:rPr>
              <a:t>Stored on an oil impervious surface?</a:t>
            </a:r>
          </a:p>
        </p:txBody>
      </p:sp>
      <p:pic>
        <p:nvPicPr>
          <p:cNvPr id="6" name="Picture 5" descr="large container for used oil filt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550" y="4151988"/>
            <a:ext cx="3124200" cy="2343150"/>
          </a:xfrm>
          <a:prstGeom prst="rect">
            <a:avLst/>
          </a:prstGeom>
          <a:ln w="12700">
            <a:solidFill>
              <a:schemeClr val="tx1"/>
            </a:solidFill>
          </a:ln>
        </p:spPr>
      </p:pic>
      <p:sp>
        <p:nvSpPr>
          <p:cNvPr id="2" name="Title 1"/>
          <p:cNvSpPr>
            <a:spLocks noGrp="1"/>
          </p:cNvSpPr>
          <p:nvPr>
            <p:ph type="title"/>
          </p:nvPr>
        </p:nvSpPr>
        <p:spPr>
          <a:xfrm>
            <a:off x="990600" y="0"/>
            <a:ext cx="7609114" cy="990600"/>
          </a:xfrm>
        </p:spPr>
        <p:txBody>
          <a:bodyPr>
            <a:normAutofit/>
          </a:bodyPr>
          <a:lstStyle/>
          <a:p>
            <a:r>
              <a:rPr lang="en-US" dirty="0"/>
              <a:t>Used Oil Filter Transporter</a:t>
            </a:r>
          </a:p>
        </p:txBody>
      </p:sp>
    </p:spTree>
    <p:extLst>
      <p:ext uri="{BB962C8B-B14F-4D97-AF65-F5344CB8AC3E}">
        <p14:creationId xmlns:p14="http://schemas.microsoft.com/office/powerpoint/2010/main" val="33072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990600"/>
          </a:xfrm>
        </p:spPr>
        <p:txBody>
          <a:bodyPr/>
          <a:lstStyle/>
          <a:p>
            <a:r>
              <a:rPr lang="en-US" dirty="0"/>
              <a:t>Questions?</a:t>
            </a:r>
          </a:p>
        </p:txBody>
      </p:sp>
      <p:sp>
        <p:nvSpPr>
          <p:cNvPr id="3" name="Content Placeholder 2"/>
          <p:cNvSpPr>
            <a:spLocks noGrp="1"/>
          </p:cNvSpPr>
          <p:nvPr>
            <p:ph idx="1"/>
          </p:nvPr>
        </p:nvSpPr>
        <p:spPr>
          <a:xfrm>
            <a:off x="628650" y="1676400"/>
            <a:ext cx="7886700" cy="4351338"/>
          </a:xfrm>
        </p:spPr>
        <p:txBody>
          <a:bodyPr/>
          <a:lstStyle/>
          <a:p>
            <a:pPr marL="0" indent="0" algn="ctr">
              <a:buNone/>
            </a:pPr>
            <a:r>
              <a:rPr lang="en-US" altLang="en-US" dirty="0">
                <a:latin typeface="Arial" panose="020B0604020202020204" pitchFamily="34" charset="0"/>
                <a:cs typeface="Arial" panose="020B0604020202020204" pitchFamily="34" charset="0"/>
              </a:rPr>
              <a:t>Hazardous Waste Program</a:t>
            </a:r>
          </a:p>
          <a:p>
            <a:pPr marL="0" indent="0" algn="ctr">
              <a:buNone/>
            </a:pPr>
            <a:endParaRPr lang="en-US" altLang="en-US" dirty="0">
              <a:latin typeface="Arial" panose="020B0604020202020204" pitchFamily="34" charset="0"/>
              <a:cs typeface="Arial" panose="020B0604020202020204" pitchFamily="34" charset="0"/>
            </a:endParaRP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8800 Baymeadows Way West</a:t>
            </a: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Suite 100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Jacksonville, Florida 32256</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256-1700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256-1588 fax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04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8161564" cy="1007389"/>
          </a:xfrm>
        </p:spPr>
        <p:txBody>
          <a:bodyPr>
            <a:normAutofit/>
          </a:bodyPr>
          <a:lstStyle/>
          <a:p>
            <a:r>
              <a:rPr lang="en-US" sz="3600" dirty="0"/>
              <a:t>What is a Used Oil Transporter?</a:t>
            </a:r>
          </a:p>
        </p:txBody>
      </p:sp>
      <p:sp>
        <p:nvSpPr>
          <p:cNvPr id="3" name="Content Placeholder 2"/>
          <p:cNvSpPr>
            <a:spLocks noGrp="1"/>
          </p:cNvSpPr>
          <p:nvPr>
            <p:ph idx="1"/>
          </p:nvPr>
        </p:nvSpPr>
        <p:spPr>
          <a:xfrm>
            <a:off x="304800" y="1325563"/>
            <a:ext cx="8534400" cy="4851400"/>
          </a:xfrm>
        </p:spPr>
        <p:txBody>
          <a:bodyPr>
            <a:normAutofit/>
          </a:bodyPr>
          <a:lstStyle/>
          <a:p>
            <a:r>
              <a:rPr lang="en-US" dirty="0">
                <a:latin typeface="Arial" panose="020B0604020202020204" pitchFamily="34" charset="0"/>
                <a:cs typeface="Arial" panose="020B0604020202020204" pitchFamily="34" charset="0"/>
              </a:rPr>
              <a:t>Used Oil Transporters are: </a:t>
            </a:r>
          </a:p>
          <a:p>
            <a:pPr lvl="1"/>
            <a:r>
              <a:rPr lang="en-US" dirty="0">
                <a:latin typeface="Arial" panose="020B0604020202020204" pitchFamily="34" charset="0"/>
                <a:cs typeface="Arial" panose="020B0604020202020204" pitchFamily="34" charset="0"/>
              </a:rPr>
              <a:t>Persons who transport used oil ;</a:t>
            </a:r>
          </a:p>
          <a:p>
            <a:pPr lvl="1"/>
            <a:r>
              <a:rPr lang="en-US" dirty="0">
                <a:latin typeface="Arial" panose="020B0604020202020204" pitchFamily="34" charset="0"/>
                <a:cs typeface="Arial" panose="020B0604020202020204" pitchFamily="34" charset="0"/>
              </a:rPr>
              <a:t>Persons who collect used oil from more than one Generator and transports the collected oil ;</a:t>
            </a:r>
          </a:p>
          <a:p>
            <a:pPr lvl="1"/>
            <a:r>
              <a:rPr lang="en-US" dirty="0">
                <a:latin typeface="Arial" panose="020B0604020202020204" pitchFamily="34" charset="0"/>
                <a:cs typeface="Arial" panose="020B0604020202020204" pitchFamily="34" charset="0"/>
              </a:rPr>
              <a:t>Owners or operators of used oil transfer facilities; </a:t>
            </a:r>
          </a:p>
          <a:p>
            <a:pPr lvl="1"/>
            <a:r>
              <a:rPr lang="en-US" dirty="0">
                <a:latin typeface="Arial" panose="020B0604020202020204" pitchFamily="34" charset="0"/>
                <a:cs typeface="Arial" panose="020B0604020202020204" pitchFamily="34" charset="0"/>
              </a:rPr>
              <a:t>40 Code of Federal Regulations (CFR) 279.40.</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“Used Oil Transporter” means any person who transports used oil over public highways in shipments of greater than 55 gallons at one time </a:t>
            </a:r>
          </a:p>
          <a:p>
            <a:pPr lvl="1"/>
            <a:r>
              <a:rPr lang="en-US" dirty="0">
                <a:latin typeface="Arial" panose="020B0604020202020204" pitchFamily="34" charset="0"/>
                <a:cs typeface="Arial" panose="020B0604020202020204" pitchFamily="34" charset="0"/>
              </a:rPr>
              <a:t>Rule 62-710.201(6), Florida Administrative Code (FAC)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 y="1173163"/>
            <a:ext cx="8534400" cy="4851400"/>
          </a:xfrm>
        </p:spPr>
        <p:txBody>
          <a:bodyPr/>
          <a:lstStyle/>
          <a:p>
            <a:r>
              <a:rPr lang="en-US" dirty="0">
                <a:latin typeface="Arial" panose="020B0604020202020204" pitchFamily="34" charset="0"/>
                <a:cs typeface="Arial" panose="020B0604020202020204" pitchFamily="34" charset="0"/>
              </a:rPr>
              <a:t>The facility is exempt under the following:</a:t>
            </a:r>
          </a:p>
          <a:p>
            <a:pPr lvl="1"/>
            <a:r>
              <a:rPr lang="en-US" dirty="0">
                <a:latin typeface="Arial" panose="020B0604020202020204" pitchFamily="34" charset="0"/>
                <a:cs typeface="Arial" panose="020B0604020202020204" pitchFamily="34" charset="0"/>
              </a:rPr>
              <a:t>On-site transport only;</a:t>
            </a:r>
          </a:p>
          <a:p>
            <a:pPr lvl="1"/>
            <a:r>
              <a:rPr lang="en-US" dirty="0">
                <a:latin typeface="Arial" panose="020B0604020202020204" pitchFamily="34" charset="0"/>
                <a:cs typeface="Arial" panose="020B0604020202020204" pitchFamily="34" charset="0"/>
              </a:rPr>
              <a:t>Generator who transports shipments of used oil totaling 55 gallons or less from the Generator to a used oil collection facility;</a:t>
            </a:r>
          </a:p>
          <a:p>
            <a:pPr lvl="1"/>
            <a:r>
              <a:rPr lang="en-US" dirty="0">
                <a:latin typeface="Arial" panose="020B0604020202020204" pitchFamily="34" charset="0"/>
                <a:cs typeface="Arial" panose="020B0604020202020204" pitchFamily="34" charset="0"/>
              </a:rPr>
              <a:t>Generator who transports shipments of used oil totaling 55 gallons or less from the Generator to a used oil aggregation point owned or operated by the same Generator as specified in 40 CFR 279.24(b).</a:t>
            </a:r>
          </a:p>
          <a:p>
            <a:pPr lvl="1"/>
            <a:endParaRPr lang="en-US" b="1" dirty="0"/>
          </a:p>
        </p:txBody>
      </p:sp>
      <p:pic>
        <p:nvPicPr>
          <p:cNvPr id="6" name="Picture 5" descr="Three buckets labeled used oil"/>
          <p:cNvPicPr>
            <a:picLocks noChangeAspect="1"/>
          </p:cNvPicPr>
          <p:nvPr/>
        </p:nvPicPr>
        <p:blipFill rotWithShape="1">
          <a:blip r:embed="rId2" cstate="print">
            <a:extLst>
              <a:ext uri="{28A0092B-C50C-407E-A947-70E740481C1C}">
                <a14:useLocalDpi xmlns:a14="http://schemas.microsoft.com/office/drawing/2010/main" val="0"/>
              </a:ext>
            </a:extLst>
          </a:blip>
          <a:srcRect l="9333" t="15548" r="24261" b="6327"/>
          <a:stretch/>
        </p:blipFill>
        <p:spPr>
          <a:xfrm>
            <a:off x="6696474" y="4419600"/>
            <a:ext cx="2352276" cy="2075538"/>
          </a:xfrm>
          <a:prstGeom prst="rect">
            <a:avLst/>
          </a:prstGeom>
          <a:ln w="12700">
            <a:solidFill>
              <a:schemeClr val="tx1"/>
            </a:solidFill>
          </a:ln>
        </p:spPr>
      </p:pic>
      <p:sp>
        <p:nvSpPr>
          <p:cNvPr id="2" name="Title 1"/>
          <p:cNvSpPr>
            <a:spLocks noGrp="1"/>
          </p:cNvSpPr>
          <p:nvPr>
            <p:ph type="title"/>
          </p:nvPr>
        </p:nvSpPr>
        <p:spPr>
          <a:xfrm>
            <a:off x="1093470" y="1"/>
            <a:ext cx="8085364" cy="990600"/>
          </a:xfrm>
        </p:spPr>
        <p:txBody>
          <a:bodyPr>
            <a:normAutofit/>
          </a:bodyPr>
          <a:lstStyle/>
          <a:p>
            <a:r>
              <a:rPr lang="en-US" sz="3400" dirty="0"/>
              <a:t>Who is NOT a Used Oil Transporter?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43674"/>
          </a:xfrm>
        </p:spPr>
        <p:txBody>
          <a:bodyPr/>
          <a:lstStyle/>
          <a:p>
            <a:r>
              <a:rPr lang="en-US" dirty="0"/>
              <a:t>Exemption</a:t>
            </a:r>
          </a:p>
        </p:txBody>
      </p:sp>
      <p:sp>
        <p:nvSpPr>
          <p:cNvPr id="3" name="Content Placeholder 2"/>
          <p:cNvSpPr>
            <a:spLocks noGrp="1"/>
          </p:cNvSpPr>
          <p:nvPr>
            <p:ph idx="1"/>
          </p:nvPr>
        </p:nvSpPr>
        <p:spPr>
          <a:xfrm>
            <a:off x="381000" y="1292906"/>
            <a:ext cx="8382000" cy="4953000"/>
          </a:xfrm>
        </p:spPr>
        <p:txBody>
          <a:bodyPr>
            <a:normAutofit/>
          </a:bodyPr>
          <a:lstStyle/>
          <a:p>
            <a:r>
              <a:rPr lang="en-US" dirty="0">
                <a:latin typeface="Arial" panose="020B0604020202020204" pitchFamily="34" charset="0"/>
                <a:cs typeface="Arial" panose="020B0604020202020204" pitchFamily="34" charset="0"/>
              </a:rPr>
              <a:t>40 CFR 279.24(b)</a:t>
            </a:r>
          </a:p>
          <a:p>
            <a:pPr lvl="1"/>
            <a:r>
              <a:rPr lang="en-US" dirty="0">
                <a:latin typeface="Arial" panose="020B0604020202020204" pitchFamily="34" charset="0"/>
                <a:cs typeface="Arial" panose="020B0604020202020204" pitchFamily="34" charset="0"/>
              </a:rPr>
              <a:t>Self transportation of small amounts to aggregation points owned by the Generator.  Generators may transport without an EPA ID number used oil that is generated at the Generator’s site to an aggregation point provided that:</a:t>
            </a:r>
          </a:p>
          <a:p>
            <a:pPr lvl="2"/>
            <a:r>
              <a:rPr lang="en-US" dirty="0">
                <a:latin typeface="Arial" panose="020B0604020202020204" pitchFamily="34" charset="0"/>
                <a:cs typeface="Arial" panose="020B0604020202020204" pitchFamily="34" charset="0"/>
              </a:rPr>
              <a:t>The Generator transports the used oil in a vehicle owned by the Generator or owned by an employee of the Generator;</a:t>
            </a:r>
          </a:p>
          <a:p>
            <a:pPr lvl="2"/>
            <a:r>
              <a:rPr lang="en-US" dirty="0">
                <a:latin typeface="Arial" panose="020B0604020202020204" pitchFamily="34" charset="0"/>
                <a:cs typeface="Arial" panose="020B0604020202020204" pitchFamily="34" charset="0"/>
              </a:rPr>
              <a:t>The Generator transports no more than 55 gallons at any one time (and less than 500 gallons annually);</a:t>
            </a:r>
          </a:p>
          <a:p>
            <a:pPr lvl="2"/>
            <a:r>
              <a:rPr lang="en-US" dirty="0">
                <a:latin typeface="Arial" panose="020B0604020202020204" pitchFamily="34" charset="0"/>
                <a:cs typeface="Arial" panose="020B0604020202020204" pitchFamily="34" charset="0"/>
              </a:rPr>
              <a:t>The Generator transports the used oil to an aggregation point that is owned and/or operated by the same Generator.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34272"/>
            <a:ext cx="7886700" cy="4351338"/>
          </a:xfrm>
        </p:spPr>
        <p:txBody>
          <a:bodyPr/>
          <a:lstStyle/>
          <a:p>
            <a:r>
              <a:rPr lang="en-US" dirty="0">
                <a:latin typeface="Arial" panose="020B0604020202020204" pitchFamily="34" charset="0"/>
                <a:cs typeface="Arial" panose="020B0604020202020204" pitchFamily="34" charset="0"/>
              </a:rPr>
              <a:t>Has the facility notified and registered its used oil activities using Form 8700-12FL?</a:t>
            </a:r>
          </a:p>
        </p:txBody>
      </p:sp>
      <p:pic>
        <p:nvPicPr>
          <p:cNvPr id="6" name="Picture 5" descr="florida notification of regulated waste activity 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961" y="2416209"/>
            <a:ext cx="6259689" cy="3674165"/>
          </a:xfrm>
          <a:prstGeom prst="rect">
            <a:avLst/>
          </a:prstGeom>
        </p:spPr>
      </p:pic>
      <p:sp>
        <p:nvSpPr>
          <p:cNvPr id="2" name="Title 1"/>
          <p:cNvSpPr>
            <a:spLocks noGrp="1"/>
          </p:cNvSpPr>
          <p:nvPr>
            <p:ph type="title"/>
          </p:nvPr>
        </p:nvSpPr>
        <p:spPr>
          <a:xfrm>
            <a:off x="906236" y="1"/>
            <a:ext cx="7609114" cy="990600"/>
          </a:xfrm>
        </p:spPr>
        <p:txBody>
          <a:bodyPr/>
          <a:lstStyle/>
          <a:p>
            <a:r>
              <a:rPr lang="en-US" dirty="0"/>
              <a:t>Registration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966562" cy="2451912"/>
          </a:xfrm>
        </p:spPr>
        <p:txBody>
          <a:bodyPr>
            <a:normAutofit fontScale="92500"/>
          </a:bodyPr>
          <a:lstStyle/>
          <a:p>
            <a:r>
              <a:rPr lang="en-US" dirty="0">
                <a:latin typeface="Arial" panose="020B0604020202020204" pitchFamily="34" charset="0"/>
                <a:cs typeface="Arial" panose="020B0604020202020204" pitchFamily="34" charset="0"/>
              </a:rPr>
              <a:t>A Used Oil (UO) Transporter must deliver all used oil to:</a:t>
            </a:r>
          </a:p>
          <a:p>
            <a:pPr lvl="1"/>
            <a:r>
              <a:rPr lang="en-US" dirty="0">
                <a:latin typeface="Arial" panose="020B0604020202020204" pitchFamily="34" charset="0"/>
                <a:cs typeface="Arial" panose="020B0604020202020204" pitchFamily="34" charset="0"/>
              </a:rPr>
              <a:t>Another UO Transporter, provided that the Transporter has obtained an EPA ID#;</a:t>
            </a:r>
          </a:p>
          <a:p>
            <a:pPr lvl="1"/>
            <a:r>
              <a:rPr lang="en-US" dirty="0">
                <a:latin typeface="Arial" panose="020B0604020202020204" pitchFamily="34" charset="0"/>
                <a:cs typeface="Arial" panose="020B0604020202020204" pitchFamily="34" charset="0"/>
              </a:rPr>
              <a:t>A UO Processing/re-fining facility who has obtained an EPA ID#;</a:t>
            </a:r>
          </a:p>
          <a:p>
            <a:pPr lvl="1"/>
            <a:r>
              <a:rPr lang="en-US" dirty="0">
                <a:latin typeface="Arial" panose="020B0604020202020204" pitchFamily="34" charset="0"/>
                <a:cs typeface="Arial" panose="020B0604020202020204" pitchFamily="34" charset="0"/>
              </a:rPr>
              <a:t>An off-spec UO burner facility who has obtained an EPA ID#;</a:t>
            </a:r>
          </a:p>
          <a:p>
            <a:pPr lvl="1"/>
            <a:r>
              <a:rPr lang="en-US" dirty="0">
                <a:latin typeface="Arial" panose="020B0604020202020204" pitchFamily="34" charset="0"/>
                <a:cs typeface="Arial" panose="020B0604020202020204" pitchFamily="34" charset="0"/>
              </a:rPr>
              <a:t>An on-spec used oil burner facility.</a:t>
            </a:r>
          </a:p>
        </p:txBody>
      </p:sp>
      <p:pic>
        <p:nvPicPr>
          <p:cNvPr id="6" name="Picture 5" descr="tanks of used oil stored in secondary contain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1" y="3671113"/>
            <a:ext cx="3765368" cy="2824026"/>
          </a:xfrm>
          <a:prstGeom prst="rect">
            <a:avLst/>
          </a:prstGeom>
          <a:ln w="12700">
            <a:solidFill>
              <a:schemeClr val="tx1"/>
            </a:solidFill>
          </a:ln>
        </p:spPr>
      </p:pic>
      <p:sp>
        <p:nvSpPr>
          <p:cNvPr id="2" name="Title 1"/>
          <p:cNvSpPr>
            <a:spLocks noGrp="1"/>
          </p:cNvSpPr>
          <p:nvPr>
            <p:ph type="title"/>
          </p:nvPr>
        </p:nvSpPr>
        <p:spPr>
          <a:xfrm>
            <a:off x="1117962" y="23949"/>
            <a:ext cx="7848600" cy="990600"/>
          </a:xfrm>
        </p:spPr>
        <p:txBody>
          <a:bodyPr/>
          <a:lstStyle/>
          <a:p>
            <a:r>
              <a:rPr lang="en-US" dirty="0"/>
              <a:t>Deliveries - 40 CFR 279.43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1219200"/>
            <a:ext cx="8210550" cy="4805363"/>
          </a:xfrm>
        </p:spPr>
        <p:txBody>
          <a:bodyPr/>
          <a:lstStyle/>
          <a:p>
            <a:r>
              <a:rPr lang="en-US" dirty="0">
                <a:latin typeface="Arial" panose="020B0604020202020204" pitchFamily="34" charset="0"/>
                <a:cs typeface="Arial" panose="020B0604020202020204" pitchFamily="34" charset="0"/>
              </a:rPr>
              <a:t>UO Transporters must comply with DOT regulations in 49 CFR 171-180.</a:t>
            </a:r>
          </a:p>
        </p:txBody>
      </p:sp>
      <p:pic>
        <p:nvPicPr>
          <p:cNvPr id="6" name="Picture 5" descr="Transporter truc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305277"/>
            <a:ext cx="5467047" cy="4100286"/>
          </a:xfrm>
          <a:prstGeom prst="rect">
            <a:avLst/>
          </a:prstGeom>
          <a:ln w="12700">
            <a:solidFill>
              <a:schemeClr val="tx1"/>
            </a:solidFill>
          </a:ln>
        </p:spPr>
      </p:pic>
      <p:sp>
        <p:nvSpPr>
          <p:cNvPr id="2" name="Title 1"/>
          <p:cNvSpPr>
            <a:spLocks noGrp="1"/>
          </p:cNvSpPr>
          <p:nvPr>
            <p:ph type="title"/>
          </p:nvPr>
        </p:nvSpPr>
        <p:spPr>
          <a:xfrm>
            <a:off x="1143000" y="-1"/>
            <a:ext cx="8001000" cy="1053425"/>
          </a:xfrm>
        </p:spPr>
        <p:txBody>
          <a:bodyPr>
            <a:normAutofit/>
          </a:bodyPr>
          <a:lstStyle/>
          <a:p>
            <a:r>
              <a:rPr lang="en-US" sz="3000" dirty="0"/>
              <a:t>U.S. DOT Requirements - 40 CFR 279.43(b)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65" y="1143000"/>
            <a:ext cx="9059823" cy="4881563"/>
          </a:xfrm>
        </p:spPr>
        <p:txBody>
          <a:bodyPr/>
          <a:lstStyle/>
          <a:p>
            <a:r>
              <a:rPr lang="en-US" dirty="0">
                <a:latin typeface="Arial" panose="020B0604020202020204" pitchFamily="34" charset="0"/>
                <a:cs typeface="Arial" panose="020B0604020202020204" pitchFamily="34" charset="0"/>
              </a:rPr>
              <a:t>In the event of a discharge during transport: </a:t>
            </a:r>
          </a:p>
          <a:p>
            <a:pPr lvl="1"/>
            <a:r>
              <a:rPr lang="en-US" dirty="0">
                <a:latin typeface="Arial" panose="020B0604020202020204" pitchFamily="34" charset="0"/>
                <a:cs typeface="Arial" panose="020B0604020202020204" pitchFamily="34" charset="0"/>
              </a:rPr>
              <a:t>The Transporter must take immediate action to protect human health and the environment;</a:t>
            </a:r>
          </a:p>
          <a:p>
            <a:pPr lvl="1"/>
            <a:r>
              <a:rPr lang="en-US" dirty="0">
                <a:latin typeface="Arial" panose="020B0604020202020204" pitchFamily="34" charset="0"/>
                <a:cs typeface="Arial" panose="020B0604020202020204" pitchFamily="34" charset="0"/>
              </a:rPr>
              <a:t>Notify the National Response Center 1-800-424-8802 and State Warning Point 1-800-320-0519;</a:t>
            </a:r>
          </a:p>
          <a:p>
            <a:pPr lvl="1"/>
            <a:r>
              <a:rPr lang="en-US" dirty="0">
                <a:latin typeface="Arial" panose="020B0604020202020204" pitchFamily="34" charset="0"/>
                <a:cs typeface="Arial" panose="020B0604020202020204" pitchFamily="34" charset="0"/>
              </a:rPr>
              <a:t>Clean up any discharges until the discharge poses no threat.</a:t>
            </a:r>
          </a:p>
        </p:txBody>
      </p:sp>
      <p:pic>
        <p:nvPicPr>
          <p:cNvPr id="6" name="Picture 5" descr="soil contaminated with used oil, shoveled into 5 gallon buckets labeled used o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789" y="4009381"/>
            <a:ext cx="3308534" cy="2481401"/>
          </a:xfrm>
          <a:prstGeom prst="rect">
            <a:avLst/>
          </a:prstGeom>
          <a:ln w="12700">
            <a:solidFill>
              <a:schemeClr val="tx1"/>
            </a:solidFill>
          </a:ln>
        </p:spPr>
      </p:pic>
      <p:pic>
        <p:nvPicPr>
          <p:cNvPr id="7" name="Picture 6" descr="area of soil impacted by used o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619" y="4019179"/>
            <a:ext cx="3295470" cy="2471603"/>
          </a:xfrm>
          <a:prstGeom prst="rect">
            <a:avLst/>
          </a:prstGeom>
          <a:ln w="12700">
            <a:solidFill>
              <a:schemeClr val="tx1"/>
            </a:solidFill>
          </a:ln>
        </p:spPr>
      </p:pic>
      <p:pic>
        <p:nvPicPr>
          <p:cNvPr id="9" name="Picture 8" descr="dead area of gr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65" y="4009381"/>
            <a:ext cx="3308535" cy="2481401"/>
          </a:xfrm>
          <a:prstGeom prst="rect">
            <a:avLst/>
          </a:prstGeom>
          <a:ln w="12700">
            <a:solidFill>
              <a:schemeClr val="tx1"/>
            </a:solidFill>
          </a:ln>
        </p:spPr>
      </p:pic>
      <p:sp>
        <p:nvSpPr>
          <p:cNvPr id="2" name="Title 1"/>
          <p:cNvSpPr>
            <a:spLocks noGrp="1"/>
          </p:cNvSpPr>
          <p:nvPr>
            <p:ph type="title"/>
          </p:nvPr>
        </p:nvSpPr>
        <p:spPr>
          <a:xfrm>
            <a:off x="1295400" y="0"/>
            <a:ext cx="7848600" cy="981581"/>
          </a:xfrm>
        </p:spPr>
        <p:txBody>
          <a:bodyPr>
            <a:noAutofit/>
          </a:bodyPr>
          <a:lstStyle/>
          <a:p>
            <a:r>
              <a:rPr lang="en-US" sz="3200" dirty="0"/>
              <a:t>Used Oil Discharges – 40 CFR 279.43(c)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98885"/>
            <a:ext cx="8210550" cy="4805363"/>
          </a:xfrm>
        </p:spPr>
        <p:txBody>
          <a:bodyPr/>
          <a:lstStyle/>
          <a:p>
            <a:r>
              <a:rPr lang="en-US" dirty="0">
                <a:latin typeface="Arial" panose="020B0604020202020204" pitchFamily="34" charset="0"/>
                <a:cs typeface="Arial" panose="020B0604020202020204" pitchFamily="34" charset="0"/>
              </a:rPr>
              <a:t>Does the Transporter determine whether used oil has a total halogen content above or below 1,000 parts per million (ppm)?</a:t>
            </a:r>
          </a:p>
          <a:p>
            <a:pPr lvl="1"/>
            <a:r>
              <a:rPr lang="en-US" dirty="0">
                <a:latin typeface="Arial" panose="020B0604020202020204" pitchFamily="34" charset="0"/>
                <a:cs typeface="Arial" panose="020B0604020202020204" pitchFamily="34" charset="0"/>
              </a:rPr>
              <a:t>Is this done by testing or process knowledge?</a:t>
            </a:r>
          </a:p>
          <a:p>
            <a:pPr lvl="1"/>
            <a:r>
              <a:rPr lang="en-US" dirty="0">
                <a:latin typeface="Arial" panose="020B0604020202020204" pitchFamily="34" charset="0"/>
                <a:cs typeface="Arial" panose="020B0604020202020204" pitchFamily="34" charset="0"/>
              </a:rPr>
              <a:t>Are test records that provide a basis for determination kept for 3 years?</a:t>
            </a:r>
          </a:p>
          <a:p>
            <a:pPr lvl="1"/>
            <a:r>
              <a:rPr lang="en-US" dirty="0">
                <a:latin typeface="Arial" panose="020B0604020202020204" pitchFamily="34" charset="0"/>
                <a:cs typeface="Arial" panose="020B0604020202020204" pitchFamily="34" charset="0"/>
              </a:rPr>
              <a:t>Have any analyses shown exceedances over the 1,000 ppm level?</a:t>
            </a:r>
          </a:p>
          <a:p>
            <a:pPr lvl="2"/>
            <a:r>
              <a:rPr lang="en-US" dirty="0">
                <a:latin typeface="Arial" panose="020B0604020202020204" pitchFamily="34" charset="0"/>
                <a:cs typeface="Arial" panose="020B0604020202020204" pitchFamily="34" charset="0"/>
              </a:rPr>
              <a:t>If so, was the used oil managed as hazardous waste?</a:t>
            </a:r>
          </a:p>
          <a:p>
            <a:pPr lvl="2"/>
            <a:r>
              <a:rPr lang="en-US" dirty="0">
                <a:latin typeface="Arial" panose="020B0604020202020204" pitchFamily="34" charset="0"/>
                <a:cs typeface="Arial" panose="020B0604020202020204" pitchFamily="34" charset="0"/>
              </a:rPr>
              <a:t>If not, was the oil exempt? </a:t>
            </a:r>
          </a:p>
        </p:txBody>
      </p:sp>
      <p:pic>
        <p:nvPicPr>
          <p:cNvPr id="6" name="Picture 5" descr="manifest with handwritten note that reads: &quot;Load rejected due to Flash Point of 70 degrees Fahrenheit"/>
          <p:cNvPicPr>
            <a:picLocks noChangeAspect="1"/>
          </p:cNvPicPr>
          <p:nvPr/>
        </p:nvPicPr>
        <p:blipFill rotWithShape="1">
          <a:blip r:embed="rId2" cstate="print">
            <a:extLst>
              <a:ext uri="{28A0092B-C50C-407E-A947-70E740481C1C}">
                <a14:useLocalDpi xmlns:a14="http://schemas.microsoft.com/office/drawing/2010/main" val="0"/>
              </a:ext>
            </a:extLst>
          </a:blip>
          <a:srcRect l="23404" t="30000" r="44906"/>
          <a:stretch/>
        </p:blipFill>
        <p:spPr>
          <a:xfrm>
            <a:off x="7408386" y="4038600"/>
            <a:ext cx="1705134" cy="2510967"/>
          </a:xfrm>
          <a:prstGeom prst="rect">
            <a:avLst/>
          </a:prstGeom>
          <a:ln w="12700">
            <a:solidFill>
              <a:schemeClr val="tx1"/>
            </a:solidFill>
          </a:ln>
        </p:spPr>
      </p:pic>
      <p:sp>
        <p:nvSpPr>
          <p:cNvPr id="2" name="Title 1"/>
          <p:cNvSpPr>
            <a:spLocks noGrp="1"/>
          </p:cNvSpPr>
          <p:nvPr>
            <p:ph type="title"/>
          </p:nvPr>
        </p:nvSpPr>
        <p:spPr>
          <a:xfrm>
            <a:off x="1143000" y="0"/>
            <a:ext cx="8001000" cy="990600"/>
          </a:xfrm>
        </p:spPr>
        <p:txBody>
          <a:bodyPr>
            <a:normAutofit/>
          </a:bodyPr>
          <a:lstStyle/>
          <a:p>
            <a:r>
              <a:rPr lang="en-US" sz="3000" dirty="0"/>
              <a:t>Rebuttable Presumption – 40 CFR 279.44</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DEPConten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DEPContent" id="{369DE686-79F5-4FBE-8223-3C964F2E6339}" vid="{A4C54630-E41F-4CAC-AEED-8698F48E1DD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TotalTime>
  <Words>918</Words>
  <Application>Microsoft Office PowerPoint</Application>
  <PresentationFormat>On-screen Show (4:3)</PresentationFormat>
  <Paragraphs>87</Paragraphs>
  <Slides>17</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Custom Design</vt:lpstr>
      <vt:lpstr>GreenDEPContent</vt:lpstr>
      <vt:lpstr>1_Custom Design</vt:lpstr>
      <vt:lpstr>Used Oil Transporter   40 CFR 279 Subpart E; 62-710, FAC </vt:lpstr>
      <vt:lpstr>What is a Used Oil Transporter?</vt:lpstr>
      <vt:lpstr>Who is NOT a Used Oil Transporter?</vt:lpstr>
      <vt:lpstr>Exemption</vt:lpstr>
      <vt:lpstr>Registration</vt:lpstr>
      <vt:lpstr>Deliveries - 40 CFR 279.43</vt:lpstr>
      <vt:lpstr>U.S. DOT Requirements - 40 CFR 279.43(b)</vt:lpstr>
      <vt:lpstr>Used Oil Discharges – 40 CFR 279.43(c)</vt:lpstr>
      <vt:lpstr>Rebuttable Presumption – 40 CFR 279.44</vt:lpstr>
      <vt:lpstr>Record Keeping – 40 CFR 279.46</vt:lpstr>
      <vt:lpstr>Record Keeping – 40 CFR 279.46 (cont)</vt:lpstr>
      <vt:lpstr>Record Keeping and Reporting</vt:lpstr>
      <vt:lpstr>Employee Training – Rule 62-710.600(2)(b), FAC</vt:lpstr>
      <vt:lpstr>Employee Training – Rule 62-710.600(2)(c), FAC</vt:lpstr>
      <vt:lpstr>Transporter Certification</vt:lpstr>
      <vt:lpstr>Used Oil Filter Transporter</vt:lpstr>
      <vt:lpstr>Questions?</vt:lpstr>
    </vt:vector>
  </TitlesOfParts>
  <Company>Florida Department of 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Fenn_s</dc:creator>
  <cp:lastModifiedBy>Goodwin, Tori</cp:lastModifiedBy>
  <cp:revision>64</cp:revision>
  <dcterms:created xsi:type="dcterms:W3CDTF">2014-02-06T19:30:30Z</dcterms:created>
  <dcterms:modified xsi:type="dcterms:W3CDTF">2017-04-28T19:04:04Z</dcterms:modified>
</cp:coreProperties>
</file>