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39" r:id="rId1"/>
  </p:sldMasterIdLst>
  <p:notesMasterIdLst>
    <p:notesMasterId r:id="rId12"/>
  </p:notesMasterIdLst>
  <p:sldIdLst>
    <p:sldId id="258" r:id="rId2"/>
    <p:sldId id="270" r:id="rId3"/>
    <p:sldId id="262" r:id="rId4"/>
    <p:sldId id="267" r:id="rId5"/>
    <p:sldId id="268" r:id="rId6"/>
    <p:sldId id="259" r:id="rId7"/>
    <p:sldId id="261" r:id="rId8"/>
    <p:sldId id="265" r:id="rId9"/>
    <p:sldId id="266" r:id="rId10"/>
    <p:sldId id="269" r:id="rId11"/>
  </p:sldIdLst>
  <p:sldSz cx="12192000" cy="6858000"/>
  <p:notesSz cx="6881813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B553"/>
    <a:srgbClr val="0C3074"/>
    <a:srgbClr val="2CA3BA"/>
    <a:srgbClr val="1EBAB6"/>
    <a:srgbClr val="1BB1AE"/>
    <a:srgbClr val="19AEAC"/>
    <a:srgbClr val="63A3B3"/>
    <a:srgbClr val="62A3B3"/>
    <a:srgbClr val="666699"/>
    <a:srgbClr val="2622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1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4" d="100"/>
          <a:sy n="84" d="100"/>
        </p:scale>
        <p:origin x="2934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smtClean="0"/>
              <a:t>Peak Capacity</a:t>
            </a:r>
            <a:endParaRPr lang="en-US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Treatment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  <a:ln w="12700">
              <a:solidFill>
                <a:schemeClr val="bg1"/>
              </a:solidFill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Before AW Closure</c:v>
                </c:pt>
                <c:pt idx="1">
                  <c:v>Now</c:v>
                </c:pt>
                <c:pt idx="2">
                  <c:v>Short Term</c:v>
                </c:pt>
                <c:pt idx="3">
                  <c:v>Long Term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136.80000000000001</c:v>
                </c:pt>
                <c:pt idx="1">
                  <c:v>112</c:v>
                </c:pt>
                <c:pt idx="2">
                  <c:v>141.5</c:v>
                </c:pt>
                <c:pt idx="3">
                  <c:v>171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Overflow</c:v>
                </c:pt>
              </c:strCache>
            </c:strRef>
          </c:tx>
          <c:spPr>
            <a:pattFill prst="wdUpDiag">
              <a:fgClr>
                <a:schemeClr val="tx1"/>
              </a:fgClr>
              <a:bgClr>
                <a:schemeClr val="accent1"/>
              </a:bgClr>
            </a:pattFill>
            <a:ln w="12700">
              <a:solidFill>
                <a:schemeClr val="bg1"/>
              </a:solidFill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Before AW Closure</c:v>
                </c:pt>
                <c:pt idx="1">
                  <c:v>Now</c:v>
                </c:pt>
                <c:pt idx="2">
                  <c:v>Short Term</c:v>
                </c:pt>
                <c:pt idx="3">
                  <c:v>Long Term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13.199999999999989</c:v>
                </c:pt>
                <c:pt idx="1">
                  <c:v>38</c:v>
                </c:pt>
                <c:pt idx="2">
                  <c:v>8.5</c:v>
                </c:pt>
                <c:pt idx="3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100"/>
        <c:axId val="163019136"/>
        <c:axId val="162828752"/>
      </c:barChart>
      <c:catAx>
        <c:axId val="16301913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 smtClean="0"/>
                  <a:t>Time</a:t>
                </a:r>
                <a:endParaRPr lang="en-US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2828752"/>
        <c:crosses val="autoZero"/>
        <c:auto val="1"/>
        <c:lblAlgn val="ctr"/>
        <c:lblOffset val="100"/>
        <c:noMultiLvlLbl val="0"/>
      </c:catAx>
      <c:valAx>
        <c:axId val="162828752"/>
        <c:scaling>
          <c:orientation val="minMax"/>
          <c:max val="20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 smtClean="0"/>
                  <a:t>MGD</a:t>
                </a:r>
                <a:endParaRPr lang="en-US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one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3019136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smtClean="0"/>
              <a:t>Peak Capacity</a:t>
            </a:r>
            <a:endParaRPr lang="en-US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Capacity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  <a:ln w="12700">
              <a:solidFill>
                <a:schemeClr val="bg1"/>
              </a:solidFill>
            </a:ln>
            <a:effectLst/>
          </c:spPr>
          <c:invertIfNegative val="0"/>
          <c:cat>
            <c:numRef>
              <c:f>Sheet1!$A$2:$A$7</c:f>
              <c:numCache>
                <c:formatCode>General</c:formatCod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</c:numCache>
            </c:numRef>
          </c:cat>
          <c:val>
            <c:numRef>
              <c:f>Sheet1!$B$2:$B$7</c:f>
              <c:numCache>
                <c:formatCode>General</c:formatCode>
                <c:ptCount val="6"/>
                <c:pt idx="0">
                  <c:v>112</c:v>
                </c:pt>
                <c:pt idx="1">
                  <c:v>161</c:v>
                </c:pt>
                <c:pt idx="2">
                  <c:v>161</c:v>
                </c:pt>
                <c:pt idx="3">
                  <c:v>161</c:v>
                </c:pt>
                <c:pt idx="4">
                  <c:v>161</c:v>
                </c:pt>
                <c:pt idx="5">
                  <c:v>196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Overflow</c:v>
                </c:pt>
              </c:strCache>
            </c:strRef>
          </c:tx>
          <c:spPr>
            <a:pattFill prst="wdUpDiag">
              <a:fgClr>
                <a:schemeClr val="tx1"/>
              </a:fgClr>
              <a:bgClr>
                <a:schemeClr val="accent1"/>
              </a:bgClr>
            </a:pattFill>
            <a:ln w="12700">
              <a:solidFill>
                <a:schemeClr val="bg1"/>
              </a:solidFill>
            </a:ln>
            <a:effectLst/>
          </c:spPr>
          <c:invertIfNegative val="0"/>
          <c:cat>
            <c:numRef>
              <c:f>Sheet1!$A$2:$A$7</c:f>
              <c:numCache>
                <c:formatCode>General</c:formatCod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</c:numCache>
            </c:numRef>
          </c:cat>
          <c:val>
            <c:numRef>
              <c:f>Sheet1!$C$2:$C$7</c:f>
              <c:numCache>
                <c:formatCode>General</c:formatCode>
                <c:ptCount val="6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100"/>
        <c:axId val="242019480"/>
        <c:axId val="242019872"/>
      </c:barChart>
      <c:catAx>
        <c:axId val="24201948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 smtClean="0"/>
                  <a:t>Time</a:t>
                </a:r>
                <a:endParaRPr lang="en-US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2019872"/>
        <c:crosses val="autoZero"/>
        <c:auto val="1"/>
        <c:lblAlgn val="ctr"/>
        <c:lblOffset val="100"/>
        <c:noMultiLvlLbl val="0"/>
      </c:catAx>
      <c:valAx>
        <c:axId val="242019872"/>
        <c:scaling>
          <c:orientation val="minMax"/>
          <c:max val="20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 smtClean="0"/>
                  <a:t>MGD</a:t>
                </a:r>
                <a:endParaRPr lang="en-US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one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2019480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legendEntry>
        <c:idx val="1"/>
        <c:delete val="1"/>
      </c:legendEntry>
      <c:layout>
        <c:manualLayout>
          <c:xMode val="edge"/>
          <c:yMode val="edge"/>
          <c:x val="0.25057551018615704"/>
          <c:y val="0.90128113433900436"/>
          <c:w val="0.17313788091045229"/>
          <c:h val="7.097319839544839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C094EDA-78FF-4431-BE87-FAAE3E85C08D}" type="doc">
      <dgm:prSet loTypeId="urn:microsoft.com/office/officeart/2008/layout/BendingPictureBlocks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36D8541-C66A-4793-A43C-523187780952}">
      <dgm:prSet phldrT="[Text]"/>
      <dgm:spPr/>
      <dgm:t>
        <a:bodyPr/>
        <a:lstStyle/>
        <a:p>
          <a:r>
            <a:rPr lang="en-US" dirty="0" smtClean="0"/>
            <a:t>Existing Plant Expansion</a:t>
          </a:r>
          <a:endParaRPr lang="en-US" dirty="0"/>
        </a:p>
      </dgm:t>
    </dgm:pt>
    <dgm:pt modelId="{E4EAE9BF-33B9-4A63-AB5F-64CAFBC61E6D}" type="parTrans" cxnId="{C1797D4F-A142-49AF-B245-F75761AE76BB}">
      <dgm:prSet/>
      <dgm:spPr/>
      <dgm:t>
        <a:bodyPr/>
        <a:lstStyle/>
        <a:p>
          <a:endParaRPr lang="en-US"/>
        </a:p>
      </dgm:t>
    </dgm:pt>
    <dgm:pt modelId="{C2E5A9C0-C250-420A-8B3A-915673EBD984}" type="sibTrans" cxnId="{C1797D4F-A142-49AF-B245-F75761AE76BB}">
      <dgm:prSet/>
      <dgm:spPr/>
      <dgm:t>
        <a:bodyPr/>
        <a:lstStyle/>
        <a:p>
          <a:endParaRPr lang="en-US"/>
        </a:p>
      </dgm:t>
    </dgm:pt>
    <dgm:pt modelId="{97851A93-2411-41FB-B034-6399F4F6589B}">
      <dgm:prSet phldrT="[Text]"/>
      <dgm:spPr/>
      <dgm:t>
        <a:bodyPr/>
        <a:lstStyle/>
        <a:p>
          <a:r>
            <a:rPr lang="en-US" dirty="0" smtClean="0"/>
            <a:t>Pipe Lining</a:t>
          </a:r>
          <a:endParaRPr lang="en-US" dirty="0"/>
        </a:p>
      </dgm:t>
    </dgm:pt>
    <dgm:pt modelId="{F2625906-F7B4-4D42-BFB6-4B0C139D70AE}" type="parTrans" cxnId="{3A717937-489F-45DF-B16F-8E8757981E12}">
      <dgm:prSet/>
      <dgm:spPr/>
      <dgm:t>
        <a:bodyPr/>
        <a:lstStyle/>
        <a:p>
          <a:endParaRPr lang="en-US"/>
        </a:p>
      </dgm:t>
    </dgm:pt>
    <dgm:pt modelId="{8D165D26-7166-4A44-85D3-41C7161418F6}" type="sibTrans" cxnId="{3A717937-489F-45DF-B16F-8E8757981E12}">
      <dgm:prSet/>
      <dgm:spPr/>
      <dgm:t>
        <a:bodyPr/>
        <a:lstStyle/>
        <a:p>
          <a:endParaRPr lang="en-US"/>
        </a:p>
      </dgm:t>
    </dgm:pt>
    <dgm:pt modelId="{D4F6951A-5EC2-4377-A1C6-742E25376B33}">
      <dgm:prSet phldrT="[Text]"/>
      <dgm:spPr/>
      <dgm:t>
        <a:bodyPr/>
        <a:lstStyle/>
        <a:p>
          <a:r>
            <a:rPr lang="en-US" dirty="0" smtClean="0"/>
            <a:t>Manhole Repair</a:t>
          </a:r>
          <a:endParaRPr lang="en-US" dirty="0"/>
        </a:p>
      </dgm:t>
    </dgm:pt>
    <dgm:pt modelId="{9769E3DD-B06C-43BE-A12C-0A91AD242FB9}" type="sibTrans" cxnId="{8AB72E54-F75D-46F9-B673-028E3A569F63}">
      <dgm:prSet/>
      <dgm:spPr/>
      <dgm:t>
        <a:bodyPr/>
        <a:lstStyle/>
        <a:p>
          <a:endParaRPr lang="en-US"/>
        </a:p>
      </dgm:t>
    </dgm:pt>
    <dgm:pt modelId="{FD02E06D-44FB-4EBD-A3F6-BD4161BDF659}" type="parTrans" cxnId="{8AB72E54-F75D-46F9-B673-028E3A569F63}">
      <dgm:prSet/>
      <dgm:spPr/>
      <dgm:t>
        <a:bodyPr/>
        <a:lstStyle/>
        <a:p>
          <a:endParaRPr lang="en-US"/>
        </a:p>
      </dgm:t>
    </dgm:pt>
    <dgm:pt modelId="{CC2CE6F8-3140-4597-B1DF-71A7DDE7AB64}" type="pres">
      <dgm:prSet presAssocID="{2C094EDA-78FF-4431-BE87-FAAE3E85C08D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en-US"/>
        </a:p>
      </dgm:t>
    </dgm:pt>
    <dgm:pt modelId="{D110DD4A-FD58-4684-A9DC-BE741F8A36D2}" type="pres">
      <dgm:prSet presAssocID="{E36D8541-C66A-4793-A43C-523187780952}" presName="composite" presStyleCnt="0"/>
      <dgm:spPr/>
    </dgm:pt>
    <dgm:pt modelId="{5B5EE595-0193-4AF4-A9EE-14AEA8DD668B}" type="pres">
      <dgm:prSet presAssocID="{E36D8541-C66A-4793-A43C-523187780952}" presName="rect1" presStyleLbl="bgImgPlace1" presStyleIdx="0" presStyleCnt="3" custLinFactNeighborX="-13679" custLinFactNeighborY="-50790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08B46374-92D8-4761-8C95-BA3E968D3F3A}" type="pres">
      <dgm:prSet presAssocID="{E36D8541-C66A-4793-A43C-523187780952}" presName="rect2" presStyleLbl="node1" presStyleIdx="0" presStyleCnt="3" custLinFactNeighborX="29648" custLinFactNeighborY="-7882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68E0DB0-C5B7-4F16-A183-C40D43809AF8}" type="pres">
      <dgm:prSet presAssocID="{C2E5A9C0-C250-420A-8B3A-915673EBD984}" presName="sibTrans" presStyleCnt="0"/>
      <dgm:spPr/>
    </dgm:pt>
    <dgm:pt modelId="{1DF2763A-F47F-4BE0-A28C-C4B37D11272B}" type="pres">
      <dgm:prSet presAssocID="{D4F6951A-5EC2-4377-A1C6-742E25376B33}" presName="composite" presStyleCnt="0"/>
      <dgm:spPr/>
    </dgm:pt>
    <dgm:pt modelId="{805C4F1D-3822-4A29-954C-9D12A1BD3C9C}" type="pres">
      <dgm:prSet presAssocID="{D4F6951A-5EC2-4377-A1C6-742E25376B33}" presName="rect1" presStyleLbl="bgImgPlace1" presStyleIdx="1" presStyleCnt="3" custLinFactNeighborX="-25548" custLinFactNeighborY="42306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B825D6C1-AE1A-440A-8AF7-25B5530283B5}" type="pres">
      <dgm:prSet presAssocID="{D4F6951A-5EC2-4377-A1C6-742E25376B33}" presName="rect2" presStyleLbl="node1" presStyleIdx="1" presStyleCnt="3" custLinFactNeighborX="1157" custLinFactNeighborY="6580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E10957E-40AF-490B-923A-E6640244485A}" type="pres">
      <dgm:prSet presAssocID="{9769E3DD-B06C-43BE-A12C-0A91AD242FB9}" presName="sibTrans" presStyleCnt="0"/>
      <dgm:spPr/>
    </dgm:pt>
    <dgm:pt modelId="{3BB69531-22D7-48B1-B922-D4F9530F958A}" type="pres">
      <dgm:prSet presAssocID="{97851A93-2411-41FB-B034-6399F4F6589B}" presName="composite" presStyleCnt="0"/>
      <dgm:spPr/>
    </dgm:pt>
    <dgm:pt modelId="{DF3BD544-DCF6-4D67-9BFC-C44794268320}" type="pres">
      <dgm:prSet presAssocID="{97851A93-2411-41FB-B034-6399F4F6589B}" presName="rect1" presStyleLbl="bgImgPlace1" presStyleIdx="2" presStyleCnt="3" custLinFactNeighborX="2474" custLinFactNeighborY="-50790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3ABB5C78-874F-4CC7-BE6F-9EE6FF6625D2}" type="pres">
      <dgm:prSet presAssocID="{97851A93-2411-41FB-B034-6399F4F6589B}" presName="rect2" presStyleLbl="node1" presStyleIdx="2" presStyleCnt="3" custLinFactNeighborX="4602" custLinFactNeighborY="-7882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B6519A2-56E5-473A-9581-3A9EE1FC5AE6}" type="presOf" srcId="{E36D8541-C66A-4793-A43C-523187780952}" destId="{08B46374-92D8-4761-8C95-BA3E968D3F3A}" srcOrd="0" destOrd="0" presId="urn:microsoft.com/office/officeart/2008/layout/BendingPictureBlocks"/>
    <dgm:cxn modelId="{DA7F3005-31A5-41AE-9F5E-09DAE008ACAB}" type="presOf" srcId="{2C094EDA-78FF-4431-BE87-FAAE3E85C08D}" destId="{CC2CE6F8-3140-4597-B1DF-71A7DDE7AB64}" srcOrd="0" destOrd="0" presId="urn:microsoft.com/office/officeart/2008/layout/BendingPictureBlocks"/>
    <dgm:cxn modelId="{8AB72E54-F75D-46F9-B673-028E3A569F63}" srcId="{2C094EDA-78FF-4431-BE87-FAAE3E85C08D}" destId="{D4F6951A-5EC2-4377-A1C6-742E25376B33}" srcOrd="1" destOrd="0" parTransId="{FD02E06D-44FB-4EBD-A3F6-BD4161BDF659}" sibTransId="{9769E3DD-B06C-43BE-A12C-0A91AD242FB9}"/>
    <dgm:cxn modelId="{3A717937-489F-45DF-B16F-8E8757981E12}" srcId="{2C094EDA-78FF-4431-BE87-FAAE3E85C08D}" destId="{97851A93-2411-41FB-B034-6399F4F6589B}" srcOrd="2" destOrd="0" parTransId="{F2625906-F7B4-4D42-BFB6-4B0C139D70AE}" sibTransId="{8D165D26-7166-4A44-85D3-41C7161418F6}"/>
    <dgm:cxn modelId="{C1797D4F-A142-49AF-B245-F75761AE76BB}" srcId="{2C094EDA-78FF-4431-BE87-FAAE3E85C08D}" destId="{E36D8541-C66A-4793-A43C-523187780952}" srcOrd="0" destOrd="0" parTransId="{E4EAE9BF-33B9-4A63-AB5F-64CAFBC61E6D}" sibTransId="{C2E5A9C0-C250-420A-8B3A-915673EBD984}"/>
    <dgm:cxn modelId="{724D2561-9114-4B86-B77C-407900FA3BFF}" type="presOf" srcId="{97851A93-2411-41FB-B034-6399F4F6589B}" destId="{3ABB5C78-874F-4CC7-BE6F-9EE6FF6625D2}" srcOrd="0" destOrd="0" presId="urn:microsoft.com/office/officeart/2008/layout/BendingPictureBlocks"/>
    <dgm:cxn modelId="{FCE1E0AF-34EC-47E7-96B8-91F6EC9F7173}" type="presOf" srcId="{D4F6951A-5EC2-4377-A1C6-742E25376B33}" destId="{B825D6C1-AE1A-440A-8AF7-25B5530283B5}" srcOrd="0" destOrd="0" presId="urn:microsoft.com/office/officeart/2008/layout/BendingPictureBlocks"/>
    <dgm:cxn modelId="{E9E93F44-DE70-4302-89D0-8EA17E7A4165}" type="presParOf" srcId="{CC2CE6F8-3140-4597-B1DF-71A7DDE7AB64}" destId="{D110DD4A-FD58-4684-A9DC-BE741F8A36D2}" srcOrd="0" destOrd="0" presId="urn:microsoft.com/office/officeart/2008/layout/BendingPictureBlocks"/>
    <dgm:cxn modelId="{5E13DFBD-78A8-4FD2-A1AF-C8A88F2D9E76}" type="presParOf" srcId="{D110DD4A-FD58-4684-A9DC-BE741F8A36D2}" destId="{5B5EE595-0193-4AF4-A9EE-14AEA8DD668B}" srcOrd="0" destOrd="0" presId="urn:microsoft.com/office/officeart/2008/layout/BendingPictureBlocks"/>
    <dgm:cxn modelId="{C68547C9-C72F-459C-99E2-5FEE8CC6E51B}" type="presParOf" srcId="{D110DD4A-FD58-4684-A9DC-BE741F8A36D2}" destId="{08B46374-92D8-4761-8C95-BA3E968D3F3A}" srcOrd="1" destOrd="0" presId="urn:microsoft.com/office/officeart/2008/layout/BendingPictureBlocks"/>
    <dgm:cxn modelId="{2611ED18-F7AA-4344-A255-E9E33CFF797C}" type="presParOf" srcId="{CC2CE6F8-3140-4597-B1DF-71A7DDE7AB64}" destId="{F68E0DB0-C5B7-4F16-A183-C40D43809AF8}" srcOrd="1" destOrd="0" presId="urn:microsoft.com/office/officeart/2008/layout/BendingPictureBlocks"/>
    <dgm:cxn modelId="{B9F15ED6-F738-4426-9050-298C263C7B3B}" type="presParOf" srcId="{CC2CE6F8-3140-4597-B1DF-71A7DDE7AB64}" destId="{1DF2763A-F47F-4BE0-A28C-C4B37D11272B}" srcOrd="2" destOrd="0" presId="urn:microsoft.com/office/officeart/2008/layout/BendingPictureBlocks"/>
    <dgm:cxn modelId="{6E1E4C93-2B7F-4BB6-9B08-BFA06EB8F6A1}" type="presParOf" srcId="{1DF2763A-F47F-4BE0-A28C-C4B37D11272B}" destId="{805C4F1D-3822-4A29-954C-9D12A1BD3C9C}" srcOrd="0" destOrd="0" presId="urn:microsoft.com/office/officeart/2008/layout/BendingPictureBlocks"/>
    <dgm:cxn modelId="{330B8658-F06B-4055-BA8E-9D0341EB2CAF}" type="presParOf" srcId="{1DF2763A-F47F-4BE0-A28C-C4B37D11272B}" destId="{B825D6C1-AE1A-440A-8AF7-25B5530283B5}" srcOrd="1" destOrd="0" presId="urn:microsoft.com/office/officeart/2008/layout/BendingPictureBlocks"/>
    <dgm:cxn modelId="{F8941CC5-6B98-4C35-9A55-2B2562FC457B}" type="presParOf" srcId="{CC2CE6F8-3140-4597-B1DF-71A7DDE7AB64}" destId="{BE10957E-40AF-490B-923A-E6640244485A}" srcOrd="3" destOrd="0" presId="urn:microsoft.com/office/officeart/2008/layout/BendingPictureBlocks"/>
    <dgm:cxn modelId="{054BD700-1F50-4B28-B709-29657FACDBFD}" type="presParOf" srcId="{CC2CE6F8-3140-4597-B1DF-71A7DDE7AB64}" destId="{3BB69531-22D7-48B1-B922-D4F9530F958A}" srcOrd="4" destOrd="0" presId="urn:microsoft.com/office/officeart/2008/layout/BendingPictureBlocks"/>
    <dgm:cxn modelId="{8B68519E-FF4D-42C8-A036-FD8A78C7AA51}" type="presParOf" srcId="{3BB69531-22D7-48B1-B922-D4F9530F958A}" destId="{DF3BD544-DCF6-4D67-9BFC-C44794268320}" srcOrd="0" destOrd="0" presId="urn:microsoft.com/office/officeart/2008/layout/BendingPictureBlocks"/>
    <dgm:cxn modelId="{09862B1D-B831-45D9-ADE7-BF1427774823}" type="presParOf" srcId="{3BB69531-22D7-48B1-B922-D4F9530F958A}" destId="{3ABB5C78-874F-4CC7-BE6F-9EE6FF6625D2}" srcOrd="1" destOrd="0" presId="urn:microsoft.com/office/officeart/2008/layout/BendingPictureBlock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5EE595-0193-4AF4-A9EE-14AEA8DD668B}">
      <dsp:nvSpPr>
        <dsp:cNvPr id="0" name=""/>
        <dsp:cNvSpPr/>
      </dsp:nvSpPr>
      <dsp:spPr>
        <a:xfrm>
          <a:off x="1029533" y="462336"/>
          <a:ext cx="2296595" cy="1931600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B46374-92D8-4761-8C95-BA3E968D3F3A}">
      <dsp:nvSpPr>
        <dsp:cNvPr id="0" name=""/>
        <dsp:cNvSpPr/>
      </dsp:nvSpPr>
      <dsp:spPr>
        <a:xfrm>
          <a:off x="857141" y="1274330"/>
          <a:ext cx="1244672" cy="12446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Existing Plant Expansion</a:t>
          </a:r>
          <a:endParaRPr lang="en-US" sz="2000" kern="1200" dirty="0"/>
        </a:p>
      </dsp:txBody>
      <dsp:txXfrm>
        <a:off x="857141" y="1274330"/>
        <a:ext cx="1244672" cy="1244672"/>
      </dsp:txXfrm>
    </dsp:sp>
    <dsp:sp modelId="{805C4F1D-3822-4A29-954C-9D12A1BD3C9C}">
      <dsp:nvSpPr>
        <dsp:cNvPr id="0" name=""/>
        <dsp:cNvSpPr/>
      </dsp:nvSpPr>
      <dsp:spPr>
        <a:xfrm>
          <a:off x="4312499" y="2260578"/>
          <a:ext cx="2296595" cy="1931600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25D6C1-AE1A-440A-8AF7-25B5530283B5}">
      <dsp:nvSpPr>
        <dsp:cNvPr id="0" name=""/>
        <dsp:cNvSpPr/>
      </dsp:nvSpPr>
      <dsp:spPr>
        <a:xfrm>
          <a:off x="4058070" y="3074512"/>
          <a:ext cx="1244672" cy="12446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Manhole Repair</a:t>
          </a:r>
          <a:endParaRPr lang="en-US" sz="2000" kern="1200" dirty="0"/>
        </a:p>
      </dsp:txBody>
      <dsp:txXfrm>
        <a:off x="4058070" y="3074512"/>
        <a:ext cx="1244672" cy="1244672"/>
      </dsp:txXfrm>
    </dsp:sp>
    <dsp:sp modelId="{DF3BD544-DCF6-4D67-9BFC-C44794268320}">
      <dsp:nvSpPr>
        <dsp:cNvPr id="0" name=""/>
        <dsp:cNvSpPr/>
      </dsp:nvSpPr>
      <dsp:spPr>
        <a:xfrm>
          <a:off x="8511600" y="462336"/>
          <a:ext cx="2296595" cy="1931600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BB5C78-874F-4CC7-BE6F-9EE6FF6625D2}">
      <dsp:nvSpPr>
        <dsp:cNvPr id="0" name=""/>
        <dsp:cNvSpPr/>
      </dsp:nvSpPr>
      <dsp:spPr>
        <a:xfrm>
          <a:off x="7656499" y="1274355"/>
          <a:ext cx="1244672" cy="12446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Pipe Lining</a:t>
          </a:r>
          <a:endParaRPr lang="en-US" sz="2000" kern="1200" dirty="0"/>
        </a:p>
      </dsp:txBody>
      <dsp:txXfrm>
        <a:off x="7656499" y="1274355"/>
        <a:ext cx="1244672" cy="124467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BendingPictureBlocks">
  <dgm:title val=""/>
  <dgm:desc val=""/>
  <dgm:catLst>
    <dgm:cat type="picture" pri="8000"/>
    <dgm:cat type="pictureconvert" pri="8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61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908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3"/>
              <dgm:constr type="t" for="ch" forName="rect1" refType="h" fact="0"/>
              <dgm:constr type="w" for="ch" forName="rect1" refType="h" fact="1.12"/>
              <dgm:constr type="h" for="ch" forName="rect1" refType="h" fact="0.942"/>
              <dgm:constr type="l" for="ch" forName="rect2" refType="w" fact="0"/>
              <dgm:constr type="t" for="ch" forName="rect2" refType="h" fact="0.396"/>
              <dgm:constr type="w" for="ch" forName="rect2" refType="h" fact="0.607"/>
              <dgm:constr type="h" for="ch" forName="rect2" refType="h" fact="0.607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h" fact="1.12"/>
              <dgm:constr type="h" for="ch" forName="rect1" refType="h" fact="0.942"/>
              <dgm:constr type="l" for="ch" forName="rect2" refType="w" fact="0.63"/>
              <dgm:constr type="t" for="ch" forName="rect2" refType="h" fact="0.396"/>
              <dgm:constr type="w" for="ch" forName="rect2" refType="h" fact="0.607"/>
              <dgm:constr type="h" for="ch" forName="rect2" refType="h" fact="0.607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0.06972</cdr:x>
      <cdr:y>0.28613</cdr:y>
    </cdr:from>
    <cdr:to>
      <cdr:x>0.82432</cdr:x>
      <cdr:y>0.28873</cdr:y>
    </cdr:to>
    <cdr:cxnSp macro="">
      <cdr:nvCxnSpPr>
        <cdr:cNvPr id="3" name="Straight Connector 2"/>
        <cdr:cNvCxnSpPr/>
      </cdr:nvCxnSpPr>
      <cdr:spPr>
        <a:xfrm xmlns:a="http://schemas.openxmlformats.org/drawingml/2006/main">
          <a:off x="396875" y="1047750"/>
          <a:ext cx="4295775" cy="9525"/>
        </a:xfrm>
        <a:prstGeom xmlns:a="http://schemas.openxmlformats.org/drawingml/2006/main" prst="line">
          <a:avLst/>
        </a:prstGeom>
        <a:ln xmlns:a="http://schemas.openxmlformats.org/drawingml/2006/main" w="25400">
          <a:solidFill>
            <a:schemeClr val="tx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0.14055</cdr:x>
      <cdr:y>0.28873</cdr:y>
    </cdr:from>
    <cdr:to>
      <cdr:x>0.89849</cdr:x>
      <cdr:y>0.32254</cdr:y>
    </cdr:to>
    <cdr:cxnSp macro="">
      <cdr:nvCxnSpPr>
        <cdr:cNvPr id="5" name="Straight Arrow Connector 4"/>
        <cdr:cNvCxnSpPr/>
      </cdr:nvCxnSpPr>
      <cdr:spPr>
        <a:xfrm xmlns:a="http://schemas.openxmlformats.org/drawingml/2006/main">
          <a:off x="800100" y="1057275"/>
          <a:ext cx="4314825" cy="123825"/>
        </a:xfrm>
        <a:prstGeom xmlns:a="http://schemas.openxmlformats.org/drawingml/2006/main" prst="straightConnector1">
          <a:avLst/>
        </a:prstGeom>
        <a:ln xmlns:a="http://schemas.openxmlformats.org/drawingml/2006/main" w="76200">
          <a:solidFill>
            <a:schemeClr val="bg1"/>
          </a:solidFill>
          <a:headEnd type="none"/>
          <a:tailEnd type="stealth" w="lg" len="lg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0.47518</cdr:x>
      <cdr:y>0.9</cdr:y>
    </cdr:from>
    <cdr:to>
      <cdr:x>0.76631</cdr:x>
      <cdr:y>0.96503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2705100" y="3295650"/>
          <a:ext cx="1657350" cy="2381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200" dirty="0" smtClean="0">
              <a:solidFill>
                <a:schemeClr val="tx1"/>
              </a:solidFill>
            </a:rPr>
            <a:t>Impact of I&amp;I Reduction</a:t>
          </a:r>
          <a:endParaRPr lang="en-US" sz="1200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0.43893</cdr:x>
      <cdr:y>0.93642</cdr:y>
    </cdr:from>
    <cdr:to>
      <cdr:x>0.48689</cdr:x>
      <cdr:y>0.93728</cdr:y>
    </cdr:to>
    <cdr:cxnSp macro="">
      <cdr:nvCxnSpPr>
        <cdr:cNvPr id="7" name="Straight Arrow Connector 6"/>
        <cdr:cNvCxnSpPr/>
      </cdr:nvCxnSpPr>
      <cdr:spPr>
        <a:xfrm xmlns:a="http://schemas.openxmlformats.org/drawingml/2006/main" flipV="1">
          <a:off x="2498724" y="3429000"/>
          <a:ext cx="273051" cy="3175"/>
        </a:xfrm>
        <a:prstGeom xmlns:a="http://schemas.openxmlformats.org/drawingml/2006/main" prst="straightConnector1">
          <a:avLst/>
        </a:prstGeom>
        <a:ln xmlns:a="http://schemas.openxmlformats.org/drawingml/2006/main" w="38100">
          <a:solidFill>
            <a:schemeClr val="bg1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82016" cy="466088"/>
          </a:xfrm>
          <a:prstGeom prst="rect">
            <a:avLst/>
          </a:prstGeom>
        </p:spPr>
        <p:txBody>
          <a:bodyPr vert="horz" lIns="90571" tIns="45286" rIns="90571" bIns="4528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8242" y="1"/>
            <a:ext cx="2982016" cy="466088"/>
          </a:xfrm>
          <a:prstGeom prst="rect">
            <a:avLst/>
          </a:prstGeom>
        </p:spPr>
        <p:txBody>
          <a:bodyPr vert="horz" lIns="90571" tIns="45286" rIns="90571" bIns="45286" rtlCol="0"/>
          <a:lstStyle>
            <a:lvl1pPr algn="r">
              <a:defRPr sz="1200"/>
            </a:lvl1pPr>
          </a:lstStyle>
          <a:p>
            <a:fld id="{40605BC2-84C3-4BD9-8908-59691468D6B5}" type="datetimeFigureOut">
              <a:rPr lang="en-US" smtClean="0"/>
              <a:t>11/3/2016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54050" y="1162050"/>
            <a:ext cx="5573713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571" tIns="45286" rIns="90571" bIns="4528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7559" y="4473813"/>
            <a:ext cx="5506695" cy="3660537"/>
          </a:xfrm>
          <a:prstGeom prst="rect">
            <a:avLst/>
          </a:prstGeom>
        </p:spPr>
        <p:txBody>
          <a:bodyPr vert="horz" lIns="90571" tIns="45286" rIns="90571" bIns="45286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30312"/>
            <a:ext cx="2982016" cy="466088"/>
          </a:xfrm>
          <a:prstGeom prst="rect">
            <a:avLst/>
          </a:prstGeom>
        </p:spPr>
        <p:txBody>
          <a:bodyPr vert="horz" lIns="90571" tIns="45286" rIns="90571" bIns="4528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8242" y="8830312"/>
            <a:ext cx="2982016" cy="466088"/>
          </a:xfrm>
          <a:prstGeom prst="rect">
            <a:avLst/>
          </a:prstGeom>
        </p:spPr>
        <p:txBody>
          <a:bodyPr vert="horz" lIns="90571" tIns="45286" rIns="90571" bIns="45286" rtlCol="0" anchor="b"/>
          <a:lstStyle>
            <a:lvl1pPr algn="r">
              <a:defRPr sz="1200"/>
            </a:lvl1pPr>
          </a:lstStyle>
          <a:p>
            <a:fld id="{C95CACA4-46F4-4FB3-9758-C2DF984721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0088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CACA4-46F4-4FB3-9758-C2DF9847214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6462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CACA4-46F4-4FB3-9758-C2DF9847214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9891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CACA4-46F4-4FB3-9758-C2DF9847214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6385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CACA4-46F4-4FB3-9758-C2DF9847214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2781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CACA4-46F4-4FB3-9758-C2DF9847214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8006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71879DB3-0ABC-4B37-A96F-7D8755412BFE}" type="datetimeFigureOut">
              <a:rPr lang="en-US" smtClean="0"/>
              <a:t>11/3/2016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7EEB167D-C655-45AF-8078-CC7713EBF6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0229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79DB3-0ABC-4B37-A96F-7D8755412BFE}" type="datetimeFigureOut">
              <a:rPr lang="en-US" smtClean="0"/>
              <a:t>11/3/2016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B167D-C655-45AF-8078-CC7713EBF6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9715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79DB3-0ABC-4B37-A96F-7D8755412BFE}" type="datetimeFigureOut">
              <a:rPr lang="en-US" smtClean="0"/>
              <a:t>11/3/2016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B167D-C655-45AF-8078-CC7713EBF6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4940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79DB3-0ABC-4B37-A96F-7D8755412BFE}" type="datetimeFigureOut">
              <a:rPr lang="en-US" smtClean="0"/>
              <a:t>11/3/2016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B167D-C655-45AF-8078-CC7713EBF6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5906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79DB3-0ABC-4B37-A96F-7D8755412BFE}" type="datetimeFigureOut">
              <a:rPr lang="en-US" smtClean="0"/>
              <a:t>11/3/2016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B167D-C655-45AF-8078-CC7713EBF6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7004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79DB3-0ABC-4B37-A96F-7D8755412BFE}" type="datetimeFigureOut">
              <a:rPr lang="en-US" smtClean="0"/>
              <a:t>11/3/2016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B167D-C655-45AF-8078-CC7713EBF6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6696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79DB3-0ABC-4B37-A96F-7D8755412BFE}" type="datetimeFigureOut">
              <a:rPr lang="en-US" smtClean="0"/>
              <a:t>11/3/2016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B167D-C655-45AF-8078-CC7713EBF6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0970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79DB3-0ABC-4B37-A96F-7D8755412BFE}" type="datetimeFigureOut">
              <a:rPr lang="en-US" smtClean="0"/>
              <a:t>11/3/2016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B167D-C655-45AF-8078-CC7713EBF6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9895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79DB3-0ABC-4B37-A96F-7D8755412BFE}" type="datetimeFigureOut">
              <a:rPr lang="en-US" smtClean="0"/>
              <a:t>11/3/2016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B167D-C655-45AF-8078-CC7713EBF6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7888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79DB3-0ABC-4B37-A96F-7D8755412BFE}" type="datetimeFigureOut">
              <a:rPr lang="en-US" smtClean="0"/>
              <a:t>11/3/2016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B167D-C655-45AF-8078-CC7713EBF6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36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79DB3-0ABC-4B37-A96F-7D8755412BFE}" type="datetimeFigureOut">
              <a:rPr lang="en-US" smtClean="0"/>
              <a:t>11/3/2016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B167D-C655-45AF-8078-CC7713EBF6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9367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79DB3-0ABC-4B37-A96F-7D8755412BFE}" type="datetimeFigureOut">
              <a:rPr lang="en-US" smtClean="0"/>
              <a:t>11/3/2016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B167D-C655-45AF-8078-CC7713EBF6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0392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79DB3-0ABC-4B37-A96F-7D8755412BFE}" type="datetimeFigureOut">
              <a:rPr lang="en-US" smtClean="0"/>
              <a:t>11/3/2016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B167D-C655-45AF-8078-CC7713EBF6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5082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79DB3-0ABC-4B37-A96F-7D8755412BFE}" type="datetimeFigureOut">
              <a:rPr lang="en-US" smtClean="0"/>
              <a:t>11/3/2016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B167D-C655-45AF-8078-CC7713EBF6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2563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79DB3-0ABC-4B37-A96F-7D8755412BFE}" type="datetimeFigureOut">
              <a:rPr lang="en-US" smtClean="0"/>
              <a:t>11/3/2016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B167D-C655-45AF-8078-CC7713EBF6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1489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79DB3-0ABC-4B37-A96F-7D8755412BFE}" type="datetimeFigureOut">
              <a:rPr lang="en-US" smtClean="0"/>
              <a:t>11/3/2016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B167D-C655-45AF-8078-CC7713EBF6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6469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79DB3-0ABC-4B37-A96F-7D8755412BFE}" type="datetimeFigureOut">
              <a:rPr lang="en-US" smtClean="0"/>
              <a:t>11/3/2016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B167D-C655-45AF-8078-CC7713EBF6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0795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71879DB3-0ABC-4B37-A96F-7D8755412BFE}" type="datetimeFigureOut">
              <a:rPr lang="en-US" smtClean="0"/>
              <a:t>11/3/2016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7EEB167D-C655-45AF-8078-CC7713EBF6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95361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40" r:id="rId1"/>
    <p:sldLayoutId id="2147483941" r:id="rId2"/>
    <p:sldLayoutId id="2147483942" r:id="rId3"/>
    <p:sldLayoutId id="2147483943" r:id="rId4"/>
    <p:sldLayoutId id="2147483944" r:id="rId5"/>
    <p:sldLayoutId id="2147483945" r:id="rId6"/>
    <p:sldLayoutId id="2147483946" r:id="rId7"/>
    <p:sldLayoutId id="2147483947" r:id="rId8"/>
    <p:sldLayoutId id="2147483948" r:id="rId9"/>
    <p:sldLayoutId id="2147483949" r:id="rId10"/>
    <p:sldLayoutId id="2147483950" r:id="rId11"/>
    <p:sldLayoutId id="2147483951" r:id="rId12"/>
    <p:sldLayoutId id="2147483952" r:id="rId13"/>
    <p:sldLayoutId id="2147483953" r:id="rId14"/>
    <p:sldLayoutId id="2147483954" r:id="rId15"/>
    <p:sldLayoutId id="2147483955" r:id="rId16"/>
    <p:sldLayoutId id="2147483956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5" cy="809002"/>
          </a:xfrm>
        </p:spPr>
        <p:txBody>
          <a:bodyPr anchor="t">
            <a:noAutofit/>
          </a:bodyPr>
          <a:lstStyle/>
          <a:p>
            <a:pPr algn="ctr">
              <a:lnSpc>
                <a:spcPts val="6000"/>
              </a:lnSpc>
            </a:pPr>
            <a:r>
              <a:rPr lang="en-US" sz="8000" b="1" dirty="0" smtClean="0"/>
              <a:t>THE PLAN</a:t>
            </a:r>
            <a:r>
              <a:rPr lang="en-US" sz="4000" b="1" dirty="0" smtClean="0"/>
              <a:t/>
            </a:r>
            <a:br>
              <a:rPr lang="en-US" sz="4000" b="1" dirty="0" smtClean="0"/>
            </a:br>
            <a:r>
              <a:rPr lang="en-US" sz="4000" b="1" dirty="0" smtClean="0"/>
              <a:t>The Goal</a:t>
            </a:r>
            <a:endParaRPr lang="en-US" sz="8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6776" y="2628900"/>
            <a:ext cx="4095749" cy="3181350"/>
          </a:xfrm>
          <a:noFill/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US" sz="2800" dirty="0" smtClean="0"/>
              <a:t>Focus on:</a:t>
            </a:r>
          </a:p>
          <a:p>
            <a:pPr lvl="1"/>
            <a:r>
              <a:rPr lang="en-US" sz="2800" dirty="0"/>
              <a:t>E</a:t>
            </a:r>
            <a:r>
              <a:rPr lang="en-US" sz="2800" dirty="0" smtClean="0"/>
              <a:t>ntire system</a:t>
            </a:r>
          </a:p>
          <a:p>
            <a:pPr lvl="1"/>
            <a:r>
              <a:rPr lang="en-US" sz="2800" dirty="0" smtClean="0"/>
              <a:t>Level of service (LOS)</a:t>
            </a:r>
          </a:p>
          <a:p>
            <a:pPr lvl="1"/>
            <a:r>
              <a:rPr lang="en-US" sz="2800" dirty="0" smtClean="0"/>
              <a:t>Capacity and I/I</a:t>
            </a:r>
          </a:p>
          <a:p>
            <a:pPr lvl="1"/>
            <a:r>
              <a:rPr lang="en-US" sz="2800" dirty="0" smtClean="0"/>
              <a:t>Education</a:t>
            </a:r>
          </a:p>
          <a:p>
            <a:pPr marL="0" indent="0">
              <a:buNone/>
            </a:pPr>
            <a:r>
              <a:rPr lang="en-US" sz="36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502320196"/>
              </p:ext>
            </p:extLst>
          </p:nvPr>
        </p:nvGraphicFramePr>
        <p:xfrm>
          <a:off x="5432425" y="2543175"/>
          <a:ext cx="5692775" cy="36618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56141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5" cy="809002"/>
          </a:xfrm>
        </p:spPr>
        <p:txBody>
          <a:bodyPr anchor="t">
            <a:noAutofit/>
          </a:bodyPr>
          <a:lstStyle/>
          <a:p>
            <a:pPr algn="ctr">
              <a:lnSpc>
                <a:spcPts val="6000"/>
              </a:lnSpc>
            </a:pPr>
            <a:r>
              <a:rPr lang="en-US" sz="8000" b="1" dirty="0" smtClean="0"/>
              <a:t>THE PLAN</a:t>
            </a:r>
            <a:r>
              <a:rPr lang="en-US" sz="4000" b="1" dirty="0" smtClean="0"/>
              <a:t/>
            </a:r>
            <a:br>
              <a:rPr lang="en-US" sz="4000" b="1" dirty="0" smtClean="0"/>
            </a:br>
            <a:r>
              <a:rPr lang="en-US" sz="4000" b="1" dirty="0" smtClean="0"/>
              <a:t>The results</a:t>
            </a:r>
            <a:endParaRPr lang="en-US" sz="8000" b="1" dirty="0"/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3877274800"/>
              </p:ext>
            </p:extLst>
          </p:nvPr>
        </p:nvGraphicFramePr>
        <p:xfrm>
          <a:off x="2895600" y="2533650"/>
          <a:ext cx="5692775" cy="36618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816985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361951" y="2247899"/>
            <a:ext cx="11439792" cy="3876675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 smtClean="0"/>
              <a:t>Maximize short-term capacity increases through in-plant modifications</a:t>
            </a:r>
          </a:p>
          <a:p>
            <a:r>
              <a:rPr lang="en-US" sz="2200" dirty="0"/>
              <a:t>Establish a </a:t>
            </a:r>
            <a:r>
              <a:rPr lang="en-US" sz="2200" dirty="0" smtClean="0"/>
              <a:t>Level of Service (LOS) for the entire system </a:t>
            </a:r>
          </a:p>
          <a:p>
            <a:r>
              <a:rPr lang="en-US" sz="2200" dirty="0" smtClean="0"/>
              <a:t>Create long-range </a:t>
            </a:r>
            <a:r>
              <a:rPr lang="en-US" sz="2200" dirty="0"/>
              <a:t>(20 year) plan and funding commitment to </a:t>
            </a:r>
            <a:r>
              <a:rPr lang="en-US" sz="2200" dirty="0" smtClean="0"/>
              <a:t>ensure LOS is met without overflows</a:t>
            </a:r>
          </a:p>
          <a:p>
            <a:r>
              <a:rPr lang="en-US" sz="2200" dirty="0" smtClean="0"/>
              <a:t>Create a well-defined, detailed contingency plan to handle weather events beyond the LOS scenario</a:t>
            </a:r>
          </a:p>
          <a:p>
            <a:r>
              <a:rPr lang="en-US" sz="2200" dirty="0" smtClean="0"/>
              <a:t>Predict the impact of sea level rise on I/I and whether any current facilities need to be protected or relocated</a:t>
            </a:r>
          </a:p>
          <a:p>
            <a:r>
              <a:rPr lang="en-US" sz="2200" dirty="0" smtClean="0"/>
              <a:t>Provide sufficient redundancy to manage one plant completely shut down for two weeks</a:t>
            </a:r>
          </a:p>
          <a:p>
            <a:r>
              <a:rPr lang="en-US" sz="2200" dirty="0" smtClean="0"/>
              <a:t>Operate with no violations of FDEP rules</a:t>
            </a:r>
          </a:p>
          <a:p>
            <a:pPr marL="0" indent="0">
              <a:buFont typeface="Arial"/>
              <a:buNone/>
            </a:pPr>
            <a:endParaRPr lang="en-US" sz="800" dirty="0" smtClean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5" cy="809002"/>
          </a:xfrm>
        </p:spPr>
        <p:txBody>
          <a:bodyPr anchor="t">
            <a:noAutofit/>
          </a:bodyPr>
          <a:lstStyle/>
          <a:p>
            <a:pPr algn="ctr">
              <a:lnSpc>
                <a:spcPts val="6000"/>
              </a:lnSpc>
            </a:pPr>
            <a:r>
              <a:rPr lang="en-US" sz="8000" b="1" dirty="0" smtClean="0"/>
              <a:t>THE PLAN</a:t>
            </a:r>
            <a:r>
              <a:rPr lang="en-US" sz="4000" b="1" dirty="0" smtClean="0"/>
              <a:t/>
            </a:r>
            <a:br>
              <a:rPr lang="en-US" sz="4000" b="1" dirty="0" smtClean="0"/>
            </a:br>
            <a:r>
              <a:rPr lang="en-US" sz="4000" b="1" dirty="0" smtClean="0"/>
              <a:t>The Goal</a:t>
            </a:r>
            <a:endParaRPr lang="en-US" sz="8000" b="1" dirty="0"/>
          </a:p>
        </p:txBody>
      </p:sp>
    </p:spTree>
    <p:extLst>
      <p:ext uri="{BB962C8B-B14F-4D97-AF65-F5344CB8AC3E}">
        <p14:creationId xmlns:p14="http://schemas.microsoft.com/office/powerpoint/2010/main" val="2982106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5" cy="809002"/>
          </a:xfrm>
        </p:spPr>
        <p:txBody>
          <a:bodyPr anchor="t">
            <a:noAutofit/>
          </a:bodyPr>
          <a:lstStyle/>
          <a:p>
            <a:pPr algn="ctr">
              <a:lnSpc>
                <a:spcPts val="6000"/>
              </a:lnSpc>
            </a:pPr>
            <a:r>
              <a:rPr lang="en-US" sz="8000" b="1" dirty="0" smtClean="0"/>
              <a:t>THE PLAN</a:t>
            </a:r>
            <a:r>
              <a:rPr lang="en-US" sz="4000" b="1" dirty="0" smtClean="0"/>
              <a:t/>
            </a:r>
            <a:br>
              <a:rPr lang="en-US" sz="4000" b="1" dirty="0" smtClean="0"/>
            </a:br>
            <a:r>
              <a:rPr lang="en-US" sz="4000" b="1" dirty="0" smtClean="0"/>
              <a:t>The priorities</a:t>
            </a:r>
            <a:endParaRPr lang="en-US" sz="8000" b="1" dirty="0"/>
          </a:p>
        </p:txBody>
      </p:sp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2837009584"/>
              </p:ext>
            </p:extLst>
          </p:nvPr>
        </p:nvGraphicFramePr>
        <p:xfrm>
          <a:off x="323850" y="1914525"/>
          <a:ext cx="11239499" cy="49434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51809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5" cy="809002"/>
          </a:xfrm>
        </p:spPr>
        <p:txBody>
          <a:bodyPr anchor="t">
            <a:noAutofit/>
          </a:bodyPr>
          <a:lstStyle/>
          <a:p>
            <a:pPr algn="ctr">
              <a:lnSpc>
                <a:spcPts val="6000"/>
              </a:lnSpc>
            </a:pPr>
            <a:r>
              <a:rPr lang="en-US" sz="8000" b="1" dirty="0" smtClean="0"/>
              <a:t>THE PLAN</a:t>
            </a:r>
            <a:r>
              <a:rPr lang="en-US" sz="4000" b="1" dirty="0" smtClean="0"/>
              <a:t/>
            </a:r>
            <a:br>
              <a:rPr lang="en-US" sz="4000" b="1" dirty="0" smtClean="0"/>
            </a:br>
            <a:r>
              <a:rPr lang="en-US" sz="4000" b="1" dirty="0" smtClean="0"/>
              <a:t>The history</a:t>
            </a:r>
            <a:endParaRPr lang="en-US" sz="8000" b="1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339" y="2413134"/>
            <a:ext cx="6586805" cy="3959091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flipV="1">
            <a:off x="5095875" y="4095750"/>
            <a:ext cx="1598937" cy="743572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2066926" y="4696136"/>
            <a:ext cx="3162299" cy="428625"/>
          </a:xfrm>
          <a:noFill/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Hermine Peak 24-Hour Rainfall</a:t>
            </a: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7400926" y="2802004"/>
            <a:ext cx="4885454" cy="3181350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134 years of daily rainfall data for St. Pete</a:t>
            </a:r>
          </a:p>
          <a:p>
            <a:r>
              <a:rPr lang="en-US" sz="24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Only one other time has the 24-hour rainfall exceeded Hermine (August 31, 2016)</a:t>
            </a:r>
          </a:p>
        </p:txBody>
      </p:sp>
    </p:spTree>
    <p:extLst>
      <p:ext uri="{BB962C8B-B14F-4D97-AF65-F5344CB8AC3E}">
        <p14:creationId xmlns:p14="http://schemas.microsoft.com/office/powerpoint/2010/main" val="586141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5" cy="809002"/>
          </a:xfrm>
        </p:spPr>
        <p:txBody>
          <a:bodyPr anchor="t">
            <a:noAutofit/>
          </a:bodyPr>
          <a:lstStyle/>
          <a:p>
            <a:pPr algn="ctr">
              <a:lnSpc>
                <a:spcPts val="6000"/>
              </a:lnSpc>
            </a:pPr>
            <a:r>
              <a:rPr lang="en-US" sz="8000" b="1" dirty="0" smtClean="0"/>
              <a:t>THE PLAN</a:t>
            </a:r>
            <a:r>
              <a:rPr lang="en-US" sz="4000" b="1" dirty="0" smtClean="0"/>
              <a:t/>
            </a:r>
            <a:br>
              <a:rPr lang="en-US" sz="4000" b="1" dirty="0" smtClean="0"/>
            </a:br>
            <a:r>
              <a:rPr lang="en-US" sz="4000" b="1" dirty="0" smtClean="0"/>
              <a:t>the history</a:t>
            </a:r>
            <a:endParaRPr lang="en-US" sz="8000" b="1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2202260" y="4878454"/>
            <a:ext cx="7098506" cy="1874771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The 3-day and weekly totals for Hermine were only surpassed three times in the last 134 years</a:t>
            </a:r>
          </a:p>
          <a:p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August 2016 was second highest month of rainfall on </a:t>
            </a:r>
            <a:r>
              <a:rPr lang="en-US" sz="24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record</a:t>
            </a:r>
            <a:endParaRPr lang="en-US" sz="24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2355" y="2403064"/>
            <a:ext cx="3657600" cy="219845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7574" y="2403064"/>
            <a:ext cx="3657600" cy="219845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793" y="2403063"/>
            <a:ext cx="3657600" cy="2198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705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5" cy="809002"/>
          </a:xfrm>
        </p:spPr>
        <p:txBody>
          <a:bodyPr anchor="t">
            <a:noAutofit/>
          </a:bodyPr>
          <a:lstStyle/>
          <a:p>
            <a:pPr algn="ctr">
              <a:lnSpc>
                <a:spcPts val="6000"/>
              </a:lnSpc>
            </a:pPr>
            <a:r>
              <a:rPr lang="en-US" sz="8000" b="1" dirty="0" smtClean="0"/>
              <a:t>THE PLAN</a:t>
            </a:r>
            <a:r>
              <a:rPr lang="en-US" sz="4000" b="1" dirty="0" smtClean="0"/>
              <a:t/>
            </a:r>
            <a:br>
              <a:rPr lang="en-US" sz="4000" b="1" dirty="0" smtClean="0"/>
            </a:br>
            <a:r>
              <a:rPr lang="en-US" sz="4000" b="1" dirty="0" smtClean="0"/>
              <a:t>level of service (LOS)</a:t>
            </a:r>
            <a:endParaRPr lang="en-US" sz="8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1" y="2419349"/>
            <a:ext cx="4762500" cy="3876675"/>
          </a:xfrm>
          <a:noFill/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US" sz="24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What we know:</a:t>
            </a:r>
          </a:p>
          <a:p>
            <a:r>
              <a:rPr lang="en-US" sz="24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Peak flows during Hermine:</a:t>
            </a:r>
          </a:p>
          <a:p>
            <a:pPr lvl="1"/>
            <a:r>
              <a:rPr lang="en-US" sz="24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AW/SW basins: 		84 MGD</a:t>
            </a:r>
          </a:p>
          <a:p>
            <a:pPr lvl="1"/>
            <a:r>
              <a:rPr lang="en-US" sz="24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All basins:			150 MGD</a:t>
            </a:r>
          </a:p>
          <a:p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Hermine was a good stress test of our </a:t>
            </a:r>
            <a:r>
              <a:rPr lang="en-US" sz="24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system</a:t>
            </a:r>
          </a:p>
          <a:p>
            <a:r>
              <a:rPr lang="en-US" sz="24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Highest 24-hour, 3-day, week and month rainfalls for past 134 years were 25% higher than Hermine </a:t>
            </a:r>
          </a:p>
          <a:p>
            <a:pPr marL="0" indent="0">
              <a:buNone/>
            </a:pPr>
            <a:endParaRPr lang="en-US" sz="2600" dirty="0" smtClean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248400" y="2419349"/>
            <a:ext cx="5791199" cy="3876675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4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How we will determine LOS:</a:t>
            </a:r>
          </a:p>
          <a:p>
            <a:r>
              <a:rPr lang="en-US" sz="24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Calibrate the collection system model using Hermine data (complete August 2017 as part of Phase II project)</a:t>
            </a:r>
          </a:p>
          <a:p>
            <a:r>
              <a:rPr lang="en-US" sz="24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Run model simulations for worse-case scenarios (more intense storms, longer rainy seasons, groundwater rise, etc.)</a:t>
            </a:r>
          </a:p>
          <a:p>
            <a:r>
              <a:rPr lang="en-US" sz="24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Establish capacity vs cost matrix to inform LOS policy decision </a:t>
            </a:r>
          </a:p>
        </p:txBody>
      </p:sp>
    </p:spTree>
    <p:extLst>
      <p:ext uri="{BB962C8B-B14F-4D97-AF65-F5344CB8AC3E}">
        <p14:creationId xmlns:p14="http://schemas.microsoft.com/office/powerpoint/2010/main" val="2166846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5" cy="809002"/>
          </a:xfrm>
        </p:spPr>
        <p:txBody>
          <a:bodyPr anchor="t">
            <a:noAutofit/>
          </a:bodyPr>
          <a:lstStyle/>
          <a:p>
            <a:pPr algn="ctr">
              <a:lnSpc>
                <a:spcPts val="6000"/>
              </a:lnSpc>
            </a:pPr>
            <a:r>
              <a:rPr lang="en-US" sz="8000" b="1" dirty="0" smtClean="0"/>
              <a:t>THE PLAN</a:t>
            </a:r>
            <a:r>
              <a:rPr lang="en-US" sz="4000" b="1" dirty="0" smtClean="0"/>
              <a:t/>
            </a:r>
            <a:br>
              <a:rPr lang="en-US" sz="4000" b="1" dirty="0" smtClean="0"/>
            </a:br>
            <a:r>
              <a:rPr lang="en-US" sz="4000" b="1" dirty="0" smtClean="0"/>
              <a:t>short-term projects</a:t>
            </a:r>
            <a:endParaRPr lang="en-US" sz="8000" b="1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7687331"/>
              </p:ext>
            </p:extLst>
          </p:nvPr>
        </p:nvGraphicFramePr>
        <p:xfrm>
          <a:off x="316196" y="2319866"/>
          <a:ext cx="11531148" cy="43586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847111"/>
                <a:gridCol w="3334725"/>
                <a:gridCol w="990239"/>
                <a:gridCol w="990239"/>
                <a:gridCol w="1456278"/>
                <a:gridCol w="1456278"/>
                <a:gridCol w="1456278"/>
              </a:tblGrid>
              <a:tr h="502920">
                <a:tc rowSpan="2"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Location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 anchor="b">
                    <a:solidFill>
                      <a:srgbClr val="0C3074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Project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C3074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Peak Capacity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C307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Target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0C3074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Estimated Cost</a:t>
                      </a:r>
                      <a:endParaRPr lang="en-US" sz="2000" b="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(Millions)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 anchor="b">
                    <a:solidFill>
                      <a:srgbClr val="0C3074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Funding Source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 anchor="b">
                    <a:solidFill>
                      <a:srgbClr val="0C3074"/>
                    </a:solidFill>
                  </a:tcPr>
                </a:tc>
              </a:tr>
              <a:tr h="5029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Now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C307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Target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C307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73099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bg1"/>
                          </a:solidFill>
                        </a:rPr>
                        <a:t>SWWRF</a:t>
                      </a:r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aseline="0" dirty="0" smtClean="0">
                          <a:solidFill>
                            <a:schemeClr val="bg1"/>
                          </a:solidFill>
                        </a:rPr>
                        <a:t>Acute Expansion – Treatment</a:t>
                      </a:r>
                    </a:p>
                    <a:p>
                      <a:r>
                        <a:rPr lang="en-US" sz="1800" baseline="0" dirty="0" smtClean="0">
                          <a:solidFill>
                            <a:schemeClr val="bg1"/>
                          </a:solidFill>
                        </a:rPr>
                        <a:t>Acute Expansion – Disposal</a:t>
                      </a:r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bg1"/>
                          </a:solidFill>
                        </a:rPr>
                        <a:t>40</a:t>
                      </a:r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bg1"/>
                          </a:solidFill>
                        </a:rPr>
                        <a:t>70</a:t>
                      </a:r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bg1"/>
                          </a:solidFill>
                        </a:rPr>
                        <a:t>Aug 2017</a:t>
                      </a:r>
                    </a:p>
                    <a:p>
                      <a:pPr algn="l"/>
                      <a:r>
                        <a:rPr lang="en-US" sz="1800" dirty="0" smtClean="0">
                          <a:solidFill>
                            <a:schemeClr val="bg1"/>
                          </a:solidFill>
                        </a:rPr>
                        <a:t>    </a:t>
                      </a:r>
                      <a:r>
                        <a:rPr lang="en-US" sz="1800" dirty="0" smtClean="0">
                          <a:solidFill>
                            <a:schemeClr val="bg1"/>
                          </a:solidFill>
                        </a:rPr>
                        <a:t>Sep </a:t>
                      </a:r>
                      <a:r>
                        <a:rPr lang="en-US" sz="1800" dirty="0" smtClean="0">
                          <a:solidFill>
                            <a:schemeClr val="bg1"/>
                          </a:solidFill>
                        </a:rPr>
                        <a:t>2017*</a:t>
                      </a:r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>
                          <a:solidFill>
                            <a:schemeClr val="bg1"/>
                          </a:solidFill>
                        </a:rPr>
                        <a:t>$  6.0</a:t>
                      </a:r>
                    </a:p>
                    <a:p>
                      <a:pPr algn="r"/>
                      <a:r>
                        <a:rPr lang="en-US" sz="1800" dirty="0" smtClean="0">
                          <a:solidFill>
                            <a:schemeClr val="bg1"/>
                          </a:solidFill>
                        </a:rPr>
                        <a:t>$  8.0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bg1"/>
                          </a:solidFill>
                        </a:rPr>
                        <a:t>Bond </a:t>
                      </a:r>
                    </a:p>
                    <a:p>
                      <a:pPr algn="ctr"/>
                      <a:r>
                        <a:rPr lang="en-US" sz="1800" dirty="0" smtClean="0">
                          <a:solidFill>
                            <a:schemeClr val="bg1"/>
                          </a:solidFill>
                        </a:rPr>
                        <a:t>Bond</a:t>
                      </a:r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573099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bg1"/>
                          </a:solidFill>
                        </a:rPr>
                        <a:t>NWWRF</a:t>
                      </a:r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aseline="0" dirty="0" smtClean="0">
                          <a:solidFill>
                            <a:schemeClr val="bg1"/>
                          </a:solidFill>
                        </a:rPr>
                        <a:t>Acute Expansion – Treatment 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aseline="0" dirty="0" smtClean="0">
                          <a:solidFill>
                            <a:schemeClr val="bg1"/>
                          </a:solidFill>
                        </a:rPr>
                        <a:t>Acute Expansion – Disposal</a:t>
                      </a:r>
                      <a:endParaRPr lang="en-US" sz="1800" dirty="0" smtClean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chemeClr val="bg1"/>
                          </a:solidFill>
                        </a:rPr>
                        <a:t>40</a:t>
                      </a:r>
                      <a:endParaRPr lang="en-US" sz="1800" dirty="0" smtClean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chemeClr val="bg1"/>
                          </a:solidFill>
                        </a:rPr>
                        <a:t>55</a:t>
                      </a:r>
                      <a:endParaRPr lang="en-US" sz="1800" dirty="0" smtClean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bg1"/>
                          </a:solidFill>
                        </a:rPr>
                        <a:t>Sep 2017</a:t>
                      </a:r>
                    </a:p>
                    <a:p>
                      <a:pPr algn="l"/>
                      <a:r>
                        <a:rPr lang="en-US" sz="1800" dirty="0" smtClean="0">
                          <a:solidFill>
                            <a:schemeClr val="bg1"/>
                          </a:solidFill>
                        </a:rPr>
                        <a:t>    </a:t>
                      </a:r>
                      <a:r>
                        <a:rPr lang="en-US" sz="1800" dirty="0" smtClean="0">
                          <a:solidFill>
                            <a:schemeClr val="bg1"/>
                          </a:solidFill>
                        </a:rPr>
                        <a:t>Dec </a:t>
                      </a:r>
                      <a:r>
                        <a:rPr lang="en-US" sz="1800" dirty="0" smtClean="0">
                          <a:solidFill>
                            <a:schemeClr val="bg1"/>
                          </a:solidFill>
                        </a:rPr>
                        <a:t>2017*</a:t>
                      </a:r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>
                          <a:solidFill>
                            <a:schemeClr val="bg1"/>
                          </a:solidFill>
                        </a:rPr>
                        <a:t>$10.0</a:t>
                      </a:r>
                      <a:endParaRPr lang="en-US" sz="1800" baseline="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r"/>
                      <a:r>
                        <a:rPr lang="en-US" sz="1800" baseline="0" dirty="0" smtClean="0">
                          <a:solidFill>
                            <a:schemeClr val="bg1"/>
                          </a:solidFill>
                        </a:rPr>
                        <a:t>$  6.0</a:t>
                      </a:r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bg1"/>
                          </a:solidFill>
                        </a:rPr>
                        <a:t>Bond</a:t>
                      </a:r>
                    </a:p>
                    <a:p>
                      <a:pPr algn="ctr"/>
                      <a:r>
                        <a:rPr lang="en-US" sz="1800" dirty="0" smtClean="0">
                          <a:solidFill>
                            <a:schemeClr val="bg1"/>
                          </a:solidFill>
                        </a:rPr>
                        <a:t>Bond</a:t>
                      </a:r>
                    </a:p>
                  </a:txBody>
                  <a:tcPr/>
                </a:tc>
              </a:tr>
              <a:tr h="365760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bg1"/>
                          </a:solidFill>
                        </a:rPr>
                        <a:t>NEWRF</a:t>
                      </a:r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bg1"/>
                          </a:solidFill>
                        </a:rPr>
                        <a:t>Reliability Improvements</a:t>
                      </a:r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bg1"/>
                          </a:solidFill>
                        </a:rPr>
                        <a:t>--</a:t>
                      </a:r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bg1"/>
                          </a:solidFill>
                        </a:rPr>
                        <a:t>--</a:t>
                      </a:r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bg1"/>
                          </a:solidFill>
                        </a:rPr>
                        <a:t>Oct 2017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>
                          <a:solidFill>
                            <a:schemeClr val="bg1"/>
                          </a:solidFill>
                        </a:rPr>
                        <a:t>$  1.0</a:t>
                      </a:r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bg1"/>
                          </a:solidFill>
                        </a:rPr>
                        <a:t>Bond</a:t>
                      </a:r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327485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bg1"/>
                          </a:solidFill>
                        </a:rPr>
                        <a:t>Collection</a:t>
                      </a:r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bg1"/>
                          </a:solidFill>
                        </a:rPr>
                        <a:t>Lining, sealing and point-repairs</a:t>
                      </a:r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bg1"/>
                          </a:solidFill>
                        </a:rPr>
                        <a:t>--</a:t>
                      </a:r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bg1"/>
                          </a:solidFill>
                        </a:rPr>
                        <a:t>--</a:t>
                      </a:r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bg1"/>
                          </a:solidFill>
                        </a:rPr>
                        <a:t>Oct 2017</a:t>
                      </a:r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>
                          <a:solidFill>
                            <a:schemeClr val="bg1"/>
                          </a:solidFill>
                        </a:rPr>
                        <a:t>$10.5</a:t>
                      </a:r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bg1"/>
                          </a:solidFill>
                        </a:rPr>
                        <a:t>Bond</a:t>
                      </a:r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327485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bg1"/>
                          </a:solidFill>
                        </a:rPr>
                        <a:t>Master Plan</a:t>
                      </a:r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aseline="0" dirty="0" smtClean="0">
                          <a:solidFill>
                            <a:schemeClr val="bg1"/>
                          </a:solidFill>
                        </a:rPr>
                        <a:t>Long-term expansion planning for treatment and disposal</a:t>
                      </a:r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bg1"/>
                          </a:solidFill>
                        </a:rPr>
                        <a:t>--</a:t>
                      </a:r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bg1"/>
                          </a:solidFill>
                        </a:rPr>
                        <a:t>--</a:t>
                      </a:r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bg1"/>
                          </a:solidFill>
                        </a:rPr>
                        <a:t>Apr 2019</a:t>
                      </a:r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>
                          <a:solidFill>
                            <a:schemeClr val="bg1"/>
                          </a:solidFill>
                        </a:rPr>
                        <a:t>$  3.5</a:t>
                      </a:r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 smtClean="0">
                          <a:solidFill>
                            <a:schemeClr val="bg1"/>
                          </a:solidFill>
                        </a:rPr>
                        <a:t>Paygo</a:t>
                      </a:r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327485">
                <a:tc gridSpan="5">
                  <a:txBody>
                    <a:bodyPr/>
                    <a:lstStyle/>
                    <a:p>
                      <a:pPr algn="r"/>
                      <a:r>
                        <a:rPr lang="en-US" sz="1800" dirty="0" smtClean="0">
                          <a:solidFill>
                            <a:schemeClr val="bg1"/>
                          </a:solidFill>
                        </a:rPr>
                        <a:t>Total</a:t>
                      </a:r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>
                          <a:solidFill>
                            <a:schemeClr val="bg1"/>
                          </a:solidFill>
                        </a:rPr>
                        <a:t>$45.0</a:t>
                      </a:r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272904">
                <a:tc gridSpan="7"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*Complete date reflects when injection well can be used in an emergency. Full</a:t>
                      </a:r>
                      <a:r>
                        <a:rPr lang="en-US" sz="1600" baseline="0" dirty="0" smtClean="0">
                          <a:solidFill>
                            <a:schemeClr val="bg1"/>
                          </a:solidFill>
                        </a:rPr>
                        <a:t> testing and completion will take longer.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44029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5" cy="809002"/>
          </a:xfrm>
        </p:spPr>
        <p:txBody>
          <a:bodyPr anchor="t">
            <a:noAutofit/>
          </a:bodyPr>
          <a:lstStyle/>
          <a:p>
            <a:pPr algn="ctr">
              <a:lnSpc>
                <a:spcPts val="6000"/>
              </a:lnSpc>
            </a:pPr>
            <a:r>
              <a:rPr lang="en-US" sz="8000" b="1" dirty="0" smtClean="0"/>
              <a:t>THE PLAN</a:t>
            </a:r>
            <a:r>
              <a:rPr lang="en-US" sz="4000" b="1" dirty="0" smtClean="0"/>
              <a:t/>
            </a:r>
            <a:br>
              <a:rPr lang="en-US" sz="4000" b="1" dirty="0" smtClean="0"/>
            </a:br>
            <a:r>
              <a:rPr lang="en-US" sz="4000" b="1" dirty="0" smtClean="0"/>
              <a:t>long-term projects</a:t>
            </a:r>
            <a:endParaRPr lang="en-US" sz="8000" b="1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2632884"/>
              </p:ext>
            </p:extLst>
          </p:nvPr>
        </p:nvGraphicFramePr>
        <p:xfrm>
          <a:off x="384561" y="2319866"/>
          <a:ext cx="11446151" cy="43891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065360"/>
                <a:gridCol w="5019103"/>
                <a:gridCol w="1453896"/>
                <a:gridCol w="1453896"/>
                <a:gridCol w="1453896"/>
              </a:tblGrid>
              <a:tr h="442384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Location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 anchor="b">
                    <a:solidFill>
                      <a:srgbClr val="0C307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Project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C307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Complete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0C307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Estimated Cost</a:t>
                      </a:r>
                      <a:endParaRPr lang="en-US" sz="2000" b="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(Millions)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 anchor="b">
                    <a:solidFill>
                      <a:srgbClr val="0C307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Funding Source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 anchor="b">
                    <a:solidFill>
                      <a:srgbClr val="0C3074"/>
                    </a:solidFill>
                  </a:tcPr>
                </a:tc>
              </a:tr>
              <a:tr h="365760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bg1"/>
                          </a:solidFill>
                        </a:rPr>
                        <a:t>SWWRF</a:t>
                      </a:r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aseline="0" dirty="0" smtClean="0">
                          <a:solidFill>
                            <a:schemeClr val="bg1"/>
                          </a:solidFill>
                        </a:rPr>
                        <a:t>Reliability Improvements</a:t>
                      </a:r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chemeClr val="bg1"/>
                          </a:solidFill>
                        </a:rPr>
                        <a:t>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>
                          <a:solidFill>
                            <a:schemeClr val="bg1"/>
                          </a:solidFill>
                        </a:rPr>
                        <a:t>$  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bg1"/>
                          </a:solidFill>
                        </a:rPr>
                        <a:t>TBD</a:t>
                      </a:r>
                    </a:p>
                  </a:txBody>
                  <a:tcPr/>
                </a:tc>
              </a:tr>
              <a:tr h="274320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bg1"/>
                          </a:solidFill>
                        </a:rPr>
                        <a:t>NWWRF</a:t>
                      </a:r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aseline="0" dirty="0" smtClean="0">
                          <a:solidFill>
                            <a:schemeClr val="bg1"/>
                          </a:solidFill>
                        </a:rPr>
                        <a:t>Reliability Improvements</a:t>
                      </a:r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bg1"/>
                          </a:solidFill>
                        </a:rPr>
                        <a:t>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>
                          <a:solidFill>
                            <a:schemeClr val="bg1"/>
                          </a:solidFill>
                        </a:rPr>
                        <a:t>$  42</a:t>
                      </a:r>
                      <a:endParaRPr lang="en-US" sz="1800" baseline="0" dirty="0" smtClean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bg1"/>
                          </a:solidFill>
                        </a:rPr>
                        <a:t>TBD</a:t>
                      </a:r>
                    </a:p>
                  </a:txBody>
                  <a:tcPr/>
                </a:tc>
              </a:tr>
              <a:tr h="274320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bg1"/>
                          </a:solidFill>
                        </a:rPr>
                        <a:t>NEWRF</a:t>
                      </a:r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bg1"/>
                          </a:solidFill>
                        </a:rPr>
                        <a:t>Reliability Improvements</a:t>
                      </a:r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bg1"/>
                          </a:solidFill>
                        </a:rPr>
                        <a:t>2021</a:t>
                      </a:r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>
                          <a:solidFill>
                            <a:schemeClr val="bg1"/>
                          </a:solidFill>
                        </a:rPr>
                        <a:t>$  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bg1"/>
                          </a:solidFill>
                        </a:rPr>
                        <a:t>TBD</a:t>
                      </a:r>
                    </a:p>
                  </a:txBody>
                  <a:tcPr/>
                </a:tc>
              </a:tr>
              <a:tr h="274320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bg1"/>
                          </a:solidFill>
                        </a:rPr>
                        <a:t>Collection</a:t>
                      </a:r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bg1"/>
                          </a:solidFill>
                        </a:rPr>
                        <a:t>Lining, sealing and point-repair*</a:t>
                      </a:r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bg1"/>
                          </a:solidFill>
                        </a:rPr>
                        <a:t>2021</a:t>
                      </a:r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>
                          <a:solidFill>
                            <a:schemeClr val="bg1"/>
                          </a:solidFill>
                        </a:rPr>
                        <a:t>$  74</a:t>
                      </a:r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bg1"/>
                          </a:solidFill>
                        </a:rPr>
                        <a:t>TBD</a:t>
                      </a:r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274320">
                <a:tc gridSpan="3">
                  <a:txBody>
                    <a:bodyPr/>
                    <a:lstStyle/>
                    <a:p>
                      <a:pPr algn="r"/>
                      <a:r>
                        <a:rPr lang="en-US" sz="1800" dirty="0" smtClean="0">
                          <a:solidFill>
                            <a:schemeClr val="bg1"/>
                          </a:solidFill>
                        </a:rPr>
                        <a:t>Subtotal</a:t>
                      </a:r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>
                          <a:solidFill>
                            <a:schemeClr val="bg1"/>
                          </a:solidFill>
                        </a:rPr>
                        <a:t>$159</a:t>
                      </a:r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274320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bg1"/>
                          </a:solidFill>
                        </a:rPr>
                        <a:t>Capacity Expansion</a:t>
                      </a:r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aseline="0" dirty="0" smtClean="0">
                          <a:solidFill>
                            <a:schemeClr val="bg1"/>
                          </a:solidFill>
                        </a:rPr>
                        <a:t>From Master Plan: additional expansion of SWWRF? Re-open AWWRF/4</a:t>
                      </a:r>
                      <a:r>
                        <a:rPr lang="en-US" sz="1800" baseline="30000" dirty="0" smtClean="0">
                          <a:solidFill>
                            <a:schemeClr val="bg1"/>
                          </a:solidFill>
                        </a:rPr>
                        <a:t>th</a:t>
                      </a:r>
                      <a:r>
                        <a:rPr lang="en-US" sz="1800" baseline="0" dirty="0" smtClean="0">
                          <a:solidFill>
                            <a:schemeClr val="bg1"/>
                          </a:solidFill>
                        </a:rPr>
                        <a:t> WRF? Interconnect WRFs</a:t>
                      </a:r>
                      <a:r>
                        <a:rPr lang="en-US" sz="1800" baseline="0" dirty="0" smtClean="0">
                          <a:solidFill>
                            <a:schemeClr val="bg1"/>
                          </a:solidFill>
                        </a:rPr>
                        <a:t>? Target capacity &gt;150 total for all WRFs.</a:t>
                      </a:r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bg1"/>
                          </a:solidFill>
                        </a:rPr>
                        <a:t>2021</a:t>
                      </a:r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>
                          <a:solidFill>
                            <a:schemeClr val="bg1"/>
                          </a:solidFill>
                        </a:rPr>
                        <a:t>$100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bg1"/>
                          </a:solidFill>
                        </a:rPr>
                        <a:t>TBD</a:t>
                      </a:r>
                    </a:p>
                  </a:txBody>
                  <a:tcPr/>
                </a:tc>
              </a:tr>
              <a:tr h="274320">
                <a:tc gridSpan="3">
                  <a:txBody>
                    <a:bodyPr/>
                    <a:lstStyle/>
                    <a:p>
                      <a:pPr algn="r"/>
                      <a:r>
                        <a:rPr lang="en-US" sz="1800" dirty="0" smtClean="0">
                          <a:solidFill>
                            <a:schemeClr val="bg1"/>
                          </a:solidFill>
                        </a:rPr>
                        <a:t>Total</a:t>
                      </a:r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>
                          <a:solidFill>
                            <a:schemeClr val="bg1"/>
                          </a:solidFill>
                        </a:rPr>
                        <a:t>$259</a:t>
                      </a:r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272904">
                <a:tc gridSpan="5"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*Target 10% I&amp;I reduction</a:t>
                      </a:r>
                      <a:r>
                        <a:rPr lang="en-US" sz="1600" baseline="0" dirty="0" smtClean="0">
                          <a:solidFill>
                            <a:schemeClr val="bg1"/>
                          </a:solidFill>
                        </a:rPr>
                        <a:t> in five years (2017-2021) – increase funding to a total of $18.5 M per year (from $10.5 M).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67742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5" cy="809002"/>
          </a:xfrm>
        </p:spPr>
        <p:txBody>
          <a:bodyPr anchor="t">
            <a:noAutofit/>
          </a:bodyPr>
          <a:lstStyle/>
          <a:p>
            <a:pPr algn="ctr">
              <a:lnSpc>
                <a:spcPts val="6000"/>
              </a:lnSpc>
            </a:pPr>
            <a:r>
              <a:rPr lang="en-US" sz="8000" b="1" dirty="0" smtClean="0"/>
              <a:t>THE PLAN</a:t>
            </a:r>
            <a:r>
              <a:rPr lang="en-US" sz="4000" b="1" dirty="0" smtClean="0"/>
              <a:t/>
            </a:r>
            <a:br>
              <a:rPr lang="en-US" sz="4000" b="1" dirty="0" smtClean="0"/>
            </a:br>
            <a:r>
              <a:rPr lang="en-US" sz="4000" b="1" dirty="0" smtClean="0"/>
              <a:t>5-year project summary</a:t>
            </a:r>
            <a:endParaRPr lang="en-US" sz="8000" b="1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3000856"/>
              </p:ext>
            </p:extLst>
          </p:nvPr>
        </p:nvGraphicFramePr>
        <p:xfrm>
          <a:off x="1771650" y="2338916"/>
          <a:ext cx="8382000" cy="376470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758041"/>
                <a:gridCol w="1377383"/>
                <a:gridCol w="1311644"/>
                <a:gridCol w="1311644"/>
                <a:gridCol w="1311644"/>
                <a:gridCol w="1311644"/>
              </a:tblGrid>
              <a:tr h="442384">
                <a:tc rowSpan="2"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Location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 anchor="b">
                    <a:solidFill>
                      <a:srgbClr val="0C3074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Cost </a:t>
                      </a:r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(Millions)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307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3074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Previously</a:t>
                      </a:r>
                    </a:p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Budgeted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 anchor="b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3074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Additional Needed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3074"/>
                    </a:solidFill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Short-Term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307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Long-Term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307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Total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3074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307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65760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bg1"/>
                          </a:solidFill>
                        </a:rPr>
                        <a:t>SWWRF</a:t>
                      </a:r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>
                          <a:solidFill>
                            <a:schemeClr val="bg1"/>
                          </a:solidFill>
                        </a:rPr>
                        <a:t>$  14.0</a:t>
                      </a:r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>
                          <a:solidFill>
                            <a:schemeClr val="bg1"/>
                          </a:solidFill>
                        </a:rPr>
                        <a:t>$  17.0</a:t>
                      </a:r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>
                          <a:solidFill>
                            <a:schemeClr val="bg1"/>
                          </a:solidFill>
                        </a:rPr>
                        <a:t>$</a:t>
                      </a:r>
                      <a:r>
                        <a:rPr lang="en-US" sz="1800" baseline="0" dirty="0" smtClean="0">
                          <a:solidFill>
                            <a:schemeClr val="bg1"/>
                          </a:solidFill>
                        </a:rPr>
                        <a:t>  31.0</a:t>
                      </a:r>
                      <a:endParaRPr lang="en-US" sz="1800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>
                          <a:solidFill>
                            <a:schemeClr val="bg1"/>
                          </a:solidFill>
                        </a:rPr>
                        <a:t>$48.7</a:t>
                      </a:r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>
                          <a:solidFill>
                            <a:schemeClr val="bg1"/>
                          </a:solidFill>
                        </a:rPr>
                        <a:t>-$17.7</a:t>
                      </a:r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274320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bg1"/>
                          </a:solidFill>
                        </a:rPr>
                        <a:t>NWWRF</a:t>
                      </a:r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>
                          <a:solidFill>
                            <a:schemeClr val="bg1"/>
                          </a:solidFill>
                        </a:rPr>
                        <a:t>$  16.0</a:t>
                      </a:r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>
                          <a:solidFill>
                            <a:schemeClr val="bg1"/>
                          </a:solidFill>
                        </a:rPr>
                        <a:t>$  42.0</a:t>
                      </a:r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>
                          <a:solidFill>
                            <a:schemeClr val="bg1"/>
                          </a:solidFill>
                        </a:rPr>
                        <a:t>$  58.0</a:t>
                      </a:r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>
                          <a:solidFill>
                            <a:schemeClr val="bg1"/>
                          </a:solidFill>
                        </a:rPr>
                        <a:t>$18.8</a:t>
                      </a:r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>
                          <a:solidFill>
                            <a:schemeClr val="bg1"/>
                          </a:solidFill>
                        </a:rPr>
                        <a:t>$39.2</a:t>
                      </a:r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274320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bg1"/>
                          </a:solidFill>
                        </a:rPr>
                        <a:t>NEWRF</a:t>
                      </a:r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>
                          <a:solidFill>
                            <a:schemeClr val="bg1"/>
                          </a:solidFill>
                        </a:rPr>
                        <a:t>$    1.0</a:t>
                      </a:r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>
                          <a:solidFill>
                            <a:schemeClr val="bg1"/>
                          </a:solidFill>
                        </a:rPr>
                        <a:t>$  26.0</a:t>
                      </a:r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>
                          <a:solidFill>
                            <a:schemeClr val="bg1"/>
                          </a:solidFill>
                        </a:rPr>
                        <a:t>$  27.0</a:t>
                      </a:r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>
                          <a:solidFill>
                            <a:schemeClr val="bg1"/>
                          </a:solidFill>
                        </a:rPr>
                        <a:t>$18.8</a:t>
                      </a:r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>
                          <a:solidFill>
                            <a:schemeClr val="bg1"/>
                          </a:solidFill>
                        </a:rPr>
                        <a:t>$8.2</a:t>
                      </a:r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274320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bg1"/>
                          </a:solidFill>
                        </a:rPr>
                        <a:t>Collection</a:t>
                      </a:r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>
                          <a:solidFill>
                            <a:schemeClr val="bg1"/>
                          </a:solidFill>
                        </a:rPr>
                        <a:t>$  10.5</a:t>
                      </a:r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>
                          <a:solidFill>
                            <a:schemeClr val="bg1"/>
                          </a:solidFill>
                        </a:rPr>
                        <a:t>$  74.0</a:t>
                      </a:r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>
                          <a:solidFill>
                            <a:schemeClr val="bg1"/>
                          </a:solidFill>
                        </a:rPr>
                        <a:t>$  84.5</a:t>
                      </a:r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>
                          <a:solidFill>
                            <a:schemeClr val="bg1"/>
                          </a:solidFill>
                        </a:rPr>
                        <a:t>$75.1</a:t>
                      </a:r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>
                          <a:solidFill>
                            <a:schemeClr val="bg1"/>
                          </a:solidFill>
                        </a:rPr>
                        <a:t>$9.4</a:t>
                      </a:r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274320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bg1"/>
                          </a:solidFill>
                        </a:rPr>
                        <a:t>Master Plan</a:t>
                      </a:r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>
                          <a:solidFill>
                            <a:schemeClr val="bg1"/>
                          </a:solidFill>
                        </a:rPr>
                        <a:t>$    3.5</a:t>
                      </a:r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>
                          <a:solidFill>
                            <a:schemeClr val="bg1"/>
                          </a:solidFill>
                        </a:rPr>
                        <a:t>--</a:t>
                      </a:r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>
                          <a:solidFill>
                            <a:schemeClr val="bg1"/>
                          </a:solidFill>
                        </a:rPr>
                        <a:t>$    3.5</a:t>
                      </a:r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>
                          <a:solidFill>
                            <a:schemeClr val="bg1"/>
                          </a:solidFill>
                        </a:rPr>
                        <a:t>$0.0</a:t>
                      </a:r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>
                          <a:solidFill>
                            <a:schemeClr val="bg1"/>
                          </a:solidFill>
                        </a:rPr>
                        <a:t>$3.5</a:t>
                      </a:r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274320"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>
                          <a:solidFill>
                            <a:schemeClr val="bg1"/>
                          </a:solidFill>
                        </a:rPr>
                        <a:t>Subtotal</a:t>
                      </a:r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>
                          <a:solidFill>
                            <a:schemeClr val="bg1"/>
                          </a:solidFill>
                        </a:rPr>
                        <a:t>$  45.0</a:t>
                      </a:r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>
                          <a:solidFill>
                            <a:schemeClr val="bg1"/>
                          </a:solidFill>
                        </a:rPr>
                        <a:t>$159.0</a:t>
                      </a:r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>
                          <a:solidFill>
                            <a:schemeClr val="bg1"/>
                          </a:solidFill>
                        </a:rPr>
                        <a:t>$204.0</a:t>
                      </a:r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>
                          <a:solidFill>
                            <a:schemeClr val="bg1"/>
                          </a:solidFill>
                        </a:rPr>
                        <a:t>$161.4</a:t>
                      </a:r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>
                          <a:solidFill>
                            <a:schemeClr val="bg1"/>
                          </a:solidFill>
                        </a:rPr>
                        <a:t>$42.6</a:t>
                      </a:r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274320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bg1"/>
                          </a:solidFill>
                        </a:rPr>
                        <a:t>Capacity Expand</a:t>
                      </a:r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>
                          <a:solidFill>
                            <a:schemeClr val="bg1"/>
                          </a:solidFill>
                        </a:rPr>
                        <a:t>--</a:t>
                      </a:r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>
                          <a:solidFill>
                            <a:schemeClr val="bg1"/>
                          </a:solidFill>
                        </a:rPr>
                        <a:t>$100.0</a:t>
                      </a:r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>
                          <a:solidFill>
                            <a:schemeClr val="bg1"/>
                          </a:solidFill>
                        </a:rPr>
                        <a:t>$100.0</a:t>
                      </a:r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>
                          <a:solidFill>
                            <a:schemeClr val="bg1"/>
                          </a:solidFill>
                        </a:rPr>
                        <a:t>$0.0</a:t>
                      </a:r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>
                          <a:solidFill>
                            <a:schemeClr val="bg1"/>
                          </a:solidFill>
                        </a:rPr>
                        <a:t>$100.0</a:t>
                      </a:r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274320"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>
                          <a:solidFill>
                            <a:schemeClr val="bg1"/>
                          </a:solidFill>
                        </a:rPr>
                        <a:t>Total</a:t>
                      </a:r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>
                          <a:solidFill>
                            <a:schemeClr val="bg1"/>
                          </a:solidFill>
                        </a:rPr>
                        <a:t>$45.0</a:t>
                      </a:r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>
                          <a:solidFill>
                            <a:schemeClr val="bg1"/>
                          </a:solidFill>
                        </a:rPr>
                        <a:t>$259.0</a:t>
                      </a:r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>
                          <a:solidFill>
                            <a:schemeClr val="bg1"/>
                          </a:solidFill>
                        </a:rPr>
                        <a:t>$304.0</a:t>
                      </a:r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>
                          <a:solidFill>
                            <a:schemeClr val="bg1"/>
                          </a:solidFill>
                        </a:rPr>
                        <a:t>$161.4</a:t>
                      </a:r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>
                          <a:solidFill>
                            <a:schemeClr val="bg1"/>
                          </a:solidFill>
                        </a:rPr>
                        <a:t>$142.6</a:t>
                      </a:r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33412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04C7E"/>
      </a:dk2>
      <a:lt2>
        <a:srgbClr val="EBEBEB"/>
      </a:lt2>
      <a:accent1>
        <a:srgbClr val="94CE67"/>
      </a:accent1>
      <a:accent2>
        <a:srgbClr val="49D1CD"/>
      </a:accent2>
      <a:accent3>
        <a:srgbClr val="61A5D6"/>
      </a:accent3>
      <a:accent4>
        <a:srgbClr val="9D8CD3"/>
      </a:accent4>
      <a:accent5>
        <a:srgbClr val="E45C8A"/>
      </a:accent5>
      <a:accent6>
        <a:srgbClr val="F98C61"/>
      </a:accent6>
      <a:hlink>
        <a:srgbClr val="AAF172"/>
      </a:hlink>
      <a:folHlink>
        <a:srgbClr val="E7F19A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E44E6A2F-09CD-4BE0-B42D-107FF03CEED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TM03457452[[fn=Celestial]]</Template>
  <TotalTime>7303</TotalTime>
  <Words>608</Words>
  <Application>Microsoft Office PowerPoint</Application>
  <PresentationFormat>Widescreen</PresentationFormat>
  <Paragraphs>200</Paragraphs>
  <Slides>10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Celestial</vt:lpstr>
      <vt:lpstr>THE PLAN The Goal</vt:lpstr>
      <vt:lpstr>THE PLAN The Goal</vt:lpstr>
      <vt:lpstr>THE PLAN The priorities</vt:lpstr>
      <vt:lpstr>THE PLAN The history</vt:lpstr>
      <vt:lpstr>THE PLAN the history</vt:lpstr>
      <vt:lpstr>THE PLAN level of service (LOS)</vt:lpstr>
      <vt:lpstr>THE PLAN short-term projects</vt:lpstr>
      <vt:lpstr>THE PLAN long-term projects</vt:lpstr>
      <vt:lpstr>THE PLAN 5-year project summary</vt:lpstr>
      <vt:lpstr>THE PLAN The results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Claude Tankersley</dc:creator>
  <cp:lastModifiedBy>Claude Tankersley</cp:lastModifiedBy>
  <cp:revision>136</cp:revision>
  <cp:lastPrinted>2016-11-02T14:46:27Z</cp:lastPrinted>
  <dcterms:created xsi:type="dcterms:W3CDTF">2016-10-25T18:53:57Z</dcterms:created>
  <dcterms:modified xsi:type="dcterms:W3CDTF">2016-11-03T13:26:50Z</dcterms:modified>
</cp:coreProperties>
</file>