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307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6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B092-52CD-4EE7-8286-925472B9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E7A1-DEF5-4AFB-BC05-C2D95B90BB73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A6E7-7319-4BD3-9E43-28ECAE59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B5B4-0C19-4417-A61D-6C9A608A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648F-B69D-4475-8B1A-FC115E2962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745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0B719-96BA-474E-9CCA-99984FE3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D222-ED33-4E63-B65C-7557DB1F5A3D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D5E78-B866-4C5E-A5EA-9804DC1D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41910-3C99-46C1-9032-E629B908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D7D0-6D40-468C-9C2E-2C0CD1AA51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51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C717D-4385-4270-9367-52DB65CE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7065-0CBF-45F1-BD00-0B4E0A2616F1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3E9C2-DA94-4F2C-9103-78EFC30B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9A7B-0162-4946-A125-A1373CCB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B9ED-D1B7-4EA9-8A25-B12CE70A45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7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2277A-3EE0-46A4-832D-3B879635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9834-6BAA-4141-BC7F-B947A188324F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15214-2366-4B18-AC53-B30044C0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ED10-2BD0-4415-8FFD-173C7682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835D-3DDD-4B7F-B309-54FDBA07C9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02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27F66-C483-4DC6-99D3-0E2566DC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580-41A4-4622-815D-BB8B10F19405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097E-D446-4DEB-86D9-1DDE8EBC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EA851-9DE0-41B1-BF7A-9721531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AE01-6A06-4783-A0B1-CD36EE39D6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50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371369-C835-46F0-8FB0-C98A8A2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BD80-A520-4DE1-B082-22E62EB0F706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90677C-B132-44EA-A5FA-4BF954D3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F3198F-1215-436F-A12F-65581A47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9FF5-E15F-4712-816E-2DDFA555E8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05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A12BB6-0239-441A-96DC-553AA533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CBE5-8FDF-4C2E-A901-712968E9B9E9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F48046-780A-402A-AE14-609C8909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6C79D7-EF11-47EF-A1A4-A7E32B8D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92B3-0BC3-41F4-BEF9-0A32F23729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119D51-C0C7-4F14-91BE-7942CDD8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1AD-AFB2-42D4-9EFD-60AE137024EE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20772B-C252-4A30-AA79-A3AEF473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4EA535-2ACC-42A5-8EB7-43F165D9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59DE-4038-4CE7-B00F-C3E0F7B04D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54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02859C-AD23-4BAA-8FA9-FB7E1F28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BA07-EFBF-47DA-A303-47A3F0241DDA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60E101-7BB1-44D0-B8AB-0E520FFB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68BEF-3E07-440A-BF03-A49B5287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7761-EF8C-4334-AE3D-FB21934490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77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24FA93-4A69-47E7-8BFE-95567E16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F324-FC22-48B2-ABEE-E555F9FACC52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DBB37-F30E-414D-B31D-E4EAB4E1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B5C70-C32F-4924-B5AA-EC438958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67D9-392E-42A8-8E1A-61B0D49C9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41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51F8C3-BFDE-4E5C-B88E-ED648867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AA35-3B2F-4171-8F8D-74FDA13C05AB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EC829D-F116-453A-8DDF-1074FF6A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A77641-98A4-42DF-BC1B-FF638AA0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D07C-8F4C-4FB0-B050-0CC5B9B8D7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2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2DF305-B3E4-469B-A299-6200FFF05B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9B73F3-49B5-4775-8D19-11F8CCF880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3F1D9-0130-45EC-8B22-A25B4FF49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3A831-40BA-485A-97B8-D05A15CC6621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DC2CA-5167-4161-A8E3-86F4F31A2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8325-153B-466F-91C4-D9B7943D2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499E98-C964-4E7E-8151-2489516B8B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HCPM Internal\DOH LOGOS\New logo 2013\PowerPoints\tech_pg.jpg" title="Link">
            <a:extLst>
              <a:ext uri="{FF2B5EF4-FFF2-40B4-BE49-F238E27FC236}">
                <a16:creationId xmlns:a16="http://schemas.microsoft.com/office/drawing/2014/main" id="{076E2593-C6DC-474F-AAF7-0F93360E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BEC0B5-F89C-4512-84C2-BE5D3C1D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Valves and LLDs</a:t>
            </a:r>
          </a:p>
        </p:txBody>
      </p:sp>
      <p:sp>
        <p:nvSpPr>
          <p:cNvPr id="4099" name="Content Placeholder 2" descr="Presentation" title="Florida Health">
            <a:extLst>
              <a:ext uri="{FF2B5EF4-FFF2-40B4-BE49-F238E27FC236}">
                <a16:creationId xmlns:a16="http://schemas.microsoft.com/office/drawing/2014/main" id="{7C83F0DB-F250-4F69-A1B9-41D714483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2000" b="1" dirty="0"/>
              <a:t>Proper Location of Manual &amp; Anti-siphon Devices in Conjunction with Leak Detectors For ASTs with Underground Pressurized Piping</a:t>
            </a:r>
          </a:p>
          <a:p>
            <a:r>
              <a:rPr lang="en-US" sz="1800" b="1" dirty="0"/>
              <a:t>Rule 62-762.501(3)(a)6. states:</a:t>
            </a:r>
            <a:br>
              <a:rPr lang="en-US" sz="1800" dirty="0"/>
            </a:br>
            <a:r>
              <a:rPr lang="en-US" sz="1800" dirty="0"/>
              <a:t>All pressurized small diameter integral piping installed prior to January 11, 2017, that is in contact with the soil must be installed with line leak detectors </a:t>
            </a:r>
            <a:r>
              <a:rPr lang="en-US" sz="1800"/>
              <a:t>(LLDs) meeting </a:t>
            </a:r>
            <a:r>
              <a:rPr lang="en-US" sz="1800" dirty="0"/>
              <a:t>the requirements of paragraph 62-762.601(4)(b), F.A.C., within one year of January 11, 2017. The line leak detectors must be tested annually at intervals not exceeding 12 months in accordance with paragraph 62-762.601(1)(b), F.A.C., and </a:t>
            </a:r>
            <a:r>
              <a:rPr lang="en-US" sz="1800" i="1" dirty="0"/>
              <a:t>be installed in accordance with Section 7 of PEI/RP200-13, 2013 Edition. Line leak detectors must be located downstream from the anti-siphon or solenoid valve. </a:t>
            </a:r>
            <a:r>
              <a:rPr lang="en-US" sz="1800" dirty="0"/>
              <a:t>Line leak detectors are not required for piping that is not in contact with the soil.</a:t>
            </a:r>
          </a:p>
          <a:p>
            <a:r>
              <a:rPr lang="en-US" sz="1800" b="1" dirty="0"/>
              <a:t>PEI/RP200-13 Section 7.2.2 states:</a:t>
            </a:r>
            <a:br>
              <a:rPr lang="en-US" sz="1800" dirty="0"/>
            </a:br>
            <a:r>
              <a:rPr lang="en-US" sz="1800" dirty="0"/>
              <a:t>7.2.2 Remote Pumping Systems. Install a line leak detector on the discharge side of each remote pump (see Figure 7-4) where any portion of the piping is below grade. </a:t>
            </a:r>
            <a:r>
              <a:rPr lang="en-US" sz="1800" i="1" dirty="0"/>
              <a:t>The line leak detector must be installed downstream of any solenoid valve installed in the piping. </a:t>
            </a:r>
            <a:br>
              <a:rPr 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HCPM Internal\DOH LOGOS\New logo 2013\PowerPoints\tech_pg.jpg" title="Correct LLL and Valve Installation (LOGO)">
            <a:extLst>
              <a:ext uri="{FF2B5EF4-FFF2-40B4-BE49-F238E27FC236}">
                <a16:creationId xmlns:a16="http://schemas.microsoft.com/office/drawing/2014/main" id="{91B8997E-B95C-46DA-94E5-E4C3DEAD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AE1CD8-3A34-456B-BD75-D208B26A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Valves and LLDs</a:t>
            </a:r>
          </a:p>
        </p:txBody>
      </p:sp>
      <p:pic>
        <p:nvPicPr>
          <p:cNvPr id="3075" name="Content Placeholder 2" descr="Valve Installation and LLD" title="Correct LLD">
            <a:extLst>
              <a:ext uri="{FF2B5EF4-FFF2-40B4-BE49-F238E27FC236}">
                <a16:creationId xmlns:a16="http://schemas.microsoft.com/office/drawing/2014/main" id="{641503F2-A18D-406B-9864-7F56DE321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962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HCPM Internal\DOH LOGOS\New logo 2013\PowerPoints\tech_pg.jpg" title="DOH LOGO">
            <a:extLst>
              <a:ext uri="{FF2B5EF4-FFF2-40B4-BE49-F238E27FC236}">
                <a16:creationId xmlns:a16="http://schemas.microsoft.com/office/drawing/2014/main" id="{8F07B5A0-6307-4960-9C04-AC8AA92A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C71DB8-9474-4107-86CE-70D458A4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Valves and LLDs</a:t>
            </a:r>
          </a:p>
        </p:txBody>
      </p:sp>
      <p:pic>
        <p:nvPicPr>
          <p:cNvPr id="4099" name="Content Placeholder 3" descr="Incorrect LLD and Valve install" title="Picture">
            <a:extLst>
              <a:ext uri="{FF2B5EF4-FFF2-40B4-BE49-F238E27FC236}">
                <a16:creationId xmlns:a16="http://schemas.microsoft.com/office/drawing/2014/main" id="{AB8C41D9-DD5C-460C-8584-E61CE6D2C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34380"/>
            <a:ext cx="6253692" cy="4690269"/>
          </a:xfrm>
        </p:spPr>
      </p:pic>
      <p:sp>
        <p:nvSpPr>
          <p:cNvPr id="4100" name="TextBox 4">
            <a:extLst>
              <a:ext uri="{FF2B5EF4-FFF2-40B4-BE49-F238E27FC236}">
                <a16:creationId xmlns:a16="http://schemas.microsoft.com/office/drawing/2014/main" id="{CD8E5487-3CF5-4900-B2D5-6EA11586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Incorrect Installation of Valves and Leak Detector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HCPM Internal\DOH LOGOS\New logo 2013\PowerPoints\tech_pg.jpg" title="DOH Logo">
            <a:extLst>
              <a:ext uri="{FF2B5EF4-FFF2-40B4-BE49-F238E27FC236}">
                <a16:creationId xmlns:a16="http://schemas.microsoft.com/office/drawing/2014/main" id="{20588DD6-A427-41E5-9D16-F2A44BB5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4D0559-2EF2-4C88-B73E-0BE7CBC2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Valves and LLDs</a:t>
            </a:r>
          </a:p>
        </p:txBody>
      </p:sp>
      <p:pic>
        <p:nvPicPr>
          <p:cNvPr id="5123" name="Content Placeholder 3" descr="Correct Install&#10;" title="Valves and LLDS">
            <a:extLst>
              <a:ext uri="{FF2B5EF4-FFF2-40B4-BE49-F238E27FC236}">
                <a16:creationId xmlns:a16="http://schemas.microsoft.com/office/drawing/2014/main" id="{BE8734A7-BFC4-4E26-98F4-02DB3A331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34381"/>
            <a:ext cx="6324600" cy="4743450"/>
          </a:xfrm>
        </p:spPr>
      </p:pic>
      <p:sp>
        <p:nvSpPr>
          <p:cNvPr id="5124" name="TextBox 4">
            <a:extLst>
              <a:ext uri="{FF2B5EF4-FFF2-40B4-BE49-F238E27FC236}">
                <a16:creationId xmlns:a16="http://schemas.microsoft.com/office/drawing/2014/main" id="{1AD908CF-6064-4A41-8C91-E473CD175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033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Correct Installation of Valves and Leak Detector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53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Valves and LLDs</vt:lpstr>
      <vt:lpstr>Valves and LLDs</vt:lpstr>
      <vt:lpstr>Valves and LLDs</vt:lpstr>
      <vt:lpstr>Valves and LLDs</vt:lpstr>
    </vt:vector>
  </TitlesOfParts>
  <Company>Florida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Kristin</dc:creator>
  <cp:lastModifiedBy>Curran, Kimberley</cp:lastModifiedBy>
  <cp:revision>129</cp:revision>
  <cp:lastPrinted>2015-09-22T13:59:11Z</cp:lastPrinted>
  <dcterms:created xsi:type="dcterms:W3CDTF">2013-02-28T15:44:54Z</dcterms:created>
  <dcterms:modified xsi:type="dcterms:W3CDTF">2019-04-18T11:56:39Z</dcterms:modified>
</cp:coreProperties>
</file>