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handoutMasterIdLst>
    <p:handoutMasterId r:id="rId27"/>
  </p:handoutMasterIdLst>
  <p:sldIdLst>
    <p:sldId id="256" r:id="rId2"/>
    <p:sldId id="282" r:id="rId3"/>
    <p:sldId id="257" r:id="rId4"/>
    <p:sldId id="260" r:id="rId5"/>
    <p:sldId id="261" r:id="rId6"/>
    <p:sldId id="269" r:id="rId7"/>
    <p:sldId id="279" r:id="rId8"/>
    <p:sldId id="268" r:id="rId9"/>
    <p:sldId id="263" r:id="rId10"/>
    <p:sldId id="264" r:id="rId11"/>
    <p:sldId id="265" r:id="rId12"/>
    <p:sldId id="259" r:id="rId13"/>
    <p:sldId id="266" r:id="rId14"/>
    <p:sldId id="271" r:id="rId15"/>
    <p:sldId id="280" r:id="rId16"/>
    <p:sldId id="284" r:id="rId17"/>
    <p:sldId id="258" r:id="rId18"/>
    <p:sldId id="272" r:id="rId19"/>
    <p:sldId id="277" r:id="rId20"/>
    <p:sldId id="275" r:id="rId21"/>
    <p:sldId id="276" r:id="rId22"/>
    <p:sldId id="283" r:id="rId23"/>
    <p:sldId id="281" r:id="rId24"/>
    <p:sldId id="267"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3F93081-B232-4E80-8731-29E8F7A35AE9}">
          <p14:sldIdLst>
            <p14:sldId id="256"/>
            <p14:sldId id="282"/>
            <p14:sldId id="257"/>
            <p14:sldId id="260"/>
            <p14:sldId id="261"/>
            <p14:sldId id="269"/>
            <p14:sldId id="279"/>
            <p14:sldId id="268"/>
            <p14:sldId id="263"/>
            <p14:sldId id="264"/>
            <p14:sldId id="265"/>
            <p14:sldId id="259"/>
            <p14:sldId id="266"/>
            <p14:sldId id="271"/>
            <p14:sldId id="280"/>
            <p14:sldId id="284"/>
          </p14:sldIdLst>
        </p14:section>
        <p14:section name="Untitled Section" id="{0666D2A7-8EEB-4A71-9C5A-C3EE2117E278}">
          <p14:sldIdLst>
            <p14:sldId id="258"/>
            <p14:sldId id="272"/>
            <p14:sldId id="277"/>
            <p14:sldId id="275"/>
            <p14:sldId id="276"/>
            <p14:sldId id="283"/>
            <p14:sldId id="281"/>
            <p14:sldId id="267"/>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557" autoAdjust="0"/>
    <p:restoredTop sz="94660"/>
  </p:normalViewPr>
  <p:slideViewPr>
    <p:cSldViewPr snapToGrid="0">
      <p:cViewPr varScale="1">
        <p:scale>
          <a:sx n="85" d="100"/>
          <a:sy n="85" d="100"/>
        </p:scale>
        <p:origin x="96" y="6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CB18C4-CE06-4296-B500-15A453936029}"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9F6CE03D-6A1D-4127-AC3A-5D65DFB16621}">
      <dgm:prSet phldrT="[Text]"/>
      <dgm:spPr/>
      <dgm:t>
        <a:bodyPr/>
        <a:lstStyle/>
        <a:p>
          <a:r>
            <a:rPr lang="en-US" dirty="0"/>
            <a:t>Site Manager develops scope of work, based upon site history</a:t>
          </a:r>
        </a:p>
      </dgm:t>
    </dgm:pt>
    <dgm:pt modelId="{76D3FC2F-0E62-44F7-9CC1-8C40877D4FDD}" type="parTrans" cxnId="{F609AD15-76DF-4EDC-B837-90BF4465F305}">
      <dgm:prSet/>
      <dgm:spPr/>
      <dgm:t>
        <a:bodyPr/>
        <a:lstStyle/>
        <a:p>
          <a:endParaRPr lang="en-US"/>
        </a:p>
      </dgm:t>
    </dgm:pt>
    <dgm:pt modelId="{3491674E-0749-43B2-AD6A-2454526020DE}" type="sibTrans" cxnId="{F609AD15-76DF-4EDC-B837-90BF4465F305}">
      <dgm:prSet/>
      <dgm:spPr/>
      <dgm:t>
        <a:bodyPr/>
        <a:lstStyle/>
        <a:p>
          <a:endParaRPr lang="en-US" dirty="0"/>
        </a:p>
      </dgm:t>
    </dgm:pt>
    <dgm:pt modelId="{34D26398-4112-48A9-BBC5-2687803E0A59}">
      <dgm:prSet phldrT="[Text]"/>
      <dgm:spPr/>
      <dgm:t>
        <a:bodyPr/>
        <a:lstStyle/>
        <a:p>
          <a:r>
            <a:rPr lang="en-US" dirty="0"/>
            <a:t>ATC is assigned the site work</a:t>
          </a:r>
        </a:p>
      </dgm:t>
    </dgm:pt>
    <dgm:pt modelId="{F1BCB2A5-F6D6-4B35-8A12-1E58E28D6515}" type="parTrans" cxnId="{69619DAD-A441-4168-957B-0245CAD4826B}">
      <dgm:prSet/>
      <dgm:spPr/>
      <dgm:t>
        <a:bodyPr/>
        <a:lstStyle/>
        <a:p>
          <a:endParaRPr lang="en-US"/>
        </a:p>
      </dgm:t>
    </dgm:pt>
    <dgm:pt modelId="{11229057-C6DD-47D6-A1CD-2B513EA71DE1}" type="sibTrans" cxnId="{69619DAD-A441-4168-957B-0245CAD4826B}">
      <dgm:prSet/>
      <dgm:spPr/>
      <dgm:t>
        <a:bodyPr/>
        <a:lstStyle/>
        <a:p>
          <a:endParaRPr lang="en-US" dirty="0"/>
        </a:p>
      </dgm:t>
    </dgm:pt>
    <dgm:pt modelId="{ED85A6F5-C367-4019-83CC-D78E47355A89}">
      <dgm:prSet phldrT="[Text]"/>
      <dgm:spPr/>
      <dgm:t>
        <a:bodyPr/>
        <a:lstStyle/>
        <a:p>
          <a:r>
            <a:rPr lang="en-US" dirty="0"/>
            <a:t>Scope of work and SPI incorporated into Purchase Requisition (PR) in MFMP</a:t>
          </a:r>
        </a:p>
      </dgm:t>
    </dgm:pt>
    <dgm:pt modelId="{37933652-DB0A-4FA6-8A05-19C3D27BDE13}" type="parTrans" cxnId="{7A0D390C-3E6A-4613-9B8A-3DF53F277D1D}">
      <dgm:prSet/>
      <dgm:spPr/>
      <dgm:t>
        <a:bodyPr/>
        <a:lstStyle/>
        <a:p>
          <a:endParaRPr lang="en-US"/>
        </a:p>
      </dgm:t>
    </dgm:pt>
    <dgm:pt modelId="{5224B4A3-18F3-4BB5-8331-DDD2E9F5296F}" type="sibTrans" cxnId="{7A0D390C-3E6A-4613-9B8A-3DF53F277D1D}">
      <dgm:prSet/>
      <dgm:spPr/>
      <dgm:t>
        <a:bodyPr/>
        <a:lstStyle/>
        <a:p>
          <a:endParaRPr lang="en-US" dirty="0"/>
        </a:p>
      </dgm:t>
    </dgm:pt>
    <dgm:pt modelId="{489A9C26-A147-4CAD-91D7-A401B8A6B36F}">
      <dgm:prSet phldrT="[Text]"/>
      <dgm:spPr/>
      <dgm:t>
        <a:bodyPr/>
        <a:lstStyle/>
        <a:p>
          <a:r>
            <a:rPr lang="en-US" dirty="0"/>
            <a:t>PR submitted through approval process in MFMP</a:t>
          </a:r>
        </a:p>
      </dgm:t>
    </dgm:pt>
    <dgm:pt modelId="{332FFA6D-62F1-4E5F-88BA-639B2B725B00}" type="parTrans" cxnId="{2BC49E5C-F57C-434A-A118-525858FE0A8B}">
      <dgm:prSet/>
      <dgm:spPr/>
      <dgm:t>
        <a:bodyPr/>
        <a:lstStyle/>
        <a:p>
          <a:endParaRPr lang="en-US"/>
        </a:p>
      </dgm:t>
    </dgm:pt>
    <dgm:pt modelId="{4CBE05DF-CC89-4CDA-B729-787CBBA85B8E}" type="sibTrans" cxnId="{2BC49E5C-F57C-434A-A118-525858FE0A8B}">
      <dgm:prSet/>
      <dgm:spPr/>
      <dgm:t>
        <a:bodyPr/>
        <a:lstStyle/>
        <a:p>
          <a:endParaRPr lang="en-US" dirty="0"/>
        </a:p>
      </dgm:t>
    </dgm:pt>
    <dgm:pt modelId="{12C07DD4-A701-4211-854E-948FD73D3608}">
      <dgm:prSet phldrT="[Text]"/>
      <dgm:spPr/>
      <dgm:t>
        <a:bodyPr/>
        <a:lstStyle/>
        <a:p>
          <a:r>
            <a:rPr lang="en-US" dirty="0"/>
            <a:t>PR encumbered by FLAIR</a:t>
          </a:r>
        </a:p>
      </dgm:t>
    </dgm:pt>
    <dgm:pt modelId="{EC769718-ECD3-40E6-9310-65B49AD11352}" type="parTrans" cxnId="{93A8F1E9-796A-4A65-886E-EE04EBB3F913}">
      <dgm:prSet/>
      <dgm:spPr/>
      <dgm:t>
        <a:bodyPr/>
        <a:lstStyle/>
        <a:p>
          <a:endParaRPr lang="en-US"/>
        </a:p>
      </dgm:t>
    </dgm:pt>
    <dgm:pt modelId="{73EB1546-6D09-4F1E-9454-0D85AFEEB8E0}" type="sibTrans" cxnId="{93A8F1E9-796A-4A65-886E-EE04EBB3F913}">
      <dgm:prSet/>
      <dgm:spPr/>
      <dgm:t>
        <a:bodyPr/>
        <a:lstStyle/>
        <a:p>
          <a:endParaRPr lang="en-US" dirty="0"/>
        </a:p>
      </dgm:t>
    </dgm:pt>
    <dgm:pt modelId="{EA4DF28E-B393-423F-8EDD-759CB0490824}">
      <dgm:prSet/>
      <dgm:spPr/>
      <dgm:t>
        <a:bodyPr/>
        <a:lstStyle/>
        <a:p>
          <a:r>
            <a:rPr lang="en-US" dirty="0"/>
            <a:t>PO is issued to vendor</a:t>
          </a:r>
        </a:p>
      </dgm:t>
    </dgm:pt>
    <dgm:pt modelId="{5AC3C8F2-5A9B-4A11-B347-99D4FC927D96}" type="parTrans" cxnId="{E731AB4D-1FD5-4DE6-A9E5-8DD5BE132713}">
      <dgm:prSet/>
      <dgm:spPr/>
      <dgm:t>
        <a:bodyPr/>
        <a:lstStyle/>
        <a:p>
          <a:endParaRPr lang="en-US"/>
        </a:p>
      </dgm:t>
    </dgm:pt>
    <dgm:pt modelId="{5E0F160D-5D2B-4FD6-9824-4152BF8DCD83}" type="sibTrans" cxnId="{E731AB4D-1FD5-4DE6-A9E5-8DD5BE132713}">
      <dgm:prSet/>
      <dgm:spPr/>
      <dgm:t>
        <a:bodyPr/>
        <a:lstStyle/>
        <a:p>
          <a:endParaRPr lang="en-US"/>
        </a:p>
      </dgm:t>
    </dgm:pt>
    <dgm:pt modelId="{F9645679-7AA0-4D9F-B1F8-26C892EEA6D6}" type="pres">
      <dgm:prSet presAssocID="{14CB18C4-CE06-4296-B500-15A453936029}" presName="diagram" presStyleCnt="0">
        <dgm:presLayoutVars>
          <dgm:dir/>
          <dgm:resizeHandles val="exact"/>
        </dgm:presLayoutVars>
      </dgm:prSet>
      <dgm:spPr/>
    </dgm:pt>
    <dgm:pt modelId="{96BFE0EE-1ACF-4B49-9D88-5FFED67C3B69}" type="pres">
      <dgm:prSet presAssocID="{9F6CE03D-6A1D-4127-AC3A-5D65DFB16621}" presName="node" presStyleLbl="node1" presStyleIdx="0" presStyleCnt="6">
        <dgm:presLayoutVars>
          <dgm:bulletEnabled val="1"/>
        </dgm:presLayoutVars>
      </dgm:prSet>
      <dgm:spPr/>
    </dgm:pt>
    <dgm:pt modelId="{112D39AE-023F-4E4D-BF37-0DDC6AD3EF73}" type="pres">
      <dgm:prSet presAssocID="{3491674E-0749-43B2-AD6A-2454526020DE}" presName="sibTrans" presStyleLbl="sibTrans2D1" presStyleIdx="0" presStyleCnt="5"/>
      <dgm:spPr/>
    </dgm:pt>
    <dgm:pt modelId="{B88A5C5D-17FD-4B28-83F4-84E2717F97D2}" type="pres">
      <dgm:prSet presAssocID="{3491674E-0749-43B2-AD6A-2454526020DE}" presName="connectorText" presStyleLbl="sibTrans2D1" presStyleIdx="0" presStyleCnt="5"/>
      <dgm:spPr/>
    </dgm:pt>
    <dgm:pt modelId="{3908DBCC-65C5-43E5-A1A4-1D6529A509FA}" type="pres">
      <dgm:prSet presAssocID="{34D26398-4112-48A9-BBC5-2687803E0A59}" presName="node" presStyleLbl="node1" presStyleIdx="1" presStyleCnt="6">
        <dgm:presLayoutVars>
          <dgm:bulletEnabled val="1"/>
        </dgm:presLayoutVars>
      </dgm:prSet>
      <dgm:spPr/>
    </dgm:pt>
    <dgm:pt modelId="{D782F7D5-8320-41BE-9569-3D2C4002035B}" type="pres">
      <dgm:prSet presAssocID="{11229057-C6DD-47D6-A1CD-2B513EA71DE1}" presName="sibTrans" presStyleLbl="sibTrans2D1" presStyleIdx="1" presStyleCnt="5"/>
      <dgm:spPr/>
    </dgm:pt>
    <dgm:pt modelId="{66BAAA2E-67A9-49CB-B7F9-33AFD0CE57C5}" type="pres">
      <dgm:prSet presAssocID="{11229057-C6DD-47D6-A1CD-2B513EA71DE1}" presName="connectorText" presStyleLbl="sibTrans2D1" presStyleIdx="1" presStyleCnt="5"/>
      <dgm:spPr/>
    </dgm:pt>
    <dgm:pt modelId="{2E103AEB-171E-4255-ADF9-A216C15F86DA}" type="pres">
      <dgm:prSet presAssocID="{ED85A6F5-C367-4019-83CC-D78E47355A89}" presName="node" presStyleLbl="node1" presStyleIdx="2" presStyleCnt="6">
        <dgm:presLayoutVars>
          <dgm:bulletEnabled val="1"/>
        </dgm:presLayoutVars>
      </dgm:prSet>
      <dgm:spPr/>
    </dgm:pt>
    <dgm:pt modelId="{A6FB1DD8-4527-4609-A3DB-6AE97B430CC8}" type="pres">
      <dgm:prSet presAssocID="{5224B4A3-18F3-4BB5-8331-DDD2E9F5296F}" presName="sibTrans" presStyleLbl="sibTrans2D1" presStyleIdx="2" presStyleCnt="5"/>
      <dgm:spPr/>
    </dgm:pt>
    <dgm:pt modelId="{6943BFCE-302C-4BA2-8DCE-A63D6A822DC6}" type="pres">
      <dgm:prSet presAssocID="{5224B4A3-18F3-4BB5-8331-DDD2E9F5296F}" presName="connectorText" presStyleLbl="sibTrans2D1" presStyleIdx="2" presStyleCnt="5"/>
      <dgm:spPr/>
    </dgm:pt>
    <dgm:pt modelId="{4F7B30B5-9D24-4E19-BEAC-F7FC42297F1E}" type="pres">
      <dgm:prSet presAssocID="{489A9C26-A147-4CAD-91D7-A401B8A6B36F}" presName="node" presStyleLbl="node1" presStyleIdx="3" presStyleCnt="6">
        <dgm:presLayoutVars>
          <dgm:bulletEnabled val="1"/>
        </dgm:presLayoutVars>
      </dgm:prSet>
      <dgm:spPr/>
    </dgm:pt>
    <dgm:pt modelId="{3A21866C-0907-4DE5-A32F-346355C558B4}" type="pres">
      <dgm:prSet presAssocID="{4CBE05DF-CC89-4CDA-B729-787CBBA85B8E}" presName="sibTrans" presStyleLbl="sibTrans2D1" presStyleIdx="3" presStyleCnt="5"/>
      <dgm:spPr/>
    </dgm:pt>
    <dgm:pt modelId="{8D771754-CCC9-4B98-960A-759963E7725C}" type="pres">
      <dgm:prSet presAssocID="{4CBE05DF-CC89-4CDA-B729-787CBBA85B8E}" presName="connectorText" presStyleLbl="sibTrans2D1" presStyleIdx="3" presStyleCnt="5"/>
      <dgm:spPr/>
    </dgm:pt>
    <dgm:pt modelId="{E347CEA8-6396-4A7B-BFF9-A2929575E5D9}" type="pres">
      <dgm:prSet presAssocID="{12C07DD4-A701-4211-854E-948FD73D3608}" presName="node" presStyleLbl="node1" presStyleIdx="4" presStyleCnt="6">
        <dgm:presLayoutVars>
          <dgm:bulletEnabled val="1"/>
        </dgm:presLayoutVars>
      </dgm:prSet>
      <dgm:spPr/>
    </dgm:pt>
    <dgm:pt modelId="{E98BAC4F-C494-423B-85E4-382C4AF97D77}" type="pres">
      <dgm:prSet presAssocID="{73EB1546-6D09-4F1E-9454-0D85AFEEB8E0}" presName="sibTrans" presStyleLbl="sibTrans2D1" presStyleIdx="4" presStyleCnt="5"/>
      <dgm:spPr/>
    </dgm:pt>
    <dgm:pt modelId="{392D92E0-CDDB-4D9C-81FD-2D011C20B703}" type="pres">
      <dgm:prSet presAssocID="{73EB1546-6D09-4F1E-9454-0D85AFEEB8E0}" presName="connectorText" presStyleLbl="sibTrans2D1" presStyleIdx="4" presStyleCnt="5"/>
      <dgm:spPr/>
    </dgm:pt>
    <dgm:pt modelId="{EB56BFE1-E2D2-4C2C-841D-F38754693DFD}" type="pres">
      <dgm:prSet presAssocID="{EA4DF28E-B393-423F-8EDD-759CB0490824}" presName="node" presStyleLbl="node1" presStyleIdx="5" presStyleCnt="6">
        <dgm:presLayoutVars>
          <dgm:bulletEnabled val="1"/>
        </dgm:presLayoutVars>
      </dgm:prSet>
      <dgm:spPr/>
    </dgm:pt>
  </dgm:ptLst>
  <dgm:cxnLst>
    <dgm:cxn modelId="{7A0D390C-3E6A-4613-9B8A-3DF53F277D1D}" srcId="{14CB18C4-CE06-4296-B500-15A453936029}" destId="{ED85A6F5-C367-4019-83CC-D78E47355A89}" srcOrd="2" destOrd="0" parTransId="{37933652-DB0A-4FA6-8A05-19C3D27BDE13}" sibTransId="{5224B4A3-18F3-4BB5-8331-DDD2E9F5296F}"/>
    <dgm:cxn modelId="{2106AD13-1313-4FBE-B52B-1A9D7FF46EE9}" type="presOf" srcId="{EA4DF28E-B393-423F-8EDD-759CB0490824}" destId="{EB56BFE1-E2D2-4C2C-841D-F38754693DFD}" srcOrd="0" destOrd="0" presId="urn:microsoft.com/office/officeart/2005/8/layout/process5"/>
    <dgm:cxn modelId="{F609AD15-76DF-4EDC-B837-90BF4465F305}" srcId="{14CB18C4-CE06-4296-B500-15A453936029}" destId="{9F6CE03D-6A1D-4127-AC3A-5D65DFB16621}" srcOrd="0" destOrd="0" parTransId="{76D3FC2F-0E62-44F7-9CC1-8C40877D4FDD}" sibTransId="{3491674E-0749-43B2-AD6A-2454526020DE}"/>
    <dgm:cxn modelId="{EEA73620-5445-4515-8FC3-91A91599A92B}" type="presOf" srcId="{4CBE05DF-CC89-4CDA-B729-787CBBA85B8E}" destId="{3A21866C-0907-4DE5-A32F-346355C558B4}" srcOrd="0" destOrd="0" presId="urn:microsoft.com/office/officeart/2005/8/layout/process5"/>
    <dgm:cxn modelId="{F34E6A25-8937-4763-9411-5693CA03C13B}" type="presOf" srcId="{9F6CE03D-6A1D-4127-AC3A-5D65DFB16621}" destId="{96BFE0EE-1ACF-4B49-9D88-5FFED67C3B69}" srcOrd="0" destOrd="0" presId="urn:microsoft.com/office/officeart/2005/8/layout/process5"/>
    <dgm:cxn modelId="{2BC49E5C-F57C-434A-A118-525858FE0A8B}" srcId="{14CB18C4-CE06-4296-B500-15A453936029}" destId="{489A9C26-A147-4CAD-91D7-A401B8A6B36F}" srcOrd="3" destOrd="0" parTransId="{332FFA6D-62F1-4E5F-88BA-639B2B725B00}" sibTransId="{4CBE05DF-CC89-4CDA-B729-787CBBA85B8E}"/>
    <dgm:cxn modelId="{C6647463-6D21-45B5-B6C7-CC4C9D4C09AA}" type="presOf" srcId="{3491674E-0749-43B2-AD6A-2454526020DE}" destId="{112D39AE-023F-4E4D-BF37-0DDC6AD3EF73}" srcOrd="0" destOrd="0" presId="urn:microsoft.com/office/officeart/2005/8/layout/process5"/>
    <dgm:cxn modelId="{E731AB4D-1FD5-4DE6-A9E5-8DD5BE132713}" srcId="{14CB18C4-CE06-4296-B500-15A453936029}" destId="{EA4DF28E-B393-423F-8EDD-759CB0490824}" srcOrd="5" destOrd="0" parTransId="{5AC3C8F2-5A9B-4A11-B347-99D4FC927D96}" sibTransId="{5E0F160D-5D2B-4FD6-9824-4152BF8DCD83}"/>
    <dgm:cxn modelId="{C1206F4F-9D1C-4A15-B1E3-4DF3C6FCF842}" type="presOf" srcId="{73EB1546-6D09-4F1E-9454-0D85AFEEB8E0}" destId="{E98BAC4F-C494-423B-85E4-382C4AF97D77}" srcOrd="0" destOrd="0" presId="urn:microsoft.com/office/officeart/2005/8/layout/process5"/>
    <dgm:cxn modelId="{663A6285-A235-40F5-94F5-E39F95BDCB8E}" type="presOf" srcId="{3491674E-0749-43B2-AD6A-2454526020DE}" destId="{B88A5C5D-17FD-4B28-83F4-84E2717F97D2}" srcOrd="1" destOrd="0" presId="urn:microsoft.com/office/officeart/2005/8/layout/process5"/>
    <dgm:cxn modelId="{B51CA88D-4103-4AC2-B8AA-92D32274D518}" type="presOf" srcId="{11229057-C6DD-47D6-A1CD-2B513EA71DE1}" destId="{66BAAA2E-67A9-49CB-B7F9-33AFD0CE57C5}" srcOrd="1" destOrd="0" presId="urn:microsoft.com/office/officeart/2005/8/layout/process5"/>
    <dgm:cxn modelId="{B7A0CBAA-299D-4022-9900-41E29375999F}" type="presOf" srcId="{4CBE05DF-CC89-4CDA-B729-787CBBA85B8E}" destId="{8D771754-CCC9-4B98-960A-759963E7725C}" srcOrd="1" destOrd="0" presId="urn:microsoft.com/office/officeart/2005/8/layout/process5"/>
    <dgm:cxn modelId="{69619DAD-A441-4168-957B-0245CAD4826B}" srcId="{14CB18C4-CE06-4296-B500-15A453936029}" destId="{34D26398-4112-48A9-BBC5-2687803E0A59}" srcOrd="1" destOrd="0" parTransId="{F1BCB2A5-F6D6-4B35-8A12-1E58E28D6515}" sibTransId="{11229057-C6DD-47D6-A1CD-2B513EA71DE1}"/>
    <dgm:cxn modelId="{B88127AE-C201-4201-9374-66142861C02E}" type="presOf" srcId="{5224B4A3-18F3-4BB5-8331-DDD2E9F5296F}" destId="{A6FB1DD8-4527-4609-A3DB-6AE97B430CC8}" srcOrd="0" destOrd="0" presId="urn:microsoft.com/office/officeart/2005/8/layout/process5"/>
    <dgm:cxn modelId="{DEE7A6B5-875E-4C83-B201-567AC9726830}" type="presOf" srcId="{489A9C26-A147-4CAD-91D7-A401B8A6B36F}" destId="{4F7B30B5-9D24-4E19-BEAC-F7FC42297F1E}" srcOrd="0" destOrd="0" presId="urn:microsoft.com/office/officeart/2005/8/layout/process5"/>
    <dgm:cxn modelId="{0CF02DC9-71CA-4598-8C96-CBB646B85C10}" type="presOf" srcId="{12C07DD4-A701-4211-854E-948FD73D3608}" destId="{E347CEA8-6396-4A7B-BFF9-A2929575E5D9}" srcOrd="0" destOrd="0" presId="urn:microsoft.com/office/officeart/2005/8/layout/process5"/>
    <dgm:cxn modelId="{B28721D2-AA72-4D9A-B172-DD88A60E1AE6}" type="presOf" srcId="{11229057-C6DD-47D6-A1CD-2B513EA71DE1}" destId="{D782F7D5-8320-41BE-9569-3D2C4002035B}" srcOrd="0" destOrd="0" presId="urn:microsoft.com/office/officeart/2005/8/layout/process5"/>
    <dgm:cxn modelId="{597A82DC-218D-45D9-A616-B41E6E49EE26}" type="presOf" srcId="{ED85A6F5-C367-4019-83CC-D78E47355A89}" destId="{2E103AEB-171E-4255-ADF9-A216C15F86DA}" srcOrd="0" destOrd="0" presId="urn:microsoft.com/office/officeart/2005/8/layout/process5"/>
    <dgm:cxn modelId="{777015DE-2BD5-47EF-B4AD-9E21365F3E0C}" type="presOf" srcId="{73EB1546-6D09-4F1E-9454-0D85AFEEB8E0}" destId="{392D92E0-CDDB-4D9C-81FD-2D011C20B703}" srcOrd="1" destOrd="0" presId="urn:microsoft.com/office/officeart/2005/8/layout/process5"/>
    <dgm:cxn modelId="{D400FFE1-931A-4341-934A-DFA80F1E72C9}" type="presOf" srcId="{14CB18C4-CE06-4296-B500-15A453936029}" destId="{F9645679-7AA0-4D9F-B1F8-26C892EEA6D6}" srcOrd="0" destOrd="0" presId="urn:microsoft.com/office/officeart/2005/8/layout/process5"/>
    <dgm:cxn modelId="{93A8F1E9-796A-4A65-886E-EE04EBB3F913}" srcId="{14CB18C4-CE06-4296-B500-15A453936029}" destId="{12C07DD4-A701-4211-854E-948FD73D3608}" srcOrd="4" destOrd="0" parTransId="{EC769718-ECD3-40E6-9310-65B49AD11352}" sibTransId="{73EB1546-6D09-4F1E-9454-0D85AFEEB8E0}"/>
    <dgm:cxn modelId="{4ECBA4EA-DE37-41C3-A25B-26D17D2A2F61}" type="presOf" srcId="{5224B4A3-18F3-4BB5-8331-DDD2E9F5296F}" destId="{6943BFCE-302C-4BA2-8DCE-A63D6A822DC6}" srcOrd="1" destOrd="0" presId="urn:microsoft.com/office/officeart/2005/8/layout/process5"/>
    <dgm:cxn modelId="{A88E59F3-FBD2-46B8-BC3C-C11C39603F92}" type="presOf" srcId="{34D26398-4112-48A9-BBC5-2687803E0A59}" destId="{3908DBCC-65C5-43E5-A1A4-1D6529A509FA}" srcOrd="0" destOrd="0" presId="urn:microsoft.com/office/officeart/2005/8/layout/process5"/>
    <dgm:cxn modelId="{502F7C9F-67D3-4C43-99E2-8121EC40E097}" type="presParOf" srcId="{F9645679-7AA0-4D9F-B1F8-26C892EEA6D6}" destId="{96BFE0EE-1ACF-4B49-9D88-5FFED67C3B69}" srcOrd="0" destOrd="0" presId="urn:microsoft.com/office/officeart/2005/8/layout/process5"/>
    <dgm:cxn modelId="{9300413D-74A7-48F7-9107-40FD273FF9E5}" type="presParOf" srcId="{F9645679-7AA0-4D9F-B1F8-26C892EEA6D6}" destId="{112D39AE-023F-4E4D-BF37-0DDC6AD3EF73}" srcOrd="1" destOrd="0" presId="urn:microsoft.com/office/officeart/2005/8/layout/process5"/>
    <dgm:cxn modelId="{D691EBCB-18AB-428B-A122-637DBC769A3F}" type="presParOf" srcId="{112D39AE-023F-4E4D-BF37-0DDC6AD3EF73}" destId="{B88A5C5D-17FD-4B28-83F4-84E2717F97D2}" srcOrd="0" destOrd="0" presId="urn:microsoft.com/office/officeart/2005/8/layout/process5"/>
    <dgm:cxn modelId="{B93301EE-1CDF-4A51-8E21-9009DD3E769D}" type="presParOf" srcId="{F9645679-7AA0-4D9F-B1F8-26C892EEA6D6}" destId="{3908DBCC-65C5-43E5-A1A4-1D6529A509FA}" srcOrd="2" destOrd="0" presId="urn:microsoft.com/office/officeart/2005/8/layout/process5"/>
    <dgm:cxn modelId="{59582379-3075-4859-8A36-0ACD69B01BF0}" type="presParOf" srcId="{F9645679-7AA0-4D9F-B1F8-26C892EEA6D6}" destId="{D782F7D5-8320-41BE-9569-3D2C4002035B}" srcOrd="3" destOrd="0" presId="urn:microsoft.com/office/officeart/2005/8/layout/process5"/>
    <dgm:cxn modelId="{9A8FCF0C-7241-4881-999B-9DF9D1377CDA}" type="presParOf" srcId="{D782F7D5-8320-41BE-9569-3D2C4002035B}" destId="{66BAAA2E-67A9-49CB-B7F9-33AFD0CE57C5}" srcOrd="0" destOrd="0" presId="urn:microsoft.com/office/officeart/2005/8/layout/process5"/>
    <dgm:cxn modelId="{C2BAF8E3-9695-49EF-BA80-6B50A32EE206}" type="presParOf" srcId="{F9645679-7AA0-4D9F-B1F8-26C892EEA6D6}" destId="{2E103AEB-171E-4255-ADF9-A216C15F86DA}" srcOrd="4" destOrd="0" presId="urn:microsoft.com/office/officeart/2005/8/layout/process5"/>
    <dgm:cxn modelId="{BAC98BFE-F854-452E-849B-AD5115DAC8D6}" type="presParOf" srcId="{F9645679-7AA0-4D9F-B1F8-26C892EEA6D6}" destId="{A6FB1DD8-4527-4609-A3DB-6AE97B430CC8}" srcOrd="5" destOrd="0" presId="urn:microsoft.com/office/officeart/2005/8/layout/process5"/>
    <dgm:cxn modelId="{14517E55-CB62-4A91-BFC8-5DB115AC5A4C}" type="presParOf" srcId="{A6FB1DD8-4527-4609-A3DB-6AE97B430CC8}" destId="{6943BFCE-302C-4BA2-8DCE-A63D6A822DC6}" srcOrd="0" destOrd="0" presId="urn:microsoft.com/office/officeart/2005/8/layout/process5"/>
    <dgm:cxn modelId="{BC74DA09-3CE9-4C1B-AAD5-40C1E63FB1B7}" type="presParOf" srcId="{F9645679-7AA0-4D9F-B1F8-26C892EEA6D6}" destId="{4F7B30B5-9D24-4E19-BEAC-F7FC42297F1E}" srcOrd="6" destOrd="0" presId="urn:microsoft.com/office/officeart/2005/8/layout/process5"/>
    <dgm:cxn modelId="{87806F04-AD05-4FC9-9CA0-43595D1DA986}" type="presParOf" srcId="{F9645679-7AA0-4D9F-B1F8-26C892EEA6D6}" destId="{3A21866C-0907-4DE5-A32F-346355C558B4}" srcOrd="7" destOrd="0" presId="urn:microsoft.com/office/officeart/2005/8/layout/process5"/>
    <dgm:cxn modelId="{D323075D-FDCF-4C5B-8B7E-76FC2CF7E3BB}" type="presParOf" srcId="{3A21866C-0907-4DE5-A32F-346355C558B4}" destId="{8D771754-CCC9-4B98-960A-759963E7725C}" srcOrd="0" destOrd="0" presId="urn:microsoft.com/office/officeart/2005/8/layout/process5"/>
    <dgm:cxn modelId="{3A052DB4-C620-44F0-9A02-B6260ABFBED1}" type="presParOf" srcId="{F9645679-7AA0-4D9F-B1F8-26C892EEA6D6}" destId="{E347CEA8-6396-4A7B-BFF9-A2929575E5D9}" srcOrd="8" destOrd="0" presId="urn:microsoft.com/office/officeart/2005/8/layout/process5"/>
    <dgm:cxn modelId="{93833F12-8AE7-41CE-A46F-36E65164CC2B}" type="presParOf" srcId="{F9645679-7AA0-4D9F-B1F8-26C892EEA6D6}" destId="{E98BAC4F-C494-423B-85E4-382C4AF97D77}" srcOrd="9" destOrd="0" presId="urn:microsoft.com/office/officeart/2005/8/layout/process5"/>
    <dgm:cxn modelId="{D9C9725A-3EFC-420F-861A-0CC7ADD07462}" type="presParOf" srcId="{E98BAC4F-C494-423B-85E4-382C4AF97D77}" destId="{392D92E0-CDDB-4D9C-81FD-2D011C20B703}" srcOrd="0" destOrd="0" presId="urn:microsoft.com/office/officeart/2005/8/layout/process5"/>
    <dgm:cxn modelId="{3DBE1B82-F773-40C4-A8BB-AAF658839DE1}" type="presParOf" srcId="{F9645679-7AA0-4D9F-B1F8-26C892EEA6D6}" destId="{EB56BFE1-E2D2-4C2C-841D-F38754693DFD}"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BFE0EE-1ACF-4B49-9D88-5FFED67C3B69}">
      <dsp:nvSpPr>
        <dsp:cNvPr id="0" name=""/>
        <dsp:cNvSpPr/>
      </dsp:nvSpPr>
      <dsp:spPr>
        <a:xfrm>
          <a:off x="7143" y="1001183"/>
          <a:ext cx="2135187" cy="128111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Site Manager develops scope of work, based upon site history</a:t>
          </a:r>
        </a:p>
      </dsp:txBody>
      <dsp:txXfrm>
        <a:off x="44665" y="1038705"/>
        <a:ext cx="2060143" cy="1206068"/>
      </dsp:txXfrm>
    </dsp:sp>
    <dsp:sp modelId="{112D39AE-023F-4E4D-BF37-0DDC6AD3EF73}">
      <dsp:nvSpPr>
        <dsp:cNvPr id="0" name=""/>
        <dsp:cNvSpPr/>
      </dsp:nvSpPr>
      <dsp:spPr>
        <a:xfrm>
          <a:off x="2330227" y="1376976"/>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2330227" y="1482881"/>
        <a:ext cx="316861" cy="317716"/>
      </dsp:txXfrm>
    </dsp:sp>
    <dsp:sp modelId="{3908DBCC-65C5-43E5-A1A4-1D6529A509FA}">
      <dsp:nvSpPr>
        <dsp:cNvPr id="0" name=""/>
        <dsp:cNvSpPr/>
      </dsp:nvSpPr>
      <dsp:spPr>
        <a:xfrm>
          <a:off x="2996406" y="1001183"/>
          <a:ext cx="2135187" cy="128111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ATC is assigned the site work</a:t>
          </a:r>
        </a:p>
      </dsp:txBody>
      <dsp:txXfrm>
        <a:off x="3033928" y="1038705"/>
        <a:ext cx="2060143" cy="1206068"/>
      </dsp:txXfrm>
    </dsp:sp>
    <dsp:sp modelId="{D782F7D5-8320-41BE-9569-3D2C4002035B}">
      <dsp:nvSpPr>
        <dsp:cNvPr id="0" name=""/>
        <dsp:cNvSpPr/>
      </dsp:nvSpPr>
      <dsp:spPr>
        <a:xfrm>
          <a:off x="5319490" y="1376976"/>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5319490" y="1482881"/>
        <a:ext cx="316861" cy="317716"/>
      </dsp:txXfrm>
    </dsp:sp>
    <dsp:sp modelId="{2E103AEB-171E-4255-ADF9-A216C15F86DA}">
      <dsp:nvSpPr>
        <dsp:cNvPr id="0" name=""/>
        <dsp:cNvSpPr/>
      </dsp:nvSpPr>
      <dsp:spPr>
        <a:xfrm>
          <a:off x="5985668" y="1001183"/>
          <a:ext cx="2135187" cy="128111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Scope of work and SPI incorporated into Purchase Requisition (PR) in MFMP</a:t>
          </a:r>
        </a:p>
      </dsp:txBody>
      <dsp:txXfrm>
        <a:off x="6023190" y="1038705"/>
        <a:ext cx="2060143" cy="1206068"/>
      </dsp:txXfrm>
    </dsp:sp>
    <dsp:sp modelId="{A6FB1DD8-4527-4609-A3DB-6AE97B430CC8}">
      <dsp:nvSpPr>
        <dsp:cNvPr id="0" name=""/>
        <dsp:cNvSpPr/>
      </dsp:nvSpPr>
      <dsp:spPr>
        <a:xfrm rot="5400000">
          <a:off x="6826932" y="2431759"/>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rot="-5400000">
        <a:off x="6894404" y="2470192"/>
        <a:ext cx="317716" cy="316861"/>
      </dsp:txXfrm>
    </dsp:sp>
    <dsp:sp modelId="{4F7B30B5-9D24-4E19-BEAC-F7FC42297F1E}">
      <dsp:nvSpPr>
        <dsp:cNvPr id="0" name=""/>
        <dsp:cNvSpPr/>
      </dsp:nvSpPr>
      <dsp:spPr>
        <a:xfrm>
          <a:off x="5985668" y="3136371"/>
          <a:ext cx="2135187" cy="128111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PR submitted through approval process in MFMP</a:t>
          </a:r>
        </a:p>
      </dsp:txBody>
      <dsp:txXfrm>
        <a:off x="6023190" y="3173893"/>
        <a:ext cx="2060143" cy="1206068"/>
      </dsp:txXfrm>
    </dsp:sp>
    <dsp:sp modelId="{3A21866C-0907-4DE5-A32F-346355C558B4}">
      <dsp:nvSpPr>
        <dsp:cNvPr id="0" name=""/>
        <dsp:cNvSpPr/>
      </dsp:nvSpPr>
      <dsp:spPr>
        <a:xfrm rot="10800000">
          <a:off x="5345112" y="3512163"/>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rot="10800000">
        <a:off x="5480910" y="3618068"/>
        <a:ext cx="316861" cy="317716"/>
      </dsp:txXfrm>
    </dsp:sp>
    <dsp:sp modelId="{E347CEA8-6396-4A7B-BFF9-A2929575E5D9}">
      <dsp:nvSpPr>
        <dsp:cNvPr id="0" name=""/>
        <dsp:cNvSpPr/>
      </dsp:nvSpPr>
      <dsp:spPr>
        <a:xfrm>
          <a:off x="2996406" y="3136370"/>
          <a:ext cx="2135187" cy="128111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PR encumbered by FLAIR</a:t>
          </a:r>
        </a:p>
      </dsp:txBody>
      <dsp:txXfrm>
        <a:off x="3033928" y="3173892"/>
        <a:ext cx="2060143" cy="1206068"/>
      </dsp:txXfrm>
    </dsp:sp>
    <dsp:sp modelId="{E98BAC4F-C494-423B-85E4-382C4AF97D77}">
      <dsp:nvSpPr>
        <dsp:cNvPr id="0" name=""/>
        <dsp:cNvSpPr/>
      </dsp:nvSpPr>
      <dsp:spPr>
        <a:xfrm rot="10800000">
          <a:off x="2355850" y="3512163"/>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rot="10800000">
        <a:off x="2491648" y="3618068"/>
        <a:ext cx="316861" cy="317716"/>
      </dsp:txXfrm>
    </dsp:sp>
    <dsp:sp modelId="{EB56BFE1-E2D2-4C2C-841D-F38754693DFD}">
      <dsp:nvSpPr>
        <dsp:cNvPr id="0" name=""/>
        <dsp:cNvSpPr/>
      </dsp:nvSpPr>
      <dsp:spPr>
        <a:xfrm>
          <a:off x="7143" y="3136370"/>
          <a:ext cx="2135187" cy="128111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PO is issued to vendor</a:t>
          </a:r>
        </a:p>
      </dsp:txBody>
      <dsp:txXfrm>
        <a:off x="44665" y="3173892"/>
        <a:ext cx="2060143" cy="12060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DD75EBC-3B53-4A0C-AF1F-AD653653C052}" type="datetimeFigureOut">
              <a:rPr lang="en-US" smtClean="0"/>
              <a:pPr/>
              <a:t>7/13/2017</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D5ADE8E-C600-4B9F-AA0F-F431B295F54C}" type="slidenum">
              <a:rPr lang="en-US" smtClean="0"/>
              <a:pPr/>
              <a:t>‹#›</a:t>
            </a:fld>
            <a:endParaRPr lang="en-US" dirty="0"/>
          </a:p>
        </p:txBody>
      </p:sp>
    </p:spTree>
    <p:extLst>
      <p:ext uri="{BB962C8B-B14F-4D97-AF65-F5344CB8AC3E}">
        <p14:creationId xmlns:p14="http://schemas.microsoft.com/office/powerpoint/2010/main" val="2989613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9013FB7-3F54-48B9-8765-92708C35AECB}" type="datetimeFigureOut">
              <a:rPr lang="en-US" smtClean="0"/>
              <a:t>7/13/2017</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D6F37A0-846E-4EF8-A942-CEC36842CC23}" type="slidenum">
              <a:rPr lang="en-US" smtClean="0"/>
              <a:t>‹#›</a:t>
            </a:fld>
            <a:endParaRPr lang="en-US" dirty="0"/>
          </a:p>
        </p:txBody>
      </p:sp>
    </p:spTree>
    <p:extLst>
      <p:ext uri="{BB962C8B-B14F-4D97-AF65-F5344CB8AC3E}">
        <p14:creationId xmlns:p14="http://schemas.microsoft.com/office/powerpoint/2010/main" val="3563369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6F37A0-846E-4EF8-A942-CEC36842CC23}" type="slidenum">
              <a:rPr lang="en-US" smtClean="0"/>
              <a:t>1</a:t>
            </a:fld>
            <a:endParaRPr lang="en-US" dirty="0"/>
          </a:p>
        </p:txBody>
      </p:sp>
    </p:spTree>
    <p:extLst>
      <p:ext uri="{BB962C8B-B14F-4D97-AF65-F5344CB8AC3E}">
        <p14:creationId xmlns:p14="http://schemas.microsoft.com/office/powerpoint/2010/main" val="720878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243BBF-88CD-4C99-B8B8-0AF0A1240B76}"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B34787-8362-46F9-8194-A846196EF68B}"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9F76CA-0FF9-4A4B-AA9A-0374DD06935D}"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66D58F-3953-420C-BBFB-21A4B1A511D8}"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5928DC-EC89-47CC-B7E6-DC23C38FEC60}"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1A7BCC-E82C-4BB6-BFB1-E3524DB2C904}"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8CD960-182E-4B0A-87BE-214683404D62}"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ACD4D8-EBCC-4699-AFDA-20CB5BC65CBF}"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78A6FF-1093-44AF-BCA9-9167BCA3ADB3}"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66BFF1-BDE4-4045-90FE-897D53EF9476}" type="datetime1">
              <a:rPr lang="en-US" smtClean="0"/>
              <a:t>7/13/2017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7B4D7C-13BB-4408-9F53-969535C7EA57}" type="datetime1">
              <a:rPr lang="en-US" smtClean="0"/>
              <a:t>7/13/2017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20753A-D35C-4E7B-BBC7-B35FD2B7C451}" type="datetime1">
              <a:rPr lang="en-US" smtClean="0"/>
              <a:t>7/13/2017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8CF131-8627-48BB-8129-BBF73898CD46}" type="datetime1">
              <a:rPr lang="en-US" smtClean="0"/>
              <a:t>7/13/2017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F7CB0C-8DD9-49EE-8EDF-16D5B4651E17}" type="datetime1">
              <a:rPr lang="en-US" smtClean="0"/>
              <a:t>7/13/2017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FD32F7-2D83-4EA1-A0AB-2A5A3E65DF10}" type="datetime1">
              <a:rPr lang="en-US" smtClean="0"/>
              <a:t>7/13/2017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DBA497-443E-433F-8BD3-C81002D4367F}" type="datetime1">
              <a:rPr lang="en-US" smtClean="0"/>
              <a:t>7/13/2017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9DC925-C070-40A8-B7F7-C3038A449ED1}" type="datetime1">
              <a:rPr lang="en-US" smtClean="0"/>
              <a:t>7/13/2017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floridadep.gov/waste/petroleum-restoration/content/competitive-procurement-syste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vendorhelp@myfloridamarketplace.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vendor.myfloridamarketplace.com/vms-web/spring/login;jsessionid=E5756E6C29371DF3FD91D3676933797C.jvm2?execution=e1s1" TargetMode="External"/><Relationship Id="rId2" Type="http://schemas.openxmlformats.org/officeDocument/2006/relationships/hyperlink" Target="http://supplier.ariba.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hyperlink" Target="mailto:prp.contracts@dep.state.fl.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495300"/>
            <a:ext cx="8626303" cy="3333750"/>
          </a:xfrm>
        </p:spPr>
        <p:txBody>
          <a:bodyPr/>
          <a:lstStyle/>
          <a:p>
            <a:pPr algn="l"/>
            <a:br>
              <a:rPr lang="en-US" dirty="0"/>
            </a:br>
            <a:r>
              <a:rPr lang="en-US" sz="3600" dirty="0"/>
              <a:t>Petroleum Restoration Program (PRP) Procurement and Contract Activities</a:t>
            </a:r>
            <a:br>
              <a:rPr lang="en-US" dirty="0"/>
            </a:br>
            <a:r>
              <a:rPr lang="en-US" dirty="0"/>
              <a:t> </a:t>
            </a:r>
          </a:p>
        </p:txBody>
      </p:sp>
      <p:sp>
        <p:nvSpPr>
          <p:cNvPr id="3" name="Subtitle 2"/>
          <p:cNvSpPr>
            <a:spLocks noGrp="1"/>
          </p:cNvSpPr>
          <p:nvPr>
            <p:ph type="subTitle" idx="1"/>
          </p:nvPr>
        </p:nvSpPr>
        <p:spPr/>
        <p:txBody>
          <a:bodyPr>
            <a:normAutofit lnSpcReduction="10000"/>
          </a:bodyPr>
          <a:lstStyle/>
          <a:p>
            <a:r>
              <a:rPr lang="en-US" dirty="0"/>
              <a:t>Marty Ehlen, Contracts Group Team Lead</a:t>
            </a:r>
          </a:p>
          <a:p>
            <a:r>
              <a:rPr lang="en-US" dirty="0"/>
              <a:t>Petroleum Restoration Program (PRP)</a:t>
            </a:r>
          </a:p>
          <a:p>
            <a:r>
              <a:rPr lang="en-US" dirty="0"/>
              <a:t>March 13, 2014</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736418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00771"/>
            <a:ext cx="8596668" cy="856593"/>
          </a:xfrm>
        </p:spPr>
        <p:txBody>
          <a:bodyPr>
            <a:normAutofit fontScale="90000"/>
          </a:bodyPr>
          <a:lstStyle/>
          <a:p>
            <a:pPr algn="ctr"/>
            <a:r>
              <a:rPr lang="en-US" dirty="0"/>
              <a:t>Invitation to Bid Procurement Method(ITB)</a:t>
            </a:r>
          </a:p>
        </p:txBody>
      </p:sp>
      <p:sp>
        <p:nvSpPr>
          <p:cNvPr id="3" name="Content Placeholder 2"/>
          <p:cNvSpPr>
            <a:spLocks noGrp="1"/>
          </p:cNvSpPr>
          <p:nvPr>
            <p:ph idx="1"/>
          </p:nvPr>
        </p:nvSpPr>
        <p:spPr>
          <a:xfrm>
            <a:off x="1019003" y="1357364"/>
            <a:ext cx="7913329" cy="5235347"/>
          </a:xfrm>
        </p:spPr>
        <p:txBody>
          <a:bodyPr>
            <a:normAutofit/>
          </a:bodyPr>
          <a:lstStyle/>
          <a:p>
            <a:r>
              <a:rPr lang="en-US" sz="2400" dirty="0"/>
              <a:t>Prior to establishing ATCs, DEP used ITBs for facilities with site costs projected to exceed $35,000.</a:t>
            </a:r>
          </a:p>
          <a:p>
            <a:endParaRPr lang="en-US" sz="2400" dirty="0"/>
          </a:p>
          <a:p>
            <a:r>
              <a:rPr lang="en-US" sz="2400" dirty="0"/>
              <a:t>ITBs were advertised on Vendor Bidding System (VBS) for a specified period of time, minimum of 10 days.</a:t>
            </a:r>
          </a:p>
          <a:p>
            <a:pPr marL="0" indent="0">
              <a:buNone/>
            </a:pPr>
            <a:endParaRPr lang="en-US" sz="2400" dirty="0"/>
          </a:p>
          <a:p>
            <a:r>
              <a:rPr lang="en-US" sz="2400" dirty="0"/>
              <a:t>If questions arose during the bidding period, they were addressed and a revised documents were posted on the VBS.  In some cases, bids were extended to allow vendors to address the modified documents.</a:t>
            </a:r>
          </a:p>
          <a:p>
            <a:endParaRPr lang="en-US" dirty="0"/>
          </a:p>
          <a:p>
            <a:endParaRPr lang="en-US" dirty="0"/>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039292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ITB Purchase Requisition Process</a:t>
            </a:r>
          </a:p>
        </p:txBody>
      </p:sp>
      <p:sp>
        <p:nvSpPr>
          <p:cNvPr id="3" name="Content Placeholder 2"/>
          <p:cNvSpPr>
            <a:spLocks noGrp="1"/>
          </p:cNvSpPr>
          <p:nvPr>
            <p:ph idx="1"/>
          </p:nvPr>
        </p:nvSpPr>
        <p:spPr>
          <a:xfrm>
            <a:off x="-1" y="1285876"/>
            <a:ext cx="9648825" cy="5419724"/>
          </a:xfrm>
        </p:spPr>
        <p:txBody>
          <a:bodyPr>
            <a:normAutofit fontScale="85000" lnSpcReduction="10000"/>
          </a:bodyPr>
          <a:lstStyle/>
          <a:p>
            <a:r>
              <a:rPr lang="en-US" sz="2000" dirty="0"/>
              <a:t>After a bid is awarded, PRP Contracts Group uses the submitted rate sheet and Scope of Work (SOW) to draft a Purchase Requisition (PR) in MFMP </a:t>
            </a:r>
          </a:p>
          <a:p>
            <a:r>
              <a:rPr lang="en-US" sz="2000" dirty="0"/>
              <a:t>There are designated Task Items associated with maximum amounts for invoicing</a:t>
            </a:r>
          </a:p>
          <a:p>
            <a:r>
              <a:rPr lang="en-US" sz="2000" dirty="0"/>
              <a:t>After approval by DEP personnel, the PR is sent to FLAIR to confirm funding information, then is released to the vendor in the form of a PO</a:t>
            </a:r>
          </a:p>
          <a:p>
            <a:r>
              <a:rPr lang="en-US" sz="2000" dirty="0"/>
              <a:t>Invoicing is tied to submission and approval of Task Item Deliverables</a:t>
            </a:r>
          </a:p>
          <a:p>
            <a:r>
              <a:rPr lang="en-US" sz="2000" dirty="0"/>
              <a:t>The Site Manager must approve in writing any deliverables prior to invoice submission</a:t>
            </a:r>
          </a:p>
          <a:p>
            <a:r>
              <a:rPr lang="en-US" sz="2000" dirty="0"/>
              <a:t>Examples of deliverables include signed affidavits, health and safety plan, interim lab reports, etc.</a:t>
            </a:r>
          </a:p>
          <a:p>
            <a:r>
              <a:rPr lang="en-US" sz="2000" dirty="0"/>
              <a:t>Retainage is identified by DEP and withheld pending satisfactory completion of the PO</a:t>
            </a:r>
          </a:p>
          <a:p>
            <a:r>
              <a:rPr lang="en-US" dirty="0"/>
              <a:t>PRP drafts a Purchase Requisition (PR) in  MFMP which:</a:t>
            </a:r>
          </a:p>
          <a:p>
            <a:pPr lvl="2"/>
            <a:r>
              <a:rPr lang="en-US" sz="1600" dirty="0"/>
              <a:t>Identifies the Site Manager</a:t>
            </a:r>
          </a:p>
          <a:p>
            <a:pPr lvl="2"/>
            <a:r>
              <a:rPr lang="en-US" sz="1600" dirty="0"/>
              <a:t>Identifies the Contractor</a:t>
            </a:r>
          </a:p>
          <a:p>
            <a:pPr lvl="2"/>
            <a:r>
              <a:rPr lang="en-US" sz="1600" dirty="0"/>
              <a:t>Lists individual tasks associated with the PR and the amount of money for each</a:t>
            </a:r>
          </a:p>
          <a:p>
            <a:pPr lvl="2"/>
            <a:r>
              <a:rPr lang="en-US" sz="1600" dirty="0"/>
              <a:t>Includes attachments (scope, site map, bid rate sheet/invoice, terms and conditions, affidavits, etc.)</a:t>
            </a:r>
          </a:p>
          <a:p>
            <a:pPr lvl="2"/>
            <a:r>
              <a:rPr lang="en-US" sz="1600" dirty="0"/>
              <a:t>Site Managers please note that the PRP uses a header DEP-PETRO-FY13/14-FACID#-REF#-SITENAME and MFMP assigns a 7-digit PR identification number (PR7789000) </a:t>
            </a:r>
          </a:p>
          <a:p>
            <a:endParaRPr lang="en-US" sz="2000"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368407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ITN: Agency Term Contractors</a:t>
            </a:r>
          </a:p>
        </p:txBody>
      </p:sp>
      <p:sp>
        <p:nvSpPr>
          <p:cNvPr id="3" name="Content Placeholder 2"/>
          <p:cNvSpPr>
            <a:spLocks noGrp="1"/>
          </p:cNvSpPr>
          <p:nvPr>
            <p:ph idx="1"/>
          </p:nvPr>
        </p:nvSpPr>
        <p:spPr>
          <a:xfrm>
            <a:off x="677333" y="1403131"/>
            <a:ext cx="9109761" cy="5349361"/>
          </a:xfrm>
        </p:spPr>
        <p:txBody>
          <a:bodyPr>
            <a:normAutofit/>
          </a:bodyPr>
          <a:lstStyle/>
          <a:p>
            <a:pPr eaLnBrk="0" hangingPunct="0">
              <a:spcBef>
                <a:spcPct val="50000"/>
              </a:spcBef>
            </a:pPr>
            <a:r>
              <a:rPr lang="en-US" sz="2000" dirty="0">
                <a:latin typeface="Trebuchet MS" panose="020B0603020202020204" pitchFamily="34" charset="0"/>
              </a:rPr>
              <a:t>10/3/2013: These contractors have all met the Department’s qualification criteria for doing site work under Solicitation Number 2014004C </a:t>
            </a:r>
          </a:p>
          <a:p>
            <a:pPr eaLnBrk="0" hangingPunct="0">
              <a:spcBef>
                <a:spcPct val="50000"/>
              </a:spcBef>
            </a:pPr>
            <a:r>
              <a:rPr lang="en-US" sz="2000" dirty="0">
                <a:latin typeface="Trebuchet MS" panose="020B0603020202020204" pitchFamily="34" charset="0"/>
              </a:rPr>
              <a:t>1/14/2014: Notice of Intended Awards issued for all 3 regions </a:t>
            </a:r>
          </a:p>
          <a:p>
            <a:pPr eaLnBrk="0" hangingPunct="0">
              <a:spcBef>
                <a:spcPct val="50000"/>
              </a:spcBef>
            </a:pPr>
            <a:r>
              <a:rPr lang="en-US" sz="2000" dirty="0">
                <a:latin typeface="Trebuchet MS" panose="020B0603020202020204" pitchFamily="34" charset="0"/>
              </a:rPr>
              <a:t>2/3/2014 to 3/1/2014: Contract negotiations conducted and contracts executed with most of the intended awardees.  (Several are still outstanding.)</a:t>
            </a:r>
          </a:p>
          <a:p>
            <a:pPr eaLnBrk="0" hangingPunct="0">
              <a:spcBef>
                <a:spcPct val="50000"/>
              </a:spcBef>
            </a:pPr>
            <a:r>
              <a:rPr lang="en-US" sz="2000" dirty="0">
                <a:latin typeface="Trebuchet MS" panose="020B0603020202020204" pitchFamily="34" charset="0"/>
              </a:rPr>
              <a:t>3/1/2014 to 3/11/4: Master Agreements  established in MFMP for all contracts executed </a:t>
            </a:r>
          </a:p>
          <a:p>
            <a:pPr eaLnBrk="0" hangingPunct="0">
              <a:spcBef>
                <a:spcPct val="50000"/>
              </a:spcBef>
            </a:pPr>
            <a:r>
              <a:rPr lang="en-US" sz="2000" dirty="0">
                <a:latin typeface="Trebuchet MS" panose="020B0603020202020204" pitchFamily="34" charset="0"/>
              </a:rPr>
              <a:t>List of qualified Agency Term Contractors is provided at the PRP “Competitive Procurement System” tab </a:t>
            </a:r>
            <a:r>
              <a:rPr lang="en-US" dirty="0">
                <a:latin typeface="Trebuchet MS" panose="020B0603020202020204" pitchFamily="34" charset="0"/>
                <a:hlinkClick r:id="rId2" tooltip="DEP PRP Procurement page"/>
              </a:rPr>
              <a:t>http://www.floridadep.gov/waste/petroleum-restoration/content/competitive-procurement-system</a:t>
            </a:r>
            <a:endParaRPr lang="en-US" dirty="0">
              <a:latin typeface="Trebuchet MS" panose="020B0603020202020204" pitchFamily="34" charset="0"/>
            </a:endParaRPr>
          </a:p>
          <a:p>
            <a:pPr eaLnBrk="0" hangingPunct="0">
              <a:spcBef>
                <a:spcPct val="50000"/>
              </a:spcBef>
            </a:pPr>
            <a:r>
              <a:rPr lang="en-US" sz="2000" dirty="0">
                <a:latin typeface="Trebuchet MS" panose="020B0603020202020204" pitchFamily="34" charset="0"/>
              </a:rPr>
              <a:t>Site assignments now being made</a:t>
            </a:r>
          </a:p>
          <a:p>
            <a:pPr eaLnBrk="0" hangingPunct="0">
              <a:spcBef>
                <a:spcPct val="50000"/>
              </a:spcBef>
            </a:pPr>
            <a:endParaRPr lang="en-US" dirty="0">
              <a:latin typeface="Trebuchet MS" panose="020B0603020202020204" pitchFamily="34" charset="0"/>
            </a:endParaRPr>
          </a:p>
          <a:p>
            <a:endParaRPr lang="en-US" dirty="0">
              <a:latin typeface="Trebuchet MS" panose="020B0603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381667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Direct Assignment/RCI Assignment of PRs</a:t>
            </a:r>
          </a:p>
        </p:txBody>
      </p:sp>
      <p:sp>
        <p:nvSpPr>
          <p:cNvPr id="3" name="Content Placeholder 2"/>
          <p:cNvSpPr>
            <a:spLocks noGrp="1"/>
          </p:cNvSpPr>
          <p:nvPr>
            <p:ph idx="1"/>
          </p:nvPr>
        </p:nvSpPr>
        <p:spPr>
          <a:xfrm>
            <a:off x="677334" y="1340069"/>
            <a:ext cx="8596668" cy="5344510"/>
          </a:xfrm>
        </p:spPr>
        <p:txBody>
          <a:bodyPr>
            <a:normAutofit/>
          </a:bodyPr>
          <a:lstStyle/>
          <a:p>
            <a:r>
              <a:rPr lang="en-US" dirty="0"/>
              <a:t>No more contractor selection by site owners unless owner shares 25% or more of the cost.  Exceptions are LSSI.  </a:t>
            </a:r>
          </a:p>
          <a:p>
            <a:r>
              <a:rPr lang="en-US" dirty="0"/>
              <a:t>Most efficient method to </a:t>
            </a:r>
            <a:r>
              <a:rPr lang="en-US" dirty="0">
                <a:solidFill>
                  <a:schemeClr val="tx1"/>
                </a:solidFill>
              </a:rPr>
              <a:t>assign competitively bid work</a:t>
            </a:r>
          </a:p>
          <a:p>
            <a:r>
              <a:rPr lang="en-US" dirty="0"/>
              <a:t>16 new PRs have been drafted, and many more to come</a:t>
            </a:r>
          </a:p>
          <a:p>
            <a:r>
              <a:rPr lang="en-US" dirty="0"/>
              <a:t>Instead of a Rate Sheet, the PR uses a Schedule of Pay Items (SPI), which includes Contractor’s negotiated item rates</a:t>
            </a:r>
          </a:p>
          <a:p>
            <a:r>
              <a:rPr lang="en-US" dirty="0"/>
              <a:t>Scopes will vary according to work type: LSA, NAM, PARM, RAC, O&amp;M</a:t>
            </a:r>
          </a:p>
          <a:p>
            <a:r>
              <a:rPr lang="en-US" dirty="0"/>
              <a:t>Invoice process is similar to eQuotes and ITBs</a:t>
            </a:r>
          </a:p>
          <a:p>
            <a:r>
              <a:rPr lang="en-US" dirty="0"/>
              <a:t>Change orders are limited and are subject to DEP approval</a:t>
            </a:r>
          </a:p>
          <a:p>
            <a:r>
              <a:rPr lang="en-US" dirty="0"/>
              <a:t>Increased flexibility over other procurement methods</a:t>
            </a:r>
          </a:p>
          <a:p>
            <a:r>
              <a:rPr lang="en-US" dirty="0"/>
              <a:t>Some Scopes are in standard format such as LSAs (16 soil borings and 8 monitor wells), which can be tailored to each site</a:t>
            </a:r>
          </a:p>
          <a:p>
            <a:r>
              <a:rPr lang="en-US" dirty="0"/>
              <a:t>All Terms and Conditions and additional documents formerly attached to PR are now incorporated by reference in the Master Agreement</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646179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Moving Ahead</a:t>
            </a:r>
          </a:p>
        </p:txBody>
      </p:sp>
      <p:sp>
        <p:nvSpPr>
          <p:cNvPr id="3" name="Content Placeholder 2"/>
          <p:cNvSpPr>
            <a:spLocks noGrp="1"/>
          </p:cNvSpPr>
          <p:nvPr>
            <p:ph idx="1"/>
          </p:nvPr>
        </p:nvSpPr>
        <p:spPr>
          <a:xfrm>
            <a:off x="677333" y="1529255"/>
            <a:ext cx="8750445" cy="5076497"/>
          </a:xfrm>
        </p:spPr>
        <p:txBody>
          <a:bodyPr>
            <a:normAutofit fontScale="92500" lnSpcReduction="10000"/>
          </a:bodyPr>
          <a:lstStyle/>
          <a:p>
            <a:r>
              <a:rPr lang="en-US" dirty="0"/>
              <a:t>DA Invoicing will be similar to the process used for E-Quotes and ITBs</a:t>
            </a:r>
          </a:p>
          <a:p>
            <a:r>
              <a:rPr lang="en-US" dirty="0"/>
              <a:t>The bid rate sheet has been replaced by Schedule of Pay Items (SPI) for invoicing</a:t>
            </a:r>
          </a:p>
          <a:p>
            <a:r>
              <a:rPr lang="en-US" dirty="0"/>
              <a:t>Section 22, Miscellaneous Items, provides an opportunity for the Department and the Contractor to negotiate additional cost items (must be approved by the Department prior to beginning work)</a:t>
            </a:r>
          </a:p>
          <a:p>
            <a:r>
              <a:rPr lang="en-US" dirty="0"/>
              <a:t>Formerly, the PRP used work orders to authorize work and encumber funds. Now, PRP uses the Ariba platform in MFMP to authorize work and encumber funds.  Email messaging is sent from Ariba Administrator.</a:t>
            </a:r>
          </a:p>
          <a:p>
            <a:r>
              <a:rPr lang="en-US" dirty="0"/>
              <a:t>For LSAs, the Site Manager and Contractor discuss/modify the site-specific scope of work, based upon historical information and site characteristics</a:t>
            </a:r>
          </a:p>
          <a:p>
            <a:r>
              <a:rPr lang="en-US" dirty="0"/>
              <a:t>PRP is moving towards using a single line item description in the PR</a:t>
            </a:r>
          </a:p>
          <a:p>
            <a:r>
              <a:rPr lang="en-US" dirty="0"/>
              <a:t>All electronic submittal processes (paperless)</a:t>
            </a:r>
          </a:p>
          <a:p>
            <a:r>
              <a:rPr lang="en-US" dirty="0"/>
              <a:t>PRP is streamlining the PR process and content to the extent allowable by DFS</a:t>
            </a:r>
          </a:p>
          <a:p>
            <a:r>
              <a:rPr lang="en-US" dirty="0">
                <a:solidFill>
                  <a:schemeClr val="tx1"/>
                </a:solidFill>
              </a:rPr>
              <a:t>Site Managers please note that a Reference Number e.g., 888-001A (888 represents the 3 digit # specific to an Agency Term Contractor, 001 represents the number of jobs assigned to the ATC, A refers to the sequential stage of work for the site)</a:t>
            </a:r>
          </a:p>
          <a:p>
            <a:endParaRPr lang="en-US"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346976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57400" y="517353"/>
            <a:ext cx="6275855" cy="534521"/>
          </a:xfrm>
          <a:prstGeom prst="rect">
            <a:avLst/>
          </a:prstGeom>
        </p:spPr>
        <p:txBody>
          <a:bodyPr vert="horz" wrap="square" lIns="0" tIns="0" rIns="0" bIns="0" rtlCol="0">
            <a:noAutofit/>
          </a:bodyPr>
          <a:lstStyle/>
          <a:p>
            <a:pPr marL="11206"/>
            <a:r>
              <a:rPr lang="en-US" sz="3441" spc="-13" dirty="0">
                <a:latin typeface="Times New Roman"/>
                <a:cs typeface="Times New Roman"/>
              </a:rPr>
              <a:t>Relative Capacity Index (RCI) </a:t>
            </a:r>
            <a:endParaRPr sz="2978" baseline="43209" dirty="0">
              <a:latin typeface="Times New Roman"/>
              <a:cs typeface="Times New Roman"/>
            </a:endParaRPr>
          </a:p>
        </p:txBody>
      </p:sp>
      <p:pic>
        <p:nvPicPr>
          <p:cNvPr id="9" name="Picture 8" descr="Relative Capacity Index (RCI)&#10;Information"/>
          <p:cNvPicPr>
            <a:picLocks noChangeAspect="1"/>
          </p:cNvPicPr>
          <p:nvPr/>
        </p:nvPicPr>
        <p:blipFill>
          <a:blip r:embed="rId2"/>
          <a:stretch>
            <a:fillRect/>
          </a:stretch>
        </p:blipFill>
        <p:spPr>
          <a:xfrm>
            <a:off x="493525" y="1934247"/>
            <a:ext cx="9687384" cy="3772870"/>
          </a:xfrm>
          <a:prstGeom prst="rect">
            <a:avLst/>
          </a:prstGeom>
        </p:spPr>
      </p:pic>
      <p:sp>
        <p:nvSpPr>
          <p:cNvPr id="4" name="Title 3" hidden="1"/>
          <p:cNvSpPr>
            <a:spLocks noGrp="1"/>
          </p:cNvSpPr>
          <p:nvPr>
            <p:ph type="title"/>
          </p:nvPr>
        </p:nvSpPr>
        <p:spPr/>
        <p:txBody>
          <a:bodyPr/>
          <a:lstStyle/>
          <a:p>
            <a:r>
              <a:rPr lang="en-US" dirty="0"/>
              <a:t>Relative Capacity Index (RCI)</a:t>
            </a:r>
          </a:p>
        </p:txBody>
      </p:sp>
      <p:sp>
        <p:nvSpPr>
          <p:cNvPr id="3" name="Slide Number Placeholder 2"/>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315474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p:cNvSpPr>
            <a:spLocks noGrp="1"/>
          </p:cNvSpPr>
          <p:nvPr>
            <p:ph type="title"/>
          </p:nvPr>
        </p:nvSpPr>
        <p:spPr/>
        <p:txBody>
          <a:bodyPr/>
          <a:lstStyle/>
          <a:p>
            <a:r>
              <a:rPr lang="en-US" dirty="0"/>
              <a:t>Relative Capacity Index (RCI) Formula</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826" y="962025"/>
            <a:ext cx="9972674" cy="3419475"/>
          </a:xfrm>
          <a:prstGeom prst="rect">
            <a:avLst/>
          </a:prstGeom>
        </p:spPr>
      </p:pic>
      <p:sp>
        <p:nvSpPr>
          <p:cNvPr id="4" name="Rectangle 3"/>
          <p:cNvSpPr/>
          <p:nvPr/>
        </p:nvSpPr>
        <p:spPr>
          <a:xfrm>
            <a:off x="1552575" y="4238625"/>
            <a:ext cx="7591425" cy="923330"/>
          </a:xfrm>
          <a:prstGeom prst="rect">
            <a:avLst/>
          </a:prstGeom>
        </p:spPr>
        <p:txBody>
          <a:bodyPr wrap="square">
            <a:spAutoFit/>
          </a:bodyPr>
          <a:lstStyle/>
          <a:p>
            <a:r>
              <a:rPr lang="en-US" b="1" dirty="0">
                <a:solidFill>
                  <a:srgbClr val="1F497D"/>
                </a:solidFill>
                <a:latin typeface="Calibri" panose="020F0502020204030204" pitchFamily="34" charset="0"/>
                <a:ea typeface="Calibri" panose="020F0502020204030204" pitchFamily="34" charset="0"/>
                <a:cs typeface="Times New Roman" panose="02020603050405020304" pitchFamily="18" charset="0"/>
              </a:rPr>
              <a:t>c: The BondingCap term is raised to the power c, where the exponent c = 0.85</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b="1" dirty="0">
                <a:solidFill>
                  <a:srgbClr val="1F497D"/>
                </a:solidFill>
                <a:latin typeface="Calibri" panose="020F0502020204030204" pitchFamily="34" charset="0"/>
                <a:ea typeface="Calibri" panose="020F0502020204030204" pitchFamily="34" charset="0"/>
                <a:cs typeface="Times New Roman" panose="02020603050405020304" pitchFamily="18" charset="0"/>
              </a:rPr>
              <a:t>b: The EncBal term is raised to the power b, where the exponent b = 0.7</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b="1" dirty="0">
                <a:solidFill>
                  <a:srgbClr val="1F497D"/>
                </a:solidFill>
                <a:latin typeface="Calibri" panose="020F0502020204030204" pitchFamily="34" charset="0"/>
                <a:ea typeface="Calibri" panose="020F0502020204030204" pitchFamily="34" charset="0"/>
                <a:cs typeface="Times New Roman" panose="02020603050405020304" pitchFamily="18" charset="0"/>
              </a:rPr>
              <a:t>r:  The rank is raised to the power r, where the exponent r = 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7913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47700"/>
          </a:xfrm>
        </p:spPr>
        <p:txBody>
          <a:bodyPr/>
          <a:lstStyle/>
          <a:p>
            <a:r>
              <a:rPr lang="en-US" dirty="0"/>
              <a:t>RCI Assigned Contractor Selection</a:t>
            </a:r>
          </a:p>
        </p:txBody>
      </p:sp>
      <p:sp>
        <p:nvSpPr>
          <p:cNvPr id="3" name="Content Placeholder 2"/>
          <p:cNvSpPr>
            <a:spLocks noGrp="1"/>
          </p:cNvSpPr>
          <p:nvPr>
            <p:ph idx="1"/>
          </p:nvPr>
        </p:nvSpPr>
        <p:spPr>
          <a:xfrm>
            <a:off x="677334" y="1323976"/>
            <a:ext cx="8596668" cy="5400674"/>
          </a:xfrm>
        </p:spPr>
        <p:txBody>
          <a:bodyPr>
            <a:normAutofit fontScale="32500" lnSpcReduction="20000"/>
          </a:bodyPr>
          <a:lstStyle/>
          <a:p>
            <a:endParaRPr lang="en-US" sz="5100" dirty="0"/>
          </a:p>
          <a:p>
            <a:r>
              <a:rPr lang="en-US" sz="6000" dirty="0"/>
              <a:t>Contractors will be assigned tasks without staff bias for or against any contractor.</a:t>
            </a:r>
          </a:p>
          <a:p>
            <a:pPr marL="0" indent="0">
              <a:buNone/>
            </a:pPr>
            <a:endParaRPr lang="en-US" sz="6000" dirty="0"/>
          </a:p>
          <a:p>
            <a:r>
              <a:rPr lang="en-US" sz="6000" dirty="0"/>
              <a:t>Work assignment follows an algorithm based on three variables: </a:t>
            </a:r>
            <a:r>
              <a:rPr lang="en-US" sz="6000" b="1" dirty="0"/>
              <a:t>Bonding Capacity, Encumbered Balance, and Schedule Rank.</a:t>
            </a:r>
          </a:p>
          <a:p>
            <a:pPr marL="0" indent="0">
              <a:buNone/>
            </a:pPr>
            <a:endParaRPr lang="en-US" sz="6000" b="1" dirty="0"/>
          </a:p>
          <a:p>
            <a:r>
              <a:rPr lang="en-US" sz="6000" dirty="0"/>
              <a:t>Timely project completion is the means by which contractor can reduce encumbered balance, and be assigned additional tasks.</a:t>
            </a:r>
          </a:p>
          <a:p>
            <a:pPr marL="0" indent="0">
              <a:buNone/>
            </a:pPr>
            <a:endParaRPr lang="en-US" sz="6000" dirty="0"/>
          </a:p>
          <a:p>
            <a:r>
              <a:rPr lang="en-US" sz="6000" dirty="0"/>
              <a:t>Encumbered balance includes all three regions, excluding LSSI, cost-shares or owners paying more than 25% of costs.</a:t>
            </a:r>
          </a:p>
          <a:p>
            <a:endParaRPr lang="en-US" dirty="0"/>
          </a:p>
          <a:p>
            <a:endParaRPr lang="en-US" dirty="0"/>
          </a:p>
          <a:p>
            <a:endParaRPr lang="en-US" dirty="0"/>
          </a:p>
          <a:p>
            <a:pPr marL="0" indent="0">
              <a:buNone/>
            </a:pPr>
            <a:r>
              <a:rPr lang="en-US" dirty="0"/>
              <a: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087195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677333" y="1355835"/>
            <a:ext cx="9414933" cy="5328744"/>
          </a:xfrm>
        </p:spPr>
        <p:txBody>
          <a:bodyPr>
            <a:normAutofit fontScale="92500" lnSpcReduction="10000"/>
          </a:bodyPr>
          <a:lstStyle/>
          <a:p>
            <a:r>
              <a:rPr lang="en-US" sz="2400" dirty="0"/>
              <a:t>Contractors will be notified when a Purchase Order (PO) is generated by MFMP, using the email address or notification method selected when the Contractor registered in MFMP (Emails are transmitted from Ariba Administrator).</a:t>
            </a:r>
          </a:p>
          <a:p>
            <a:r>
              <a:rPr lang="en-US" sz="2400" dirty="0"/>
              <a:t>Contractors may alter their notification method (from fax to email, for example) at any time: Contact the MFMP Customer Service Desk at 1-866-352-3776 or email </a:t>
            </a:r>
            <a:r>
              <a:rPr lang="en-US" sz="2400" dirty="0">
                <a:hlinkClick r:id="rId2"/>
              </a:rPr>
              <a:t>vendorhelp@myfloridamarketplace.com</a:t>
            </a:r>
            <a:r>
              <a:rPr lang="en-US" sz="2400" dirty="0"/>
              <a:t>.</a:t>
            </a:r>
          </a:p>
          <a:p>
            <a:r>
              <a:rPr lang="en-US" sz="2400" dirty="0"/>
              <a:t>Submission of signed affidavits are important.  PRP is considering allowing ATCs to submit affidavits prior to the completion of the project, with the understanding that no payment will be authorized until all affidavits are received.  Any work performed by an ATC prior to receipt of the affidavits is done at the ATC’s risk.</a:t>
            </a:r>
          </a:p>
          <a:p>
            <a:r>
              <a:rPr lang="en-US" sz="2400" dirty="0"/>
              <a:t>Contractors can invoice at established completion points.</a:t>
            </a:r>
          </a:p>
          <a:p>
            <a:r>
              <a:rPr lang="en-US" sz="2400" dirty="0"/>
              <a:t>Please Check your email spam folder if you do not receive email notification of your Purchase Order from MFMP (Ariba).</a:t>
            </a:r>
          </a:p>
          <a:p>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411105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MFMP Vendor Registration </a:t>
            </a:r>
          </a:p>
        </p:txBody>
      </p:sp>
      <p:sp>
        <p:nvSpPr>
          <p:cNvPr id="3" name="Content Placeholder 2"/>
          <p:cNvSpPr>
            <a:spLocks noGrp="1"/>
          </p:cNvSpPr>
          <p:nvPr>
            <p:ph idx="1"/>
          </p:nvPr>
        </p:nvSpPr>
        <p:spPr>
          <a:xfrm>
            <a:off x="677334" y="1387366"/>
            <a:ext cx="8596668" cy="5181265"/>
          </a:xfrm>
        </p:spPr>
        <p:txBody>
          <a:bodyPr>
            <a:normAutofit/>
          </a:bodyPr>
          <a:lstStyle/>
          <a:p>
            <a:r>
              <a:rPr lang="en-US" sz="2400" dirty="0"/>
              <a:t>Ariba Supplier Network (ASN) website: </a:t>
            </a:r>
            <a:r>
              <a:rPr lang="en-US" sz="2400" dirty="0">
                <a:hlinkClick r:id="rId2" tooltip="Ariba Supplier Network website"/>
              </a:rPr>
              <a:t>http://supplier.ariba.com/</a:t>
            </a:r>
            <a:endParaRPr lang="en-US" sz="2400" dirty="0"/>
          </a:p>
          <a:p>
            <a:pPr lvl="1"/>
            <a:r>
              <a:rPr lang="en-US" sz="2400" dirty="0"/>
              <a:t>There is a fee associated with using the ASN</a:t>
            </a:r>
          </a:p>
          <a:p>
            <a:r>
              <a:rPr lang="en-US" sz="2400" dirty="0"/>
              <a:t>To view how you receive your PO (email, fax or ASN) please visit the Vendor Information Portal: </a:t>
            </a:r>
            <a:r>
              <a:rPr lang="en-US" dirty="0">
                <a:hlinkClick r:id="rId3" tooltip="Link to MyFloridaMarketplace"/>
              </a:rPr>
              <a:t>https://vendor.myfloridamarketplace.com/vms-web/spring/login;jsessionid=E5756E6C29371DF3FD91D3676933797C.jvm2?execution=e1s1</a:t>
            </a:r>
            <a:endParaRPr lang="en-US" dirty="0"/>
          </a:p>
          <a:p>
            <a:r>
              <a:rPr lang="en-US" sz="2400" dirty="0"/>
              <a:t>It is recommended that Vendors/Contractors use an email address that reaches multiple people to facilitate communication.  </a:t>
            </a:r>
          </a:p>
          <a:p>
            <a:pPr marL="457200" lvl="1" indent="0">
              <a:buNone/>
            </a:pPr>
            <a:r>
              <a:rPr lang="en-US" dirty="0"/>
              <a: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255834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7725"/>
          </a:xfrm>
        </p:spPr>
        <p:txBody>
          <a:bodyPr>
            <a:normAutofit fontScale="90000"/>
          </a:bodyPr>
          <a:lstStyle/>
          <a:p>
            <a:pPr algn="ctr"/>
            <a:r>
              <a:rPr lang="en-US" sz="5300" dirty="0"/>
              <a:t>TOPICS</a:t>
            </a:r>
            <a:br>
              <a:rPr lang="en-US" dirty="0"/>
            </a:br>
            <a:endParaRPr lang="en-US" dirty="0"/>
          </a:p>
        </p:txBody>
      </p:sp>
      <p:sp>
        <p:nvSpPr>
          <p:cNvPr id="3" name="Content Placeholder 2"/>
          <p:cNvSpPr>
            <a:spLocks noGrp="1"/>
          </p:cNvSpPr>
          <p:nvPr>
            <p:ph idx="1"/>
          </p:nvPr>
        </p:nvSpPr>
        <p:spPr>
          <a:xfrm>
            <a:off x="677334" y="1371600"/>
            <a:ext cx="8596668" cy="5267325"/>
          </a:xfrm>
        </p:spPr>
        <p:txBody>
          <a:bodyPr>
            <a:normAutofit fontScale="92500" lnSpcReduction="10000"/>
          </a:bodyPr>
          <a:lstStyle/>
          <a:p>
            <a:r>
              <a:rPr lang="en-US" sz="4000" dirty="0"/>
              <a:t>Why Competitive Procurement</a:t>
            </a:r>
          </a:p>
          <a:p>
            <a:r>
              <a:rPr lang="en-US" sz="4000" dirty="0"/>
              <a:t>PRP Procurement Goals</a:t>
            </a:r>
          </a:p>
          <a:p>
            <a:r>
              <a:rPr lang="en-US" sz="4000" dirty="0"/>
              <a:t>New Rule</a:t>
            </a:r>
          </a:p>
          <a:p>
            <a:r>
              <a:rPr lang="en-US" sz="4000" dirty="0"/>
              <a:t>Terminologies</a:t>
            </a:r>
          </a:p>
          <a:p>
            <a:r>
              <a:rPr lang="en-US" sz="4000" dirty="0"/>
              <a:t>New Process</a:t>
            </a:r>
          </a:p>
          <a:p>
            <a:r>
              <a:rPr lang="en-US" sz="4000" dirty="0"/>
              <a:t>Procurement Methods</a:t>
            </a:r>
          </a:p>
          <a:p>
            <a:r>
              <a:rPr lang="en-US" sz="4000" dirty="0"/>
              <a:t>Direct Assignments</a:t>
            </a:r>
          </a:p>
          <a:p>
            <a:r>
              <a:rPr lang="en-US" sz="4000" dirty="0"/>
              <a:t>Questions and Answers</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831312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7086"/>
            <a:ext cx="8596668" cy="1839685"/>
          </a:xfrm>
        </p:spPr>
        <p:txBody>
          <a:bodyPr/>
          <a:lstStyle/>
          <a:p>
            <a:pPr algn="ctr"/>
            <a:r>
              <a:rPr lang="en-US" dirty="0"/>
              <a:t>Change Orders	</a:t>
            </a:r>
          </a:p>
        </p:txBody>
      </p:sp>
      <p:sp>
        <p:nvSpPr>
          <p:cNvPr id="3" name="Content Placeholder 2"/>
          <p:cNvSpPr>
            <a:spLocks noGrp="1"/>
          </p:cNvSpPr>
          <p:nvPr>
            <p:ph idx="1"/>
          </p:nvPr>
        </p:nvSpPr>
        <p:spPr>
          <a:xfrm>
            <a:off x="108857" y="892630"/>
            <a:ext cx="10047514" cy="5697356"/>
          </a:xfrm>
        </p:spPr>
        <p:txBody>
          <a:bodyPr>
            <a:normAutofit/>
          </a:bodyPr>
          <a:lstStyle/>
          <a:p>
            <a:r>
              <a:rPr lang="en-US" sz="2800" dirty="0"/>
              <a:t>Official change order request must be submitted and approved for:</a:t>
            </a:r>
          </a:p>
          <a:p>
            <a:pPr lvl="1"/>
            <a:r>
              <a:rPr lang="en-US" sz="2800" dirty="0">
                <a:latin typeface="Trebuchet MS" panose="020B0603020202020204" pitchFamily="34" charset="0"/>
              </a:rPr>
              <a:t>Date extensions</a:t>
            </a:r>
          </a:p>
          <a:p>
            <a:pPr lvl="1"/>
            <a:r>
              <a:rPr lang="en-US" sz="2800" dirty="0">
                <a:latin typeface="Trebuchet MS" panose="020B0603020202020204" pitchFamily="34" charset="0"/>
              </a:rPr>
              <a:t>Line Item increases as a result of quantity increases</a:t>
            </a:r>
          </a:p>
          <a:p>
            <a:r>
              <a:rPr lang="en-US" sz="2800" dirty="0"/>
              <a:t>Contractors cannot begin work for Change Order items until a changed PO has been issued by MFMP. </a:t>
            </a:r>
          </a:p>
          <a:p>
            <a:r>
              <a:rPr lang="en-US" sz="2800" dirty="0">
                <a:solidFill>
                  <a:schemeClr val="tx1"/>
                </a:solidFill>
              </a:rPr>
              <a:t>Contractors must use the form attached to the PR</a:t>
            </a:r>
          </a:p>
          <a:p>
            <a:r>
              <a:rPr lang="en-US" sz="2800" dirty="0">
                <a:solidFill>
                  <a:schemeClr val="tx1"/>
                </a:solidFill>
              </a:rPr>
              <a:t>Allow time for the Change Order process</a:t>
            </a:r>
          </a:p>
          <a:p>
            <a:r>
              <a:rPr lang="en-US" sz="2800" dirty="0"/>
              <a:t>Permitting fees and other fees to be reimbursed by Change Order</a:t>
            </a:r>
          </a:p>
          <a:p>
            <a:r>
              <a:rPr lang="en-US" sz="2800" dirty="0"/>
              <a:t>Change Order #s appear as PR########-V2 (2</a:t>
            </a:r>
            <a:r>
              <a:rPr lang="en-US" sz="2800" baseline="30000" dirty="0"/>
              <a:t>nd</a:t>
            </a:r>
            <a:r>
              <a:rPr lang="en-US" sz="2800" dirty="0"/>
              <a:t> PR)</a:t>
            </a:r>
          </a:p>
          <a:p>
            <a:endParaRPr lang="en-US" sz="2800" dirty="0">
              <a:solidFill>
                <a:schemeClr val="tx1"/>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1380331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2400"/>
            <a:ext cx="8596668" cy="1778000"/>
          </a:xfrm>
        </p:spPr>
        <p:txBody>
          <a:bodyPr/>
          <a:lstStyle/>
          <a:p>
            <a:pPr algn="ctr"/>
            <a:r>
              <a:rPr lang="en-US" dirty="0"/>
              <a:t>Purchase Order Due Dates</a:t>
            </a:r>
          </a:p>
        </p:txBody>
      </p:sp>
      <p:sp>
        <p:nvSpPr>
          <p:cNvPr id="3" name="Content Placeholder 2"/>
          <p:cNvSpPr>
            <a:spLocks noGrp="1"/>
          </p:cNvSpPr>
          <p:nvPr>
            <p:ph idx="1"/>
          </p:nvPr>
        </p:nvSpPr>
        <p:spPr>
          <a:xfrm>
            <a:off x="677334" y="870857"/>
            <a:ext cx="8596668" cy="5797957"/>
          </a:xfrm>
        </p:spPr>
        <p:txBody>
          <a:bodyPr>
            <a:normAutofit/>
          </a:bodyPr>
          <a:lstStyle/>
          <a:p>
            <a:r>
              <a:rPr lang="en-US" sz="2000" dirty="0"/>
              <a:t>PRP will not include need-by dates in Purchase Requisitions for each line item. </a:t>
            </a:r>
          </a:p>
          <a:p>
            <a:r>
              <a:rPr lang="en-US" sz="2000" dirty="0">
                <a:solidFill>
                  <a:schemeClr val="tx1"/>
                </a:solidFill>
              </a:rPr>
              <a:t>Time of performance will be stated in the line item description.  For example: Field activities shall be completed within 90 days from beginning this task.  Quarterly report including all analyticals shall be submitted within 30 days of completion of field work.  DEP Site Manager shall provide comments within 14 days and any additional information requested shall be required within 14 days from receipt of site manager’s comments.  Note: Further refinement may be implemented.</a:t>
            </a:r>
          </a:p>
          <a:p>
            <a:r>
              <a:rPr lang="en-US" sz="2000" dirty="0"/>
              <a:t>All time extensions must be submitted to the Site Manager via Change Order request.   </a:t>
            </a:r>
          </a:p>
          <a:p>
            <a:r>
              <a:rPr lang="en-US" sz="2000" dirty="0"/>
              <a:t>Any time extension must be authorized prior to deadline for submission of deliverable. </a:t>
            </a:r>
          </a:p>
          <a:p>
            <a:r>
              <a:rPr lang="en-US" sz="2000" dirty="0"/>
              <a:t>Retainage is identified by DEP and withheld pending satisfactory completion POs</a:t>
            </a:r>
          </a:p>
          <a:p>
            <a:endParaRPr lang="en-US" sz="20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94855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615287"/>
          </a:xfrm>
        </p:spPr>
        <p:txBody>
          <a:bodyPr>
            <a:normAutofit fontScale="90000"/>
          </a:bodyPr>
          <a:lstStyle/>
          <a:p>
            <a:pPr algn="ctr"/>
            <a:r>
              <a:rPr lang="en-US" b="1" dirty="0">
                <a:solidFill>
                  <a:schemeClr val="accent2">
                    <a:lumMod val="60000"/>
                    <a:lumOff val="40000"/>
                  </a:schemeClr>
                </a:solidFill>
              </a:rPr>
              <a:t>ATC’s for COST-SHARE SITES</a:t>
            </a:r>
          </a:p>
        </p:txBody>
      </p:sp>
      <p:sp>
        <p:nvSpPr>
          <p:cNvPr id="3" name="Text Placeholder 2"/>
          <p:cNvSpPr>
            <a:spLocks noGrp="1"/>
          </p:cNvSpPr>
          <p:nvPr>
            <p:ph type="body" idx="1"/>
          </p:nvPr>
        </p:nvSpPr>
        <p:spPr>
          <a:xfrm>
            <a:off x="677334" y="1224887"/>
            <a:ext cx="8596668" cy="5490238"/>
          </a:xfrm>
        </p:spPr>
        <p:txBody>
          <a:bodyPr/>
          <a:lstStyle/>
          <a:p>
            <a:pPr marL="342900" indent="-342900">
              <a:buFont typeface="Arial" panose="020B0604020202020204" pitchFamily="34" charset="0"/>
              <a:buChar char="•"/>
            </a:pPr>
            <a:r>
              <a:rPr lang="en-US" sz="2400" dirty="0"/>
              <a:t>Cost-Share sites include PACs, PCPPs, and SRFAs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For Cost-Share Sites where the owner/RP’s pay share is 25% or greater – owner/RP can choose their contractor</a:t>
            </a:r>
          </a:p>
          <a:p>
            <a:r>
              <a:rPr lang="en-US" sz="2400" dirty="0"/>
              <a:t>		-  Must be an ATC Contractor</a:t>
            </a:r>
          </a:p>
          <a:p>
            <a:r>
              <a:rPr lang="en-US" sz="2400" dirty="0"/>
              <a:t>		-  Region doesn’t matter</a:t>
            </a:r>
          </a:p>
          <a:p>
            <a:endParaRPr lang="en-US" sz="2400" dirty="0"/>
          </a:p>
          <a:p>
            <a:pPr marL="342900" indent="-342900">
              <a:buFont typeface="Arial" panose="020B0604020202020204" pitchFamily="34" charset="0"/>
              <a:buChar char="•"/>
            </a:pPr>
            <a:r>
              <a:rPr lang="en-US" sz="2400" dirty="0"/>
              <a:t>For Cost-Share Sites where the owner/RP’s pay share is less than 25% - DEP will RCI assign an ATC based on Region.</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3984179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5" y="609600"/>
            <a:ext cx="8596668" cy="581025"/>
          </a:xfrm>
        </p:spPr>
        <p:txBody>
          <a:bodyPr>
            <a:normAutofit fontScale="90000"/>
          </a:bodyPr>
          <a:lstStyle/>
          <a:p>
            <a:pPr algn="ctr"/>
            <a:r>
              <a:rPr lang="en-US" b="1" dirty="0">
                <a:solidFill>
                  <a:schemeClr val="accent2">
                    <a:lumMod val="60000"/>
                    <a:lumOff val="40000"/>
                  </a:schemeClr>
                </a:solidFill>
              </a:rPr>
              <a:t>NEXT PAC APPLICATION PERIOD</a:t>
            </a:r>
          </a:p>
        </p:txBody>
      </p:sp>
      <p:sp>
        <p:nvSpPr>
          <p:cNvPr id="4" name="Text Placeholder 3"/>
          <p:cNvSpPr>
            <a:spLocks noGrp="1"/>
          </p:cNvSpPr>
          <p:nvPr>
            <p:ph type="body" idx="1"/>
          </p:nvPr>
        </p:nvSpPr>
        <p:spPr>
          <a:xfrm>
            <a:off x="247650" y="1257301"/>
            <a:ext cx="10020300" cy="5476874"/>
          </a:xfrm>
        </p:spPr>
        <p:txBody>
          <a:bodyPr/>
          <a:lstStyle/>
          <a:p>
            <a:pPr marL="285750" indent="-285750">
              <a:buFont typeface="Arial" panose="020B0604020202020204" pitchFamily="34" charset="0"/>
              <a:buChar char="•"/>
            </a:pPr>
            <a:r>
              <a:rPr lang="en-US" sz="2400" dirty="0"/>
              <a:t>May 1st to June 30th, 2014</a:t>
            </a:r>
          </a:p>
          <a:p>
            <a:pPr marL="285750" indent="-285750">
              <a:buFont typeface="Arial" panose="020B0604020202020204" pitchFamily="34" charset="0"/>
              <a:buChar char="•"/>
            </a:pPr>
            <a:r>
              <a:rPr lang="en-US" sz="2400" dirty="0"/>
              <a:t>At least $5 Million</a:t>
            </a:r>
          </a:p>
          <a:p>
            <a:pPr marL="285750" indent="-285750">
              <a:buFont typeface="Arial" panose="020B0604020202020204" pitchFamily="34" charset="0"/>
              <a:buChar char="•"/>
            </a:pPr>
            <a:r>
              <a:rPr lang="en-US" sz="2400" dirty="0"/>
              <a:t>Applicant Requirements</a:t>
            </a:r>
          </a:p>
          <a:p>
            <a:r>
              <a:rPr lang="en-US" sz="2400" dirty="0"/>
              <a:t>	-  Application</a:t>
            </a:r>
          </a:p>
          <a:p>
            <a:r>
              <a:rPr lang="en-US" sz="2400" dirty="0"/>
              <a:t>	-  $250 non-refundable application fee</a:t>
            </a:r>
            <a:br>
              <a:rPr lang="en-US" sz="2400" dirty="0"/>
            </a:br>
            <a:r>
              <a:rPr lang="en-US" sz="2400" dirty="0"/>
              <a:t>	-  Limited Contamination Assessment Report (LCAR) that includes:</a:t>
            </a:r>
          </a:p>
          <a:p>
            <a:r>
              <a:rPr lang="en-US" sz="2400" dirty="0"/>
              <a:t>		*  Proposed Cleanup Strategy with a schedule and estimated cost 		   to bring the site to closure.</a:t>
            </a:r>
          </a:p>
          <a:p>
            <a:r>
              <a:rPr lang="en-US" sz="2400" dirty="0"/>
              <a:t>		*  Note:  LCAR sampling results must be within the </a:t>
            </a:r>
          </a:p>
          <a:p>
            <a:r>
              <a:rPr lang="en-US" sz="2400" dirty="0"/>
              <a:t>		   past 9 months.</a:t>
            </a:r>
          </a:p>
          <a:p>
            <a:endParaRPr lang="en-US" dirty="0"/>
          </a:p>
        </p:txBody>
      </p:sp>
      <p:sp>
        <p:nvSpPr>
          <p:cNvPr id="2" name="Slide Number Placeholder 1"/>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678977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dirty="0">
                <a:solidFill>
                  <a:schemeClr val="tx1"/>
                </a:solidFill>
              </a:rPr>
            </a:br>
            <a:r>
              <a:rPr lang="en-US" dirty="0">
                <a:solidFill>
                  <a:schemeClr val="tx1"/>
                </a:solidFill>
              </a:rPr>
              <a:t>Questions?</a:t>
            </a:r>
          </a:p>
        </p:txBody>
      </p:sp>
      <p:sp>
        <p:nvSpPr>
          <p:cNvPr id="3" name="Content Placeholder 2"/>
          <p:cNvSpPr>
            <a:spLocks noGrp="1"/>
          </p:cNvSpPr>
          <p:nvPr>
            <p:ph idx="1"/>
          </p:nvPr>
        </p:nvSpPr>
        <p:spPr/>
        <p:txBody>
          <a:bodyPr/>
          <a:lstStyle/>
          <a:p>
            <a:endParaRPr lang="en-US" sz="4000" dirty="0"/>
          </a:p>
          <a:p>
            <a:r>
              <a:rPr lang="en-US" sz="4000" dirty="0"/>
              <a:t>Contact </a:t>
            </a:r>
            <a:r>
              <a:rPr lang="en-US" sz="4000" dirty="0">
                <a:hlinkClick r:id="rId2"/>
              </a:rPr>
              <a:t>prp.contracts@dep.state.fl.us</a:t>
            </a:r>
            <a:endParaRPr lang="en-US" sz="4000" dirty="0"/>
          </a:p>
          <a:p>
            <a:endParaRPr lang="en-US" sz="2400"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2362540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PRP Procurement Goals</a:t>
            </a:r>
          </a:p>
        </p:txBody>
      </p:sp>
      <p:sp>
        <p:nvSpPr>
          <p:cNvPr id="3" name="Content Placeholder 2"/>
          <p:cNvSpPr>
            <a:spLocks noGrp="1"/>
          </p:cNvSpPr>
          <p:nvPr>
            <p:ph idx="1"/>
          </p:nvPr>
        </p:nvSpPr>
        <p:spPr>
          <a:xfrm>
            <a:off x="276225" y="1481959"/>
            <a:ext cx="9744075" cy="5013434"/>
          </a:xfrm>
        </p:spPr>
        <p:txBody>
          <a:bodyPr>
            <a:noAutofit/>
          </a:bodyPr>
          <a:lstStyle/>
          <a:p>
            <a:pPr lvl="0"/>
            <a:r>
              <a:rPr lang="en-US" sz="2800" dirty="0">
                <a:solidFill>
                  <a:schemeClr val="tx1"/>
                </a:solidFill>
              </a:rPr>
              <a:t>Transition to Competitive Procurement from Pre-Approval</a:t>
            </a:r>
          </a:p>
          <a:p>
            <a:pPr lvl="0"/>
            <a:r>
              <a:rPr lang="en-US" sz="2800" dirty="0">
                <a:solidFill>
                  <a:schemeClr val="tx1"/>
                </a:solidFill>
              </a:rPr>
              <a:t>Create Competitive Procurement Rule – 62.772</a:t>
            </a:r>
          </a:p>
          <a:p>
            <a:pPr lvl="0"/>
            <a:r>
              <a:rPr lang="en-US" sz="2800" dirty="0">
                <a:solidFill>
                  <a:schemeClr val="tx1"/>
                </a:solidFill>
              </a:rPr>
              <a:t>Procure/Direct Assign $125M for PRP cleanup base upon Risk Based Corrective Action</a:t>
            </a:r>
          </a:p>
          <a:p>
            <a:pPr lvl="0"/>
            <a:r>
              <a:rPr lang="en-US" sz="2800" dirty="0">
                <a:solidFill>
                  <a:schemeClr val="tx1"/>
                </a:solidFill>
              </a:rPr>
              <a:t>Procure Qualified Agency Term Contractors </a:t>
            </a:r>
          </a:p>
          <a:p>
            <a:pPr lvl="0"/>
            <a:r>
              <a:rPr lang="en-US" sz="2800" dirty="0">
                <a:solidFill>
                  <a:schemeClr val="tx1"/>
                </a:solidFill>
              </a:rPr>
              <a:t>Create Fair and Equitable Method for Assignment of Work (RCI)</a:t>
            </a:r>
          </a:p>
          <a:p>
            <a:pPr lvl="0"/>
            <a:r>
              <a:rPr lang="en-US" sz="2800" dirty="0">
                <a:solidFill>
                  <a:schemeClr val="tx1"/>
                </a:solidFill>
              </a:rPr>
              <a:t>Establish Contracting Section within the PRP</a:t>
            </a:r>
          </a:p>
          <a:p>
            <a:pPr lvl="0"/>
            <a:r>
              <a:rPr lang="en-US" sz="2800" dirty="0">
                <a:solidFill>
                  <a:schemeClr val="tx1"/>
                </a:solidFill>
              </a:rPr>
              <a:t>Utilize MFMP for Procurement and Payment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594474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New Rule</a:t>
            </a:r>
          </a:p>
        </p:txBody>
      </p:sp>
      <p:sp>
        <p:nvSpPr>
          <p:cNvPr id="3" name="Content Placeholder 2"/>
          <p:cNvSpPr>
            <a:spLocks noGrp="1"/>
          </p:cNvSpPr>
          <p:nvPr>
            <p:ph idx="1"/>
          </p:nvPr>
        </p:nvSpPr>
        <p:spPr>
          <a:xfrm>
            <a:off x="180975" y="1481959"/>
            <a:ext cx="10172699" cy="4981903"/>
          </a:xfrm>
        </p:spPr>
        <p:txBody>
          <a:bodyPr>
            <a:normAutofit/>
          </a:bodyPr>
          <a:lstStyle/>
          <a:p>
            <a:r>
              <a:rPr lang="en-US" sz="3200" dirty="0"/>
              <a:t>Chapter 62-772, Florida Administrative Code (FAC) </a:t>
            </a:r>
          </a:p>
          <a:p>
            <a:pPr lvl="1"/>
            <a:r>
              <a:rPr lang="en-US" sz="3200" dirty="0"/>
              <a:t>Codifies procurement procedures for cleanup</a:t>
            </a:r>
          </a:p>
          <a:p>
            <a:pPr lvl="1"/>
            <a:r>
              <a:rPr lang="en-US" sz="3200" dirty="0"/>
              <a:t>Adopted on 12/27/2013</a:t>
            </a:r>
          </a:p>
          <a:p>
            <a:pPr marL="457200" lvl="1" indent="0">
              <a:buNone/>
            </a:pPr>
            <a:endParaRPr lang="en-US" sz="3200" dirty="0"/>
          </a:p>
          <a:p>
            <a:r>
              <a:rPr lang="en-US" sz="3200" dirty="0"/>
              <a:t>Sections 62-772.300 and .400 will need to be ratified by the Legislature pursuant to Section 120.541(3), Florida Statutes </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66982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PRP Terminologies</a:t>
            </a:r>
          </a:p>
        </p:txBody>
      </p:sp>
      <p:sp>
        <p:nvSpPr>
          <p:cNvPr id="3" name="Content Placeholder 2"/>
          <p:cNvSpPr>
            <a:spLocks noGrp="1"/>
          </p:cNvSpPr>
          <p:nvPr>
            <p:ph idx="1"/>
          </p:nvPr>
        </p:nvSpPr>
        <p:spPr>
          <a:xfrm>
            <a:off x="677334" y="1355835"/>
            <a:ext cx="8781976" cy="5312980"/>
          </a:xfrm>
        </p:spPr>
        <p:txBody>
          <a:bodyPr>
            <a:normAutofit/>
          </a:bodyPr>
          <a:lstStyle/>
          <a:p>
            <a:r>
              <a:rPr lang="en-US" u="sng" dirty="0"/>
              <a:t>Agency Term Contractors (ATCs) </a:t>
            </a:r>
            <a:r>
              <a:rPr lang="en-US" dirty="0"/>
              <a:t>established as Master Agreements in MyFloridaMarketPlace (MFMP) as a result of a competitive Invitation To Negotiate (ITN) - DEP Solicitation Number 2014004C.</a:t>
            </a:r>
          </a:p>
          <a:p>
            <a:r>
              <a:rPr lang="en-US" u="sng" dirty="0"/>
              <a:t>Invitation To Bid (ITB) </a:t>
            </a:r>
            <a:r>
              <a:rPr lang="en-US" dirty="0"/>
              <a:t>solicitation method has been used by PRP.</a:t>
            </a:r>
          </a:p>
          <a:p>
            <a:r>
              <a:rPr lang="en-US" u="sng" dirty="0"/>
              <a:t>Direct Assignment (DA) </a:t>
            </a:r>
            <a:r>
              <a:rPr lang="en-US" dirty="0"/>
              <a:t>of site work to ATCs, result of the competitive ITN.</a:t>
            </a:r>
          </a:p>
          <a:p>
            <a:r>
              <a:rPr lang="en-US" u="sng" dirty="0"/>
              <a:t>Relative Capacity Index (RCI) </a:t>
            </a:r>
            <a:r>
              <a:rPr lang="en-US" dirty="0"/>
              <a:t>Assignment algorithm, used to directly assign work to ATC contractors</a:t>
            </a:r>
          </a:p>
          <a:p>
            <a:r>
              <a:rPr lang="en-US" u="sng" dirty="0"/>
              <a:t>Purchase Requisition (PR) </a:t>
            </a:r>
            <a:r>
              <a:rPr lang="en-US" dirty="0"/>
              <a:t>created and processed in MFMP to request the issuance of a Purchase Order (PO) for site work per 287.057(22) F.S.</a:t>
            </a:r>
          </a:p>
          <a:p>
            <a:r>
              <a:rPr lang="en-US" u="sng" dirty="0"/>
              <a:t>Purchase Order (PO) </a:t>
            </a:r>
            <a:r>
              <a:rPr lang="en-US" dirty="0"/>
              <a:t>issued through MFMP that authorizes work to be performed.</a:t>
            </a:r>
          </a:p>
          <a:p>
            <a:r>
              <a:rPr lang="en-US" u="sng" dirty="0"/>
              <a:t>Change Order (CO) </a:t>
            </a:r>
            <a:r>
              <a:rPr lang="en-US" dirty="0"/>
              <a:t>determined by Site Manager and Contractor. MFMP change request to authorize change needed.  </a:t>
            </a:r>
          </a:p>
          <a:p>
            <a:r>
              <a:rPr lang="en-US" u="sng" dirty="0"/>
              <a:t>PR Reference # </a:t>
            </a:r>
            <a:r>
              <a:rPr lang="en-US" dirty="0"/>
              <a:t> is specific to each PO and is an invoicing requirement and is located in the general overview section of the PO.</a:t>
            </a: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413952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Work Gets Funded</a:t>
            </a:r>
          </a:p>
        </p:txBody>
      </p:sp>
      <p:graphicFrame>
        <p:nvGraphicFramePr>
          <p:cNvPr id="5" name="Diagram 4" descr="How Work Gets Funded Diagram"/>
          <p:cNvGraphicFramePr/>
          <p:nvPr>
            <p:extLst>
              <p:ext uri="{D42A27DB-BD31-4B8C-83A1-F6EECF244321}">
                <p14:modId xmlns:p14="http://schemas.microsoft.com/office/powerpoint/2010/main" val="775584315"/>
              </p:ext>
            </p:extLst>
          </p:nvPr>
        </p:nvGraphicFramePr>
        <p:xfrm>
          <a:off x="1146002" y="7704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4033748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Generic Scopes of Works For:</a:t>
            </a:r>
          </a:p>
        </p:txBody>
      </p:sp>
      <p:sp>
        <p:nvSpPr>
          <p:cNvPr id="3" name="Content Placeholder 2"/>
          <p:cNvSpPr>
            <a:spLocks noGrp="1"/>
          </p:cNvSpPr>
          <p:nvPr>
            <p:ph idx="1"/>
          </p:nvPr>
        </p:nvSpPr>
        <p:spPr>
          <a:xfrm>
            <a:off x="677334" y="1529255"/>
            <a:ext cx="8596668" cy="5108028"/>
          </a:xfrm>
        </p:spPr>
        <p:txBody>
          <a:bodyPr/>
          <a:lstStyle/>
          <a:p>
            <a:r>
              <a:rPr lang="en-US" sz="2800" dirty="0"/>
              <a:t>Site Assessment</a:t>
            </a:r>
          </a:p>
          <a:p>
            <a:r>
              <a:rPr lang="en-US" sz="2800" dirty="0"/>
              <a:t>Remedial Action Plan Development</a:t>
            </a:r>
          </a:p>
          <a:p>
            <a:r>
              <a:rPr lang="en-US" sz="2800" dirty="0"/>
              <a:t>System Construction</a:t>
            </a:r>
          </a:p>
          <a:p>
            <a:r>
              <a:rPr lang="en-US" sz="2800" dirty="0"/>
              <a:t>System Operation and Maintenance</a:t>
            </a:r>
          </a:p>
          <a:p>
            <a:r>
              <a:rPr lang="en-US" sz="2800" dirty="0"/>
              <a:t>Source Removal</a:t>
            </a:r>
          </a:p>
          <a:p>
            <a:r>
              <a:rPr lang="en-US" sz="2800" dirty="0"/>
              <a:t>Free Product Recovery</a:t>
            </a:r>
          </a:p>
          <a:p>
            <a:r>
              <a:rPr lang="en-US" sz="2800" dirty="0"/>
              <a:t>Natural Attenuation and Post Active Remediation Monitoring</a:t>
            </a:r>
          </a:p>
          <a:p>
            <a:r>
              <a:rPr lang="en-US" sz="2800" dirty="0"/>
              <a:t>Well Abandonment</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804384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Procurement Methods Used in FY13/14</a:t>
            </a:r>
          </a:p>
        </p:txBody>
      </p:sp>
      <p:sp>
        <p:nvSpPr>
          <p:cNvPr id="3" name="Content Placeholder 2"/>
          <p:cNvSpPr>
            <a:spLocks noGrp="1"/>
          </p:cNvSpPr>
          <p:nvPr>
            <p:ph idx="1"/>
          </p:nvPr>
        </p:nvSpPr>
        <p:spPr>
          <a:xfrm>
            <a:off x="266701" y="1343024"/>
            <a:ext cx="9705974" cy="5229225"/>
          </a:xfrm>
        </p:spPr>
        <p:txBody>
          <a:bodyPr>
            <a:normAutofit fontScale="92500" lnSpcReduction="20000"/>
          </a:bodyPr>
          <a:lstStyle/>
          <a:p>
            <a:r>
              <a:rPr lang="en-US" sz="2600" dirty="0"/>
              <a:t>After 6/30/13, DEP competitively procured contracts per Proviso and Implementation Bill</a:t>
            </a:r>
          </a:p>
          <a:p>
            <a:endParaRPr lang="en-US" sz="2600" dirty="0"/>
          </a:p>
          <a:p>
            <a:r>
              <a:rPr lang="en-US" sz="2600" dirty="0"/>
              <a:t>Lowest cost and most responsible/responsive eQuoters awarded</a:t>
            </a:r>
          </a:p>
          <a:p>
            <a:pPr marL="0" indent="0">
              <a:buNone/>
            </a:pPr>
            <a:endParaRPr lang="en-US" sz="2600" dirty="0"/>
          </a:p>
          <a:p>
            <a:r>
              <a:rPr lang="en-US" sz="2600" dirty="0"/>
              <a:t>MFMP e-Quotes</a:t>
            </a:r>
          </a:p>
          <a:p>
            <a:endParaRPr lang="en-US" sz="2600" dirty="0"/>
          </a:p>
          <a:p>
            <a:r>
              <a:rPr lang="en-US" sz="2600" dirty="0"/>
              <a:t>MFMP Invitations To Bid (ITBs)</a:t>
            </a:r>
          </a:p>
          <a:p>
            <a:endParaRPr lang="en-US" sz="2600" dirty="0"/>
          </a:p>
          <a:p>
            <a:r>
              <a:rPr lang="en-US" sz="2600" dirty="0"/>
              <a:t>MFMP Invitation to Negotiate (ITN): Direct Assignments (DA) of Site Work to Agency Term Contractors (ATCs) </a:t>
            </a:r>
          </a:p>
          <a:p>
            <a:endParaRPr lang="en-US" sz="2600" dirty="0"/>
          </a:p>
          <a:p>
            <a:r>
              <a:rPr lang="en-US" sz="2600" dirty="0"/>
              <a:t>ITN: Relative Capacity Index (RCI) Assignments to ATCs</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410568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E-Quote Procurement</a:t>
            </a:r>
          </a:p>
        </p:txBody>
      </p:sp>
      <p:sp>
        <p:nvSpPr>
          <p:cNvPr id="3" name="Content Placeholder 2"/>
          <p:cNvSpPr>
            <a:spLocks noGrp="1"/>
          </p:cNvSpPr>
          <p:nvPr>
            <p:ph idx="1"/>
          </p:nvPr>
        </p:nvSpPr>
        <p:spPr>
          <a:xfrm>
            <a:off x="677334" y="1292772"/>
            <a:ext cx="8596668" cy="5360275"/>
          </a:xfrm>
        </p:spPr>
        <p:txBody>
          <a:bodyPr>
            <a:normAutofit fontScale="92500"/>
          </a:bodyPr>
          <a:lstStyle/>
          <a:p>
            <a:r>
              <a:rPr lang="en-US" dirty="0"/>
              <a:t>E-Quotes were initially used for site work with projected costs less than $35,000  (62 awarded thus far totaling $1.176 M).  PRP will continue to use E-Quotes for site work costs projected to exceed $195,000 and will invite 3-5 selected ATCs to submit quotes on the project</a:t>
            </a:r>
          </a:p>
          <a:p>
            <a:r>
              <a:rPr lang="en-US" dirty="0"/>
              <a:t>After the winning quote is awarded, PRP Contracts Group uses the submitted Rate Sheet and Scope of Work (SOW) to draft a Purchase Requisition (PR) in MFMP</a:t>
            </a:r>
          </a:p>
          <a:p>
            <a:r>
              <a:rPr lang="en-US" dirty="0"/>
              <a:t>Initial E-Quotes were Low-Score Site Assessments and Well Abandonments </a:t>
            </a:r>
          </a:p>
          <a:p>
            <a:r>
              <a:rPr lang="en-US" dirty="0"/>
              <a:t>There are designated “Task Items” associated with maximum amounts for invoicing</a:t>
            </a:r>
          </a:p>
          <a:p>
            <a:r>
              <a:rPr lang="en-US" dirty="0"/>
              <a:t>After approval by DEP personnel, the PR is sent to FLAIR for confirmation of funding information  </a:t>
            </a:r>
          </a:p>
          <a:p>
            <a:r>
              <a:rPr lang="en-US" dirty="0"/>
              <a:t>Following FLAIR approval, Purchase Orders (POs) are issued by MFMP</a:t>
            </a:r>
          </a:p>
          <a:p>
            <a:r>
              <a:rPr lang="en-US" dirty="0"/>
              <a:t>Invoicing is tied to prior submission and approval of Task Item Deliverables</a:t>
            </a:r>
          </a:p>
          <a:p>
            <a:r>
              <a:rPr lang="en-US" dirty="0"/>
              <a:t>Site Managers must approve, in writing, any deliverables prior to invoice submission</a:t>
            </a:r>
          </a:p>
          <a:p>
            <a:r>
              <a:rPr lang="en-US" dirty="0"/>
              <a:t>Examples of deliverables include signed affidavits, health and safety plan, interim lab reports, etc.</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715207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1125</TotalTime>
  <Words>2115</Words>
  <Application>Microsoft Office PowerPoint</Application>
  <PresentationFormat>Widescreen</PresentationFormat>
  <Paragraphs>215</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Times New Roman</vt:lpstr>
      <vt:lpstr>Trebuchet MS</vt:lpstr>
      <vt:lpstr>Wingdings 3</vt:lpstr>
      <vt:lpstr>Facet</vt:lpstr>
      <vt:lpstr> Petroleum Restoration Program (PRP) Procurement and Contract Activities  </vt:lpstr>
      <vt:lpstr>TOPICS </vt:lpstr>
      <vt:lpstr>PRP Procurement Goals</vt:lpstr>
      <vt:lpstr>New Rule</vt:lpstr>
      <vt:lpstr>PRP Terminologies</vt:lpstr>
      <vt:lpstr>How Work Gets Funded</vt:lpstr>
      <vt:lpstr>Generic Scopes of Works For:</vt:lpstr>
      <vt:lpstr>Procurement Methods Used in FY13/14</vt:lpstr>
      <vt:lpstr>E-Quote Procurement</vt:lpstr>
      <vt:lpstr>Invitation to Bid Procurement Method(ITB)</vt:lpstr>
      <vt:lpstr>ITB Purchase Requisition Process</vt:lpstr>
      <vt:lpstr>ITN: Agency Term Contractors</vt:lpstr>
      <vt:lpstr>Direct Assignment/RCI Assignment of PRs</vt:lpstr>
      <vt:lpstr>Moving Ahead</vt:lpstr>
      <vt:lpstr>Relative Capacity Index (RCI)</vt:lpstr>
      <vt:lpstr>Relative Capacity Index (RCI) Formula</vt:lpstr>
      <vt:lpstr>RCI Assigned Contractor Selection</vt:lpstr>
      <vt:lpstr>Reminders</vt:lpstr>
      <vt:lpstr>MFMP Vendor Registration </vt:lpstr>
      <vt:lpstr>Change Orders </vt:lpstr>
      <vt:lpstr>Purchase Order Due Dates</vt:lpstr>
      <vt:lpstr>ATC’s for COST-SHARE SITES</vt:lpstr>
      <vt:lpstr>NEXT PAC APPLICATION PERIOD</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Procurement Changes</dc:title>
  <dc:creator>Rogers, Elizabeth</dc:creator>
  <cp:lastModifiedBy>Fluitt, Nicole</cp:lastModifiedBy>
  <cp:revision>204</cp:revision>
  <cp:lastPrinted>2014-03-14T14:05:54Z</cp:lastPrinted>
  <dcterms:created xsi:type="dcterms:W3CDTF">2014-03-10T18:08:30Z</dcterms:created>
  <dcterms:modified xsi:type="dcterms:W3CDTF">2017-07-13T20:20:39Z</dcterms:modified>
</cp:coreProperties>
</file>